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9"/>
  </p:notesMasterIdLst>
  <p:handoutMasterIdLst>
    <p:handoutMasterId r:id="rId70"/>
  </p:handoutMasterIdLst>
  <p:sldIdLst>
    <p:sldId id="373" r:id="rId4"/>
    <p:sldId id="438" r:id="rId5"/>
    <p:sldId id="375" r:id="rId6"/>
    <p:sldId id="377" r:id="rId7"/>
    <p:sldId id="446" r:id="rId8"/>
    <p:sldId id="445" r:id="rId9"/>
    <p:sldId id="444" r:id="rId10"/>
    <p:sldId id="379" r:id="rId11"/>
    <p:sldId id="439" r:id="rId12"/>
    <p:sldId id="380" r:id="rId13"/>
    <p:sldId id="381" r:id="rId14"/>
    <p:sldId id="382" r:id="rId15"/>
    <p:sldId id="384" r:id="rId16"/>
    <p:sldId id="383" r:id="rId17"/>
    <p:sldId id="447" r:id="rId18"/>
    <p:sldId id="385" r:id="rId19"/>
    <p:sldId id="386" r:id="rId20"/>
    <p:sldId id="387" r:id="rId21"/>
    <p:sldId id="389" r:id="rId22"/>
    <p:sldId id="390" r:id="rId23"/>
    <p:sldId id="440" r:id="rId24"/>
    <p:sldId id="449" r:id="rId25"/>
    <p:sldId id="391" r:id="rId26"/>
    <p:sldId id="392" r:id="rId27"/>
    <p:sldId id="393" r:id="rId28"/>
    <p:sldId id="394" r:id="rId29"/>
    <p:sldId id="395" r:id="rId30"/>
    <p:sldId id="396" r:id="rId31"/>
    <p:sldId id="397" r:id="rId32"/>
    <p:sldId id="400" r:id="rId33"/>
    <p:sldId id="399" r:id="rId34"/>
    <p:sldId id="441" r:id="rId35"/>
    <p:sldId id="403" r:id="rId36"/>
    <p:sldId id="405" r:id="rId37"/>
    <p:sldId id="406" r:id="rId38"/>
    <p:sldId id="407" r:id="rId39"/>
    <p:sldId id="408" r:id="rId40"/>
    <p:sldId id="409" r:id="rId41"/>
    <p:sldId id="411"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36" r:id="rId55"/>
    <p:sldId id="442" r:id="rId56"/>
    <p:sldId id="443" r:id="rId57"/>
    <p:sldId id="450" r:id="rId58"/>
    <p:sldId id="426" r:id="rId59"/>
    <p:sldId id="427" r:id="rId60"/>
    <p:sldId id="428" r:id="rId61"/>
    <p:sldId id="429" r:id="rId62"/>
    <p:sldId id="430" r:id="rId63"/>
    <p:sldId id="431" r:id="rId64"/>
    <p:sldId id="451" r:id="rId65"/>
    <p:sldId id="453" r:id="rId66"/>
    <p:sldId id="454" r:id="rId67"/>
    <p:sldId id="456" r:id="rId68"/>
  </p:sldIdLst>
  <p:sldSz cx="9144000" cy="6858000" type="screen4x3"/>
  <p:notesSz cx="7099300" cy="10234295"/>
  <p:defaultTextStyle>
    <a:defPPr>
      <a:defRPr lang="en-US"/>
    </a:defPPr>
    <a:lvl1pPr algn="l" rtl="0" eaLnBrk="0" fontAlgn="base" hangingPunct="0">
      <a:spcBef>
        <a:spcPct val="0"/>
      </a:spcBef>
      <a:spcAft>
        <a:spcPct val="0"/>
      </a:spcAft>
      <a:defRPr kumimoji="1" sz="2800" kern="1200">
        <a:solidFill>
          <a:schemeClr val="tx1"/>
        </a:solidFill>
        <a:latin typeface="幼圆" panose="02010509060101010101" pitchFamily="49" charset="-122"/>
        <a:ea typeface="幼圆" panose="02010509060101010101" pitchFamily="49" charset="-122"/>
        <a:cs typeface="+mn-cs"/>
      </a:defRPr>
    </a:lvl1pPr>
    <a:lvl2pPr marL="457200" algn="l" rtl="0" eaLnBrk="0" fontAlgn="base" hangingPunct="0">
      <a:spcBef>
        <a:spcPct val="0"/>
      </a:spcBef>
      <a:spcAft>
        <a:spcPct val="0"/>
      </a:spcAft>
      <a:defRPr kumimoji="1" sz="2800" kern="1200">
        <a:solidFill>
          <a:schemeClr val="tx1"/>
        </a:solidFill>
        <a:latin typeface="幼圆" panose="02010509060101010101" pitchFamily="49" charset="-122"/>
        <a:ea typeface="幼圆" panose="02010509060101010101" pitchFamily="49" charset="-122"/>
        <a:cs typeface="+mn-cs"/>
      </a:defRPr>
    </a:lvl2pPr>
    <a:lvl3pPr marL="914400" algn="l" rtl="0" eaLnBrk="0" fontAlgn="base" hangingPunct="0">
      <a:spcBef>
        <a:spcPct val="0"/>
      </a:spcBef>
      <a:spcAft>
        <a:spcPct val="0"/>
      </a:spcAft>
      <a:defRPr kumimoji="1" sz="2800" kern="1200">
        <a:solidFill>
          <a:schemeClr val="tx1"/>
        </a:solidFill>
        <a:latin typeface="幼圆" panose="02010509060101010101" pitchFamily="49" charset="-122"/>
        <a:ea typeface="幼圆" panose="02010509060101010101" pitchFamily="49" charset="-122"/>
        <a:cs typeface="+mn-cs"/>
      </a:defRPr>
    </a:lvl3pPr>
    <a:lvl4pPr marL="1371600" algn="l" rtl="0" eaLnBrk="0" fontAlgn="base" hangingPunct="0">
      <a:spcBef>
        <a:spcPct val="0"/>
      </a:spcBef>
      <a:spcAft>
        <a:spcPct val="0"/>
      </a:spcAft>
      <a:defRPr kumimoji="1" sz="2800" kern="1200">
        <a:solidFill>
          <a:schemeClr val="tx1"/>
        </a:solidFill>
        <a:latin typeface="幼圆" panose="02010509060101010101" pitchFamily="49" charset="-122"/>
        <a:ea typeface="幼圆" panose="02010509060101010101" pitchFamily="49" charset="-122"/>
        <a:cs typeface="+mn-cs"/>
      </a:defRPr>
    </a:lvl4pPr>
    <a:lvl5pPr marL="1828800" algn="l" rtl="0" eaLnBrk="0" fontAlgn="base" hangingPunct="0">
      <a:spcBef>
        <a:spcPct val="0"/>
      </a:spcBef>
      <a:spcAft>
        <a:spcPct val="0"/>
      </a:spcAft>
      <a:defRPr kumimoji="1" sz="2800" kern="1200">
        <a:solidFill>
          <a:schemeClr val="tx1"/>
        </a:solidFill>
        <a:latin typeface="幼圆" panose="02010509060101010101" pitchFamily="49" charset="-122"/>
        <a:ea typeface="幼圆" panose="02010509060101010101" pitchFamily="49" charset="-122"/>
        <a:cs typeface="+mn-cs"/>
      </a:defRPr>
    </a:lvl5pPr>
    <a:lvl6pPr marL="2286000" algn="l" defTabSz="914400" rtl="0" eaLnBrk="1" latinLnBrk="0" hangingPunct="1">
      <a:defRPr kumimoji="1" sz="2800" kern="1200">
        <a:solidFill>
          <a:schemeClr val="tx1"/>
        </a:solidFill>
        <a:latin typeface="幼圆" panose="02010509060101010101" pitchFamily="49" charset="-122"/>
        <a:ea typeface="幼圆" panose="02010509060101010101" pitchFamily="49" charset="-122"/>
        <a:cs typeface="+mn-cs"/>
      </a:defRPr>
    </a:lvl6pPr>
    <a:lvl7pPr marL="2743200" algn="l" defTabSz="914400" rtl="0" eaLnBrk="1" latinLnBrk="0" hangingPunct="1">
      <a:defRPr kumimoji="1" sz="2800" kern="1200">
        <a:solidFill>
          <a:schemeClr val="tx1"/>
        </a:solidFill>
        <a:latin typeface="幼圆" panose="02010509060101010101" pitchFamily="49" charset="-122"/>
        <a:ea typeface="幼圆" panose="02010509060101010101" pitchFamily="49" charset="-122"/>
        <a:cs typeface="+mn-cs"/>
      </a:defRPr>
    </a:lvl7pPr>
    <a:lvl8pPr marL="3200400" algn="l" defTabSz="914400" rtl="0" eaLnBrk="1" latinLnBrk="0" hangingPunct="1">
      <a:defRPr kumimoji="1" sz="2800" kern="1200">
        <a:solidFill>
          <a:schemeClr val="tx1"/>
        </a:solidFill>
        <a:latin typeface="幼圆" panose="02010509060101010101" pitchFamily="49" charset="-122"/>
        <a:ea typeface="幼圆" panose="02010509060101010101" pitchFamily="49" charset="-122"/>
        <a:cs typeface="+mn-cs"/>
      </a:defRPr>
    </a:lvl8pPr>
    <a:lvl9pPr marL="3657600" algn="l" defTabSz="914400" rtl="0" eaLnBrk="1" latinLnBrk="0" hangingPunct="1">
      <a:defRPr kumimoji="1" sz="2800" kern="1200">
        <a:solidFill>
          <a:schemeClr val="tx1"/>
        </a:solidFill>
        <a:latin typeface="幼圆" panose="02010509060101010101" pitchFamily="49" charset="-122"/>
        <a:ea typeface="幼圆" panose="02010509060101010101"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33"/>
    <a:srgbClr val="0000CC"/>
    <a:srgbClr val="0000FF"/>
    <a:srgbClr val="FF6600"/>
    <a:srgbClr val="FFCC00"/>
    <a:srgbClr val="CCCC00"/>
    <a:srgbClr val="CC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89032" autoAdjust="0"/>
  </p:normalViewPr>
  <p:slideViewPr>
    <p:cSldViewPr showGuides="1">
      <p:cViewPr varScale="1">
        <p:scale>
          <a:sx n="100" d="100"/>
          <a:sy n="100" d="100"/>
        </p:scale>
        <p:origin x="144"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slide" Target="slides/slide4.xml"/><Relationship Id="rId69" Type="http://schemas.openxmlformats.org/officeDocument/2006/relationships/notesMaster" Target="notesMasters/notesMaster1.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7" Type="http://schemas.openxmlformats.org/officeDocument/2006/relationships/slide" Target="slides/slide53.xml"/><Relationship Id="rId6" Type="http://schemas.openxmlformats.org/officeDocument/2006/relationships/slide" Target="slides/slide32.xml"/><Relationship Id="rId5" Type="http://schemas.openxmlformats.org/officeDocument/2006/relationships/slide" Target="slides/slide21.xml"/><Relationship Id="rId4" Type="http://schemas.openxmlformats.org/officeDocument/2006/relationships/slide" Target="slides/slide20.xml"/><Relationship Id="rId3"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5538"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6460" tIns="48230" rIns="96460" bIns="48230" numCol="1" anchor="t" anchorCtr="0" compatLnSpc="1"/>
          <a:lstStyle>
            <a:lvl1pPr defTabSz="965200" eaLnBrk="1" hangingPunct="1">
              <a:defRPr sz="1300">
                <a:latin typeface="Times New Roman" panose="02020603050405020304" pitchFamily="18" charset="0"/>
                <a:ea typeface="宋体" panose="02010600030101010101" pitchFamily="2" charset="-122"/>
              </a:defRPr>
            </a:lvl1pPr>
          </a:lstStyle>
          <a:p>
            <a:pPr>
              <a:defRPr/>
            </a:pPr>
            <a:endParaRPr lang="zh-CN" altLang="en-US"/>
          </a:p>
        </p:txBody>
      </p:sp>
      <p:sp>
        <p:nvSpPr>
          <p:cNvPr id="705539" name="Rectangle 3"/>
          <p:cNvSpPr>
            <a:spLocks noGrp="1" noChangeArrowheads="1"/>
          </p:cNvSpPr>
          <p:nvPr>
            <p:ph type="dt" sz="quarter" idx="1"/>
          </p:nvPr>
        </p:nvSpPr>
        <p:spPr bwMode="auto">
          <a:xfrm>
            <a:off x="4021138" y="0"/>
            <a:ext cx="3076575" cy="511175"/>
          </a:xfrm>
          <a:prstGeom prst="rect">
            <a:avLst/>
          </a:prstGeom>
          <a:noFill/>
          <a:ln w="9525">
            <a:noFill/>
            <a:miter lim="800000"/>
          </a:ln>
          <a:effectLst/>
        </p:spPr>
        <p:txBody>
          <a:bodyPr vert="horz" wrap="square" lIns="96460" tIns="48230" rIns="96460" bIns="48230" numCol="1" anchor="t" anchorCtr="0" compatLnSpc="1"/>
          <a:lstStyle>
            <a:lvl1pPr algn="r" defTabSz="965200" eaLnBrk="1" hangingPunct="1">
              <a:defRPr sz="1300">
                <a:latin typeface="Times New Roman" panose="02020603050405020304" pitchFamily="18" charset="0"/>
                <a:ea typeface="宋体" panose="02010600030101010101" pitchFamily="2" charset="-122"/>
              </a:defRPr>
            </a:lvl1pPr>
          </a:lstStyle>
          <a:p>
            <a:pPr>
              <a:defRPr/>
            </a:pPr>
            <a:endParaRPr lang="en-US" altLang="zh-CN"/>
          </a:p>
        </p:txBody>
      </p:sp>
      <p:sp>
        <p:nvSpPr>
          <p:cNvPr id="705540" name="Rectangle 4"/>
          <p:cNvSpPr>
            <a:spLocks noGrp="1" noChangeArrowheads="1"/>
          </p:cNvSpPr>
          <p:nvPr>
            <p:ph type="ftr" sz="quarter" idx="2"/>
          </p:nvPr>
        </p:nvSpPr>
        <p:spPr bwMode="auto">
          <a:xfrm>
            <a:off x="0" y="9721850"/>
            <a:ext cx="3076575" cy="511175"/>
          </a:xfrm>
          <a:prstGeom prst="rect">
            <a:avLst/>
          </a:prstGeom>
          <a:noFill/>
          <a:ln w="9525">
            <a:noFill/>
            <a:miter lim="800000"/>
          </a:ln>
          <a:effectLst/>
        </p:spPr>
        <p:txBody>
          <a:bodyPr vert="horz" wrap="square" lIns="96460" tIns="48230" rIns="96460" bIns="48230" numCol="1" anchor="b" anchorCtr="0" compatLnSpc="1"/>
          <a:lstStyle>
            <a:lvl1pPr defTabSz="965200" eaLnBrk="1" hangingPunct="1">
              <a:defRPr sz="1300">
                <a:latin typeface="Times New Roman" panose="02020603050405020304" pitchFamily="18" charset="0"/>
                <a:ea typeface="宋体" panose="02010600030101010101" pitchFamily="2" charset="-122"/>
              </a:defRPr>
            </a:lvl1pPr>
          </a:lstStyle>
          <a:p>
            <a:pPr>
              <a:defRPr/>
            </a:pPr>
            <a:endParaRPr lang="en-US" altLang="zh-CN"/>
          </a:p>
        </p:txBody>
      </p:sp>
      <p:sp>
        <p:nvSpPr>
          <p:cNvPr id="705541" name="Rectangle 5"/>
          <p:cNvSpPr>
            <a:spLocks noGrp="1" noChangeArrowheads="1"/>
          </p:cNvSpPr>
          <p:nvPr>
            <p:ph type="sldNum" sz="quarter" idx="3"/>
          </p:nvPr>
        </p:nvSpPr>
        <p:spPr bwMode="auto">
          <a:xfrm>
            <a:off x="4021138" y="9721850"/>
            <a:ext cx="3076575" cy="511175"/>
          </a:xfrm>
          <a:prstGeom prst="rect">
            <a:avLst/>
          </a:prstGeom>
          <a:noFill/>
          <a:ln w="9525">
            <a:noFill/>
            <a:miter lim="800000"/>
          </a:ln>
          <a:effectLst/>
        </p:spPr>
        <p:txBody>
          <a:bodyPr vert="horz" wrap="square" lIns="96460" tIns="48230" rIns="96460" bIns="48230" numCol="1" anchor="b" anchorCtr="0" compatLnSpc="1"/>
          <a:lstStyle>
            <a:lvl1pPr algn="r" defTabSz="965200" eaLnBrk="1" hangingPunct="1">
              <a:defRPr sz="1300" smtClean="0">
                <a:latin typeface="Times New Roman" panose="02020603050405020304" pitchFamily="18" charset="0"/>
                <a:ea typeface="宋体" panose="02010600030101010101" pitchFamily="2" charset="-122"/>
              </a:defRPr>
            </a:lvl1pPr>
          </a:lstStyle>
          <a:p>
            <a:pPr>
              <a:defRPr/>
            </a:pPr>
            <a:fld id="{CB921856-8D28-447C-84D8-6D325EE5D971}"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62"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6460" tIns="48230" rIns="96460" bIns="48230" numCol="1" anchor="t" anchorCtr="0" compatLnSpc="1"/>
          <a:lstStyle>
            <a:lvl1pPr defTabSz="965200" eaLnBrk="1" hangingPunct="1">
              <a:defRPr sz="1300">
                <a:latin typeface="Times New Roman" panose="02020603050405020304" pitchFamily="18" charset="0"/>
                <a:ea typeface="宋体" panose="02010600030101010101" pitchFamily="2" charset="-122"/>
              </a:defRPr>
            </a:lvl1pPr>
          </a:lstStyle>
          <a:p>
            <a:pPr>
              <a:defRPr/>
            </a:pPr>
            <a:endParaRPr lang="zh-CN" altLang="en-US"/>
          </a:p>
        </p:txBody>
      </p:sp>
      <p:sp>
        <p:nvSpPr>
          <p:cNvPr id="604163"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6460" tIns="48230" rIns="96460" bIns="48230" numCol="1" anchor="t" anchorCtr="0" compatLnSpc="1"/>
          <a:lstStyle>
            <a:lvl1pPr algn="r" defTabSz="965200" eaLnBrk="1" hangingPunct="1">
              <a:defRPr sz="1300">
                <a:latin typeface="Times New Roman" panose="02020603050405020304" pitchFamily="18" charset="0"/>
                <a:ea typeface="宋体" panose="02010600030101010101" pitchFamily="2" charset="-122"/>
              </a:defRPr>
            </a:lvl1pPr>
          </a:lstStyle>
          <a:p>
            <a:pPr>
              <a:defRPr/>
            </a:pPr>
            <a:endParaRPr lang="en-US" altLang="zh-CN"/>
          </a:p>
        </p:txBody>
      </p:sp>
      <p:sp>
        <p:nvSpPr>
          <p:cNvPr id="410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65" name="Rectangle 5"/>
          <p:cNvSpPr>
            <a:spLocks noGrp="1" noChangeArrowheads="1"/>
          </p:cNvSpPr>
          <p:nvPr>
            <p:ph type="body" sz="quarter" idx="3"/>
          </p:nvPr>
        </p:nvSpPr>
        <p:spPr bwMode="auto">
          <a:xfrm>
            <a:off x="709613" y="4860925"/>
            <a:ext cx="5680075" cy="4606925"/>
          </a:xfrm>
          <a:prstGeom prst="rect">
            <a:avLst/>
          </a:prstGeom>
          <a:noFill/>
          <a:ln w="9525">
            <a:noFill/>
            <a:miter lim="800000"/>
          </a:ln>
          <a:effectLst/>
        </p:spPr>
        <p:txBody>
          <a:bodyPr vert="horz" wrap="square" lIns="96460" tIns="48230" rIns="96460" bIns="4823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04166"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6460" tIns="48230" rIns="96460" bIns="48230" numCol="1" anchor="b" anchorCtr="0" compatLnSpc="1"/>
          <a:lstStyle>
            <a:lvl1pPr defTabSz="965200" eaLnBrk="1" hangingPunct="1">
              <a:defRPr sz="1300">
                <a:latin typeface="Times New Roman" panose="02020603050405020304" pitchFamily="18" charset="0"/>
                <a:ea typeface="宋体" panose="02010600030101010101" pitchFamily="2" charset="-122"/>
              </a:defRPr>
            </a:lvl1pPr>
          </a:lstStyle>
          <a:p>
            <a:pPr>
              <a:defRPr/>
            </a:pPr>
            <a:endParaRPr lang="en-US" altLang="zh-CN"/>
          </a:p>
        </p:txBody>
      </p:sp>
      <p:sp>
        <p:nvSpPr>
          <p:cNvPr id="604167"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6460" tIns="48230" rIns="96460" bIns="48230" numCol="1" anchor="b" anchorCtr="0" compatLnSpc="1"/>
          <a:lstStyle>
            <a:lvl1pPr algn="r" defTabSz="965200" eaLnBrk="1" hangingPunct="1">
              <a:defRPr sz="1300" smtClean="0">
                <a:latin typeface="Times New Roman" panose="02020603050405020304" pitchFamily="18" charset="0"/>
                <a:ea typeface="宋体" panose="02010600030101010101" pitchFamily="2" charset="-122"/>
              </a:defRPr>
            </a:lvl1pPr>
          </a:lstStyle>
          <a:p>
            <a:pPr>
              <a:defRPr/>
            </a:pPr>
            <a:fld id="{30F4FEE4-9D89-4867-AE0B-1AD9F155E501}"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A063CA1-AFC1-4E9E-85EA-7CD225CCFFCA}" type="slidenum">
              <a:rPr lang="zh-CN" altLang="en-US"/>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672CCB6-08BD-4E00-9C8F-5DFEE5E889AA}"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BED314D-C6B2-4F17-8B88-DAEE2AE1C595}"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6" name="Picture 9" descr="1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146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a:t>单击此处编辑母版标题样式</a:t>
            </a:r>
            <a:endParaRPr lang="zh-CN" altLang="en-US"/>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r>
              <a:rPr lang="zh-CN" altLang="en-US"/>
              <a:t>单击此处编辑母版副标题样式</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smtClean="0"/>
            </a:lvl1pPr>
          </a:lstStyle>
          <a:p>
            <a:pPr>
              <a:defRPr/>
            </a:pPr>
            <a:fld id="{A5A0C473-30B1-4FAD-81EA-88C1DCD0C0AA}" type="slidenum">
              <a:rPr lang="zh-CN" altLang="en-US"/>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93A7F3C-2558-4387-BD53-CADCA4D14A82}" type="slidenum">
              <a:rPr lang="zh-CN" altLang="en-US"/>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4D07AD5-5D5B-4395-84CC-260DC76DBF0E}" type="slidenum">
              <a:rPr lang="zh-CN" altLang="en-US"/>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B32766FF-4FE7-4B70-9368-FF6E32FA1F15}" type="slidenum">
              <a:rPr lang="zh-CN" altLang="en-US"/>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D8982541-BDF8-4420-9CF1-AD8D5D7259BC}" type="slidenum">
              <a:rPr lang="zh-CN" altLang="en-US"/>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322D5396-4059-4B0A-8E8E-3660E5748EDC}" type="slidenum">
              <a:rPr lang="zh-CN" altLang="en-US"/>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11ADFA89-EF5D-49F0-969B-D036EFDD2700}" type="slidenum">
              <a:rPr lang="zh-CN" altLang="en-US"/>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ACB9E58-99F0-4FA5-8F83-C33507D31A2C}"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585BF5F-FFEC-445E-A1BD-F3E58895434C}" type="slidenum">
              <a:rPr lang="zh-CN" altLang="en-US"/>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4011EB5-32F2-4E6F-B4AC-3837E0C7CDC7}" type="slidenum">
              <a:rPr lang="zh-CN" altLang="en-US"/>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2EFB173-3F64-4983-AA4F-FB774A24FF47}" type="slidenum">
              <a:rPr lang="zh-CN" altLang="en-US"/>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16A8769B-4F4A-4555-89DB-B3ED8CAB61F5}" type="slidenum">
              <a:rPr lang="zh-CN" altLang="en-US"/>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DEE1C12D-E7A2-44B6-B1F5-C53611C35D88}" type="slidenum">
              <a:rPr lang="zh-CN" altLang="en-US"/>
            </a:fld>
            <a:endParaRPr lang="en-US" altLang="zh-CN"/>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表格占位符 2"/>
          <p:cNvSpPr>
            <a:spLocks noGrp="1"/>
          </p:cNvSpPr>
          <p:nvPr>
            <p:ph type="tbl" idx="1" hasCustomPrompt="1"/>
          </p:nvPr>
        </p:nvSpPr>
        <p:spPr>
          <a:xfrm>
            <a:off x="457200" y="1600200"/>
            <a:ext cx="8229600" cy="4530725"/>
          </a:xfrm>
        </p:spPr>
        <p:txBody>
          <a:bodyPr/>
          <a:lstStyle/>
          <a:p>
            <a:pPr lvl="0"/>
            <a:r>
              <a:rPr lang="zh-CN" altLang="en-US" noProof="0"/>
              <a:t>单击图标添加表格</a:t>
            </a:r>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AD39E91-45D6-4E0F-8557-D80D9A0E0FDF}" type="slidenum">
              <a:rPr lang="zh-CN" altLang="en-US"/>
            </a:fld>
            <a:endParaRPr lang="en-US" altLang="zh-CN"/>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7813"/>
            <a:ext cx="8229600" cy="1139825"/>
          </a:xfrm>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457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57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76B2DCFB-35BC-44F7-A4C8-0A053FBDCBA1}" type="slidenum">
              <a:rPr lang="zh-CN" altLang="en-US"/>
            </a:fld>
            <a:endParaRPr lang="en-US" altLang="zh-CN"/>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93B583B-935C-4EAC-ADD6-6E56259857F3}" type="slidenum">
              <a:rPr lang="zh-CN" altLang="en-US"/>
            </a:fld>
            <a:endParaRPr lang="en-US" altLang="zh-CN"/>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93781FD3-B108-43D5-8CC2-46AAE699B868}" type="slidenum">
              <a:rPr lang="zh-CN" altLang="en-US"/>
            </a:fld>
            <a:endParaRPr lang="en-US" altLang="zh-CN"/>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F34754D1-05EB-498D-928F-4758F88D5413}" type="slidenum">
              <a:rPr lang="zh-CN" altLang="en-US"/>
            </a:fld>
            <a:endParaRPr lang="en-US" altLang="zh-C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4AD6328-84A8-46E0-8920-577F435AE2F0}" type="slidenum">
              <a:rPr lang="zh-CN" altLang="en-US"/>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CA55A6F6-6EA7-4D30-A8CA-B4E3C1BF8F0D}"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4DD14C45-5E7D-4D16-ACD3-D9E4E38018D1}"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C3966101-0F7C-4B79-A44F-F4275B83C7BF}"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BC88FDFF-F4D1-4423-B118-49416D3D5049}"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B930EAC3-57CB-4645-A4A3-54A02B98DC1C}"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53F3C66-44DD-495F-9942-D9D070E928FC}"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1.jpe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1747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Times New Roman" panose="02020603050405020304" pitchFamily="18" charset="0"/>
                <a:ea typeface="+mn-ea"/>
              </a:defRPr>
            </a:lvl1pPr>
          </a:lstStyle>
          <a:p>
            <a:pPr>
              <a:defRPr/>
            </a:pPr>
            <a:endParaRPr lang="en-US" altLang="zh-CN"/>
          </a:p>
        </p:txBody>
      </p:sp>
      <p:sp>
        <p:nvSpPr>
          <p:cNvPr id="61747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Times New Roman" panose="02020603050405020304" pitchFamily="18" charset="0"/>
                <a:ea typeface="+mn-ea"/>
              </a:defRPr>
            </a:lvl1pPr>
          </a:lstStyle>
          <a:p>
            <a:pPr>
              <a:defRPr/>
            </a:pPr>
            <a:endParaRPr lang="en-US" altLang="zh-CN"/>
          </a:p>
        </p:txBody>
      </p:sp>
      <p:sp>
        <p:nvSpPr>
          <p:cNvPr id="617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atin typeface="Times New Roman" panose="02020603050405020304" pitchFamily="18" charset="0"/>
                <a:ea typeface="宋体" panose="02010600030101010101" pitchFamily="2" charset="-122"/>
              </a:defRPr>
            </a:lvl1pPr>
          </a:lstStyle>
          <a:p>
            <a:pPr>
              <a:defRPr/>
            </a:pPr>
            <a:fld id="{C35CD429-7F72-4899-863E-E90AA81C26AA}"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单击此处编辑母版标题样式</a:t>
            </a:r>
            <a:endParaRPr lang="zh-CN" altLang="en-US"/>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mj-lt"/>
              </a:defRPr>
            </a:lvl1pPr>
          </a:lstStyle>
          <a:p>
            <a:pPr>
              <a:defRPr/>
            </a:pPr>
            <a:endParaRPr lang="en-US" altLang="zh-CN"/>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1" hangingPunct="1">
              <a:defRPr sz="1200">
                <a:latin typeface="+mj-lt"/>
              </a:defRPr>
            </a:lvl1pPr>
          </a:lstStyle>
          <a:p>
            <a:pPr>
              <a:defRPr/>
            </a:pPr>
            <a:endParaRPr lang="en-US" altLang="zh-CN"/>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atin typeface="Garamond" panose="02020404030301010803" pitchFamily="18" charset="0"/>
              </a:defRPr>
            </a:lvl1pPr>
          </a:lstStyle>
          <a:p>
            <a:pPr>
              <a:defRPr/>
            </a:pPr>
            <a:fld id="{199C6CBC-BA2F-46AA-B4DC-2960C9D3C5F1}" type="slidenum">
              <a:rPr lang="zh-CN" altLang="en-US"/>
            </a:fld>
            <a:endParaRPr lang="en-US" altLang="zh-CN"/>
          </a:p>
        </p:txBody>
      </p:sp>
      <p:sp>
        <p:nvSpPr>
          <p:cNvPr id="2055"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6" name="Line 8"/>
          <p:cNvSpPr>
            <a:spLocks noChangeShapeType="1"/>
          </p:cNvSpPr>
          <p:nvPr/>
        </p:nvSpPr>
        <p:spPr bwMode="auto">
          <a:xfrm>
            <a:off x="457200" y="6172200"/>
            <a:ext cx="8229600" cy="0"/>
          </a:xfrm>
          <a:prstGeom prst="line">
            <a:avLst/>
          </a:prstGeom>
          <a:noFill/>
          <a:ln w="1905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2057" name="Picture 9" descr="111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58100" y="66675"/>
            <a:ext cx="1476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oleObject" Target="../embeddings/oleObject5.bin"/><Relationship Id="rId4" Type="http://schemas.openxmlformats.org/officeDocument/2006/relationships/image" Target="../media/image10.png"/><Relationship Id="rId3" Type="http://schemas.openxmlformats.org/officeDocument/2006/relationships/oleObject" Target="../embeddings/oleObject4.bin"/><Relationship Id="rId2" Type="http://schemas.openxmlformats.org/officeDocument/2006/relationships/image" Target="../media/image9.png"/><Relationship Id="rId1"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3.xml"/><Relationship Id="rId4" Type="http://schemas.openxmlformats.org/officeDocument/2006/relationships/image" Target="../media/image14.png"/><Relationship Id="rId3" Type="http://schemas.openxmlformats.org/officeDocument/2006/relationships/oleObject" Target="../embeddings/oleObject6.bin"/><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13.xml"/><Relationship Id="rId4" Type="http://schemas.openxmlformats.org/officeDocument/2006/relationships/image" Target="../media/image19.wmf"/><Relationship Id="rId3" Type="http://schemas.openxmlformats.org/officeDocument/2006/relationships/oleObject" Target="../embeddings/oleObject8.bin"/><Relationship Id="rId2" Type="http://schemas.openxmlformats.org/officeDocument/2006/relationships/image" Target="../media/image18.wmf"/><Relationship Id="rId1"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13.xml"/><Relationship Id="rId4" Type="http://schemas.openxmlformats.org/officeDocument/2006/relationships/image" Target="../media/image21.wmf"/><Relationship Id="rId3" Type="http://schemas.openxmlformats.org/officeDocument/2006/relationships/oleObject" Target="../embeddings/oleObject10.bin"/><Relationship Id="rId2" Type="http://schemas.openxmlformats.org/officeDocument/2006/relationships/image" Target="../media/image20.wmf"/><Relationship Id="rId1"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13.xml"/><Relationship Id="rId6" Type="http://schemas.openxmlformats.org/officeDocument/2006/relationships/image" Target="../media/image24.wmf"/><Relationship Id="rId5" Type="http://schemas.openxmlformats.org/officeDocument/2006/relationships/oleObject" Target="../embeddings/oleObject13.bin"/><Relationship Id="rId4" Type="http://schemas.openxmlformats.org/officeDocument/2006/relationships/image" Target="../media/image23.wmf"/><Relationship Id="rId3" Type="http://schemas.openxmlformats.org/officeDocument/2006/relationships/oleObject" Target="../embeddings/oleObject12.bin"/><Relationship Id="rId2" Type="http://schemas.openxmlformats.org/officeDocument/2006/relationships/image" Target="../media/image22.wmf"/><Relationship Id="rId1"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13.xml"/><Relationship Id="rId4" Type="http://schemas.openxmlformats.org/officeDocument/2006/relationships/image" Target="../media/image26.wmf"/><Relationship Id="rId3" Type="http://schemas.openxmlformats.org/officeDocument/2006/relationships/oleObject" Target="../embeddings/oleObject15.bin"/><Relationship Id="rId2" Type="http://schemas.openxmlformats.org/officeDocument/2006/relationships/image" Target="../media/image25.wmf"/><Relationship Id="rId1"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3.xml"/><Relationship Id="rId2" Type="http://schemas.openxmlformats.org/officeDocument/2006/relationships/image" Target="../media/image27.wmf"/><Relationship Id="rId1"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13.xml"/><Relationship Id="rId6" Type="http://schemas.openxmlformats.org/officeDocument/2006/relationships/image" Target="../media/image30.wmf"/><Relationship Id="rId5" Type="http://schemas.openxmlformats.org/officeDocument/2006/relationships/oleObject" Target="../embeddings/oleObject19.bin"/><Relationship Id="rId4" Type="http://schemas.openxmlformats.org/officeDocument/2006/relationships/image" Target="../media/image29.wmf"/><Relationship Id="rId3" Type="http://schemas.openxmlformats.org/officeDocument/2006/relationships/oleObject" Target="../embeddings/oleObject18.bin"/><Relationship Id="rId2" Type="http://schemas.openxmlformats.org/officeDocument/2006/relationships/image" Target="../media/image28.wmf"/><Relationship Id="rId1"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13.xml"/><Relationship Id="rId2" Type="http://schemas.openxmlformats.org/officeDocument/2006/relationships/image" Target="../media/image27.wmf"/><Relationship Id="rId1"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13.xml"/><Relationship Id="rId2" Type="http://schemas.openxmlformats.org/officeDocument/2006/relationships/image" Target="../media/image31.wmf"/><Relationship Id="rId1"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13.xml"/><Relationship Id="rId4" Type="http://schemas.openxmlformats.org/officeDocument/2006/relationships/image" Target="../media/image33.wmf"/><Relationship Id="rId3" Type="http://schemas.openxmlformats.org/officeDocument/2006/relationships/oleObject" Target="../embeddings/oleObject23.bin"/><Relationship Id="rId2" Type="http://schemas.openxmlformats.org/officeDocument/2006/relationships/image" Target="../media/image32.wmf"/><Relationship Id="rId1"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13.xml"/><Relationship Id="rId4" Type="http://schemas.openxmlformats.org/officeDocument/2006/relationships/image" Target="../media/image35.wmf"/><Relationship Id="rId3" Type="http://schemas.openxmlformats.org/officeDocument/2006/relationships/oleObject" Target="../embeddings/oleObject25.bin"/><Relationship Id="rId2" Type="http://schemas.openxmlformats.org/officeDocument/2006/relationships/image" Target="../media/image34.wmf"/><Relationship Id="rId1" Type="http://schemas.openxmlformats.org/officeDocument/2006/relationships/oleObject" Target="../embeddings/oleObject24.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vmlDrawing" Target="../drawings/vmlDrawing15.vml"/><Relationship Id="rId7" Type="http://schemas.openxmlformats.org/officeDocument/2006/relationships/slideLayout" Target="../slideLayouts/slideLayout13.xml"/><Relationship Id="rId6" Type="http://schemas.openxmlformats.org/officeDocument/2006/relationships/image" Target="../media/image38.wmf"/><Relationship Id="rId5" Type="http://schemas.openxmlformats.org/officeDocument/2006/relationships/oleObject" Target="../embeddings/oleObject28.bin"/><Relationship Id="rId4" Type="http://schemas.openxmlformats.org/officeDocument/2006/relationships/image" Target="../media/image37.wmf"/><Relationship Id="rId3" Type="http://schemas.openxmlformats.org/officeDocument/2006/relationships/oleObject" Target="../embeddings/oleObject27.bin"/><Relationship Id="rId2" Type="http://schemas.openxmlformats.org/officeDocument/2006/relationships/image" Target="../media/image36.wmf"/><Relationship Id="rId1" Type="http://schemas.openxmlformats.org/officeDocument/2006/relationships/oleObject" Target="../embeddings/oleObject26.bin"/></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0.jpeg"/></Relationships>
</file>

<file path=ppt/slides/_rels/slide41.xml.rels><?xml version="1.0" encoding="UTF-8" standalone="yes"?>
<Relationships xmlns="http://schemas.openxmlformats.org/package/2006/relationships"><Relationship Id="rId5" Type="http://schemas.openxmlformats.org/officeDocument/2006/relationships/vmlDrawing" Target="../drawings/vmlDrawing16.vml"/><Relationship Id="rId4" Type="http://schemas.openxmlformats.org/officeDocument/2006/relationships/slideLayout" Target="../slideLayouts/slideLayout13.xml"/><Relationship Id="rId3" Type="http://schemas.openxmlformats.org/officeDocument/2006/relationships/image" Target="../media/image41.wmf"/><Relationship Id="rId2" Type="http://schemas.openxmlformats.org/officeDocument/2006/relationships/oleObject" Target="../embeddings/oleObject29.bin"/><Relationship Id="rId1" Type="http://schemas.openxmlformats.org/officeDocument/2006/relationships/image" Target="../media/image40.jpeg"/></Relationships>
</file>

<file path=ppt/slides/_rels/slide42.xml.rels><?xml version="1.0" encoding="UTF-8" standalone="yes"?>
<Relationships xmlns="http://schemas.openxmlformats.org/package/2006/relationships"><Relationship Id="rId8" Type="http://schemas.openxmlformats.org/officeDocument/2006/relationships/vmlDrawing" Target="../drawings/vmlDrawing17.vml"/><Relationship Id="rId7" Type="http://schemas.openxmlformats.org/officeDocument/2006/relationships/slideLayout" Target="../slideLayouts/slideLayout13.xml"/><Relationship Id="rId6" Type="http://schemas.openxmlformats.org/officeDocument/2006/relationships/image" Target="../media/image44.wmf"/><Relationship Id="rId5" Type="http://schemas.openxmlformats.org/officeDocument/2006/relationships/oleObject" Target="../embeddings/oleObject32.bin"/><Relationship Id="rId4" Type="http://schemas.openxmlformats.org/officeDocument/2006/relationships/image" Target="../media/image43.wmf"/><Relationship Id="rId3" Type="http://schemas.openxmlformats.org/officeDocument/2006/relationships/oleObject" Target="../embeddings/oleObject31.bin"/><Relationship Id="rId2" Type="http://schemas.openxmlformats.org/officeDocument/2006/relationships/image" Target="../media/image42.wmf"/><Relationship Id="rId1" Type="http://schemas.openxmlformats.org/officeDocument/2006/relationships/oleObject" Target="../embeddings/oleObject30.bin"/></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13.xml"/><Relationship Id="rId2" Type="http://schemas.openxmlformats.org/officeDocument/2006/relationships/image" Target="../media/image45.wmf"/><Relationship Id="rId1"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8" Type="http://schemas.openxmlformats.org/officeDocument/2006/relationships/vmlDrawing" Target="../drawings/vmlDrawing19.vml"/><Relationship Id="rId7" Type="http://schemas.openxmlformats.org/officeDocument/2006/relationships/slideLayout" Target="../slideLayouts/slideLayout13.xml"/><Relationship Id="rId6" Type="http://schemas.openxmlformats.org/officeDocument/2006/relationships/image" Target="../media/image48.wmf"/><Relationship Id="rId5" Type="http://schemas.openxmlformats.org/officeDocument/2006/relationships/oleObject" Target="../embeddings/oleObject36.bin"/><Relationship Id="rId4" Type="http://schemas.openxmlformats.org/officeDocument/2006/relationships/image" Target="../media/image47.wmf"/><Relationship Id="rId3" Type="http://schemas.openxmlformats.org/officeDocument/2006/relationships/oleObject" Target="../embeddings/oleObject35.bin"/><Relationship Id="rId2" Type="http://schemas.openxmlformats.org/officeDocument/2006/relationships/image" Target="../media/image46.wmf"/><Relationship Id="rId1"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53.wmf"/><Relationship Id="rId7" Type="http://schemas.openxmlformats.org/officeDocument/2006/relationships/oleObject" Target="../embeddings/oleObject39.bin"/><Relationship Id="rId6" Type="http://schemas.openxmlformats.org/officeDocument/2006/relationships/image" Target="../media/image52.wmf"/><Relationship Id="rId5" Type="http://schemas.openxmlformats.org/officeDocument/2006/relationships/oleObject" Target="../embeddings/oleObject38.bin"/><Relationship Id="rId4" Type="http://schemas.openxmlformats.org/officeDocument/2006/relationships/image" Target="../media/image51.wmf"/><Relationship Id="rId3" Type="http://schemas.openxmlformats.org/officeDocument/2006/relationships/oleObject" Target="../embeddings/oleObject37.bin"/><Relationship Id="rId2" Type="http://schemas.openxmlformats.org/officeDocument/2006/relationships/image" Target="../media/image50.jpeg"/><Relationship Id="rId10" Type="http://schemas.openxmlformats.org/officeDocument/2006/relationships/vmlDrawing" Target="../drawings/vmlDrawing20.vml"/><Relationship Id="rId1" Type="http://schemas.openxmlformats.org/officeDocument/2006/relationships/image" Target="../media/image49.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4.png"/></Relationships>
</file>

<file path=ppt/slides/_rels/slide47.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26.xml"/><Relationship Id="rId2" Type="http://schemas.openxmlformats.org/officeDocument/2006/relationships/image" Target="../media/image55.wmf"/><Relationship Id="rId1" Type="http://schemas.openxmlformats.org/officeDocument/2006/relationships/oleObject" Target="../embeddings/oleObject40.bin"/></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13.xml"/><Relationship Id="rId2" Type="http://schemas.openxmlformats.org/officeDocument/2006/relationships/image" Target="../media/image56.wmf"/><Relationship Id="rId1" Type="http://schemas.openxmlformats.org/officeDocument/2006/relationships/oleObject" Target="../embeddings/oleObject41.bin"/></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23.vml"/><Relationship Id="rId3" Type="http://schemas.openxmlformats.org/officeDocument/2006/relationships/slideLayout" Target="../slideLayouts/slideLayout13.xml"/><Relationship Id="rId2" Type="http://schemas.openxmlformats.org/officeDocument/2006/relationships/image" Target="../media/image58.wmf"/><Relationship Id="rId1" Type="http://schemas.openxmlformats.org/officeDocument/2006/relationships/oleObject" Target="../embeddings/oleObject42.bin"/></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24.vml"/><Relationship Id="rId3" Type="http://schemas.openxmlformats.org/officeDocument/2006/relationships/slideLayout" Target="../slideLayouts/slideLayout13.xml"/><Relationship Id="rId2" Type="http://schemas.openxmlformats.org/officeDocument/2006/relationships/image" Target="../media/image59.wmf"/><Relationship Id="rId1" Type="http://schemas.openxmlformats.org/officeDocument/2006/relationships/oleObject" Target="../embeddings/oleObject43.bin"/></Relationships>
</file>

<file path=ppt/slides/_rels/slide52.xml.rels><?xml version="1.0" encoding="UTF-8" standalone="yes"?>
<Relationships xmlns="http://schemas.openxmlformats.org/package/2006/relationships"><Relationship Id="rId4" Type="http://schemas.openxmlformats.org/officeDocument/2006/relationships/vmlDrawing" Target="../drawings/vmlDrawing25.vml"/><Relationship Id="rId3" Type="http://schemas.openxmlformats.org/officeDocument/2006/relationships/slideLayout" Target="../slideLayouts/slideLayout28.xml"/><Relationship Id="rId2" Type="http://schemas.openxmlformats.org/officeDocument/2006/relationships/image" Target="../media/image60.wmf"/><Relationship Id="rId1" Type="http://schemas.openxmlformats.org/officeDocument/2006/relationships/oleObject" Target="../embeddings/oleObject4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bwMode="auto">
          <a:xfrm>
            <a:off x="1214439" y="2133600"/>
            <a:ext cx="631085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buClr>
                <a:schemeClr val="folHlink"/>
              </a:buClr>
              <a:buFontTx/>
              <a:buNone/>
            </a:pPr>
            <a:r>
              <a:rPr lang="en-US" altLang="zh-CN" dirty="0" smtClean="0">
                <a:latin typeface="Times New Roman" panose="02020603050405020304" pitchFamily="18" charset="0"/>
                <a:cs typeface="Times New Roman" panose="02020603050405020304" pitchFamily="18" charset="0"/>
              </a:rPr>
              <a:t>§ 7</a:t>
            </a:r>
            <a:r>
              <a:rPr lang="en-US" altLang="zh-CN" b="1" dirty="0" smtClean="0">
                <a:latin typeface="Times New Roman" panose="02020603050405020304" pitchFamily="18" charset="0"/>
                <a:cs typeface="Times New Roman" panose="02020603050405020304" pitchFamily="18" charset="0"/>
              </a:rPr>
              <a:t>.1 </a:t>
            </a:r>
            <a:r>
              <a:rPr lang="zh-CN" altLang="en-US" b="1" dirty="0" smtClean="0">
                <a:latin typeface="Times New Roman" panose="02020603050405020304" pitchFamily="18" charset="0"/>
                <a:cs typeface="Times New Roman" panose="02020603050405020304" pitchFamily="18" charset="0"/>
              </a:rPr>
              <a:t>概述 </a:t>
            </a:r>
            <a:endParaRPr lang="zh-CN" altLang="en-US" b="1" dirty="0" smtClean="0">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latin typeface="Times New Roman" panose="02020603050405020304" pitchFamily="18" charset="0"/>
                <a:cs typeface="Times New Roman" panose="02020603050405020304" pitchFamily="18" charset="0"/>
              </a:rPr>
              <a:t>§ 7</a:t>
            </a:r>
            <a:r>
              <a:rPr lang="en-US" altLang="zh-CN" b="1" dirty="0" smtClean="0">
                <a:latin typeface="Times New Roman" panose="02020603050405020304" pitchFamily="18" charset="0"/>
                <a:cs typeface="Times New Roman" panose="02020603050405020304" pitchFamily="18" charset="0"/>
              </a:rPr>
              <a:t>.2 </a:t>
            </a:r>
            <a:r>
              <a:rPr lang="zh-CN" altLang="en-US" b="1" dirty="0" smtClean="0">
                <a:latin typeface="Times New Roman" panose="02020603050405020304" pitchFamily="18" charset="0"/>
                <a:cs typeface="Times New Roman" panose="02020603050405020304" pitchFamily="18" charset="0"/>
              </a:rPr>
              <a:t>浅基础的地基破坏模式</a:t>
            </a:r>
            <a:endParaRPr lang="en-US" altLang="zh-CN" b="1" dirty="0" smtClean="0">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a:latin typeface="Times New Roman" panose="02020603050405020304" pitchFamily="18" charset="0"/>
                <a:cs typeface="Times New Roman" panose="02020603050405020304" pitchFamily="18" charset="0"/>
              </a:rPr>
              <a:t>§ 7</a:t>
            </a:r>
            <a:r>
              <a:rPr lang="en-US" altLang="zh-CN" b="1" dirty="0" smtClean="0">
                <a:latin typeface="Times New Roman" panose="02020603050405020304" pitchFamily="18" charset="0"/>
                <a:cs typeface="Times New Roman" panose="02020603050405020304" pitchFamily="18" charset="0"/>
              </a:rPr>
              <a:t>.3 </a:t>
            </a:r>
            <a:r>
              <a:rPr lang="zh-CN" altLang="en-US" b="1" dirty="0" smtClean="0">
                <a:latin typeface="Times New Roman" panose="02020603050405020304" pitchFamily="18" charset="0"/>
                <a:cs typeface="Times New Roman" panose="02020603050405020304" pitchFamily="18" charset="0"/>
              </a:rPr>
              <a:t>地基临界荷载</a:t>
            </a:r>
            <a:endParaRPr lang="zh-CN" altLang="en-US" b="1" dirty="0" smtClean="0">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latin typeface="Times New Roman" panose="02020603050405020304" pitchFamily="18" charset="0"/>
                <a:cs typeface="Times New Roman" panose="02020603050405020304" pitchFamily="18" charset="0"/>
              </a:rPr>
              <a:t>§ 7</a:t>
            </a:r>
            <a:r>
              <a:rPr lang="en-US" altLang="zh-CN" b="1" dirty="0" smtClean="0">
                <a:latin typeface="Times New Roman" panose="02020603050405020304" pitchFamily="18" charset="0"/>
                <a:cs typeface="Times New Roman" panose="02020603050405020304" pitchFamily="18" charset="0"/>
              </a:rPr>
              <a:t>.4 </a:t>
            </a:r>
            <a:r>
              <a:rPr lang="zh-CN" altLang="en-US" b="1" dirty="0" smtClean="0">
                <a:latin typeface="Times New Roman" panose="02020603050405020304" pitchFamily="18" charset="0"/>
                <a:cs typeface="Times New Roman" panose="02020603050405020304" pitchFamily="18" charset="0"/>
              </a:rPr>
              <a:t>地基极限承载力</a:t>
            </a:r>
            <a:endParaRPr lang="zh-CN" altLang="en-US" b="1" dirty="0" smtClean="0">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latin typeface="Times New Roman" panose="02020603050405020304" pitchFamily="18" charset="0"/>
                <a:cs typeface="Times New Roman" panose="02020603050405020304" pitchFamily="18" charset="0"/>
              </a:rPr>
              <a:t>§ 7</a:t>
            </a:r>
            <a:r>
              <a:rPr lang="en-US" altLang="zh-CN" b="1" dirty="0" smtClean="0">
                <a:latin typeface="Times New Roman" panose="02020603050405020304" pitchFamily="18" charset="0"/>
                <a:cs typeface="Times New Roman" panose="02020603050405020304" pitchFamily="18" charset="0"/>
              </a:rPr>
              <a:t>.5 </a:t>
            </a:r>
            <a:r>
              <a:rPr lang="zh-CN" altLang="en-US" b="1" dirty="0" smtClean="0">
                <a:latin typeface="Times New Roman" panose="02020603050405020304" pitchFamily="18" charset="0"/>
                <a:cs typeface="Times New Roman" panose="02020603050405020304" pitchFamily="18" charset="0"/>
              </a:rPr>
              <a:t>地基承载力特征值确定方法</a:t>
            </a:r>
            <a:endParaRPr lang="zh-CN" altLang="en-US" b="1" dirty="0" smtClean="0">
              <a:latin typeface="Times New Roman" panose="02020603050405020304" pitchFamily="18" charset="0"/>
              <a:cs typeface="Times New Roman" panose="02020603050405020304" pitchFamily="18" charset="0"/>
            </a:endParaRPr>
          </a:p>
          <a:p>
            <a:pPr eaLnBrk="1" hangingPunct="1">
              <a:buClr>
                <a:schemeClr val="folHlink"/>
              </a:buClr>
              <a:buFontTx/>
              <a:buNone/>
            </a:pPr>
            <a:endParaRPr lang="en-US" altLang="zh-CN" b="1" dirty="0" smtClean="0">
              <a:solidFill>
                <a:srgbClr val="0000FF"/>
              </a:solidFill>
              <a:latin typeface="幼圆" panose="02010509060101010101" pitchFamily="49" charset="-122"/>
              <a:ea typeface="幼圆" panose="02010509060101010101" pitchFamily="49" charset="-122"/>
            </a:endParaRPr>
          </a:p>
        </p:txBody>
      </p:sp>
      <p:sp>
        <p:nvSpPr>
          <p:cNvPr id="1027" name="Rectangle 54"/>
          <p:cNvSpPr>
            <a:spLocks noChangeArrowheads="1"/>
          </p:cNvSpPr>
          <p:nvPr/>
        </p:nvSpPr>
        <p:spPr bwMode="auto">
          <a:xfrm>
            <a:off x="1835696" y="764704"/>
            <a:ext cx="568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4800" b="1" dirty="0">
                <a:solidFill>
                  <a:srgbClr val="FF0000"/>
                </a:solidFill>
                <a:latin typeface="宋体" panose="02010600030101010101" pitchFamily="2" charset="-122"/>
              </a:rPr>
              <a:t>第</a:t>
            </a:r>
            <a:r>
              <a:rPr lang="zh-CN" altLang="en-US" sz="4800" b="1" dirty="0">
                <a:solidFill>
                  <a:srgbClr val="FF0000"/>
                </a:solidFill>
                <a:latin typeface="宋体" panose="02010600030101010101" pitchFamily="2" charset="-122"/>
              </a:rPr>
              <a:t>七章 地基承载力</a:t>
            </a:r>
            <a:endParaRPr lang="zh-CN" altLang="en-US" sz="4800" b="1" dirty="0">
              <a:solidFill>
                <a:srgbClr val="FF0000"/>
              </a:solidFill>
              <a:latin typeface="宋体" panose="02010600030101010101" pitchFamily="2" charset="-12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arn(outVertical)">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bwMode="auto">
          <a:xfrm>
            <a:off x="1476375" y="836613"/>
            <a:ext cx="5791200" cy="54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eaLnBrk="1" hangingPunct="1"/>
            <a:r>
              <a:rPr lang="zh-CN" altLang="en-US" sz="3200" b="1" dirty="0" smtClean="0">
                <a:solidFill>
                  <a:schemeClr val="tx1"/>
                </a:solidFill>
                <a:latin typeface="幼圆" panose="02010509060101010101" pitchFamily="49" charset="-122"/>
                <a:ea typeface="幼圆" panose="02010509060101010101" pitchFamily="49" charset="-122"/>
              </a:rPr>
              <a:t>现场试验确定地基承载力</a:t>
            </a:r>
            <a:endParaRPr lang="zh-CN" altLang="en-US" sz="3200" b="1" dirty="0" smtClean="0">
              <a:solidFill>
                <a:schemeClr val="tx1"/>
              </a:solidFill>
              <a:latin typeface="幼圆" panose="02010509060101010101" pitchFamily="49" charset="-122"/>
              <a:ea typeface="幼圆" panose="02010509060101010101" pitchFamily="49" charset="-122"/>
            </a:endParaRPr>
          </a:p>
        </p:txBody>
      </p:sp>
      <p:grpSp>
        <p:nvGrpSpPr>
          <p:cNvPr id="2" name="Group 3"/>
          <p:cNvGrpSpPr/>
          <p:nvPr/>
        </p:nvGrpSpPr>
        <p:grpSpPr bwMode="auto">
          <a:xfrm>
            <a:off x="762000" y="3048000"/>
            <a:ext cx="3124200" cy="2514600"/>
            <a:chOff x="192" y="2400"/>
            <a:chExt cx="2352" cy="1200"/>
          </a:xfrm>
        </p:grpSpPr>
        <p:sp>
          <p:nvSpPr>
            <p:cNvPr id="8210" name="Line 4"/>
            <p:cNvSpPr>
              <a:spLocks noChangeShapeType="1"/>
            </p:cNvSpPr>
            <p:nvPr/>
          </p:nvSpPr>
          <p:spPr bwMode="auto">
            <a:xfrm>
              <a:off x="192" y="2400"/>
              <a:ext cx="2352" cy="0"/>
            </a:xfrm>
            <a:prstGeom prst="line">
              <a:avLst/>
            </a:prstGeom>
            <a:noFill/>
            <a:ln w="34925">
              <a:solidFill>
                <a:srgbClr val="0066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11" name="Rectangle 5" descr="40%"/>
            <p:cNvSpPr>
              <a:spLocks noChangeArrowheads="1"/>
            </p:cNvSpPr>
            <p:nvPr/>
          </p:nvSpPr>
          <p:spPr bwMode="auto">
            <a:xfrm>
              <a:off x="192" y="2400"/>
              <a:ext cx="2352" cy="1200"/>
            </a:xfrm>
            <a:prstGeom prst="rect">
              <a:avLst/>
            </a:prstGeom>
            <a:pattFill prst="pct40">
              <a:fgClr>
                <a:srgbClr val="0099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521222" name="Rectangle 6" descr="深色上对角线"/>
          <p:cNvSpPr>
            <a:spLocks noChangeArrowheads="1"/>
          </p:cNvSpPr>
          <p:nvPr/>
        </p:nvSpPr>
        <p:spPr bwMode="auto">
          <a:xfrm>
            <a:off x="1752600" y="2895600"/>
            <a:ext cx="1143000" cy="152400"/>
          </a:xfrm>
          <a:prstGeom prst="rect">
            <a:avLst/>
          </a:prstGeom>
          <a:pattFill prst="dkUpDiag">
            <a:fgClr>
              <a:srgbClr val="CC3300"/>
            </a:fgClr>
            <a:bgClr>
              <a:srgbClr val="FFFFFF"/>
            </a:bgClr>
          </a:pattFill>
          <a:ln w="9525">
            <a:solidFill>
              <a:srgbClr val="990000"/>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21223" name="Line 7"/>
          <p:cNvSpPr>
            <a:spLocks noChangeShapeType="1"/>
          </p:cNvSpPr>
          <p:nvPr/>
        </p:nvSpPr>
        <p:spPr bwMode="auto">
          <a:xfrm>
            <a:off x="2286000" y="2438400"/>
            <a:ext cx="0" cy="457200"/>
          </a:xfrm>
          <a:prstGeom prst="line">
            <a:avLst/>
          </a:prstGeom>
          <a:noFill/>
          <a:ln w="34925">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21224" name="Text Box 8"/>
          <p:cNvSpPr txBox="1">
            <a:spLocks noChangeArrowheads="1"/>
          </p:cNvSpPr>
          <p:nvPr/>
        </p:nvSpPr>
        <p:spPr bwMode="auto">
          <a:xfrm>
            <a:off x="1447800" y="1600200"/>
            <a:ext cx="1905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rgbClr val="990000"/>
                </a:solidFill>
                <a:ea typeface="隶书" panose="02010509060101010101" pitchFamily="49" charset="-122"/>
              </a:rPr>
              <a:t>载荷试验</a:t>
            </a:r>
            <a:endParaRPr lang="zh-CN" altLang="en-US" sz="3200" b="1">
              <a:solidFill>
                <a:srgbClr val="990000"/>
              </a:solidFill>
              <a:ea typeface="隶书" panose="02010509060101010101" pitchFamily="49" charset="-122"/>
            </a:endParaRPr>
          </a:p>
        </p:txBody>
      </p:sp>
      <p:grpSp>
        <p:nvGrpSpPr>
          <p:cNvPr id="3" name="Group 9"/>
          <p:cNvGrpSpPr/>
          <p:nvPr/>
        </p:nvGrpSpPr>
        <p:grpSpPr bwMode="auto">
          <a:xfrm>
            <a:off x="4572000" y="3048000"/>
            <a:ext cx="3124200" cy="2514600"/>
            <a:chOff x="192" y="2400"/>
            <a:chExt cx="2352" cy="1200"/>
          </a:xfrm>
        </p:grpSpPr>
        <p:sp>
          <p:nvSpPr>
            <p:cNvPr id="8208" name="Line 10"/>
            <p:cNvSpPr>
              <a:spLocks noChangeShapeType="1"/>
            </p:cNvSpPr>
            <p:nvPr/>
          </p:nvSpPr>
          <p:spPr bwMode="auto">
            <a:xfrm>
              <a:off x="192" y="2400"/>
              <a:ext cx="2352" cy="0"/>
            </a:xfrm>
            <a:prstGeom prst="line">
              <a:avLst/>
            </a:prstGeom>
            <a:noFill/>
            <a:ln w="34925">
              <a:solidFill>
                <a:srgbClr val="0066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09" name="Rectangle 11" descr="40%"/>
            <p:cNvSpPr>
              <a:spLocks noChangeArrowheads="1"/>
            </p:cNvSpPr>
            <p:nvPr/>
          </p:nvSpPr>
          <p:spPr bwMode="auto">
            <a:xfrm>
              <a:off x="192" y="2400"/>
              <a:ext cx="2352" cy="1200"/>
            </a:xfrm>
            <a:prstGeom prst="rect">
              <a:avLst/>
            </a:prstGeom>
            <a:pattFill prst="pct40">
              <a:fgClr>
                <a:srgbClr val="0099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521228" name="Text Box 12"/>
          <p:cNvSpPr txBox="1">
            <a:spLocks noChangeArrowheads="1"/>
          </p:cNvSpPr>
          <p:nvPr/>
        </p:nvSpPr>
        <p:spPr bwMode="auto">
          <a:xfrm>
            <a:off x="5334000" y="1600200"/>
            <a:ext cx="1905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rgbClr val="990000"/>
                </a:solidFill>
                <a:ea typeface="隶书" panose="02010509060101010101" pitchFamily="49" charset="-122"/>
              </a:rPr>
              <a:t>旁压试验</a:t>
            </a:r>
            <a:endParaRPr lang="zh-CN" altLang="en-US" sz="3200" b="1">
              <a:solidFill>
                <a:srgbClr val="990000"/>
              </a:solidFill>
              <a:ea typeface="隶书" panose="02010509060101010101" pitchFamily="49" charset="-122"/>
            </a:endParaRPr>
          </a:p>
        </p:txBody>
      </p:sp>
      <p:sp>
        <p:nvSpPr>
          <p:cNvPr id="521229" name="Rectangle 13"/>
          <p:cNvSpPr>
            <a:spLocks noChangeArrowheads="1"/>
          </p:cNvSpPr>
          <p:nvPr/>
        </p:nvSpPr>
        <p:spPr bwMode="auto">
          <a:xfrm>
            <a:off x="6019800" y="3048000"/>
            <a:ext cx="228600" cy="2057400"/>
          </a:xfrm>
          <a:prstGeom prst="rect">
            <a:avLst/>
          </a:prstGeom>
          <a:solidFill>
            <a:schemeClr val="accent1"/>
          </a:solidFill>
          <a:ln w="9525">
            <a:solidFill>
              <a:srgbClr val="990000"/>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nvGrpSpPr>
          <p:cNvPr id="4" name="Group 14"/>
          <p:cNvGrpSpPr/>
          <p:nvPr/>
        </p:nvGrpSpPr>
        <p:grpSpPr bwMode="auto">
          <a:xfrm>
            <a:off x="6019800" y="2286000"/>
            <a:ext cx="1371600" cy="2514600"/>
            <a:chOff x="3792" y="1440"/>
            <a:chExt cx="864" cy="1584"/>
          </a:xfrm>
        </p:grpSpPr>
        <p:grpSp>
          <p:nvGrpSpPr>
            <p:cNvPr id="8203" name="Group 15"/>
            <p:cNvGrpSpPr/>
            <p:nvPr/>
          </p:nvGrpSpPr>
          <p:grpSpPr bwMode="auto">
            <a:xfrm>
              <a:off x="3792" y="1440"/>
              <a:ext cx="864" cy="1584"/>
              <a:chOff x="3792" y="1440"/>
              <a:chExt cx="864" cy="1584"/>
            </a:xfrm>
          </p:grpSpPr>
          <p:sp>
            <p:nvSpPr>
              <p:cNvPr id="8205" name="AutoShape 16"/>
              <p:cNvSpPr>
                <a:spLocks noChangeArrowheads="1"/>
              </p:cNvSpPr>
              <p:nvPr/>
            </p:nvSpPr>
            <p:spPr bwMode="auto">
              <a:xfrm>
                <a:off x="3792" y="2784"/>
                <a:ext cx="144" cy="240"/>
              </a:xfrm>
              <a:prstGeom prst="roundRect">
                <a:avLst>
                  <a:gd name="adj" fmla="val 16667"/>
                </a:avLst>
              </a:prstGeom>
              <a:solidFill>
                <a:srgbClr val="FF33CC"/>
              </a:solidFill>
              <a:ln w="9525">
                <a:solidFill>
                  <a:srgbClr val="990000"/>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8206" name="Rectangle 17"/>
              <p:cNvSpPr>
                <a:spLocks noChangeArrowheads="1"/>
              </p:cNvSpPr>
              <p:nvPr/>
            </p:nvSpPr>
            <p:spPr bwMode="auto">
              <a:xfrm>
                <a:off x="3840" y="1440"/>
                <a:ext cx="48" cy="1392"/>
              </a:xfrm>
              <a:prstGeom prst="rect">
                <a:avLst/>
              </a:prstGeom>
              <a:solidFill>
                <a:schemeClr val="accent2"/>
              </a:solidFill>
              <a:ln w="9525">
                <a:solidFill>
                  <a:schemeClr va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8207" name="Rectangle 18"/>
              <p:cNvSpPr>
                <a:spLocks noChangeArrowheads="1"/>
              </p:cNvSpPr>
              <p:nvPr/>
            </p:nvSpPr>
            <p:spPr bwMode="auto">
              <a:xfrm>
                <a:off x="3840" y="1440"/>
                <a:ext cx="816" cy="48"/>
              </a:xfrm>
              <a:prstGeom prst="rect">
                <a:avLst/>
              </a:prstGeom>
              <a:solidFill>
                <a:schemeClr val="accent2"/>
              </a:solidFill>
              <a:ln w="9525">
                <a:solidFill>
                  <a:schemeClr va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8204" name="Rectangle 19"/>
            <p:cNvSpPr>
              <a:spLocks noChangeArrowheads="1"/>
            </p:cNvSpPr>
            <p:nvPr/>
          </p:nvSpPr>
          <p:spPr bwMode="auto">
            <a:xfrm>
              <a:off x="3840" y="1440"/>
              <a:ext cx="48" cy="48"/>
            </a:xfrm>
            <a:prstGeom prst="rect">
              <a:avLst/>
            </a:prstGeom>
            <a:solidFill>
              <a:schemeClr val="hlink"/>
            </a:solidFill>
            <a:ln w="9525">
              <a:solidFill>
                <a:schemeClr va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20"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1224"/>
                                        </p:tgtEl>
                                        <p:attrNameLst>
                                          <p:attrName>style.visibility</p:attrName>
                                        </p:attrNameLst>
                                      </p:cBhvr>
                                      <p:to>
                                        <p:strVal val="visible"/>
                                      </p:to>
                                    </p:set>
                                    <p:animEffect transition="in" filter="wipe(left)">
                                      <p:cBhvr>
                                        <p:cTn id="7" dur="500"/>
                                        <p:tgtEl>
                                          <p:spTgt spid="5212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521222"/>
                                        </p:tgtEl>
                                        <p:attrNameLst>
                                          <p:attrName>style.visibility</p:attrName>
                                        </p:attrNameLst>
                                      </p:cBhvr>
                                      <p:to>
                                        <p:strVal val="visible"/>
                                      </p:to>
                                    </p:set>
                                    <p:animEffect transition="in" filter="slide(fromTop)">
                                      <p:cBhvr>
                                        <p:cTn id="17" dur="500"/>
                                        <p:tgtEl>
                                          <p:spTgt spid="52122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521223"/>
                                        </p:tgtEl>
                                        <p:attrNameLst>
                                          <p:attrName>style.visibility</p:attrName>
                                        </p:attrNameLst>
                                      </p:cBhvr>
                                      <p:to>
                                        <p:strVal val="visible"/>
                                      </p:to>
                                    </p:set>
                                    <p:animEffect transition="in" filter="slide(fromTop)">
                                      <p:cBhvr>
                                        <p:cTn id="22" dur="500"/>
                                        <p:tgtEl>
                                          <p:spTgt spid="52122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75"/>
                                  </p:iterate>
                                  <p:childTnLst>
                                    <p:set>
                                      <p:cBhvr>
                                        <p:cTn id="26" dur="1" fill="hold">
                                          <p:stCondLst>
                                            <p:cond delay="74"/>
                                          </p:stCondLst>
                                        </p:cTn>
                                        <p:tgtEl>
                                          <p:spTgt spid="5212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21229"/>
                                        </p:tgtEl>
                                        <p:attrNameLst>
                                          <p:attrName>style.visibility</p:attrName>
                                        </p:attrNameLst>
                                      </p:cBhvr>
                                      <p:to>
                                        <p:strVal val="visible"/>
                                      </p:to>
                                    </p:set>
                                    <p:animEffect transition="in" filter="dissolve">
                                      <p:cBhvr>
                                        <p:cTn id="36" dur="500"/>
                                        <p:tgtEl>
                                          <p:spTgt spid="52122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outHorizont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2" grpId="0" animBg="1"/>
      <p:bldP spid="521224" grpId="0" autoUpdateAnimBg="0"/>
      <p:bldP spid="521228" grpId="0" autoUpdateAnimBg="0"/>
      <p:bldP spid="5212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3" name="Rectangle 13"/>
          <p:cNvSpPr>
            <a:spLocks noChangeArrowheads="1"/>
          </p:cNvSpPr>
          <p:nvPr/>
        </p:nvSpPr>
        <p:spPr bwMode="auto">
          <a:xfrm>
            <a:off x="3865563" y="4495800"/>
            <a:ext cx="1219200" cy="152400"/>
          </a:xfrm>
          <a:prstGeom prst="rect">
            <a:avLst/>
          </a:prstGeom>
          <a:solidFill>
            <a:srgbClr val="008000"/>
          </a:solidFill>
          <a:ln w="12700" cap="sq">
            <a:solidFill>
              <a:srgbClr val="170769"/>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endParaRPr kumimoji="1" lang="zh-CN" altLang="zh-CN" sz="3800">
              <a:solidFill>
                <a:srgbClr val="FF0000"/>
              </a:solidFill>
              <a:latin typeface="Times New Roman" panose="02020603050405020304" pitchFamily="18" charset="0"/>
            </a:endParaRPr>
          </a:p>
        </p:txBody>
      </p:sp>
      <p:grpSp>
        <p:nvGrpSpPr>
          <p:cNvPr id="2" name="Group 127"/>
          <p:cNvGrpSpPr/>
          <p:nvPr/>
        </p:nvGrpSpPr>
        <p:grpSpPr bwMode="auto">
          <a:xfrm>
            <a:off x="3789363" y="4191000"/>
            <a:ext cx="304800" cy="304800"/>
            <a:chOff x="2400" y="2592"/>
            <a:chExt cx="192" cy="192"/>
          </a:xfrm>
        </p:grpSpPr>
        <p:sp>
          <p:nvSpPr>
            <p:cNvPr id="9318" name="Oval 15"/>
            <p:cNvSpPr>
              <a:spLocks noChangeArrowheads="1"/>
            </p:cNvSpPr>
            <p:nvPr/>
          </p:nvSpPr>
          <p:spPr bwMode="auto">
            <a:xfrm>
              <a:off x="2400" y="2592"/>
              <a:ext cx="192" cy="189"/>
            </a:xfrm>
            <a:prstGeom prst="ellipse">
              <a:avLst/>
            </a:prstGeom>
            <a:solidFill>
              <a:srgbClr val="99CC00"/>
            </a:solid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19" name="Line 16"/>
            <p:cNvSpPr>
              <a:spLocks noChangeShapeType="1"/>
            </p:cNvSpPr>
            <p:nvPr/>
          </p:nvSpPr>
          <p:spPr bwMode="auto">
            <a:xfrm flipV="1">
              <a:off x="2400" y="2592"/>
              <a:ext cx="192" cy="192"/>
            </a:xfrm>
            <a:prstGeom prst="line">
              <a:avLst/>
            </a:prstGeom>
            <a:noFill/>
            <a:ln w="12700" cap="sq">
              <a:solidFill>
                <a:srgbClr val="170769"/>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22252" name="Rectangle 12"/>
          <p:cNvSpPr>
            <a:spLocks noChangeArrowheads="1"/>
          </p:cNvSpPr>
          <p:nvPr/>
        </p:nvSpPr>
        <p:spPr bwMode="auto">
          <a:xfrm>
            <a:off x="4206875" y="3276600"/>
            <a:ext cx="479425" cy="1219200"/>
          </a:xfrm>
          <a:prstGeom prst="rect">
            <a:avLst/>
          </a:prstGeom>
          <a:solidFill>
            <a:srgbClr val="FF0000"/>
          </a:solidFill>
          <a:ln w="12700" cap="sq">
            <a:solidFill>
              <a:srgbClr val="FF0000"/>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endParaRPr kumimoji="1" lang="zh-CN" altLang="zh-CN" sz="2400">
              <a:solidFill>
                <a:srgbClr val="FF0000"/>
              </a:solidFill>
              <a:latin typeface="Times New Roman" panose="02020603050405020304" pitchFamily="18" charset="0"/>
            </a:endParaRPr>
          </a:p>
        </p:txBody>
      </p:sp>
      <p:grpSp>
        <p:nvGrpSpPr>
          <p:cNvPr id="3" name="Group 128"/>
          <p:cNvGrpSpPr/>
          <p:nvPr/>
        </p:nvGrpSpPr>
        <p:grpSpPr bwMode="auto">
          <a:xfrm>
            <a:off x="762000" y="1295400"/>
            <a:ext cx="7294563" cy="1989138"/>
            <a:chOff x="480" y="816"/>
            <a:chExt cx="4595" cy="1253"/>
          </a:xfrm>
        </p:grpSpPr>
        <p:sp>
          <p:nvSpPr>
            <p:cNvPr id="9284" name="Rectangle 9"/>
            <p:cNvSpPr>
              <a:spLocks noChangeArrowheads="1"/>
            </p:cNvSpPr>
            <p:nvPr/>
          </p:nvSpPr>
          <p:spPr bwMode="auto">
            <a:xfrm>
              <a:off x="480" y="1536"/>
              <a:ext cx="4595" cy="474"/>
            </a:xfrm>
            <a:prstGeom prst="rect">
              <a:avLst/>
            </a:prstGeom>
            <a:solidFill>
              <a:srgbClr val="FFCC00"/>
            </a:solidFill>
            <a:ln w="57150" cap="sq">
              <a:solidFill>
                <a:srgbClr val="170769"/>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85" name="Rectangle 10"/>
            <p:cNvSpPr>
              <a:spLocks noChangeArrowheads="1"/>
            </p:cNvSpPr>
            <p:nvPr/>
          </p:nvSpPr>
          <p:spPr bwMode="auto">
            <a:xfrm>
              <a:off x="2470" y="2010"/>
              <a:ext cx="663" cy="59"/>
            </a:xfrm>
            <a:prstGeom prst="rect">
              <a:avLst/>
            </a:prstGeom>
            <a:solidFill>
              <a:srgbClr val="FF0000"/>
            </a:solidFill>
            <a:ln w="12700" cap="sq">
              <a:solidFill>
                <a:srgbClr val="170769"/>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nvGrpSpPr>
            <p:cNvPr id="9286" name="Group 88"/>
            <p:cNvGrpSpPr/>
            <p:nvPr/>
          </p:nvGrpSpPr>
          <p:grpSpPr bwMode="auto">
            <a:xfrm>
              <a:off x="480" y="816"/>
              <a:ext cx="4547" cy="364"/>
              <a:chOff x="589" y="1104"/>
              <a:chExt cx="4547" cy="364"/>
            </a:xfrm>
          </p:grpSpPr>
          <p:sp>
            <p:nvSpPr>
              <p:cNvPr id="9303" name="AutoShape 89" descr="编织物"/>
              <p:cNvSpPr>
                <a:spLocks noChangeArrowheads="1"/>
              </p:cNvSpPr>
              <p:nvPr/>
            </p:nvSpPr>
            <p:spPr bwMode="auto">
              <a:xfrm>
                <a:off x="589" y="1113"/>
                <a:ext cx="724"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04" name="AutoShape 90" descr="编织物"/>
              <p:cNvSpPr>
                <a:spLocks noChangeArrowheads="1"/>
              </p:cNvSpPr>
              <p:nvPr/>
            </p:nvSpPr>
            <p:spPr bwMode="auto">
              <a:xfrm>
                <a:off x="589" y="1231"/>
                <a:ext cx="724"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05" name="AutoShape 91" descr="编织物"/>
              <p:cNvSpPr>
                <a:spLocks noChangeArrowheads="1"/>
              </p:cNvSpPr>
              <p:nvPr/>
            </p:nvSpPr>
            <p:spPr bwMode="auto">
              <a:xfrm>
                <a:off x="589" y="1350"/>
                <a:ext cx="724"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06" name="AutoShape 92" descr="编织物"/>
              <p:cNvSpPr>
                <a:spLocks noChangeArrowheads="1"/>
              </p:cNvSpPr>
              <p:nvPr/>
            </p:nvSpPr>
            <p:spPr bwMode="auto">
              <a:xfrm>
                <a:off x="1580" y="1113"/>
                <a:ext cx="724"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07" name="AutoShape 93" descr="编织物"/>
              <p:cNvSpPr>
                <a:spLocks noChangeArrowheads="1"/>
              </p:cNvSpPr>
              <p:nvPr/>
            </p:nvSpPr>
            <p:spPr bwMode="auto">
              <a:xfrm>
                <a:off x="1580" y="1231"/>
                <a:ext cx="724"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08" name="AutoShape 94" descr="编织物"/>
              <p:cNvSpPr>
                <a:spLocks noChangeArrowheads="1"/>
              </p:cNvSpPr>
              <p:nvPr/>
            </p:nvSpPr>
            <p:spPr bwMode="auto">
              <a:xfrm>
                <a:off x="1580" y="1350"/>
                <a:ext cx="724"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09" name="AutoShape 95" descr="编织物"/>
              <p:cNvSpPr>
                <a:spLocks noChangeArrowheads="1"/>
              </p:cNvSpPr>
              <p:nvPr/>
            </p:nvSpPr>
            <p:spPr bwMode="auto">
              <a:xfrm>
                <a:off x="3483" y="1113"/>
                <a:ext cx="723"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10" name="AutoShape 96" descr="编织物"/>
              <p:cNvSpPr>
                <a:spLocks noChangeArrowheads="1"/>
              </p:cNvSpPr>
              <p:nvPr/>
            </p:nvSpPr>
            <p:spPr bwMode="auto">
              <a:xfrm>
                <a:off x="3483" y="1231"/>
                <a:ext cx="723"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11" name="AutoShape 97" descr="编织物"/>
              <p:cNvSpPr>
                <a:spLocks noChangeArrowheads="1"/>
              </p:cNvSpPr>
              <p:nvPr/>
            </p:nvSpPr>
            <p:spPr bwMode="auto">
              <a:xfrm>
                <a:off x="3483" y="1350"/>
                <a:ext cx="723"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12" name="AutoShape 98" descr="编织物"/>
              <p:cNvSpPr>
                <a:spLocks noChangeArrowheads="1"/>
              </p:cNvSpPr>
              <p:nvPr/>
            </p:nvSpPr>
            <p:spPr bwMode="auto">
              <a:xfrm>
                <a:off x="4413" y="1113"/>
                <a:ext cx="723"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13" name="AutoShape 99" descr="编织物"/>
              <p:cNvSpPr>
                <a:spLocks noChangeArrowheads="1"/>
              </p:cNvSpPr>
              <p:nvPr/>
            </p:nvSpPr>
            <p:spPr bwMode="auto">
              <a:xfrm>
                <a:off x="4413" y="1231"/>
                <a:ext cx="723"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14" name="AutoShape 100" descr="编织物"/>
              <p:cNvSpPr>
                <a:spLocks noChangeArrowheads="1"/>
              </p:cNvSpPr>
              <p:nvPr/>
            </p:nvSpPr>
            <p:spPr bwMode="auto">
              <a:xfrm>
                <a:off x="4413" y="1350"/>
                <a:ext cx="723"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15" name="AutoShape 101" descr="编织物"/>
              <p:cNvSpPr>
                <a:spLocks noChangeArrowheads="1"/>
              </p:cNvSpPr>
              <p:nvPr/>
            </p:nvSpPr>
            <p:spPr bwMode="auto">
              <a:xfrm>
                <a:off x="2541" y="1104"/>
                <a:ext cx="723"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16" name="AutoShape 102" descr="编织物"/>
              <p:cNvSpPr>
                <a:spLocks noChangeArrowheads="1"/>
              </p:cNvSpPr>
              <p:nvPr/>
            </p:nvSpPr>
            <p:spPr bwMode="auto">
              <a:xfrm>
                <a:off x="2541" y="1222"/>
                <a:ext cx="723"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17" name="AutoShape 103" descr="编织物"/>
              <p:cNvSpPr>
                <a:spLocks noChangeArrowheads="1"/>
              </p:cNvSpPr>
              <p:nvPr/>
            </p:nvSpPr>
            <p:spPr bwMode="auto">
              <a:xfrm>
                <a:off x="2541" y="1341"/>
                <a:ext cx="723"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grpSp>
          <p:nvGrpSpPr>
            <p:cNvPr id="9287" name="Group 104"/>
            <p:cNvGrpSpPr/>
            <p:nvPr/>
          </p:nvGrpSpPr>
          <p:grpSpPr bwMode="auto">
            <a:xfrm>
              <a:off x="480" y="1171"/>
              <a:ext cx="4547" cy="365"/>
              <a:chOff x="589" y="1459"/>
              <a:chExt cx="4547" cy="365"/>
            </a:xfrm>
          </p:grpSpPr>
          <p:sp>
            <p:nvSpPr>
              <p:cNvPr id="9288" name="AutoShape 105" descr="编织物"/>
              <p:cNvSpPr>
                <a:spLocks noChangeArrowheads="1"/>
              </p:cNvSpPr>
              <p:nvPr/>
            </p:nvSpPr>
            <p:spPr bwMode="auto">
              <a:xfrm>
                <a:off x="3483" y="1468"/>
                <a:ext cx="723"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89" name="AutoShape 106" descr="编织物"/>
              <p:cNvSpPr>
                <a:spLocks noChangeArrowheads="1"/>
              </p:cNvSpPr>
              <p:nvPr/>
            </p:nvSpPr>
            <p:spPr bwMode="auto">
              <a:xfrm>
                <a:off x="3483" y="1587"/>
                <a:ext cx="723"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90" name="AutoShape 107" descr="编织物"/>
              <p:cNvSpPr>
                <a:spLocks noChangeArrowheads="1"/>
              </p:cNvSpPr>
              <p:nvPr/>
            </p:nvSpPr>
            <p:spPr bwMode="auto">
              <a:xfrm>
                <a:off x="3483" y="1705"/>
                <a:ext cx="723"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91" name="AutoShape 108" descr="编织物"/>
              <p:cNvSpPr>
                <a:spLocks noChangeArrowheads="1"/>
              </p:cNvSpPr>
              <p:nvPr/>
            </p:nvSpPr>
            <p:spPr bwMode="auto">
              <a:xfrm>
                <a:off x="4413" y="1468"/>
                <a:ext cx="723"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92" name="AutoShape 109" descr="编织物"/>
              <p:cNvSpPr>
                <a:spLocks noChangeArrowheads="1"/>
              </p:cNvSpPr>
              <p:nvPr/>
            </p:nvSpPr>
            <p:spPr bwMode="auto">
              <a:xfrm>
                <a:off x="4413" y="1587"/>
                <a:ext cx="723"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93" name="AutoShape 110" descr="编织物"/>
              <p:cNvSpPr>
                <a:spLocks noChangeArrowheads="1"/>
              </p:cNvSpPr>
              <p:nvPr/>
            </p:nvSpPr>
            <p:spPr bwMode="auto">
              <a:xfrm>
                <a:off x="4413" y="1705"/>
                <a:ext cx="723"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94" name="AutoShape 111" descr="编织物"/>
              <p:cNvSpPr>
                <a:spLocks noChangeArrowheads="1"/>
              </p:cNvSpPr>
              <p:nvPr/>
            </p:nvSpPr>
            <p:spPr bwMode="auto">
              <a:xfrm>
                <a:off x="589" y="1468"/>
                <a:ext cx="724"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95" name="AutoShape 112" descr="编织物"/>
              <p:cNvSpPr>
                <a:spLocks noChangeArrowheads="1"/>
              </p:cNvSpPr>
              <p:nvPr/>
            </p:nvSpPr>
            <p:spPr bwMode="auto">
              <a:xfrm>
                <a:off x="589" y="1587"/>
                <a:ext cx="724"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96" name="AutoShape 113" descr="编织物"/>
              <p:cNvSpPr>
                <a:spLocks noChangeArrowheads="1"/>
              </p:cNvSpPr>
              <p:nvPr/>
            </p:nvSpPr>
            <p:spPr bwMode="auto">
              <a:xfrm>
                <a:off x="589" y="1705"/>
                <a:ext cx="724"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97" name="AutoShape 114" descr="编织物"/>
              <p:cNvSpPr>
                <a:spLocks noChangeArrowheads="1"/>
              </p:cNvSpPr>
              <p:nvPr/>
            </p:nvSpPr>
            <p:spPr bwMode="auto">
              <a:xfrm>
                <a:off x="1580" y="1468"/>
                <a:ext cx="724"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98" name="AutoShape 115" descr="编织物"/>
              <p:cNvSpPr>
                <a:spLocks noChangeArrowheads="1"/>
              </p:cNvSpPr>
              <p:nvPr/>
            </p:nvSpPr>
            <p:spPr bwMode="auto">
              <a:xfrm>
                <a:off x="1580" y="1587"/>
                <a:ext cx="724"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99" name="AutoShape 116" descr="编织物"/>
              <p:cNvSpPr>
                <a:spLocks noChangeArrowheads="1"/>
              </p:cNvSpPr>
              <p:nvPr/>
            </p:nvSpPr>
            <p:spPr bwMode="auto">
              <a:xfrm>
                <a:off x="1580" y="1705"/>
                <a:ext cx="724"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00" name="AutoShape 117" descr="编织物"/>
              <p:cNvSpPr>
                <a:spLocks noChangeArrowheads="1"/>
              </p:cNvSpPr>
              <p:nvPr/>
            </p:nvSpPr>
            <p:spPr bwMode="auto">
              <a:xfrm>
                <a:off x="2541" y="1459"/>
                <a:ext cx="723"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01" name="AutoShape 118" descr="编织物"/>
              <p:cNvSpPr>
                <a:spLocks noChangeArrowheads="1"/>
              </p:cNvSpPr>
              <p:nvPr/>
            </p:nvSpPr>
            <p:spPr bwMode="auto">
              <a:xfrm>
                <a:off x="2541" y="1578"/>
                <a:ext cx="723" cy="118"/>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302" name="AutoShape 119" descr="编织物"/>
              <p:cNvSpPr>
                <a:spLocks noChangeArrowheads="1"/>
              </p:cNvSpPr>
              <p:nvPr/>
            </p:nvSpPr>
            <p:spPr bwMode="auto">
              <a:xfrm>
                <a:off x="2541" y="1696"/>
                <a:ext cx="723" cy="119"/>
              </a:xfrm>
              <a:prstGeom prst="roundRect">
                <a:avLst>
                  <a:gd name="adj" fmla="val 16667"/>
                </a:avLst>
              </a:prstGeom>
              <a:blipFill dpi="0" rotWithShape="0">
                <a:blip r:embed="rId1"/>
                <a:srcRect/>
                <a:tile tx="0" ty="0" sx="100000" sy="100000" flip="none" algn="tl"/>
              </a:blip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grpSp>
      <p:grpSp>
        <p:nvGrpSpPr>
          <p:cNvPr id="6" name="Group 125"/>
          <p:cNvGrpSpPr/>
          <p:nvPr/>
        </p:nvGrpSpPr>
        <p:grpSpPr bwMode="auto">
          <a:xfrm>
            <a:off x="284163" y="3943350"/>
            <a:ext cx="8229600" cy="819150"/>
            <a:chOff x="192" y="2436"/>
            <a:chExt cx="5184" cy="516"/>
          </a:xfrm>
        </p:grpSpPr>
        <p:sp>
          <p:nvSpPr>
            <p:cNvPr id="9229" name="Line 17"/>
            <p:cNvSpPr>
              <a:spLocks noChangeShapeType="1"/>
            </p:cNvSpPr>
            <p:nvPr/>
          </p:nvSpPr>
          <p:spPr bwMode="auto">
            <a:xfrm>
              <a:off x="192" y="2436"/>
              <a:ext cx="1688" cy="0"/>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0" name="Line 19"/>
            <p:cNvSpPr>
              <a:spLocks noChangeShapeType="1"/>
            </p:cNvSpPr>
            <p:nvPr/>
          </p:nvSpPr>
          <p:spPr bwMode="auto">
            <a:xfrm>
              <a:off x="1872" y="2448"/>
              <a:ext cx="4" cy="444"/>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1" name="Line 22"/>
            <p:cNvSpPr>
              <a:spLocks noChangeShapeType="1"/>
            </p:cNvSpPr>
            <p:nvPr/>
          </p:nvSpPr>
          <p:spPr bwMode="auto">
            <a:xfrm>
              <a:off x="3748" y="2436"/>
              <a:ext cx="1628" cy="0"/>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2" name="Line 23"/>
            <p:cNvSpPr>
              <a:spLocks noChangeShapeType="1"/>
            </p:cNvSpPr>
            <p:nvPr/>
          </p:nvSpPr>
          <p:spPr bwMode="auto">
            <a:xfrm>
              <a:off x="1808" y="2880"/>
              <a:ext cx="1989" cy="0"/>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3" name="Line 28"/>
            <p:cNvSpPr>
              <a:spLocks noChangeShapeType="1"/>
            </p:cNvSpPr>
            <p:nvPr/>
          </p:nvSpPr>
          <p:spPr bwMode="auto">
            <a:xfrm flipH="1">
              <a:off x="192"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4" name="Line 29"/>
            <p:cNvSpPr>
              <a:spLocks noChangeShapeType="1"/>
            </p:cNvSpPr>
            <p:nvPr/>
          </p:nvSpPr>
          <p:spPr bwMode="auto">
            <a:xfrm flipH="1">
              <a:off x="313"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5" name="Line 30"/>
            <p:cNvSpPr>
              <a:spLocks noChangeShapeType="1"/>
            </p:cNvSpPr>
            <p:nvPr/>
          </p:nvSpPr>
          <p:spPr bwMode="auto">
            <a:xfrm flipH="1">
              <a:off x="433"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6" name="Line 31"/>
            <p:cNvSpPr>
              <a:spLocks noChangeShapeType="1"/>
            </p:cNvSpPr>
            <p:nvPr/>
          </p:nvSpPr>
          <p:spPr bwMode="auto">
            <a:xfrm flipH="1">
              <a:off x="554"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7" name="Line 32"/>
            <p:cNvSpPr>
              <a:spLocks noChangeShapeType="1"/>
            </p:cNvSpPr>
            <p:nvPr/>
          </p:nvSpPr>
          <p:spPr bwMode="auto">
            <a:xfrm flipH="1">
              <a:off x="674"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8" name="Line 33"/>
            <p:cNvSpPr>
              <a:spLocks noChangeShapeType="1"/>
            </p:cNvSpPr>
            <p:nvPr/>
          </p:nvSpPr>
          <p:spPr bwMode="auto">
            <a:xfrm flipH="1">
              <a:off x="795"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9" name="Line 34"/>
            <p:cNvSpPr>
              <a:spLocks noChangeShapeType="1"/>
            </p:cNvSpPr>
            <p:nvPr/>
          </p:nvSpPr>
          <p:spPr bwMode="auto">
            <a:xfrm flipH="1">
              <a:off x="915"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0" name="Line 35"/>
            <p:cNvSpPr>
              <a:spLocks noChangeShapeType="1"/>
            </p:cNvSpPr>
            <p:nvPr/>
          </p:nvSpPr>
          <p:spPr bwMode="auto">
            <a:xfrm flipH="1">
              <a:off x="1036"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1" name="Line 36"/>
            <p:cNvSpPr>
              <a:spLocks noChangeShapeType="1"/>
            </p:cNvSpPr>
            <p:nvPr/>
          </p:nvSpPr>
          <p:spPr bwMode="auto">
            <a:xfrm flipH="1">
              <a:off x="1156"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2" name="Line 37"/>
            <p:cNvSpPr>
              <a:spLocks noChangeShapeType="1"/>
            </p:cNvSpPr>
            <p:nvPr/>
          </p:nvSpPr>
          <p:spPr bwMode="auto">
            <a:xfrm flipH="1">
              <a:off x="1277"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3" name="Line 38"/>
            <p:cNvSpPr>
              <a:spLocks noChangeShapeType="1"/>
            </p:cNvSpPr>
            <p:nvPr/>
          </p:nvSpPr>
          <p:spPr bwMode="auto">
            <a:xfrm flipH="1">
              <a:off x="1398"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4" name="Line 39"/>
            <p:cNvSpPr>
              <a:spLocks noChangeShapeType="1"/>
            </p:cNvSpPr>
            <p:nvPr/>
          </p:nvSpPr>
          <p:spPr bwMode="auto">
            <a:xfrm flipH="1">
              <a:off x="1518"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5" name="Line 40"/>
            <p:cNvSpPr>
              <a:spLocks noChangeShapeType="1"/>
            </p:cNvSpPr>
            <p:nvPr/>
          </p:nvSpPr>
          <p:spPr bwMode="auto">
            <a:xfrm flipH="1">
              <a:off x="3990"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6" name="Line 41"/>
            <p:cNvSpPr>
              <a:spLocks noChangeShapeType="1"/>
            </p:cNvSpPr>
            <p:nvPr/>
          </p:nvSpPr>
          <p:spPr bwMode="auto">
            <a:xfrm flipH="1">
              <a:off x="4110"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7" name="Line 42"/>
            <p:cNvSpPr>
              <a:spLocks noChangeShapeType="1"/>
            </p:cNvSpPr>
            <p:nvPr/>
          </p:nvSpPr>
          <p:spPr bwMode="auto">
            <a:xfrm flipH="1">
              <a:off x="4231"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8" name="Line 43"/>
            <p:cNvSpPr>
              <a:spLocks noChangeShapeType="1"/>
            </p:cNvSpPr>
            <p:nvPr/>
          </p:nvSpPr>
          <p:spPr bwMode="auto">
            <a:xfrm flipH="1">
              <a:off x="4351"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9" name="Line 44"/>
            <p:cNvSpPr>
              <a:spLocks noChangeShapeType="1"/>
            </p:cNvSpPr>
            <p:nvPr/>
          </p:nvSpPr>
          <p:spPr bwMode="auto">
            <a:xfrm flipH="1">
              <a:off x="4472"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0" name="Line 45"/>
            <p:cNvSpPr>
              <a:spLocks noChangeShapeType="1"/>
            </p:cNvSpPr>
            <p:nvPr/>
          </p:nvSpPr>
          <p:spPr bwMode="auto">
            <a:xfrm flipH="1">
              <a:off x="4592"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1" name="Line 46"/>
            <p:cNvSpPr>
              <a:spLocks noChangeShapeType="1"/>
            </p:cNvSpPr>
            <p:nvPr/>
          </p:nvSpPr>
          <p:spPr bwMode="auto">
            <a:xfrm flipH="1">
              <a:off x="4713"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2" name="Line 47"/>
            <p:cNvSpPr>
              <a:spLocks noChangeShapeType="1"/>
            </p:cNvSpPr>
            <p:nvPr/>
          </p:nvSpPr>
          <p:spPr bwMode="auto">
            <a:xfrm flipH="1">
              <a:off x="4833"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3" name="Line 48"/>
            <p:cNvSpPr>
              <a:spLocks noChangeShapeType="1"/>
            </p:cNvSpPr>
            <p:nvPr/>
          </p:nvSpPr>
          <p:spPr bwMode="auto">
            <a:xfrm flipH="1">
              <a:off x="4954"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4" name="Line 49"/>
            <p:cNvSpPr>
              <a:spLocks noChangeShapeType="1"/>
            </p:cNvSpPr>
            <p:nvPr/>
          </p:nvSpPr>
          <p:spPr bwMode="auto">
            <a:xfrm flipH="1">
              <a:off x="5075"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5" name="Line 50"/>
            <p:cNvSpPr>
              <a:spLocks noChangeShapeType="1"/>
            </p:cNvSpPr>
            <p:nvPr/>
          </p:nvSpPr>
          <p:spPr bwMode="auto">
            <a:xfrm flipH="1">
              <a:off x="5195"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6" name="Line 51"/>
            <p:cNvSpPr>
              <a:spLocks noChangeShapeType="1"/>
            </p:cNvSpPr>
            <p:nvPr/>
          </p:nvSpPr>
          <p:spPr bwMode="auto">
            <a:xfrm flipH="1">
              <a:off x="1751" y="256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7" name="Line 52"/>
            <p:cNvSpPr>
              <a:spLocks noChangeShapeType="1"/>
            </p:cNvSpPr>
            <p:nvPr/>
          </p:nvSpPr>
          <p:spPr bwMode="auto">
            <a:xfrm flipH="1">
              <a:off x="1632" y="2448"/>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8" name="Line 53"/>
            <p:cNvSpPr>
              <a:spLocks noChangeShapeType="1"/>
            </p:cNvSpPr>
            <p:nvPr/>
          </p:nvSpPr>
          <p:spPr bwMode="auto">
            <a:xfrm flipH="1">
              <a:off x="1728" y="2784"/>
              <a:ext cx="121" cy="60"/>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9" name="Line 54"/>
            <p:cNvSpPr>
              <a:spLocks noChangeShapeType="1"/>
            </p:cNvSpPr>
            <p:nvPr/>
          </p:nvSpPr>
          <p:spPr bwMode="auto">
            <a:xfrm flipH="1">
              <a:off x="1776" y="2899"/>
              <a:ext cx="44" cy="2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60" name="Line 57"/>
            <p:cNvSpPr>
              <a:spLocks noChangeShapeType="1"/>
            </p:cNvSpPr>
            <p:nvPr/>
          </p:nvSpPr>
          <p:spPr bwMode="auto">
            <a:xfrm flipH="1">
              <a:off x="1728" y="249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61" name="Line 58"/>
            <p:cNvSpPr>
              <a:spLocks noChangeShapeType="1"/>
            </p:cNvSpPr>
            <p:nvPr/>
          </p:nvSpPr>
          <p:spPr bwMode="auto">
            <a:xfrm flipH="1">
              <a:off x="1728" y="2688"/>
              <a:ext cx="121" cy="60"/>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62" name="Line 59"/>
            <p:cNvSpPr>
              <a:spLocks noChangeShapeType="1"/>
            </p:cNvSpPr>
            <p:nvPr/>
          </p:nvSpPr>
          <p:spPr bwMode="auto">
            <a:xfrm flipH="1">
              <a:off x="1868"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63" name="Line 60"/>
            <p:cNvSpPr>
              <a:spLocks noChangeShapeType="1"/>
            </p:cNvSpPr>
            <p:nvPr/>
          </p:nvSpPr>
          <p:spPr bwMode="auto">
            <a:xfrm flipH="1">
              <a:off x="1988"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64" name="Line 61"/>
            <p:cNvSpPr>
              <a:spLocks noChangeShapeType="1"/>
            </p:cNvSpPr>
            <p:nvPr/>
          </p:nvSpPr>
          <p:spPr bwMode="auto">
            <a:xfrm flipH="1">
              <a:off x="2100" y="2893"/>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65" name="Line 62"/>
            <p:cNvSpPr>
              <a:spLocks noChangeShapeType="1"/>
            </p:cNvSpPr>
            <p:nvPr/>
          </p:nvSpPr>
          <p:spPr bwMode="auto">
            <a:xfrm flipH="1">
              <a:off x="2229"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66" name="Line 63"/>
            <p:cNvSpPr>
              <a:spLocks noChangeShapeType="1"/>
            </p:cNvSpPr>
            <p:nvPr/>
          </p:nvSpPr>
          <p:spPr bwMode="auto">
            <a:xfrm flipH="1">
              <a:off x="2350"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67" name="Line 64"/>
            <p:cNvSpPr>
              <a:spLocks noChangeShapeType="1"/>
            </p:cNvSpPr>
            <p:nvPr/>
          </p:nvSpPr>
          <p:spPr bwMode="auto">
            <a:xfrm flipH="1">
              <a:off x="2471"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68" name="Line 65"/>
            <p:cNvSpPr>
              <a:spLocks noChangeShapeType="1"/>
            </p:cNvSpPr>
            <p:nvPr/>
          </p:nvSpPr>
          <p:spPr bwMode="auto">
            <a:xfrm flipH="1">
              <a:off x="2591"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69" name="Line 66"/>
            <p:cNvSpPr>
              <a:spLocks noChangeShapeType="1"/>
            </p:cNvSpPr>
            <p:nvPr/>
          </p:nvSpPr>
          <p:spPr bwMode="auto">
            <a:xfrm flipH="1">
              <a:off x="2712"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70" name="Line 67"/>
            <p:cNvSpPr>
              <a:spLocks noChangeShapeType="1"/>
            </p:cNvSpPr>
            <p:nvPr/>
          </p:nvSpPr>
          <p:spPr bwMode="auto">
            <a:xfrm flipH="1">
              <a:off x="2832"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71" name="Line 68"/>
            <p:cNvSpPr>
              <a:spLocks noChangeShapeType="1"/>
            </p:cNvSpPr>
            <p:nvPr/>
          </p:nvSpPr>
          <p:spPr bwMode="auto">
            <a:xfrm flipH="1">
              <a:off x="2953"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72" name="Line 69"/>
            <p:cNvSpPr>
              <a:spLocks noChangeShapeType="1"/>
            </p:cNvSpPr>
            <p:nvPr/>
          </p:nvSpPr>
          <p:spPr bwMode="auto">
            <a:xfrm flipH="1">
              <a:off x="3073"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73" name="Line 70"/>
            <p:cNvSpPr>
              <a:spLocks noChangeShapeType="1"/>
            </p:cNvSpPr>
            <p:nvPr/>
          </p:nvSpPr>
          <p:spPr bwMode="auto">
            <a:xfrm flipH="1">
              <a:off x="3194"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74" name="Line 71"/>
            <p:cNvSpPr>
              <a:spLocks noChangeShapeType="1"/>
            </p:cNvSpPr>
            <p:nvPr/>
          </p:nvSpPr>
          <p:spPr bwMode="auto">
            <a:xfrm flipH="1">
              <a:off x="3315"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75" name="Line 72"/>
            <p:cNvSpPr>
              <a:spLocks noChangeShapeType="1"/>
            </p:cNvSpPr>
            <p:nvPr/>
          </p:nvSpPr>
          <p:spPr bwMode="auto">
            <a:xfrm flipH="1">
              <a:off x="3435"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76" name="Line 73"/>
            <p:cNvSpPr>
              <a:spLocks noChangeShapeType="1"/>
            </p:cNvSpPr>
            <p:nvPr/>
          </p:nvSpPr>
          <p:spPr bwMode="auto">
            <a:xfrm flipH="1">
              <a:off x="3556"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77" name="Line 74"/>
            <p:cNvSpPr>
              <a:spLocks noChangeShapeType="1"/>
            </p:cNvSpPr>
            <p:nvPr/>
          </p:nvSpPr>
          <p:spPr bwMode="auto">
            <a:xfrm flipH="1">
              <a:off x="3676"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78" name="Line 75"/>
            <p:cNvSpPr>
              <a:spLocks noChangeShapeType="1"/>
            </p:cNvSpPr>
            <p:nvPr/>
          </p:nvSpPr>
          <p:spPr bwMode="auto">
            <a:xfrm flipH="1">
              <a:off x="3744" y="27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79" name="Line 76"/>
            <p:cNvSpPr>
              <a:spLocks noChangeShapeType="1"/>
            </p:cNvSpPr>
            <p:nvPr/>
          </p:nvSpPr>
          <p:spPr bwMode="auto">
            <a:xfrm flipH="1">
              <a:off x="3744" y="264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80" name="Line 79"/>
            <p:cNvSpPr>
              <a:spLocks noChangeShapeType="1"/>
            </p:cNvSpPr>
            <p:nvPr/>
          </p:nvSpPr>
          <p:spPr bwMode="auto">
            <a:xfrm flipH="1">
              <a:off x="3792" y="2832"/>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81" name="Line 83"/>
            <p:cNvSpPr>
              <a:spLocks noChangeShapeType="1"/>
            </p:cNvSpPr>
            <p:nvPr/>
          </p:nvSpPr>
          <p:spPr bwMode="auto">
            <a:xfrm flipH="1">
              <a:off x="3744" y="2544"/>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82" name="Line 84"/>
            <p:cNvSpPr>
              <a:spLocks noChangeShapeType="1"/>
            </p:cNvSpPr>
            <p:nvPr/>
          </p:nvSpPr>
          <p:spPr bwMode="auto">
            <a:xfrm flipH="1">
              <a:off x="3809"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83" name="Line 122"/>
            <p:cNvSpPr>
              <a:spLocks noChangeShapeType="1"/>
            </p:cNvSpPr>
            <p:nvPr/>
          </p:nvSpPr>
          <p:spPr bwMode="auto">
            <a:xfrm>
              <a:off x="3744" y="2448"/>
              <a:ext cx="4" cy="444"/>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22363" name="AutoShape 123"/>
          <p:cNvSpPr>
            <a:spLocks noChangeArrowheads="1"/>
          </p:cNvSpPr>
          <p:nvPr/>
        </p:nvSpPr>
        <p:spPr bwMode="auto">
          <a:xfrm>
            <a:off x="5313363" y="5257800"/>
            <a:ext cx="1447800" cy="533400"/>
          </a:xfrm>
          <a:prstGeom prst="wedgeRoundRectCallout">
            <a:avLst>
              <a:gd name="adj1" fmla="val -74889"/>
              <a:gd name="adj2" fmla="val -188690"/>
              <a:gd name="adj3" fmla="val 16667"/>
            </a:avLst>
          </a:prstGeom>
          <a:solidFill>
            <a:schemeClr val="accent1"/>
          </a:solidFill>
          <a:ln w="12700" cap="sq">
            <a:solidFill>
              <a:schemeClr val="folHlink"/>
            </a:solidFill>
            <a:miter lim="800000"/>
          </a:ln>
        </p:spPr>
        <p:txBody>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zh-CN" altLang="en-US" sz="2800" b="1">
                <a:solidFill>
                  <a:srgbClr val="CC3300"/>
                </a:solidFill>
                <a:latin typeface="Times New Roman" panose="02020603050405020304" pitchFamily="18" charset="0"/>
                <a:ea typeface="华文新魏" panose="02010800040101010101" pitchFamily="2" charset="-122"/>
              </a:rPr>
              <a:t>载荷板</a:t>
            </a:r>
            <a:endParaRPr kumimoji="1" lang="zh-CN" altLang="en-US" sz="2800" b="1">
              <a:solidFill>
                <a:srgbClr val="CC3300"/>
              </a:solidFill>
              <a:latin typeface="Times New Roman" panose="02020603050405020304" pitchFamily="18" charset="0"/>
              <a:ea typeface="华文新魏" panose="02010800040101010101" pitchFamily="2" charset="-122"/>
            </a:endParaRPr>
          </a:p>
        </p:txBody>
      </p:sp>
      <p:sp>
        <p:nvSpPr>
          <p:cNvPr id="522246" name="AutoShape 6"/>
          <p:cNvSpPr>
            <a:spLocks noChangeArrowheads="1"/>
          </p:cNvSpPr>
          <p:nvPr/>
        </p:nvSpPr>
        <p:spPr bwMode="auto">
          <a:xfrm>
            <a:off x="3027363" y="5562600"/>
            <a:ext cx="1447800" cy="533400"/>
          </a:xfrm>
          <a:prstGeom prst="wedgeRoundRectCallout">
            <a:avLst>
              <a:gd name="adj1" fmla="val 44407"/>
              <a:gd name="adj2" fmla="val -299704"/>
              <a:gd name="adj3" fmla="val 16667"/>
            </a:avLst>
          </a:prstGeom>
          <a:solidFill>
            <a:schemeClr val="accent1"/>
          </a:solidFill>
          <a:ln w="12700" cap="sq">
            <a:solidFill>
              <a:schemeClr val="folHlink"/>
            </a:solidFill>
            <a:miter lim="800000"/>
          </a:ln>
        </p:spPr>
        <p:txBody>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zh-CN" altLang="en-US" sz="2800" b="1">
                <a:solidFill>
                  <a:srgbClr val="CC3300"/>
                </a:solidFill>
                <a:latin typeface="Times New Roman" panose="02020603050405020304" pitchFamily="18" charset="0"/>
                <a:ea typeface="华文新魏" panose="02010800040101010101" pitchFamily="2" charset="-122"/>
              </a:rPr>
              <a:t>千斤顶</a:t>
            </a:r>
            <a:endParaRPr kumimoji="1" lang="zh-CN" altLang="en-US" sz="2800" b="1">
              <a:solidFill>
                <a:srgbClr val="CC3300"/>
              </a:solidFill>
              <a:latin typeface="Times New Roman" panose="02020603050405020304" pitchFamily="18" charset="0"/>
              <a:ea typeface="华文新魏" panose="02010800040101010101" pitchFamily="2" charset="-122"/>
            </a:endParaRPr>
          </a:p>
        </p:txBody>
      </p:sp>
      <p:sp>
        <p:nvSpPr>
          <p:cNvPr id="522364" name="AutoShape 124"/>
          <p:cNvSpPr>
            <a:spLocks noChangeArrowheads="1"/>
          </p:cNvSpPr>
          <p:nvPr/>
        </p:nvSpPr>
        <p:spPr bwMode="auto">
          <a:xfrm>
            <a:off x="1655763" y="4800600"/>
            <a:ext cx="1447800" cy="533400"/>
          </a:xfrm>
          <a:prstGeom prst="wedgeRoundRectCallout">
            <a:avLst>
              <a:gd name="adj1" fmla="val 105375"/>
              <a:gd name="adj2" fmla="val -136310"/>
              <a:gd name="adj3" fmla="val 16667"/>
            </a:avLst>
          </a:prstGeom>
          <a:solidFill>
            <a:schemeClr val="accent1"/>
          </a:solidFill>
          <a:ln w="12700" cap="sq">
            <a:solidFill>
              <a:schemeClr val="folHlink"/>
            </a:solidFill>
            <a:miter lim="800000"/>
          </a:ln>
        </p:spPr>
        <p:txBody>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zh-CN" altLang="en-US" sz="2800" b="1">
                <a:solidFill>
                  <a:srgbClr val="CC3300"/>
                </a:solidFill>
                <a:latin typeface="Times New Roman" panose="02020603050405020304" pitchFamily="18" charset="0"/>
                <a:ea typeface="华文新魏" panose="02010800040101010101" pitchFamily="2" charset="-122"/>
              </a:rPr>
              <a:t>百分表</a:t>
            </a:r>
            <a:endParaRPr kumimoji="1" lang="zh-CN" altLang="en-US" sz="2800" b="1">
              <a:solidFill>
                <a:srgbClr val="CC3300"/>
              </a:solidFill>
              <a:latin typeface="Times New Roman" panose="02020603050405020304" pitchFamily="18" charset="0"/>
              <a:ea typeface="华文新魏" panose="02010800040101010101" pitchFamily="2" charset="-122"/>
            </a:endParaRPr>
          </a:p>
        </p:txBody>
      </p:sp>
      <p:grpSp>
        <p:nvGrpSpPr>
          <p:cNvPr id="7" name="Group 131"/>
          <p:cNvGrpSpPr/>
          <p:nvPr/>
        </p:nvGrpSpPr>
        <p:grpSpPr bwMode="auto">
          <a:xfrm>
            <a:off x="1447800" y="3200400"/>
            <a:ext cx="6172200" cy="762000"/>
            <a:chOff x="912" y="2016"/>
            <a:chExt cx="3888" cy="480"/>
          </a:xfrm>
        </p:grpSpPr>
        <p:sp>
          <p:nvSpPr>
            <p:cNvPr id="9227" name="Rectangle 129"/>
            <p:cNvSpPr>
              <a:spLocks noChangeArrowheads="1"/>
            </p:cNvSpPr>
            <p:nvPr/>
          </p:nvSpPr>
          <p:spPr bwMode="auto">
            <a:xfrm>
              <a:off x="912" y="2016"/>
              <a:ext cx="240" cy="480"/>
            </a:xfrm>
            <a:prstGeom prst="rect">
              <a:avLst/>
            </a:prstGeom>
            <a:solidFill>
              <a:srgbClr val="00CCFF"/>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9228" name="Rectangle 130"/>
            <p:cNvSpPr>
              <a:spLocks noChangeArrowheads="1"/>
            </p:cNvSpPr>
            <p:nvPr/>
          </p:nvSpPr>
          <p:spPr bwMode="auto">
            <a:xfrm>
              <a:off x="4560" y="2016"/>
              <a:ext cx="240" cy="480"/>
            </a:xfrm>
            <a:prstGeom prst="rect">
              <a:avLst/>
            </a:prstGeom>
            <a:solidFill>
              <a:srgbClr val="00CCFF"/>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104"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522253"/>
                                        </p:tgtEl>
                                        <p:attrNameLst>
                                          <p:attrName>style.visibility</p:attrName>
                                        </p:attrNameLst>
                                      </p:cBhvr>
                                      <p:to>
                                        <p:strVal val="visible"/>
                                      </p:to>
                                    </p:set>
                                    <p:animEffect transition="in" filter="slide(fromTop)">
                                      <p:cBhvr>
                                        <p:cTn id="12" dur="500"/>
                                        <p:tgtEl>
                                          <p:spTgt spid="522253"/>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522363"/>
                                        </p:tgtEl>
                                        <p:attrNameLst>
                                          <p:attrName>style.visibility</p:attrName>
                                        </p:attrNameLst>
                                      </p:cBhvr>
                                      <p:to>
                                        <p:strVal val="visible"/>
                                      </p:to>
                                    </p:set>
                                    <p:animEffect transition="in" filter="slide(fromBottom)">
                                      <p:cBhvr>
                                        <p:cTn id="16" dur="500"/>
                                        <p:tgtEl>
                                          <p:spTgt spid="52236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522252"/>
                                        </p:tgtEl>
                                        <p:attrNameLst>
                                          <p:attrName>style.visibility</p:attrName>
                                        </p:attrNameLst>
                                      </p:cBhvr>
                                      <p:to>
                                        <p:strVal val="visible"/>
                                      </p:to>
                                    </p:set>
                                    <p:animEffect transition="in" filter="slide(fromTop)">
                                      <p:cBhvr>
                                        <p:cTn id="21" dur="500"/>
                                        <p:tgtEl>
                                          <p:spTgt spid="522252"/>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522246"/>
                                        </p:tgtEl>
                                        <p:attrNameLst>
                                          <p:attrName>style.visibility</p:attrName>
                                        </p:attrNameLst>
                                      </p:cBhvr>
                                      <p:to>
                                        <p:strVal val="visible"/>
                                      </p:to>
                                    </p:set>
                                    <p:animEffect transition="in" filter="slide(fromBottom)">
                                      <p:cBhvr>
                                        <p:cTn id="25" dur="500"/>
                                        <p:tgtEl>
                                          <p:spTgt spid="52224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lide(fromTop)">
                                      <p:cBhvr>
                                        <p:cTn id="30" dur="500"/>
                                        <p:tgtEl>
                                          <p:spTgt spid="3"/>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slide(fromTop)">
                                      <p:cBhvr>
                                        <p:cTn id="39" dur="500"/>
                                        <p:tgtEl>
                                          <p:spTgt spid="2"/>
                                        </p:tgtEl>
                                      </p:cBhvr>
                                    </p:animEffect>
                                  </p:childTnLst>
                                </p:cTn>
                              </p:par>
                            </p:childTnLst>
                          </p:cTn>
                        </p:par>
                        <p:par>
                          <p:cTn id="40" fill="hold">
                            <p:stCondLst>
                              <p:cond delay="500"/>
                            </p:stCondLst>
                            <p:childTnLst>
                              <p:par>
                                <p:cTn id="41" presetID="12" presetClass="entr" presetSubtype="8" fill="hold" grpId="0" nodeType="afterEffect">
                                  <p:stCondLst>
                                    <p:cond delay="0"/>
                                  </p:stCondLst>
                                  <p:childTnLst>
                                    <p:set>
                                      <p:cBhvr>
                                        <p:cTn id="42" dur="1" fill="hold">
                                          <p:stCondLst>
                                            <p:cond delay="0"/>
                                          </p:stCondLst>
                                        </p:cTn>
                                        <p:tgtEl>
                                          <p:spTgt spid="522364"/>
                                        </p:tgtEl>
                                        <p:attrNameLst>
                                          <p:attrName>style.visibility</p:attrName>
                                        </p:attrNameLst>
                                      </p:cBhvr>
                                      <p:to>
                                        <p:strVal val="visible"/>
                                      </p:to>
                                    </p:set>
                                    <p:animEffect transition="in" filter="slide(fromLeft)">
                                      <p:cBhvr>
                                        <p:cTn id="43" dur="500"/>
                                        <p:tgtEl>
                                          <p:spTgt spid="522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3" grpId="0" animBg="1" autoUpdateAnimBg="0"/>
      <p:bldP spid="522252" grpId="0" animBg="1" autoUpdateAnimBg="0"/>
      <p:bldP spid="522363" grpId="0" animBg="1" autoUpdateAnimBg="0"/>
      <p:bldP spid="522246" grpId="0" animBg="1" autoUpdateAnimBg="0"/>
      <p:bldP spid="52236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27" descr="纸莎草纸"/>
          <p:cNvSpPr>
            <a:spLocks noChangeArrowheads="1"/>
          </p:cNvSpPr>
          <p:nvPr/>
        </p:nvSpPr>
        <p:spPr bwMode="auto">
          <a:xfrm>
            <a:off x="1371600" y="2971800"/>
            <a:ext cx="457200" cy="3048000"/>
          </a:xfrm>
          <a:prstGeom prst="rect">
            <a:avLst/>
          </a:prstGeom>
          <a:blipFill dpi="0" rotWithShape="0">
            <a:blip r:embed="rId1"/>
            <a:srcRect/>
            <a:tile tx="0" ty="0" sx="100000" sy="100000" flip="none" algn="tl"/>
          </a:blipFill>
          <a:ln w="9525">
            <a:solidFill>
              <a:srgbClr val="CC3300"/>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0243" name="Rectangle 1027"/>
          <p:cNvSpPr>
            <a:spLocks noChangeArrowheads="1"/>
          </p:cNvSpPr>
          <p:nvPr/>
        </p:nvSpPr>
        <p:spPr bwMode="auto">
          <a:xfrm>
            <a:off x="3865563" y="3505200"/>
            <a:ext cx="1219200" cy="152400"/>
          </a:xfrm>
          <a:prstGeom prst="rect">
            <a:avLst/>
          </a:prstGeom>
          <a:solidFill>
            <a:srgbClr val="008000"/>
          </a:solidFill>
          <a:ln w="12700" cap="sq">
            <a:solidFill>
              <a:srgbClr val="170769"/>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endParaRPr kumimoji="1" lang="zh-CN" altLang="zh-CN" sz="3800">
              <a:solidFill>
                <a:srgbClr val="FF0000"/>
              </a:solidFill>
              <a:latin typeface="Times New Roman" panose="02020603050405020304" pitchFamily="18" charset="0"/>
            </a:endParaRPr>
          </a:p>
        </p:txBody>
      </p:sp>
      <p:grpSp>
        <p:nvGrpSpPr>
          <p:cNvPr id="10244" name="Group 1028"/>
          <p:cNvGrpSpPr/>
          <p:nvPr/>
        </p:nvGrpSpPr>
        <p:grpSpPr bwMode="auto">
          <a:xfrm>
            <a:off x="3789363" y="3200400"/>
            <a:ext cx="304800" cy="304800"/>
            <a:chOff x="2400" y="2592"/>
            <a:chExt cx="192" cy="192"/>
          </a:xfrm>
        </p:grpSpPr>
        <p:sp>
          <p:nvSpPr>
            <p:cNvPr id="10311" name="Oval 1029"/>
            <p:cNvSpPr>
              <a:spLocks noChangeArrowheads="1"/>
            </p:cNvSpPr>
            <p:nvPr/>
          </p:nvSpPr>
          <p:spPr bwMode="auto">
            <a:xfrm>
              <a:off x="2400" y="2592"/>
              <a:ext cx="192" cy="189"/>
            </a:xfrm>
            <a:prstGeom prst="ellipse">
              <a:avLst/>
            </a:prstGeom>
            <a:solidFill>
              <a:srgbClr val="99CC00"/>
            </a:solidFill>
            <a:ln w="12700" cap="sq">
              <a:solidFill>
                <a:srgbClr val="170769"/>
              </a:solidFill>
              <a:round/>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0312" name="Line 1030"/>
            <p:cNvSpPr>
              <a:spLocks noChangeShapeType="1"/>
            </p:cNvSpPr>
            <p:nvPr/>
          </p:nvSpPr>
          <p:spPr bwMode="auto">
            <a:xfrm flipV="1">
              <a:off x="2400" y="2592"/>
              <a:ext cx="192" cy="192"/>
            </a:xfrm>
            <a:prstGeom prst="line">
              <a:avLst/>
            </a:prstGeom>
            <a:noFill/>
            <a:ln w="12700" cap="sq">
              <a:solidFill>
                <a:srgbClr val="170769"/>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245" name="Rectangle 1031"/>
          <p:cNvSpPr>
            <a:spLocks noChangeArrowheads="1"/>
          </p:cNvSpPr>
          <p:nvPr/>
        </p:nvSpPr>
        <p:spPr bwMode="auto">
          <a:xfrm>
            <a:off x="4206875" y="2286000"/>
            <a:ext cx="479425" cy="1219200"/>
          </a:xfrm>
          <a:prstGeom prst="rect">
            <a:avLst/>
          </a:prstGeom>
          <a:solidFill>
            <a:srgbClr val="FF0000"/>
          </a:solidFill>
          <a:ln w="12700" cap="sq">
            <a:solidFill>
              <a:srgbClr val="FF0000"/>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endParaRPr kumimoji="1" lang="zh-CN" altLang="zh-CN" sz="2400">
              <a:solidFill>
                <a:srgbClr val="FF0000"/>
              </a:solidFill>
              <a:latin typeface="Times New Roman" panose="02020603050405020304" pitchFamily="18" charset="0"/>
            </a:endParaRPr>
          </a:p>
        </p:txBody>
      </p:sp>
      <p:sp>
        <p:nvSpPr>
          <p:cNvPr id="10246" name="Rectangle 1033"/>
          <p:cNvSpPr>
            <a:spLocks noChangeArrowheads="1"/>
          </p:cNvSpPr>
          <p:nvPr/>
        </p:nvSpPr>
        <p:spPr bwMode="auto">
          <a:xfrm>
            <a:off x="762000" y="1447800"/>
            <a:ext cx="7294563" cy="752475"/>
          </a:xfrm>
          <a:prstGeom prst="rect">
            <a:avLst/>
          </a:prstGeom>
          <a:solidFill>
            <a:srgbClr val="FFCC00"/>
          </a:solidFill>
          <a:ln w="57150" cap="sq">
            <a:solidFill>
              <a:srgbClr val="170769"/>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0247" name="Rectangle 1034"/>
          <p:cNvSpPr>
            <a:spLocks noChangeArrowheads="1"/>
          </p:cNvSpPr>
          <p:nvPr/>
        </p:nvSpPr>
        <p:spPr bwMode="auto">
          <a:xfrm>
            <a:off x="3921125" y="2200275"/>
            <a:ext cx="1052513" cy="93663"/>
          </a:xfrm>
          <a:prstGeom prst="rect">
            <a:avLst/>
          </a:prstGeom>
          <a:solidFill>
            <a:srgbClr val="FF0000"/>
          </a:solidFill>
          <a:ln w="12700" cap="sq">
            <a:solidFill>
              <a:srgbClr val="170769"/>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nvGrpSpPr>
          <p:cNvPr id="10248" name="Group 1067"/>
          <p:cNvGrpSpPr/>
          <p:nvPr/>
        </p:nvGrpSpPr>
        <p:grpSpPr bwMode="auto">
          <a:xfrm>
            <a:off x="284163" y="2952750"/>
            <a:ext cx="8229600" cy="819150"/>
            <a:chOff x="192" y="2436"/>
            <a:chExt cx="5184" cy="516"/>
          </a:xfrm>
        </p:grpSpPr>
        <p:sp>
          <p:nvSpPr>
            <p:cNvPr id="10256" name="Line 1068"/>
            <p:cNvSpPr>
              <a:spLocks noChangeShapeType="1"/>
            </p:cNvSpPr>
            <p:nvPr/>
          </p:nvSpPr>
          <p:spPr bwMode="auto">
            <a:xfrm>
              <a:off x="192" y="2436"/>
              <a:ext cx="1688" cy="0"/>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57" name="Line 1069"/>
            <p:cNvSpPr>
              <a:spLocks noChangeShapeType="1"/>
            </p:cNvSpPr>
            <p:nvPr/>
          </p:nvSpPr>
          <p:spPr bwMode="auto">
            <a:xfrm>
              <a:off x="1872" y="2448"/>
              <a:ext cx="4" cy="444"/>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58" name="Line 1070"/>
            <p:cNvSpPr>
              <a:spLocks noChangeShapeType="1"/>
            </p:cNvSpPr>
            <p:nvPr/>
          </p:nvSpPr>
          <p:spPr bwMode="auto">
            <a:xfrm>
              <a:off x="3748" y="2436"/>
              <a:ext cx="1628" cy="0"/>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59" name="Line 1071"/>
            <p:cNvSpPr>
              <a:spLocks noChangeShapeType="1"/>
            </p:cNvSpPr>
            <p:nvPr/>
          </p:nvSpPr>
          <p:spPr bwMode="auto">
            <a:xfrm>
              <a:off x="1808" y="2880"/>
              <a:ext cx="1989" cy="0"/>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0" name="Line 1072"/>
            <p:cNvSpPr>
              <a:spLocks noChangeShapeType="1"/>
            </p:cNvSpPr>
            <p:nvPr/>
          </p:nvSpPr>
          <p:spPr bwMode="auto">
            <a:xfrm flipH="1">
              <a:off x="192"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1" name="Line 1073"/>
            <p:cNvSpPr>
              <a:spLocks noChangeShapeType="1"/>
            </p:cNvSpPr>
            <p:nvPr/>
          </p:nvSpPr>
          <p:spPr bwMode="auto">
            <a:xfrm flipH="1">
              <a:off x="313"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2" name="Line 1074"/>
            <p:cNvSpPr>
              <a:spLocks noChangeShapeType="1"/>
            </p:cNvSpPr>
            <p:nvPr/>
          </p:nvSpPr>
          <p:spPr bwMode="auto">
            <a:xfrm flipH="1">
              <a:off x="433"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3" name="Line 1075"/>
            <p:cNvSpPr>
              <a:spLocks noChangeShapeType="1"/>
            </p:cNvSpPr>
            <p:nvPr/>
          </p:nvSpPr>
          <p:spPr bwMode="auto">
            <a:xfrm flipH="1">
              <a:off x="554"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4" name="Line 1076"/>
            <p:cNvSpPr>
              <a:spLocks noChangeShapeType="1"/>
            </p:cNvSpPr>
            <p:nvPr/>
          </p:nvSpPr>
          <p:spPr bwMode="auto">
            <a:xfrm flipH="1">
              <a:off x="674"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5" name="Line 1077"/>
            <p:cNvSpPr>
              <a:spLocks noChangeShapeType="1"/>
            </p:cNvSpPr>
            <p:nvPr/>
          </p:nvSpPr>
          <p:spPr bwMode="auto">
            <a:xfrm flipH="1">
              <a:off x="795"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6" name="Line 1078"/>
            <p:cNvSpPr>
              <a:spLocks noChangeShapeType="1"/>
            </p:cNvSpPr>
            <p:nvPr/>
          </p:nvSpPr>
          <p:spPr bwMode="auto">
            <a:xfrm flipH="1">
              <a:off x="915"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7" name="Line 1079"/>
            <p:cNvSpPr>
              <a:spLocks noChangeShapeType="1"/>
            </p:cNvSpPr>
            <p:nvPr/>
          </p:nvSpPr>
          <p:spPr bwMode="auto">
            <a:xfrm flipH="1">
              <a:off x="1036"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8" name="Line 1080"/>
            <p:cNvSpPr>
              <a:spLocks noChangeShapeType="1"/>
            </p:cNvSpPr>
            <p:nvPr/>
          </p:nvSpPr>
          <p:spPr bwMode="auto">
            <a:xfrm flipH="1">
              <a:off x="1156"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9" name="Line 1081"/>
            <p:cNvSpPr>
              <a:spLocks noChangeShapeType="1"/>
            </p:cNvSpPr>
            <p:nvPr/>
          </p:nvSpPr>
          <p:spPr bwMode="auto">
            <a:xfrm flipH="1">
              <a:off x="1277"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70" name="Line 1082"/>
            <p:cNvSpPr>
              <a:spLocks noChangeShapeType="1"/>
            </p:cNvSpPr>
            <p:nvPr/>
          </p:nvSpPr>
          <p:spPr bwMode="auto">
            <a:xfrm flipH="1">
              <a:off x="1398"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71" name="Line 1083"/>
            <p:cNvSpPr>
              <a:spLocks noChangeShapeType="1"/>
            </p:cNvSpPr>
            <p:nvPr/>
          </p:nvSpPr>
          <p:spPr bwMode="auto">
            <a:xfrm flipH="1">
              <a:off x="1518"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72" name="Line 1084"/>
            <p:cNvSpPr>
              <a:spLocks noChangeShapeType="1"/>
            </p:cNvSpPr>
            <p:nvPr/>
          </p:nvSpPr>
          <p:spPr bwMode="auto">
            <a:xfrm flipH="1">
              <a:off x="3990"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73" name="Line 1085"/>
            <p:cNvSpPr>
              <a:spLocks noChangeShapeType="1"/>
            </p:cNvSpPr>
            <p:nvPr/>
          </p:nvSpPr>
          <p:spPr bwMode="auto">
            <a:xfrm flipH="1">
              <a:off x="4110"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74" name="Line 1086"/>
            <p:cNvSpPr>
              <a:spLocks noChangeShapeType="1"/>
            </p:cNvSpPr>
            <p:nvPr/>
          </p:nvSpPr>
          <p:spPr bwMode="auto">
            <a:xfrm flipH="1">
              <a:off x="4231"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75" name="Line 1087"/>
            <p:cNvSpPr>
              <a:spLocks noChangeShapeType="1"/>
            </p:cNvSpPr>
            <p:nvPr/>
          </p:nvSpPr>
          <p:spPr bwMode="auto">
            <a:xfrm flipH="1">
              <a:off x="4351"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76" name="Line 1088"/>
            <p:cNvSpPr>
              <a:spLocks noChangeShapeType="1"/>
            </p:cNvSpPr>
            <p:nvPr/>
          </p:nvSpPr>
          <p:spPr bwMode="auto">
            <a:xfrm flipH="1">
              <a:off x="4472"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77" name="Line 1089"/>
            <p:cNvSpPr>
              <a:spLocks noChangeShapeType="1"/>
            </p:cNvSpPr>
            <p:nvPr/>
          </p:nvSpPr>
          <p:spPr bwMode="auto">
            <a:xfrm flipH="1">
              <a:off x="4592"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78" name="Line 1090"/>
            <p:cNvSpPr>
              <a:spLocks noChangeShapeType="1"/>
            </p:cNvSpPr>
            <p:nvPr/>
          </p:nvSpPr>
          <p:spPr bwMode="auto">
            <a:xfrm flipH="1">
              <a:off x="4713"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79" name="Line 1091"/>
            <p:cNvSpPr>
              <a:spLocks noChangeShapeType="1"/>
            </p:cNvSpPr>
            <p:nvPr/>
          </p:nvSpPr>
          <p:spPr bwMode="auto">
            <a:xfrm flipH="1">
              <a:off x="4833"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80" name="Line 1092"/>
            <p:cNvSpPr>
              <a:spLocks noChangeShapeType="1"/>
            </p:cNvSpPr>
            <p:nvPr/>
          </p:nvSpPr>
          <p:spPr bwMode="auto">
            <a:xfrm flipH="1">
              <a:off x="4954"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81" name="Line 1093"/>
            <p:cNvSpPr>
              <a:spLocks noChangeShapeType="1"/>
            </p:cNvSpPr>
            <p:nvPr/>
          </p:nvSpPr>
          <p:spPr bwMode="auto">
            <a:xfrm flipH="1">
              <a:off x="5075"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82" name="Line 1094"/>
            <p:cNvSpPr>
              <a:spLocks noChangeShapeType="1"/>
            </p:cNvSpPr>
            <p:nvPr/>
          </p:nvSpPr>
          <p:spPr bwMode="auto">
            <a:xfrm flipH="1">
              <a:off x="5195" y="243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83" name="Line 1095"/>
            <p:cNvSpPr>
              <a:spLocks noChangeShapeType="1"/>
            </p:cNvSpPr>
            <p:nvPr/>
          </p:nvSpPr>
          <p:spPr bwMode="auto">
            <a:xfrm flipH="1">
              <a:off x="1751" y="256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84" name="Line 1096"/>
            <p:cNvSpPr>
              <a:spLocks noChangeShapeType="1"/>
            </p:cNvSpPr>
            <p:nvPr/>
          </p:nvSpPr>
          <p:spPr bwMode="auto">
            <a:xfrm flipH="1">
              <a:off x="1632" y="2448"/>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85" name="Line 1097"/>
            <p:cNvSpPr>
              <a:spLocks noChangeShapeType="1"/>
            </p:cNvSpPr>
            <p:nvPr/>
          </p:nvSpPr>
          <p:spPr bwMode="auto">
            <a:xfrm flipH="1">
              <a:off x="1728" y="2784"/>
              <a:ext cx="121" cy="60"/>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86" name="Line 1098"/>
            <p:cNvSpPr>
              <a:spLocks noChangeShapeType="1"/>
            </p:cNvSpPr>
            <p:nvPr/>
          </p:nvSpPr>
          <p:spPr bwMode="auto">
            <a:xfrm flipH="1">
              <a:off x="1776" y="2899"/>
              <a:ext cx="44" cy="2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87" name="Line 1099"/>
            <p:cNvSpPr>
              <a:spLocks noChangeShapeType="1"/>
            </p:cNvSpPr>
            <p:nvPr/>
          </p:nvSpPr>
          <p:spPr bwMode="auto">
            <a:xfrm flipH="1">
              <a:off x="1728" y="2496"/>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88" name="Line 1100"/>
            <p:cNvSpPr>
              <a:spLocks noChangeShapeType="1"/>
            </p:cNvSpPr>
            <p:nvPr/>
          </p:nvSpPr>
          <p:spPr bwMode="auto">
            <a:xfrm flipH="1">
              <a:off x="1728" y="2688"/>
              <a:ext cx="121" cy="60"/>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89" name="Line 1101"/>
            <p:cNvSpPr>
              <a:spLocks noChangeShapeType="1"/>
            </p:cNvSpPr>
            <p:nvPr/>
          </p:nvSpPr>
          <p:spPr bwMode="auto">
            <a:xfrm flipH="1">
              <a:off x="1868"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90" name="Line 1102"/>
            <p:cNvSpPr>
              <a:spLocks noChangeShapeType="1"/>
            </p:cNvSpPr>
            <p:nvPr/>
          </p:nvSpPr>
          <p:spPr bwMode="auto">
            <a:xfrm flipH="1">
              <a:off x="1988"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91" name="Line 1103"/>
            <p:cNvSpPr>
              <a:spLocks noChangeShapeType="1"/>
            </p:cNvSpPr>
            <p:nvPr/>
          </p:nvSpPr>
          <p:spPr bwMode="auto">
            <a:xfrm flipH="1">
              <a:off x="2100" y="2893"/>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92" name="Line 1104"/>
            <p:cNvSpPr>
              <a:spLocks noChangeShapeType="1"/>
            </p:cNvSpPr>
            <p:nvPr/>
          </p:nvSpPr>
          <p:spPr bwMode="auto">
            <a:xfrm flipH="1">
              <a:off x="2229"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93" name="Line 1105"/>
            <p:cNvSpPr>
              <a:spLocks noChangeShapeType="1"/>
            </p:cNvSpPr>
            <p:nvPr/>
          </p:nvSpPr>
          <p:spPr bwMode="auto">
            <a:xfrm flipH="1">
              <a:off x="2350"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94" name="Line 1106"/>
            <p:cNvSpPr>
              <a:spLocks noChangeShapeType="1"/>
            </p:cNvSpPr>
            <p:nvPr/>
          </p:nvSpPr>
          <p:spPr bwMode="auto">
            <a:xfrm flipH="1">
              <a:off x="2471"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95" name="Line 1107"/>
            <p:cNvSpPr>
              <a:spLocks noChangeShapeType="1"/>
            </p:cNvSpPr>
            <p:nvPr/>
          </p:nvSpPr>
          <p:spPr bwMode="auto">
            <a:xfrm flipH="1">
              <a:off x="2591"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96" name="Line 1108"/>
            <p:cNvSpPr>
              <a:spLocks noChangeShapeType="1"/>
            </p:cNvSpPr>
            <p:nvPr/>
          </p:nvSpPr>
          <p:spPr bwMode="auto">
            <a:xfrm flipH="1">
              <a:off x="2712"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97" name="Line 1109"/>
            <p:cNvSpPr>
              <a:spLocks noChangeShapeType="1"/>
            </p:cNvSpPr>
            <p:nvPr/>
          </p:nvSpPr>
          <p:spPr bwMode="auto">
            <a:xfrm flipH="1">
              <a:off x="2832"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98" name="Line 1110"/>
            <p:cNvSpPr>
              <a:spLocks noChangeShapeType="1"/>
            </p:cNvSpPr>
            <p:nvPr/>
          </p:nvSpPr>
          <p:spPr bwMode="auto">
            <a:xfrm flipH="1">
              <a:off x="2953"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99" name="Line 1111"/>
            <p:cNvSpPr>
              <a:spLocks noChangeShapeType="1"/>
            </p:cNvSpPr>
            <p:nvPr/>
          </p:nvSpPr>
          <p:spPr bwMode="auto">
            <a:xfrm flipH="1">
              <a:off x="3073"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00" name="Line 1112"/>
            <p:cNvSpPr>
              <a:spLocks noChangeShapeType="1"/>
            </p:cNvSpPr>
            <p:nvPr/>
          </p:nvSpPr>
          <p:spPr bwMode="auto">
            <a:xfrm flipH="1">
              <a:off x="3194"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01" name="Line 1113"/>
            <p:cNvSpPr>
              <a:spLocks noChangeShapeType="1"/>
            </p:cNvSpPr>
            <p:nvPr/>
          </p:nvSpPr>
          <p:spPr bwMode="auto">
            <a:xfrm flipH="1">
              <a:off x="3315"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02" name="Line 1114"/>
            <p:cNvSpPr>
              <a:spLocks noChangeShapeType="1"/>
            </p:cNvSpPr>
            <p:nvPr/>
          </p:nvSpPr>
          <p:spPr bwMode="auto">
            <a:xfrm flipH="1">
              <a:off x="3435"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03" name="Line 1115"/>
            <p:cNvSpPr>
              <a:spLocks noChangeShapeType="1"/>
            </p:cNvSpPr>
            <p:nvPr/>
          </p:nvSpPr>
          <p:spPr bwMode="auto">
            <a:xfrm flipH="1">
              <a:off x="3556" y="288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04" name="Line 1116"/>
            <p:cNvSpPr>
              <a:spLocks noChangeShapeType="1"/>
            </p:cNvSpPr>
            <p:nvPr/>
          </p:nvSpPr>
          <p:spPr bwMode="auto">
            <a:xfrm flipH="1">
              <a:off x="3676" y="2880"/>
              <a:ext cx="121"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05" name="Line 1117"/>
            <p:cNvSpPr>
              <a:spLocks noChangeShapeType="1"/>
            </p:cNvSpPr>
            <p:nvPr/>
          </p:nvSpPr>
          <p:spPr bwMode="auto">
            <a:xfrm flipH="1">
              <a:off x="3744" y="27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06" name="Line 1118"/>
            <p:cNvSpPr>
              <a:spLocks noChangeShapeType="1"/>
            </p:cNvSpPr>
            <p:nvPr/>
          </p:nvSpPr>
          <p:spPr bwMode="auto">
            <a:xfrm flipH="1">
              <a:off x="3744" y="2640"/>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07" name="Line 1119"/>
            <p:cNvSpPr>
              <a:spLocks noChangeShapeType="1"/>
            </p:cNvSpPr>
            <p:nvPr/>
          </p:nvSpPr>
          <p:spPr bwMode="auto">
            <a:xfrm flipH="1">
              <a:off x="3792" y="2832"/>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08" name="Line 1120"/>
            <p:cNvSpPr>
              <a:spLocks noChangeShapeType="1"/>
            </p:cNvSpPr>
            <p:nvPr/>
          </p:nvSpPr>
          <p:spPr bwMode="auto">
            <a:xfrm flipH="1">
              <a:off x="3744" y="2544"/>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09" name="Line 1121"/>
            <p:cNvSpPr>
              <a:spLocks noChangeShapeType="1"/>
            </p:cNvSpPr>
            <p:nvPr/>
          </p:nvSpPr>
          <p:spPr bwMode="auto">
            <a:xfrm flipH="1">
              <a:off x="3809" y="2436"/>
              <a:ext cx="120" cy="59"/>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10" name="Line 1122"/>
            <p:cNvSpPr>
              <a:spLocks noChangeShapeType="1"/>
            </p:cNvSpPr>
            <p:nvPr/>
          </p:nvSpPr>
          <p:spPr bwMode="auto">
            <a:xfrm>
              <a:off x="3744" y="2448"/>
              <a:ext cx="4" cy="444"/>
            </a:xfrm>
            <a:prstGeom prst="line">
              <a:avLst/>
            </a:prstGeom>
            <a:noFill/>
            <a:ln w="38100" cap="sq">
              <a:solidFill>
                <a:srgbClr val="834B2F"/>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249" name="Rectangle 1130"/>
          <p:cNvSpPr>
            <a:spLocks noChangeArrowheads="1"/>
          </p:cNvSpPr>
          <p:nvPr/>
        </p:nvSpPr>
        <p:spPr bwMode="auto">
          <a:xfrm>
            <a:off x="1066800" y="1143000"/>
            <a:ext cx="1066800" cy="304800"/>
          </a:xfrm>
          <a:prstGeom prst="rect">
            <a:avLst/>
          </a:prstGeom>
          <a:solidFill>
            <a:srgbClr val="CC6600"/>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0250" name="Rectangle 1132"/>
          <p:cNvSpPr>
            <a:spLocks noChangeArrowheads="1"/>
          </p:cNvSpPr>
          <p:nvPr/>
        </p:nvSpPr>
        <p:spPr bwMode="auto">
          <a:xfrm>
            <a:off x="1447800" y="1447800"/>
            <a:ext cx="76200" cy="1600200"/>
          </a:xfrm>
          <a:prstGeom prst="rect">
            <a:avLst/>
          </a:prstGeom>
          <a:solidFill>
            <a:schemeClr val="folHlink"/>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0251" name="Rectangle 1133"/>
          <p:cNvSpPr>
            <a:spLocks noChangeArrowheads="1"/>
          </p:cNvSpPr>
          <p:nvPr/>
        </p:nvSpPr>
        <p:spPr bwMode="auto">
          <a:xfrm>
            <a:off x="1676400" y="1447800"/>
            <a:ext cx="76200" cy="1600200"/>
          </a:xfrm>
          <a:prstGeom prst="rect">
            <a:avLst/>
          </a:prstGeom>
          <a:solidFill>
            <a:schemeClr val="folHlink"/>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0252" name="Rectangle 1137"/>
          <p:cNvSpPr>
            <a:spLocks noChangeArrowheads="1"/>
          </p:cNvSpPr>
          <p:nvPr/>
        </p:nvSpPr>
        <p:spPr bwMode="auto">
          <a:xfrm>
            <a:off x="6629400" y="1143000"/>
            <a:ext cx="1066800" cy="304800"/>
          </a:xfrm>
          <a:prstGeom prst="rect">
            <a:avLst/>
          </a:prstGeom>
          <a:solidFill>
            <a:srgbClr val="CC6600"/>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0253" name="Rectangle 1138"/>
          <p:cNvSpPr>
            <a:spLocks noChangeArrowheads="1"/>
          </p:cNvSpPr>
          <p:nvPr/>
        </p:nvSpPr>
        <p:spPr bwMode="auto">
          <a:xfrm>
            <a:off x="7010400" y="1447800"/>
            <a:ext cx="76200" cy="1600200"/>
          </a:xfrm>
          <a:prstGeom prst="rect">
            <a:avLst/>
          </a:prstGeom>
          <a:solidFill>
            <a:schemeClr val="folHlink"/>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0254" name="Rectangle 1139"/>
          <p:cNvSpPr>
            <a:spLocks noChangeArrowheads="1"/>
          </p:cNvSpPr>
          <p:nvPr/>
        </p:nvSpPr>
        <p:spPr bwMode="auto">
          <a:xfrm>
            <a:off x="7239000" y="1447800"/>
            <a:ext cx="76200" cy="1600200"/>
          </a:xfrm>
          <a:prstGeom prst="rect">
            <a:avLst/>
          </a:prstGeom>
          <a:solidFill>
            <a:schemeClr val="folHlink"/>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0255" name="Rectangle 1140" descr="纸莎草纸"/>
          <p:cNvSpPr>
            <a:spLocks noChangeArrowheads="1"/>
          </p:cNvSpPr>
          <p:nvPr/>
        </p:nvSpPr>
        <p:spPr bwMode="auto">
          <a:xfrm>
            <a:off x="6934200" y="2971800"/>
            <a:ext cx="457200" cy="3048000"/>
          </a:xfrm>
          <a:prstGeom prst="rect">
            <a:avLst/>
          </a:prstGeom>
          <a:blipFill dpi="0" rotWithShape="0">
            <a:blip r:embed="rId1"/>
            <a:srcRect/>
            <a:tile tx="0" ty="0" sx="100000" sy="100000" flip="none" algn="tl"/>
          </a:blipFill>
          <a:ln w="9525">
            <a:solidFill>
              <a:srgbClr val="CC3300"/>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73"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8627" name="Rectangle 3"/>
          <p:cNvSpPr>
            <a:spLocks noGrp="1" noRot="1" noChangeArrowheads="1"/>
          </p:cNvSpPr>
          <p:nvPr>
            <p:ph type="body" idx="1"/>
          </p:nvPr>
        </p:nvSpPr>
        <p:spPr bwMode="auto">
          <a:xfrm>
            <a:off x="457200" y="929482"/>
            <a:ext cx="7632848"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lnSpc>
                <a:spcPct val="90000"/>
              </a:lnSpc>
              <a:buFontTx/>
              <a:buNone/>
            </a:pPr>
            <a:r>
              <a:rPr kumimoji="1" lang="en-US" altLang="zh-CN" sz="2000" b="1" dirty="0" smtClean="0">
                <a:solidFill>
                  <a:srgbClr val="0000FF"/>
                </a:solidFill>
                <a:latin typeface="Times New Roman" panose="02020603050405020304" pitchFamily="18" charset="0"/>
              </a:rPr>
              <a:t>1  </a:t>
            </a:r>
            <a:r>
              <a:rPr kumimoji="1" lang="zh-CN" altLang="en-US" sz="2000" b="1" dirty="0" smtClean="0">
                <a:solidFill>
                  <a:srgbClr val="0000FF"/>
                </a:solidFill>
                <a:latin typeface="Times New Roman" panose="02020603050405020304" pitchFamily="18" charset="0"/>
              </a:rPr>
              <a:t>分级加载，分级不少于</a:t>
            </a:r>
            <a:r>
              <a:rPr kumimoji="1" lang="en-US" altLang="zh-CN" sz="2000" b="1" dirty="0" smtClean="0">
                <a:solidFill>
                  <a:srgbClr val="0000FF"/>
                </a:solidFill>
                <a:latin typeface="Times New Roman" panose="02020603050405020304" pitchFamily="18" charset="0"/>
              </a:rPr>
              <a:t>8</a:t>
            </a:r>
            <a:r>
              <a:rPr kumimoji="1" lang="zh-CN" altLang="en-US" sz="2000" b="1" dirty="0" smtClean="0">
                <a:solidFill>
                  <a:srgbClr val="0000FF"/>
                </a:solidFill>
                <a:latin typeface="Times New Roman" panose="02020603050405020304" pitchFamily="18" charset="0"/>
              </a:rPr>
              <a:t>级，每级沉降稳定后再进行下一级加载；</a:t>
            </a:r>
            <a:endParaRPr lang="zh-CN" altLang="en-US" sz="2000" b="1" dirty="0" smtClean="0">
              <a:solidFill>
                <a:srgbClr val="0000FF"/>
              </a:solidFill>
              <a:latin typeface="Times New Roman" panose="02020603050405020304" pitchFamily="18" charset="0"/>
            </a:endParaRPr>
          </a:p>
        </p:txBody>
      </p:sp>
      <p:sp>
        <p:nvSpPr>
          <p:cNvPr id="538629" name="Rectangle 5"/>
          <p:cNvSpPr>
            <a:spLocks noRot="1" noChangeArrowheads="1"/>
          </p:cNvSpPr>
          <p:nvPr/>
        </p:nvSpPr>
        <p:spPr bwMode="auto">
          <a:xfrm>
            <a:off x="457200" y="3962400"/>
            <a:ext cx="5029200" cy="457200"/>
          </a:xfrm>
          <a:prstGeom prst="rect">
            <a:avLst/>
          </a:prstGeom>
          <a:noFill/>
          <a:ln w="9525">
            <a:noFill/>
            <a:miter lim="800000"/>
          </a:ln>
          <a:effectLst/>
        </p:spPr>
        <p:txBody>
          <a:bodyPr/>
          <a:lstStyle/>
          <a:p>
            <a:pPr marL="342900" indent="-342900" eaLnBrk="1" hangingPunct="1">
              <a:lnSpc>
                <a:spcPct val="90000"/>
              </a:lnSpc>
              <a:spcBef>
                <a:spcPct val="20000"/>
              </a:spcBef>
              <a:defRPr/>
            </a:pPr>
            <a:r>
              <a:rPr kumimoji="1" lang="zh-CN" altLang="en-US" sz="2000" b="1">
                <a:solidFill>
                  <a:srgbClr val="CC0000"/>
                </a:solidFill>
                <a:effectLst>
                  <a:outerShdw blurRad="38100" dist="38100" dir="2700000" algn="tl">
                    <a:srgbClr val="000000"/>
                  </a:outerShdw>
                </a:effectLst>
                <a:latin typeface="Times New Roman" panose="02020603050405020304" pitchFamily="18" charset="0"/>
              </a:rPr>
              <a:t>当出现下列情况之一时，可终止加载：</a:t>
            </a:r>
            <a:endParaRPr lang="zh-CN" altLang="en-US" sz="2000" b="1">
              <a:solidFill>
                <a:srgbClr val="CC0000"/>
              </a:solidFill>
              <a:effectLst>
                <a:outerShdw blurRad="38100" dist="38100" dir="2700000" algn="tl">
                  <a:srgbClr val="000000"/>
                </a:outerShdw>
              </a:effectLst>
              <a:latin typeface="Times New Roman" panose="02020603050405020304" pitchFamily="18" charset="0"/>
            </a:endParaRPr>
          </a:p>
        </p:txBody>
      </p:sp>
      <p:sp>
        <p:nvSpPr>
          <p:cNvPr id="538641" name="Text Box 17"/>
          <p:cNvSpPr txBox="1">
            <a:spLocks noChangeArrowheads="1"/>
          </p:cNvSpPr>
          <p:nvPr/>
        </p:nvSpPr>
        <p:spPr bwMode="auto">
          <a:xfrm>
            <a:off x="609600" y="2819400"/>
            <a:ext cx="28559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rgbClr val="990033"/>
                </a:solidFill>
                <a:ea typeface="隶书" panose="02010509060101010101" pitchFamily="49" charset="-122"/>
              </a:rPr>
              <a:t>终止加载标准：</a:t>
            </a:r>
            <a:endParaRPr lang="zh-CN" altLang="en-US" sz="3200" b="1">
              <a:solidFill>
                <a:srgbClr val="990033"/>
              </a:solidFill>
              <a:ea typeface="隶书" panose="02010509060101010101" pitchFamily="49" charset="-122"/>
            </a:endParaRPr>
          </a:p>
        </p:txBody>
      </p:sp>
      <p:sp>
        <p:nvSpPr>
          <p:cNvPr id="538642" name="Text Box 18"/>
          <p:cNvSpPr txBox="1">
            <a:spLocks noChangeArrowheads="1"/>
          </p:cNvSpPr>
          <p:nvPr/>
        </p:nvSpPr>
        <p:spPr bwMode="auto">
          <a:xfrm>
            <a:off x="304800" y="3352800"/>
            <a:ext cx="84566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ea typeface="隶书" panose="02010509060101010101" pitchFamily="49" charset="-122"/>
              </a:rPr>
              <a:t>《</a:t>
            </a:r>
            <a:r>
              <a:rPr lang="zh-CN" altLang="en-US" sz="3200" b="1">
                <a:solidFill>
                  <a:srgbClr val="0000FF"/>
                </a:solidFill>
                <a:ea typeface="隶书" panose="02010509060101010101" pitchFamily="49" charset="-122"/>
              </a:rPr>
              <a:t>建筑地基基础设计规范</a:t>
            </a:r>
            <a:r>
              <a:rPr lang="en-US" altLang="zh-CN" sz="3200" b="1">
                <a:solidFill>
                  <a:srgbClr val="0000FF"/>
                </a:solidFill>
                <a:ea typeface="隶书" panose="02010509060101010101" pitchFamily="49" charset="-122"/>
              </a:rPr>
              <a:t>》</a:t>
            </a:r>
            <a:r>
              <a:rPr lang="zh-CN" altLang="en-US" sz="2800" b="1">
                <a:solidFill>
                  <a:srgbClr val="0000FF"/>
                </a:solidFill>
                <a:ea typeface="隶书" panose="02010509060101010101" pitchFamily="49" charset="-122"/>
              </a:rPr>
              <a:t>（</a:t>
            </a:r>
            <a:r>
              <a:rPr lang="en-US" altLang="zh-CN" sz="2800" b="1">
                <a:solidFill>
                  <a:srgbClr val="0000FF"/>
                </a:solidFill>
                <a:ea typeface="隶书" panose="02010509060101010101" pitchFamily="49" charset="-122"/>
              </a:rPr>
              <a:t>GB50007-2002</a:t>
            </a:r>
            <a:r>
              <a:rPr lang="zh-CN" altLang="en-US" sz="2800" b="1">
                <a:solidFill>
                  <a:srgbClr val="0000FF"/>
                </a:solidFill>
                <a:ea typeface="隶书" panose="02010509060101010101" pitchFamily="49" charset="-122"/>
              </a:rPr>
              <a:t>）</a:t>
            </a:r>
            <a:r>
              <a:rPr lang="zh-CN" altLang="en-US" sz="3200" b="1">
                <a:solidFill>
                  <a:srgbClr val="0000FF"/>
                </a:solidFill>
                <a:ea typeface="隶书" panose="02010509060101010101" pitchFamily="49" charset="-122"/>
              </a:rPr>
              <a:t>：</a:t>
            </a:r>
            <a:endParaRPr lang="zh-CN" altLang="en-US" sz="3200" b="1">
              <a:solidFill>
                <a:srgbClr val="0000FF"/>
              </a:solidFill>
              <a:ea typeface="隶书" panose="02010509060101010101" pitchFamily="49" charset="-122"/>
            </a:endParaRPr>
          </a:p>
        </p:txBody>
      </p:sp>
      <p:sp>
        <p:nvSpPr>
          <p:cNvPr id="538643" name="Rectangle 19"/>
          <p:cNvSpPr>
            <a:spLocks noRot="1" noChangeArrowheads="1"/>
          </p:cNvSpPr>
          <p:nvPr/>
        </p:nvSpPr>
        <p:spPr bwMode="auto">
          <a:xfrm>
            <a:off x="1143000" y="4419600"/>
            <a:ext cx="502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kumimoji="1" lang="en-US" altLang="zh-CN" sz="2000" b="1">
                <a:solidFill>
                  <a:schemeClr val="tx1"/>
                </a:solidFill>
                <a:latin typeface="Times New Roman" panose="02020603050405020304" pitchFamily="18" charset="0"/>
              </a:rPr>
              <a:t>1  </a:t>
            </a:r>
            <a:r>
              <a:rPr kumimoji="1" lang="zh-CN" altLang="en-US" sz="2000" b="1">
                <a:solidFill>
                  <a:schemeClr val="tx1"/>
                </a:solidFill>
                <a:latin typeface="Times New Roman" panose="02020603050405020304" pitchFamily="18" charset="0"/>
              </a:rPr>
              <a:t>承压板周围的土明显侧向挤出</a:t>
            </a:r>
            <a:endParaRPr lang="zh-CN" altLang="en-US" sz="2000" b="1">
              <a:solidFill>
                <a:schemeClr val="tx1"/>
              </a:solidFill>
              <a:latin typeface="Times New Roman" panose="02020603050405020304" pitchFamily="18" charset="0"/>
            </a:endParaRPr>
          </a:p>
        </p:txBody>
      </p:sp>
      <p:sp>
        <p:nvSpPr>
          <p:cNvPr id="538644" name="Rectangle 20"/>
          <p:cNvSpPr>
            <a:spLocks noRot="1" noChangeArrowheads="1"/>
          </p:cNvSpPr>
          <p:nvPr/>
        </p:nvSpPr>
        <p:spPr bwMode="auto">
          <a:xfrm>
            <a:off x="1143000" y="48768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kumimoji="1" lang="en-US" altLang="zh-CN" sz="2000" b="1" dirty="0">
                <a:solidFill>
                  <a:schemeClr val="tx1"/>
                </a:solidFill>
                <a:latin typeface="Times New Roman" panose="02020603050405020304" pitchFamily="18" charset="0"/>
              </a:rPr>
              <a:t>2  </a:t>
            </a:r>
            <a:r>
              <a:rPr kumimoji="1" lang="zh-CN" altLang="en-US" sz="2000" b="1" dirty="0">
                <a:solidFill>
                  <a:schemeClr val="tx1"/>
                </a:solidFill>
                <a:latin typeface="Times New Roman" panose="02020603050405020304" pitchFamily="18" charset="0"/>
              </a:rPr>
              <a:t>沉降 </a:t>
            </a:r>
            <a:r>
              <a:rPr kumimoji="1" lang="en-US" altLang="zh-CN" sz="2000" b="1" dirty="0">
                <a:solidFill>
                  <a:schemeClr val="tx1"/>
                </a:solidFill>
                <a:latin typeface="Times New Roman" panose="02020603050405020304" pitchFamily="18" charset="0"/>
              </a:rPr>
              <a:t>s </a:t>
            </a:r>
            <a:r>
              <a:rPr kumimoji="1" lang="zh-CN" altLang="en-US" sz="2000" b="1" dirty="0">
                <a:solidFill>
                  <a:schemeClr val="tx1"/>
                </a:solidFill>
                <a:latin typeface="Times New Roman" panose="02020603050405020304" pitchFamily="18" charset="0"/>
              </a:rPr>
              <a:t>急骤增大，荷载</a:t>
            </a:r>
            <a:r>
              <a:rPr kumimoji="1" lang="en-US" altLang="zh-CN" sz="2000" b="1" dirty="0">
                <a:solidFill>
                  <a:schemeClr val="tx1"/>
                </a:solidFill>
                <a:latin typeface="Times New Roman" panose="02020603050405020304" pitchFamily="18" charset="0"/>
              </a:rPr>
              <a:t>~</a:t>
            </a:r>
            <a:r>
              <a:rPr kumimoji="1" lang="zh-CN" altLang="en-US" sz="2000" b="1" dirty="0">
                <a:solidFill>
                  <a:schemeClr val="tx1"/>
                </a:solidFill>
                <a:latin typeface="Times New Roman" panose="02020603050405020304" pitchFamily="18" charset="0"/>
              </a:rPr>
              <a:t>沉降（</a:t>
            </a:r>
            <a:r>
              <a:rPr kumimoji="1" lang="en-US" altLang="zh-CN" sz="2000" b="1" dirty="0" err="1">
                <a:solidFill>
                  <a:schemeClr val="tx1"/>
                </a:solidFill>
                <a:latin typeface="Times New Roman" panose="02020603050405020304" pitchFamily="18" charset="0"/>
              </a:rPr>
              <a:t>p~s</a:t>
            </a:r>
            <a:r>
              <a:rPr kumimoji="1" lang="zh-CN" altLang="en-US" sz="2000" b="1" dirty="0">
                <a:solidFill>
                  <a:schemeClr val="tx1"/>
                </a:solidFill>
                <a:latin typeface="Times New Roman" panose="02020603050405020304" pitchFamily="18" charset="0"/>
              </a:rPr>
              <a:t>）曲线出现陡降段</a:t>
            </a:r>
            <a:endParaRPr kumimoji="1" lang="zh-CN" altLang="en-US" sz="2000" b="1" dirty="0">
              <a:solidFill>
                <a:schemeClr val="tx1"/>
              </a:solidFill>
              <a:latin typeface="Times New Roman" panose="02020603050405020304" pitchFamily="18" charset="0"/>
            </a:endParaRPr>
          </a:p>
        </p:txBody>
      </p:sp>
      <p:sp>
        <p:nvSpPr>
          <p:cNvPr id="538645" name="Rectangle 21"/>
          <p:cNvSpPr>
            <a:spLocks noRot="1" noChangeArrowheads="1"/>
          </p:cNvSpPr>
          <p:nvPr/>
        </p:nvSpPr>
        <p:spPr bwMode="auto">
          <a:xfrm>
            <a:off x="457200" y="1669732"/>
            <a:ext cx="814724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kumimoji="1" lang="en-US" altLang="zh-CN" sz="2000" b="1" dirty="0">
                <a:solidFill>
                  <a:srgbClr val="0000FF"/>
                </a:solidFill>
                <a:latin typeface="Times New Roman" panose="02020603050405020304" pitchFamily="18" charset="0"/>
              </a:rPr>
              <a:t>2  </a:t>
            </a:r>
            <a:r>
              <a:rPr kumimoji="1" lang="en-US" altLang="zh-CN" sz="2000" b="1" dirty="0" smtClean="0">
                <a:solidFill>
                  <a:srgbClr val="990000"/>
                </a:solidFill>
                <a:latin typeface="Times New Roman" panose="02020603050405020304" pitchFamily="18" charset="0"/>
              </a:rPr>
              <a:t>P</a:t>
            </a:r>
            <a:r>
              <a:rPr kumimoji="1" lang="en-US" altLang="zh-CN" sz="2000" b="1" baseline="-25000" dirty="0" smtClean="0">
                <a:solidFill>
                  <a:srgbClr val="990000"/>
                </a:solidFill>
                <a:latin typeface="Times New Roman" panose="02020603050405020304" pitchFamily="18" charset="0"/>
              </a:rPr>
              <a:t>u</a:t>
            </a:r>
            <a:r>
              <a:rPr kumimoji="1" lang="zh-CN" altLang="en-US" sz="2000" b="1" dirty="0">
                <a:solidFill>
                  <a:srgbClr val="990000"/>
                </a:solidFill>
                <a:latin typeface="Times New Roman" panose="02020603050405020304" pitchFamily="18" charset="0"/>
              </a:rPr>
              <a:t>取值：</a:t>
            </a:r>
            <a:r>
              <a:rPr kumimoji="1" lang="zh-CN" altLang="en-US" sz="2000" b="1" dirty="0">
                <a:solidFill>
                  <a:srgbClr val="0000FF"/>
                </a:solidFill>
                <a:latin typeface="Times New Roman" panose="02020603050405020304" pitchFamily="18" charset="0"/>
              </a:rPr>
              <a:t>满足终止加载标准（破坏标准）的某级荷载的</a:t>
            </a:r>
            <a:r>
              <a:rPr kumimoji="1" lang="zh-CN" altLang="en-US" sz="2000" b="1" dirty="0">
                <a:solidFill>
                  <a:srgbClr val="990000"/>
                </a:solidFill>
                <a:latin typeface="Times New Roman" panose="02020603050405020304" pitchFamily="18" charset="0"/>
              </a:rPr>
              <a:t>上一级荷载</a:t>
            </a:r>
            <a:r>
              <a:rPr kumimoji="1" lang="zh-CN" altLang="en-US" sz="2000" b="1" dirty="0">
                <a:solidFill>
                  <a:srgbClr val="0000FF"/>
                </a:solidFill>
                <a:latin typeface="Times New Roman" panose="02020603050405020304" pitchFamily="18" charset="0"/>
              </a:rPr>
              <a:t>作为极限荷载</a:t>
            </a:r>
            <a:endParaRPr lang="zh-CN" altLang="en-US" sz="2000" b="1" dirty="0">
              <a:solidFill>
                <a:srgbClr val="0000FF"/>
              </a:solidFill>
              <a:latin typeface="Times New Roman" panose="02020603050405020304" pitchFamily="18" charset="0"/>
            </a:endParaRPr>
          </a:p>
        </p:txBody>
      </p:sp>
      <p:sp>
        <p:nvSpPr>
          <p:cNvPr id="538646" name="Rectangle 22"/>
          <p:cNvSpPr>
            <a:spLocks noRot="1" noChangeArrowheads="1"/>
          </p:cNvSpPr>
          <p:nvPr/>
        </p:nvSpPr>
        <p:spPr bwMode="auto">
          <a:xfrm>
            <a:off x="1143000" y="5334000"/>
            <a:ext cx="708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kumimoji="1" lang="en-US" altLang="zh-CN" sz="2000" b="1">
                <a:solidFill>
                  <a:schemeClr val="tx1"/>
                </a:solidFill>
                <a:latin typeface="Times New Roman" panose="02020603050405020304" pitchFamily="18" charset="0"/>
              </a:rPr>
              <a:t>3  </a:t>
            </a:r>
            <a:r>
              <a:rPr kumimoji="1" lang="zh-CN" altLang="en-US" sz="2000" b="1">
                <a:solidFill>
                  <a:schemeClr val="tx1"/>
                </a:solidFill>
                <a:latin typeface="Times New Roman" panose="02020603050405020304" pitchFamily="18" charset="0"/>
              </a:rPr>
              <a:t>在某一荷载下，</a:t>
            </a:r>
            <a:r>
              <a:rPr kumimoji="1" lang="en-US" altLang="zh-CN" sz="2000" b="1">
                <a:solidFill>
                  <a:schemeClr val="tx1"/>
                </a:solidFill>
                <a:latin typeface="Times New Roman" panose="02020603050405020304" pitchFamily="18" charset="0"/>
              </a:rPr>
              <a:t>24</a:t>
            </a:r>
            <a:r>
              <a:rPr kumimoji="1" lang="zh-CN" altLang="en-US" sz="2000" b="1">
                <a:solidFill>
                  <a:schemeClr val="tx1"/>
                </a:solidFill>
                <a:latin typeface="Times New Roman" panose="02020603050405020304" pitchFamily="18" charset="0"/>
              </a:rPr>
              <a:t>小时内沉降速率不能达到稳定</a:t>
            </a:r>
            <a:endParaRPr kumimoji="1" lang="zh-CN" altLang="en-US" sz="2000" b="1">
              <a:solidFill>
                <a:schemeClr val="tx1"/>
              </a:solidFill>
              <a:latin typeface="Times New Roman" panose="02020603050405020304" pitchFamily="18" charset="0"/>
            </a:endParaRPr>
          </a:p>
        </p:txBody>
      </p:sp>
      <p:sp>
        <p:nvSpPr>
          <p:cNvPr id="538647" name="Rectangle 23"/>
          <p:cNvSpPr>
            <a:spLocks noRot="1" noChangeArrowheads="1"/>
          </p:cNvSpPr>
          <p:nvPr/>
        </p:nvSpPr>
        <p:spPr bwMode="auto">
          <a:xfrm>
            <a:off x="1143000" y="5791200"/>
            <a:ext cx="594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kumimoji="1" lang="en-US" altLang="zh-CN" sz="2000" b="1">
                <a:solidFill>
                  <a:schemeClr val="tx1"/>
                </a:solidFill>
                <a:latin typeface="Times New Roman" panose="02020603050405020304" pitchFamily="18" charset="0"/>
              </a:rPr>
              <a:t>4 </a:t>
            </a:r>
            <a:r>
              <a:rPr kumimoji="1" lang="zh-CN" altLang="en-US" sz="2000" b="1">
                <a:solidFill>
                  <a:schemeClr val="tx1"/>
                </a:solidFill>
                <a:latin typeface="Times New Roman" panose="02020603050405020304" pitchFamily="18" charset="0"/>
              </a:rPr>
              <a:t>沉降量与承压板宽度或直径之比</a:t>
            </a:r>
            <a:r>
              <a:rPr kumimoji="1" lang="zh-CN" altLang="en-US" sz="2000" b="1">
                <a:solidFill>
                  <a:schemeClr val="tx1"/>
                </a:solidFill>
                <a:latin typeface="Times New Roman" panose="02020603050405020304" pitchFamily="18" charset="0"/>
                <a:sym typeface="Symbol" panose="05050102010706020507" pitchFamily="18" charset="2"/>
              </a:rPr>
              <a:t></a:t>
            </a:r>
            <a:r>
              <a:rPr kumimoji="1" lang="en-US" altLang="zh-CN" sz="2000" b="1">
                <a:solidFill>
                  <a:schemeClr val="tx1"/>
                </a:solidFill>
                <a:latin typeface="Times New Roman" panose="02020603050405020304" pitchFamily="18" charset="0"/>
                <a:sym typeface="Symbol" panose="05050102010706020507" pitchFamily="18" charset="2"/>
              </a:rPr>
              <a:t>0.06</a:t>
            </a:r>
            <a:endParaRPr kumimoji="1" lang="en-US" altLang="zh-CN" sz="2000" b="1">
              <a:solidFill>
                <a:schemeClr val="tx1"/>
              </a:solidFill>
              <a:latin typeface="Times New Roman" panose="02020603050405020304" pitchFamily="18" charset="0"/>
            </a:endParaRPr>
          </a:p>
        </p:txBody>
      </p:sp>
      <p:sp>
        <p:nvSpPr>
          <p:cNvPr id="11"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8627"/>
                                        </p:tgtEl>
                                        <p:attrNameLst>
                                          <p:attrName>style.visibility</p:attrName>
                                        </p:attrNameLst>
                                      </p:cBhvr>
                                      <p:to>
                                        <p:strVal val="visible"/>
                                      </p:to>
                                    </p:set>
                                    <p:animEffect transition="in" filter="wipe(left)">
                                      <p:cBhvr>
                                        <p:cTn id="7" dur="500"/>
                                        <p:tgtEl>
                                          <p:spTgt spid="5386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8645"/>
                                        </p:tgtEl>
                                        <p:attrNameLst>
                                          <p:attrName>style.visibility</p:attrName>
                                        </p:attrNameLst>
                                      </p:cBhvr>
                                      <p:to>
                                        <p:strVal val="visible"/>
                                      </p:to>
                                    </p:set>
                                    <p:animEffect transition="in" filter="wipe(left)">
                                      <p:cBhvr>
                                        <p:cTn id="12" dur="500"/>
                                        <p:tgtEl>
                                          <p:spTgt spid="53864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75"/>
                                  </p:iterate>
                                  <p:childTnLst>
                                    <p:set>
                                      <p:cBhvr>
                                        <p:cTn id="16" dur="1" fill="hold">
                                          <p:stCondLst>
                                            <p:cond delay="74"/>
                                          </p:stCondLst>
                                        </p:cTn>
                                        <p:tgtEl>
                                          <p:spTgt spid="5386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5386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38629"/>
                                        </p:tgtEl>
                                        <p:attrNameLst>
                                          <p:attrName>style.visibility</p:attrName>
                                        </p:attrNameLst>
                                      </p:cBhvr>
                                      <p:to>
                                        <p:strVal val="visible"/>
                                      </p:to>
                                    </p:set>
                                    <p:animEffect transition="in" filter="wipe(left)">
                                      <p:cBhvr>
                                        <p:cTn id="25" dur="500"/>
                                        <p:tgtEl>
                                          <p:spTgt spid="5386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38643"/>
                                        </p:tgtEl>
                                        <p:attrNameLst>
                                          <p:attrName>style.visibility</p:attrName>
                                        </p:attrNameLst>
                                      </p:cBhvr>
                                      <p:to>
                                        <p:strVal val="visible"/>
                                      </p:to>
                                    </p:set>
                                    <p:animEffect transition="in" filter="wipe(left)">
                                      <p:cBhvr>
                                        <p:cTn id="30" dur="500"/>
                                        <p:tgtEl>
                                          <p:spTgt spid="5386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38644"/>
                                        </p:tgtEl>
                                        <p:attrNameLst>
                                          <p:attrName>style.visibility</p:attrName>
                                        </p:attrNameLst>
                                      </p:cBhvr>
                                      <p:to>
                                        <p:strVal val="visible"/>
                                      </p:to>
                                    </p:set>
                                    <p:animEffect transition="in" filter="wipe(left)">
                                      <p:cBhvr>
                                        <p:cTn id="35" dur="500"/>
                                        <p:tgtEl>
                                          <p:spTgt spid="53864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38646"/>
                                        </p:tgtEl>
                                        <p:attrNameLst>
                                          <p:attrName>style.visibility</p:attrName>
                                        </p:attrNameLst>
                                      </p:cBhvr>
                                      <p:to>
                                        <p:strVal val="visible"/>
                                      </p:to>
                                    </p:set>
                                    <p:animEffect transition="in" filter="wipe(left)">
                                      <p:cBhvr>
                                        <p:cTn id="40" dur="500"/>
                                        <p:tgtEl>
                                          <p:spTgt spid="5386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38647"/>
                                        </p:tgtEl>
                                        <p:attrNameLst>
                                          <p:attrName>style.visibility</p:attrName>
                                        </p:attrNameLst>
                                      </p:cBhvr>
                                      <p:to>
                                        <p:strVal val="visible"/>
                                      </p:to>
                                    </p:set>
                                    <p:animEffect transition="in" filter="wipe(left)">
                                      <p:cBhvr>
                                        <p:cTn id="45" dur="500"/>
                                        <p:tgtEl>
                                          <p:spTgt spid="538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autoUpdateAnimBg="0"/>
      <p:bldP spid="538629" grpId="0" autoUpdateAnimBg="0"/>
      <p:bldP spid="538641" grpId="0" autoUpdateAnimBg="0"/>
      <p:bldP spid="538642" grpId="0" autoUpdateAnimBg="0"/>
      <p:bldP spid="538643" grpId="0" autoUpdateAnimBg="0"/>
      <p:bldP spid="538644" grpId="0" autoUpdateAnimBg="0"/>
      <p:bldP spid="538645" grpId="0" autoUpdateAnimBg="0"/>
      <p:bldP spid="538646" grpId="0" autoUpdateAnimBg="0"/>
      <p:bldP spid="53864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825500" y="1543050"/>
            <a:ext cx="1993900" cy="3257550"/>
            <a:chOff x="904" y="1452"/>
            <a:chExt cx="1228" cy="2022"/>
          </a:xfrm>
        </p:grpSpPr>
        <p:sp>
          <p:nvSpPr>
            <p:cNvPr id="11306" name="Freeform 4"/>
            <p:cNvSpPr/>
            <p:nvPr/>
          </p:nvSpPr>
          <p:spPr bwMode="auto">
            <a:xfrm>
              <a:off x="904" y="1452"/>
              <a:ext cx="635" cy="158"/>
            </a:xfrm>
            <a:custGeom>
              <a:avLst/>
              <a:gdLst>
                <a:gd name="T0" fmla="*/ 0 w 1216"/>
                <a:gd name="T1" fmla="*/ 0 h 224"/>
                <a:gd name="T2" fmla="*/ 6 w 1216"/>
                <a:gd name="T3" fmla="*/ 11 h 224"/>
                <a:gd name="T4" fmla="*/ 5 w 1216"/>
                <a:gd name="T5" fmla="*/ 11 h 224"/>
                <a:gd name="T6" fmla="*/ 0 60000 65536"/>
                <a:gd name="T7" fmla="*/ 0 60000 65536"/>
                <a:gd name="T8" fmla="*/ 0 60000 65536"/>
                <a:gd name="T9" fmla="*/ 0 w 1216"/>
                <a:gd name="T10" fmla="*/ 0 h 224"/>
                <a:gd name="T11" fmla="*/ 1216 w 1216"/>
                <a:gd name="T12" fmla="*/ 224 h 224"/>
              </a:gdLst>
              <a:ahLst/>
              <a:cxnLst>
                <a:cxn ang="T6">
                  <a:pos x="T0" y="T1"/>
                </a:cxn>
                <a:cxn ang="T7">
                  <a:pos x="T2" y="T3"/>
                </a:cxn>
                <a:cxn ang="T8">
                  <a:pos x="T4" y="T5"/>
                </a:cxn>
              </a:cxnLst>
              <a:rect l="T9" t="T10" r="T11" b="T12"/>
              <a:pathLst>
                <a:path w="1216" h="224">
                  <a:moveTo>
                    <a:pt x="0" y="0"/>
                  </a:moveTo>
                  <a:cubicBezTo>
                    <a:pt x="448" y="80"/>
                    <a:pt x="896" y="160"/>
                    <a:pt x="1056" y="192"/>
                  </a:cubicBezTo>
                  <a:cubicBezTo>
                    <a:pt x="1216" y="224"/>
                    <a:pt x="1088" y="208"/>
                    <a:pt x="960" y="192"/>
                  </a:cubicBezTo>
                </a:path>
              </a:pathLst>
            </a:custGeom>
            <a:noFill/>
            <a:ln w="38100" cap="sq">
              <a:solidFill>
                <a:srgbClr val="CC33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07" name="Freeform 5"/>
            <p:cNvSpPr/>
            <p:nvPr/>
          </p:nvSpPr>
          <p:spPr bwMode="auto">
            <a:xfrm>
              <a:off x="1505" y="1605"/>
              <a:ext cx="627" cy="1869"/>
            </a:xfrm>
            <a:custGeom>
              <a:avLst/>
              <a:gdLst>
                <a:gd name="T0" fmla="*/ 0 w 1200"/>
                <a:gd name="T1" fmla="*/ 0 h 2640"/>
                <a:gd name="T2" fmla="*/ 3 w 1200"/>
                <a:gd name="T3" fmla="*/ 12 h 2640"/>
                <a:gd name="T4" fmla="*/ 6 w 1200"/>
                <a:gd name="T5" fmla="*/ 55 h 2640"/>
                <a:gd name="T6" fmla="*/ 7 w 1200"/>
                <a:gd name="T7" fmla="*/ 166 h 2640"/>
                <a:gd name="T8" fmla="*/ 0 60000 65536"/>
                <a:gd name="T9" fmla="*/ 0 60000 65536"/>
                <a:gd name="T10" fmla="*/ 0 60000 65536"/>
                <a:gd name="T11" fmla="*/ 0 60000 65536"/>
                <a:gd name="T12" fmla="*/ 0 w 1200"/>
                <a:gd name="T13" fmla="*/ 0 h 2640"/>
                <a:gd name="T14" fmla="*/ 1200 w 1200"/>
                <a:gd name="T15" fmla="*/ 2640 h 2640"/>
              </a:gdLst>
              <a:ahLst/>
              <a:cxnLst>
                <a:cxn ang="T8">
                  <a:pos x="T0" y="T1"/>
                </a:cxn>
                <a:cxn ang="T9">
                  <a:pos x="T2" y="T3"/>
                </a:cxn>
                <a:cxn ang="T10">
                  <a:pos x="T4" y="T5"/>
                </a:cxn>
                <a:cxn ang="T11">
                  <a:pos x="T6" y="T7"/>
                </a:cxn>
              </a:cxnLst>
              <a:rect l="T12" t="T13" r="T14" b="T15"/>
              <a:pathLst>
                <a:path w="1200" h="2640">
                  <a:moveTo>
                    <a:pt x="0" y="0"/>
                  </a:moveTo>
                  <a:cubicBezTo>
                    <a:pt x="152" y="24"/>
                    <a:pt x="304" y="48"/>
                    <a:pt x="480" y="192"/>
                  </a:cubicBezTo>
                  <a:cubicBezTo>
                    <a:pt x="656" y="336"/>
                    <a:pt x="936" y="456"/>
                    <a:pt x="1056" y="864"/>
                  </a:cubicBezTo>
                  <a:cubicBezTo>
                    <a:pt x="1176" y="1272"/>
                    <a:pt x="1188" y="1956"/>
                    <a:pt x="1200" y="2640"/>
                  </a:cubicBezTo>
                </a:path>
              </a:pathLst>
            </a:custGeom>
            <a:noFill/>
            <a:ln w="38100" cap="sq">
              <a:solidFill>
                <a:srgbClr val="CC33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537606" name="Text Box 6"/>
          <p:cNvSpPr txBox="1">
            <a:spLocks noChangeArrowheads="1"/>
          </p:cNvSpPr>
          <p:nvPr/>
        </p:nvSpPr>
        <p:spPr bwMode="auto">
          <a:xfrm>
            <a:off x="1143000" y="1600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000" b="1">
                <a:solidFill>
                  <a:srgbClr val="0000FF"/>
                </a:solidFill>
                <a:latin typeface="Times New Roman" panose="02020603050405020304" pitchFamily="18" charset="0"/>
              </a:rPr>
              <a:t>1</a:t>
            </a:r>
            <a:endParaRPr kumimoji="1" lang="en-US" altLang="zh-CN" sz="2000" b="1">
              <a:solidFill>
                <a:srgbClr val="0000FF"/>
              </a:solidFill>
              <a:latin typeface="Times New Roman" panose="02020603050405020304" pitchFamily="18" charset="0"/>
            </a:endParaRPr>
          </a:p>
        </p:txBody>
      </p:sp>
      <p:sp>
        <p:nvSpPr>
          <p:cNvPr id="537607" name="Text Box 7"/>
          <p:cNvSpPr txBox="1">
            <a:spLocks noChangeArrowheads="1"/>
          </p:cNvSpPr>
          <p:nvPr/>
        </p:nvSpPr>
        <p:spPr bwMode="auto">
          <a:xfrm>
            <a:off x="2133600" y="16764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000" b="1">
                <a:solidFill>
                  <a:srgbClr val="0000FF"/>
                </a:solidFill>
                <a:latin typeface="Times New Roman" panose="02020603050405020304" pitchFamily="18" charset="0"/>
              </a:rPr>
              <a:t>2</a:t>
            </a:r>
            <a:endParaRPr kumimoji="1" lang="en-US" altLang="zh-CN" sz="2000" b="1">
              <a:solidFill>
                <a:srgbClr val="0000FF"/>
              </a:solidFill>
              <a:latin typeface="Times New Roman" panose="02020603050405020304" pitchFamily="18" charset="0"/>
            </a:endParaRPr>
          </a:p>
        </p:txBody>
      </p:sp>
      <p:sp>
        <p:nvSpPr>
          <p:cNvPr id="537608" name="Text Box 8"/>
          <p:cNvSpPr txBox="1">
            <a:spLocks noChangeArrowheads="1"/>
          </p:cNvSpPr>
          <p:nvPr/>
        </p:nvSpPr>
        <p:spPr bwMode="auto">
          <a:xfrm>
            <a:off x="2743200" y="28194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000" b="1">
                <a:solidFill>
                  <a:srgbClr val="0000FF"/>
                </a:solidFill>
                <a:latin typeface="Times New Roman" panose="02020603050405020304" pitchFamily="18" charset="0"/>
              </a:rPr>
              <a:t>3</a:t>
            </a:r>
            <a:endParaRPr kumimoji="1" lang="en-US" altLang="zh-CN" sz="2000" b="1">
              <a:solidFill>
                <a:srgbClr val="0000FF"/>
              </a:solidFill>
              <a:latin typeface="Times New Roman" panose="02020603050405020304" pitchFamily="18" charset="0"/>
            </a:endParaRPr>
          </a:p>
        </p:txBody>
      </p:sp>
      <p:sp>
        <p:nvSpPr>
          <p:cNvPr id="537609" name="Line 9"/>
          <p:cNvSpPr>
            <a:spLocks noChangeShapeType="1"/>
          </p:cNvSpPr>
          <p:nvPr/>
        </p:nvSpPr>
        <p:spPr bwMode="auto">
          <a:xfrm>
            <a:off x="1676400" y="1524000"/>
            <a:ext cx="0" cy="304800"/>
          </a:xfrm>
          <a:prstGeom prst="line">
            <a:avLst/>
          </a:prstGeom>
          <a:noFill/>
          <a:ln w="12700">
            <a:solidFill>
              <a:srgbClr val="0000FF"/>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7610" name="Line 10"/>
          <p:cNvSpPr>
            <a:spLocks noChangeShapeType="1"/>
          </p:cNvSpPr>
          <p:nvPr/>
        </p:nvSpPr>
        <p:spPr bwMode="auto">
          <a:xfrm>
            <a:off x="2590800" y="1524000"/>
            <a:ext cx="0" cy="990600"/>
          </a:xfrm>
          <a:prstGeom prst="line">
            <a:avLst/>
          </a:prstGeom>
          <a:noFill/>
          <a:ln w="9525">
            <a:solidFill>
              <a:srgbClr val="0000FF"/>
            </a:solidFill>
            <a:prstDash val="sysDot"/>
            <a:round/>
          </a:ln>
          <a:extLst>
            <a:ext uri="{909E8E84-426E-40DD-AFC4-6F175D3DCCD1}">
              <a14:hiddenFill xmlns:a14="http://schemas.microsoft.com/office/drawing/2010/main">
                <a:noFill/>
              </a14:hiddenFill>
            </a:ext>
          </a:extLst>
        </p:spPr>
        <p:txBody>
          <a:bodyPr/>
          <a:lstStyle/>
          <a:p>
            <a:endParaRPr lang="zh-CN" altLang="en-US"/>
          </a:p>
        </p:txBody>
      </p:sp>
      <p:grpSp>
        <p:nvGrpSpPr>
          <p:cNvPr id="3" name="Group 11"/>
          <p:cNvGrpSpPr/>
          <p:nvPr/>
        </p:nvGrpSpPr>
        <p:grpSpPr bwMode="auto">
          <a:xfrm>
            <a:off x="381000" y="1066800"/>
            <a:ext cx="3265488" cy="4114800"/>
            <a:chOff x="240" y="672"/>
            <a:chExt cx="2057" cy="2592"/>
          </a:xfrm>
        </p:grpSpPr>
        <p:grpSp>
          <p:nvGrpSpPr>
            <p:cNvPr id="11300" name="Group 12"/>
            <p:cNvGrpSpPr/>
            <p:nvPr/>
          </p:nvGrpSpPr>
          <p:grpSpPr bwMode="auto">
            <a:xfrm>
              <a:off x="480" y="960"/>
              <a:ext cx="1648" cy="2208"/>
              <a:chOff x="904" y="1392"/>
              <a:chExt cx="1648" cy="2208"/>
            </a:xfrm>
          </p:grpSpPr>
          <p:sp>
            <p:nvSpPr>
              <p:cNvPr id="11304" name="Line 13"/>
              <p:cNvSpPr>
                <a:spLocks noChangeShapeType="1"/>
              </p:cNvSpPr>
              <p:nvPr/>
            </p:nvSpPr>
            <p:spPr bwMode="auto">
              <a:xfrm>
                <a:off x="912" y="1392"/>
                <a:ext cx="1640" cy="0"/>
              </a:xfrm>
              <a:prstGeom prst="line">
                <a:avLst/>
              </a:prstGeom>
              <a:noFill/>
              <a:ln w="38100" cap="sq">
                <a:solidFill>
                  <a:srgbClr val="0000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05" name="Line 14"/>
              <p:cNvSpPr>
                <a:spLocks noChangeShapeType="1"/>
              </p:cNvSpPr>
              <p:nvPr/>
            </p:nvSpPr>
            <p:spPr bwMode="auto">
              <a:xfrm>
                <a:off x="904" y="1392"/>
                <a:ext cx="8" cy="2208"/>
              </a:xfrm>
              <a:prstGeom prst="line">
                <a:avLst/>
              </a:prstGeom>
              <a:noFill/>
              <a:ln w="38100" cap="sq">
                <a:solidFill>
                  <a:srgbClr val="0000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1301" name="Text Box 15"/>
            <p:cNvSpPr txBox="1">
              <a:spLocks noChangeArrowheads="1"/>
            </p:cNvSpPr>
            <p:nvPr/>
          </p:nvSpPr>
          <p:spPr bwMode="auto">
            <a:xfrm>
              <a:off x="240" y="297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990000"/>
                  </a:solidFill>
                  <a:latin typeface="Times New Roman" panose="02020603050405020304" pitchFamily="18" charset="0"/>
                </a:rPr>
                <a:t>S</a:t>
              </a:r>
              <a:endParaRPr kumimoji="1" lang="en-US" altLang="zh-CN" sz="2400" b="1">
                <a:solidFill>
                  <a:srgbClr val="990000"/>
                </a:solidFill>
                <a:latin typeface="Times New Roman" panose="02020603050405020304" pitchFamily="18" charset="0"/>
              </a:endParaRPr>
            </a:p>
          </p:txBody>
        </p:sp>
        <p:sp>
          <p:nvSpPr>
            <p:cNvPr id="11302" name="Text Box 16"/>
            <p:cNvSpPr txBox="1">
              <a:spLocks noChangeArrowheads="1"/>
            </p:cNvSpPr>
            <p:nvPr/>
          </p:nvSpPr>
          <p:spPr bwMode="auto">
            <a:xfrm>
              <a:off x="2064" y="672"/>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990000"/>
                  </a:solidFill>
                  <a:latin typeface="Times New Roman" panose="02020603050405020304" pitchFamily="18" charset="0"/>
                </a:rPr>
                <a:t>P</a:t>
              </a:r>
              <a:endParaRPr kumimoji="1" lang="en-US" altLang="zh-CN" sz="2400" b="1">
                <a:solidFill>
                  <a:srgbClr val="990000"/>
                </a:solidFill>
                <a:latin typeface="Times New Roman" panose="02020603050405020304" pitchFamily="18" charset="0"/>
              </a:endParaRPr>
            </a:p>
          </p:txBody>
        </p:sp>
        <p:sp>
          <p:nvSpPr>
            <p:cNvPr id="11303" name="Text Box 17"/>
            <p:cNvSpPr txBox="1">
              <a:spLocks noChangeArrowheads="1"/>
            </p:cNvSpPr>
            <p:nvPr/>
          </p:nvSpPr>
          <p:spPr bwMode="auto">
            <a:xfrm>
              <a:off x="256" y="75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990000"/>
                  </a:solidFill>
                  <a:latin typeface="Times New Roman" panose="02020603050405020304" pitchFamily="18" charset="0"/>
                </a:rPr>
                <a:t>0</a:t>
              </a:r>
              <a:endParaRPr kumimoji="1" lang="en-US" altLang="zh-CN" sz="2400" b="1">
                <a:solidFill>
                  <a:srgbClr val="990000"/>
                </a:solidFill>
                <a:latin typeface="Times New Roman" panose="02020603050405020304" pitchFamily="18" charset="0"/>
              </a:endParaRPr>
            </a:p>
          </p:txBody>
        </p:sp>
      </p:grpSp>
      <p:sp>
        <p:nvSpPr>
          <p:cNvPr id="537618" name="Rectangle 18"/>
          <p:cNvSpPr>
            <a:spLocks noRot="1" noChangeArrowheads="1"/>
          </p:cNvSpPr>
          <p:nvPr/>
        </p:nvSpPr>
        <p:spPr bwMode="auto">
          <a:xfrm>
            <a:off x="1447800" y="1828800"/>
            <a:ext cx="45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kumimoji="1" lang="zh-CN" altLang="en-US" sz="2000" b="1">
                <a:solidFill>
                  <a:schemeClr val="tx1"/>
                </a:solidFill>
                <a:latin typeface="Times New Roman" panose="02020603050405020304" pitchFamily="18" charset="0"/>
              </a:rPr>
              <a:t>比</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例</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界</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限</a:t>
            </a:r>
            <a:endParaRPr lang="zh-CN" altLang="en-US" sz="2000" b="1">
              <a:solidFill>
                <a:schemeClr val="tx1"/>
              </a:solidFill>
              <a:latin typeface="Times New Roman" panose="02020603050405020304" pitchFamily="18" charset="0"/>
            </a:endParaRPr>
          </a:p>
        </p:txBody>
      </p:sp>
      <p:sp>
        <p:nvSpPr>
          <p:cNvPr id="537619" name="Rectangle 19"/>
          <p:cNvSpPr>
            <a:spLocks noRot="1" noChangeArrowheads="1"/>
          </p:cNvSpPr>
          <p:nvPr/>
        </p:nvSpPr>
        <p:spPr bwMode="auto">
          <a:xfrm>
            <a:off x="2209800" y="2514600"/>
            <a:ext cx="381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kumimoji="1" lang="zh-CN" altLang="en-US" sz="2000" b="1">
                <a:solidFill>
                  <a:schemeClr val="tx1"/>
                </a:solidFill>
                <a:latin typeface="Times New Roman" panose="02020603050405020304" pitchFamily="18" charset="0"/>
              </a:rPr>
              <a:t>极</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限</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荷</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载</a:t>
            </a:r>
            <a:endParaRPr kumimoji="1" lang="zh-CN" altLang="en-US" sz="2000" b="1">
              <a:solidFill>
                <a:schemeClr val="tx1"/>
              </a:solidFill>
              <a:latin typeface="Times New Roman" panose="02020603050405020304" pitchFamily="18" charset="0"/>
            </a:endParaRPr>
          </a:p>
          <a:p>
            <a:pPr eaLnBrk="1" hangingPunct="1">
              <a:spcBef>
                <a:spcPct val="20000"/>
              </a:spcBef>
            </a:pPr>
            <a:endParaRPr lang="en-US" altLang="zh-CN" sz="2000" b="1">
              <a:solidFill>
                <a:schemeClr val="tx1"/>
              </a:solidFill>
              <a:latin typeface="Times New Roman" panose="02020603050405020304" pitchFamily="18" charset="0"/>
            </a:endParaRPr>
          </a:p>
        </p:txBody>
      </p:sp>
      <p:sp>
        <p:nvSpPr>
          <p:cNvPr id="537620" name="Text Box 20"/>
          <p:cNvSpPr txBox="1">
            <a:spLocks noChangeArrowheads="1"/>
          </p:cNvSpPr>
          <p:nvPr/>
        </p:nvSpPr>
        <p:spPr bwMode="auto">
          <a:xfrm>
            <a:off x="1481138" y="1050925"/>
            <a:ext cx="550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990000"/>
                </a:solidFill>
                <a:latin typeface="Times New Roman" panose="02020603050405020304" pitchFamily="18" charset="0"/>
              </a:rPr>
              <a:t>P</a:t>
            </a:r>
            <a:r>
              <a:rPr kumimoji="1" lang="en-US" altLang="zh-CN" sz="2400" b="1" baseline="-25000">
                <a:solidFill>
                  <a:srgbClr val="990000"/>
                </a:solidFill>
                <a:latin typeface="Times New Roman" panose="02020603050405020304" pitchFamily="18" charset="0"/>
              </a:rPr>
              <a:t>cr</a:t>
            </a:r>
            <a:endParaRPr kumimoji="1" lang="en-US" altLang="zh-CN" sz="2400" b="1" baseline="-25000">
              <a:solidFill>
                <a:srgbClr val="990000"/>
              </a:solidFill>
              <a:latin typeface="Times New Roman" panose="02020603050405020304" pitchFamily="18" charset="0"/>
            </a:endParaRPr>
          </a:p>
        </p:txBody>
      </p:sp>
      <p:sp>
        <p:nvSpPr>
          <p:cNvPr id="537621" name="Text Box 21"/>
          <p:cNvSpPr txBox="1">
            <a:spLocks noChangeArrowheads="1"/>
          </p:cNvSpPr>
          <p:nvPr/>
        </p:nvSpPr>
        <p:spPr bwMode="auto">
          <a:xfrm>
            <a:off x="2395538" y="1066800"/>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990000"/>
                </a:solidFill>
                <a:latin typeface="Times New Roman" panose="02020603050405020304" pitchFamily="18" charset="0"/>
              </a:rPr>
              <a:t>P</a:t>
            </a:r>
            <a:r>
              <a:rPr kumimoji="1" lang="en-US" altLang="zh-CN" sz="2400" b="1" baseline="-25000">
                <a:solidFill>
                  <a:srgbClr val="990000"/>
                </a:solidFill>
                <a:latin typeface="Times New Roman" panose="02020603050405020304" pitchFamily="18" charset="0"/>
              </a:rPr>
              <a:t>u</a:t>
            </a:r>
            <a:endParaRPr kumimoji="1" lang="en-US" altLang="zh-CN" sz="2400" b="1" baseline="-25000">
              <a:solidFill>
                <a:srgbClr val="990000"/>
              </a:solidFill>
              <a:latin typeface="Times New Roman" panose="02020603050405020304" pitchFamily="18" charset="0"/>
            </a:endParaRPr>
          </a:p>
        </p:txBody>
      </p:sp>
      <p:grpSp>
        <p:nvGrpSpPr>
          <p:cNvPr id="5" name="Group 22"/>
          <p:cNvGrpSpPr/>
          <p:nvPr/>
        </p:nvGrpSpPr>
        <p:grpSpPr bwMode="auto">
          <a:xfrm>
            <a:off x="3505200" y="1676400"/>
            <a:ext cx="2133600" cy="533400"/>
            <a:chOff x="2208" y="1056"/>
            <a:chExt cx="1344" cy="336"/>
          </a:xfrm>
        </p:grpSpPr>
        <p:sp>
          <p:nvSpPr>
            <p:cNvPr id="11297" name="Line 23"/>
            <p:cNvSpPr>
              <a:spLocks noChangeShapeType="1"/>
            </p:cNvSpPr>
            <p:nvPr/>
          </p:nvSpPr>
          <p:spPr bwMode="auto">
            <a:xfrm>
              <a:off x="2208" y="1392"/>
              <a:ext cx="1344" cy="0"/>
            </a:xfrm>
            <a:prstGeom prst="line">
              <a:avLst/>
            </a:prstGeom>
            <a:noFill/>
            <a:ln w="25400" cap="sq">
              <a:solidFill>
                <a:srgbClr val="00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98" name="Rectangle 24" descr="深色上对角线"/>
            <p:cNvSpPr>
              <a:spLocks noChangeArrowheads="1"/>
            </p:cNvSpPr>
            <p:nvPr/>
          </p:nvSpPr>
          <p:spPr bwMode="auto">
            <a:xfrm>
              <a:off x="2466" y="1296"/>
              <a:ext cx="816" cy="96"/>
            </a:xfrm>
            <a:prstGeom prst="rect">
              <a:avLst/>
            </a:prstGeom>
            <a:pattFill prst="dkUpDiag">
              <a:fgClr>
                <a:srgbClr val="990000"/>
              </a:fgClr>
              <a:bgClr>
                <a:srgbClr val="FFFFFF"/>
              </a:bgClr>
            </a:pattFill>
            <a:ln w="12700" cap="sq">
              <a:solidFill>
                <a:srgbClr val="990000"/>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1299" name="Line 25"/>
            <p:cNvSpPr>
              <a:spLocks noChangeShapeType="1"/>
            </p:cNvSpPr>
            <p:nvPr/>
          </p:nvSpPr>
          <p:spPr bwMode="auto">
            <a:xfrm>
              <a:off x="2880" y="1056"/>
              <a:ext cx="0" cy="240"/>
            </a:xfrm>
            <a:prstGeom prst="line">
              <a:avLst/>
            </a:prstGeom>
            <a:noFill/>
            <a:ln w="38100" cap="sq">
              <a:solidFill>
                <a:schemeClr val="folHlink"/>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6" name="Group 26"/>
          <p:cNvGrpSpPr/>
          <p:nvPr/>
        </p:nvGrpSpPr>
        <p:grpSpPr bwMode="auto">
          <a:xfrm>
            <a:off x="6172200" y="1219200"/>
            <a:ext cx="2133600" cy="1274763"/>
            <a:chOff x="3888" y="768"/>
            <a:chExt cx="1344" cy="803"/>
          </a:xfrm>
        </p:grpSpPr>
        <p:sp>
          <p:nvSpPr>
            <p:cNvPr id="11292" name="Line 27"/>
            <p:cNvSpPr>
              <a:spLocks noChangeShapeType="1"/>
            </p:cNvSpPr>
            <p:nvPr/>
          </p:nvSpPr>
          <p:spPr bwMode="auto">
            <a:xfrm>
              <a:off x="3888" y="1152"/>
              <a:ext cx="1344" cy="0"/>
            </a:xfrm>
            <a:prstGeom prst="line">
              <a:avLst/>
            </a:prstGeom>
            <a:noFill/>
            <a:ln w="25400" cap="sq">
              <a:solidFill>
                <a:srgbClr val="00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93" name="Rectangle 28" descr="深色上对角线"/>
            <p:cNvSpPr>
              <a:spLocks noChangeArrowheads="1"/>
            </p:cNvSpPr>
            <p:nvPr/>
          </p:nvSpPr>
          <p:spPr bwMode="auto">
            <a:xfrm>
              <a:off x="4146" y="1056"/>
              <a:ext cx="816" cy="96"/>
            </a:xfrm>
            <a:prstGeom prst="rect">
              <a:avLst/>
            </a:prstGeom>
            <a:pattFill prst="dkUpDiag">
              <a:fgClr>
                <a:srgbClr val="990000"/>
              </a:fgClr>
              <a:bgClr>
                <a:srgbClr val="FFFFFF"/>
              </a:bgClr>
            </a:pattFill>
            <a:ln w="12700" cap="sq">
              <a:solidFill>
                <a:srgbClr val="990000"/>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1294" name="Freeform 29" descr="再生纸"/>
            <p:cNvSpPr/>
            <p:nvPr/>
          </p:nvSpPr>
          <p:spPr bwMode="auto">
            <a:xfrm>
              <a:off x="3936" y="1093"/>
              <a:ext cx="253" cy="467"/>
            </a:xfrm>
            <a:custGeom>
              <a:avLst/>
              <a:gdLst>
                <a:gd name="T0" fmla="*/ 246 w 253"/>
                <a:gd name="T1" fmla="*/ 59 h 467"/>
                <a:gd name="T2" fmla="*/ 78 w 253"/>
                <a:gd name="T3" fmla="*/ 167 h 467"/>
                <a:gd name="T4" fmla="*/ 30 w 253"/>
                <a:gd name="T5" fmla="*/ 239 h 467"/>
                <a:gd name="T6" fmla="*/ 6 w 253"/>
                <a:gd name="T7" fmla="*/ 311 h 467"/>
                <a:gd name="T8" fmla="*/ 78 w 253"/>
                <a:gd name="T9" fmla="*/ 467 h 467"/>
                <a:gd name="T10" fmla="*/ 210 w 253"/>
                <a:gd name="T11" fmla="*/ 383 h 467"/>
                <a:gd name="T12" fmla="*/ 210 w 253"/>
                <a:gd name="T13" fmla="*/ 107 h 467"/>
                <a:gd name="T14" fmla="*/ 246 w 253"/>
                <a:gd name="T15" fmla="*/ 59 h 467"/>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467"/>
                <a:gd name="T26" fmla="*/ 253 w 253"/>
                <a:gd name="T27" fmla="*/ 467 h 4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467">
                  <a:moveTo>
                    <a:pt x="246" y="59"/>
                  </a:moveTo>
                  <a:cubicBezTo>
                    <a:pt x="184" y="84"/>
                    <a:pt x="120" y="113"/>
                    <a:pt x="78" y="167"/>
                  </a:cubicBezTo>
                  <a:cubicBezTo>
                    <a:pt x="60" y="190"/>
                    <a:pt x="46" y="215"/>
                    <a:pt x="30" y="239"/>
                  </a:cubicBezTo>
                  <a:cubicBezTo>
                    <a:pt x="16" y="260"/>
                    <a:pt x="6" y="311"/>
                    <a:pt x="6" y="311"/>
                  </a:cubicBezTo>
                  <a:cubicBezTo>
                    <a:pt x="15" y="393"/>
                    <a:pt x="0" y="441"/>
                    <a:pt x="78" y="467"/>
                  </a:cubicBezTo>
                  <a:cubicBezTo>
                    <a:pt x="176" y="455"/>
                    <a:pt x="182" y="466"/>
                    <a:pt x="210" y="383"/>
                  </a:cubicBezTo>
                  <a:cubicBezTo>
                    <a:pt x="207" y="342"/>
                    <a:pt x="184" y="171"/>
                    <a:pt x="210" y="107"/>
                  </a:cubicBezTo>
                  <a:cubicBezTo>
                    <a:pt x="253" y="0"/>
                    <a:pt x="246" y="141"/>
                    <a:pt x="246" y="59"/>
                  </a:cubicBezTo>
                  <a:close/>
                </a:path>
              </a:pathLst>
            </a:custGeom>
            <a:blipFill dpi="0" rotWithShape="0">
              <a:blip r:embed="rId1"/>
              <a:srcRect/>
              <a:tile tx="0" ty="0" sx="100000" sy="100000" flip="none" algn="tl"/>
            </a:blipFill>
            <a:ln w="25400" cap="sq">
              <a:solidFill>
                <a:srgbClr val="333300"/>
              </a:solidFill>
              <a:round/>
            </a:ln>
          </p:spPr>
          <p:txBody>
            <a:bodyPr wrap="none" anchor="ctr"/>
            <a:lstStyle/>
            <a:p>
              <a:endParaRPr lang="zh-CN" altLang="en-US"/>
            </a:p>
          </p:txBody>
        </p:sp>
        <p:sp>
          <p:nvSpPr>
            <p:cNvPr id="11295" name="Freeform 30" descr="再生纸"/>
            <p:cNvSpPr/>
            <p:nvPr/>
          </p:nvSpPr>
          <p:spPr bwMode="auto">
            <a:xfrm flipH="1">
              <a:off x="4914" y="1104"/>
              <a:ext cx="253" cy="467"/>
            </a:xfrm>
            <a:custGeom>
              <a:avLst/>
              <a:gdLst>
                <a:gd name="T0" fmla="*/ 246 w 253"/>
                <a:gd name="T1" fmla="*/ 59 h 467"/>
                <a:gd name="T2" fmla="*/ 78 w 253"/>
                <a:gd name="T3" fmla="*/ 167 h 467"/>
                <a:gd name="T4" fmla="*/ 30 w 253"/>
                <a:gd name="T5" fmla="*/ 239 h 467"/>
                <a:gd name="T6" fmla="*/ 6 w 253"/>
                <a:gd name="T7" fmla="*/ 311 h 467"/>
                <a:gd name="T8" fmla="*/ 78 w 253"/>
                <a:gd name="T9" fmla="*/ 467 h 467"/>
                <a:gd name="T10" fmla="*/ 210 w 253"/>
                <a:gd name="T11" fmla="*/ 383 h 467"/>
                <a:gd name="T12" fmla="*/ 210 w 253"/>
                <a:gd name="T13" fmla="*/ 107 h 467"/>
                <a:gd name="T14" fmla="*/ 246 w 253"/>
                <a:gd name="T15" fmla="*/ 59 h 467"/>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467"/>
                <a:gd name="T26" fmla="*/ 253 w 253"/>
                <a:gd name="T27" fmla="*/ 467 h 4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467">
                  <a:moveTo>
                    <a:pt x="246" y="59"/>
                  </a:moveTo>
                  <a:cubicBezTo>
                    <a:pt x="184" y="84"/>
                    <a:pt x="120" y="113"/>
                    <a:pt x="78" y="167"/>
                  </a:cubicBezTo>
                  <a:cubicBezTo>
                    <a:pt x="60" y="190"/>
                    <a:pt x="46" y="215"/>
                    <a:pt x="30" y="239"/>
                  </a:cubicBezTo>
                  <a:cubicBezTo>
                    <a:pt x="16" y="260"/>
                    <a:pt x="6" y="311"/>
                    <a:pt x="6" y="311"/>
                  </a:cubicBezTo>
                  <a:cubicBezTo>
                    <a:pt x="15" y="393"/>
                    <a:pt x="0" y="441"/>
                    <a:pt x="78" y="467"/>
                  </a:cubicBezTo>
                  <a:cubicBezTo>
                    <a:pt x="176" y="455"/>
                    <a:pt x="182" y="466"/>
                    <a:pt x="210" y="383"/>
                  </a:cubicBezTo>
                  <a:cubicBezTo>
                    <a:pt x="207" y="342"/>
                    <a:pt x="184" y="171"/>
                    <a:pt x="210" y="107"/>
                  </a:cubicBezTo>
                  <a:cubicBezTo>
                    <a:pt x="253" y="0"/>
                    <a:pt x="246" y="141"/>
                    <a:pt x="246" y="59"/>
                  </a:cubicBezTo>
                  <a:close/>
                </a:path>
              </a:pathLst>
            </a:custGeom>
            <a:blipFill dpi="0" rotWithShape="0">
              <a:blip r:embed="rId1"/>
              <a:srcRect/>
              <a:tile tx="0" ty="0" sx="100000" sy="100000" flip="none" algn="tl"/>
            </a:blipFill>
            <a:ln w="25400" cap="sq">
              <a:solidFill>
                <a:srgbClr val="333300"/>
              </a:solidFill>
              <a:round/>
            </a:ln>
          </p:spPr>
          <p:txBody>
            <a:bodyPr wrap="none" anchor="ctr"/>
            <a:lstStyle/>
            <a:p>
              <a:endParaRPr lang="zh-CN" altLang="en-US"/>
            </a:p>
          </p:txBody>
        </p:sp>
        <p:sp>
          <p:nvSpPr>
            <p:cNvPr id="11296" name="Line 31"/>
            <p:cNvSpPr>
              <a:spLocks noChangeShapeType="1"/>
            </p:cNvSpPr>
            <p:nvPr/>
          </p:nvSpPr>
          <p:spPr bwMode="auto">
            <a:xfrm>
              <a:off x="4578" y="768"/>
              <a:ext cx="0" cy="336"/>
            </a:xfrm>
            <a:prstGeom prst="line">
              <a:avLst/>
            </a:prstGeom>
            <a:noFill/>
            <a:ln w="38100" cap="sq">
              <a:solidFill>
                <a:schemeClr val="folHlink"/>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7" name="Group 32"/>
          <p:cNvGrpSpPr/>
          <p:nvPr/>
        </p:nvGrpSpPr>
        <p:grpSpPr bwMode="auto">
          <a:xfrm>
            <a:off x="3429000" y="3581400"/>
            <a:ext cx="5410200" cy="1778000"/>
            <a:chOff x="2160" y="2256"/>
            <a:chExt cx="3408" cy="1120"/>
          </a:xfrm>
        </p:grpSpPr>
        <p:sp>
          <p:nvSpPr>
            <p:cNvPr id="11286" name="AutoShape 33"/>
            <p:cNvSpPr>
              <a:spLocks noChangeArrowheads="1"/>
            </p:cNvSpPr>
            <p:nvPr/>
          </p:nvSpPr>
          <p:spPr bwMode="auto">
            <a:xfrm flipV="1">
              <a:off x="3456" y="2832"/>
              <a:ext cx="816" cy="336"/>
            </a:xfrm>
            <a:prstGeom prst="triangle">
              <a:avLst>
                <a:gd name="adj" fmla="val 50000"/>
              </a:avLst>
            </a:prstGeom>
            <a:noFill/>
            <a:ln w="25400" cap="sq">
              <a:solidFill>
                <a:srgbClr val="3333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1287" name="Rectangle 34" descr="深色上对角线"/>
            <p:cNvSpPr>
              <a:spLocks noChangeArrowheads="1"/>
            </p:cNvSpPr>
            <p:nvPr/>
          </p:nvSpPr>
          <p:spPr bwMode="auto">
            <a:xfrm>
              <a:off x="3456" y="2736"/>
              <a:ext cx="816" cy="96"/>
            </a:xfrm>
            <a:prstGeom prst="rect">
              <a:avLst/>
            </a:prstGeom>
            <a:pattFill prst="dkUpDiag">
              <a:fgClr>
                <a:srgbClr val="990000"/>
              </a:fgClr>
              <a:bgClr>
                <a:srgbClr val="FFFFFF"/>
              </a:bgClr>
            </a:pattFill>
            <a:ln w="12700" cap="sq">
              <a:solidFill>
                <a:srgbClr val="990000"/>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1288" name="Freeform 35"/>
            <p:cNvSpPr/>
            <p:nvPr/>
          </p:nvSpPr>
          <p:spPr bwMode="auto">
            <a:xfrm>
              <a:off x="3888" y="2832"/>
              <a:ext cx="1536" cy="544"/>
            </a:xfrm>
            <a:custGeom>
              <a:avLst/>
              <a:gdLst>
                <a:gd name="T0" fmla="*/ 0 w 1680"/>
                <a:gd name="T1" fmla="*/ 66 h 688"/>
                <a:gd name="T2" fmla="*/ 210 w 1680"/>
                <a:gd name="T3" fmla="*/ 103 h 688"/>
                <a:gd name="T4" fmla="*/ 445 w 1680"/>
                <a:gd name="T5" fmla="*/ 81 h 688"/>
                <a:gd name="T6" fmla="*/ 820 w 1680"/>
                <a:gd name="T7" fmla="*/ 0 h 688"/>
                <a:gd name="T8" fmla="*/ 0 60000 65536"/>
                <a:gd name="T9" fmla="*/ 0 60000 65536"/>
                <a:gd name="T10" fmla="*/ 0 60000 65536"/>
                <a:gd name="T11" fmla="*/ 0 60000 65536"/>
                <a:gd name="T12" fmla="*/ 0 w 1680"/>
                <a:gd name="T13" fmla="*/ 0 h 688"/>
                <a:gd name="T14" fmla="*/ 1680 w 1680"/>
                <a:gd name="T15" fmla="*/ 688 h 688"/>
              </a:gdLst>
              <a:ahLst/>
              <a:cxnLst>
                <a:cxn ang="T8">
                  <a:pos x="T0" y="T1"/>
                </a:cxn>
                <a:cxn ang="T9">
                  <a:pos x="T2" y="T3"/>
                </a:cxn>
                <a:cxn ang="T10">
                  <a:pos x="T4" y="T5"/>
                </a:cxn>
                <a:cxn ang="T11">
                  <a:pos x="T6" y="T7"/>
                </a:cxn>
              </a:cxnLst>
              <a:rect l="T12" t="T13" r="T14" b="T15"/>
              <a:pathLst>
                <a:path w="1680" h="688">
                  <a:moveTo>
                    <a:pt x="0" y="432"/>
                  </a:moveTo>
                  <a:cubicBezTo>
                    <a:pt x="140" y="544"/>
                    <a:pt x="280" y="656"/>
                    <a:pt x="432" y="672"/>
                  </a:cubicBezTo>
                  <a:cubicBezTo>
                    <a:pt x="584" y="688"/>
                    <a:pt x="704" y="640"/>
                    <a:pt x="912" y="528"/>
                  </a:cubicBezTo>
                  <a:cubicBezTo>
                    <a:pt x="1120" y="416"/>
                    <a:pt x="1400" y="208"/>
                    <a:pt x="1680" y="0"/>
                  </a:cubicBezTo>
                </a:path>
              </a:pathLst>
            </a:custGeom>
            <a:noFill/>
            <a:ln w="25400" cap="sq">
              <a:solidFill>
                <a:srgbClr val="3333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289" name="Freeform 36"/>
            <p:cNvSpPr/>
            <p:nvPr/>
          </p:nvSpPr>
          <p:spPr bwMode="auto">
            <a:xfrm flipH="1">
              <a:off x="2352" y="2832"/>
              <a:ext cx="1488" cy="544"/>
            </a:xfrm>
            <a:custGeom>
              <a:avLst/>
              <a:gdLst>
                <a:gd name="T0" fmla="*/ 0 w 1680"/>
                <a:gd name="T1" fmla="*/ 66 h 688"/>
                <a:gd name="T2" fmla="*/ 164 w 1680"/>
                <a:gd name="T3" fmla="*/ 103 h 688"/>
                <a:gd name="T4" fmla="*/ 346 w 1680"/>
                <a:gd name="T5" fmla="*/ 81 h 688"/>
                <a:gd name="T6" fmla="*/ 636 w 1680"/>
                <a:gd name="T7" fmla="*/ 0 h 688"/>
                <a:gd name="T8" fmla="*/ 0 60000 65536"/>
                <a:gd name="T9" fmla="*/ 0 60000 65536"/>
                <a:gd name="T10" fmla="*/ 0 60000 65536"/>
                <a:gd name="T11" fmla="*/ 0 60000 65536"/>
                <a:gd name="T12" fmla="*/ 0 w 1680"/>
                <a:gd name="T13" fmla="*/ 0 h 688"/>
                <a:gd name="T14" fmla="*/ 1680 w 1680"/>
                <a:gd name="T15" fmla="*/ 688 h 688"/>
              </a:gdLst>
              <a:ahLst/>
              <a:cxnLst>
                <a:cxn ang="T8">
                  <a:pos x="T0" y="T1"/>
                </a:cxn>
                <a:cxn ang="T9">
                  <a:pos x="T2" y="T3"/>
                </a:cxn>
                <a:cxn ang="T10">
                  <a:pos x="T4" y="T5"/>
                </a:cxn>
                <a:cxn ang="T11">
                  <a:pos x="T6" y="T7"/>
                </a:cxn>
              </a:cxnLst>
              <a:rect l="T12" t="T13" r="T14" b="T15"/>
              <a:pathLst>
                <a:path w="1680" h="688">
                  <a:moveTo>
                    <a:pt x="0" y="432"/>
                  </a:moveTo>
                  <a:cubicBezTo>
                    <a:pt x="140" y="544"/>
                    <a:pt x="280" y="656"/>
                    <a:pt x="432" y="672"/>
                  </a:cubicBezTo>
                  <a:cubicBezTo>
                    <a:pt x="584" y="688"/>
                    <a:pt x="704" y="640"/>
                    <a:pt x="912" y="528"/>
                  </a:cubicBezTo>
                  <a:cubicBezTo>
                    <a:pt x="1120" y="416"/>
                    <a:pt x="1400" y="208"/>
                    <a:pt x="1680" y="0"/>
                  </a:cubicBezTo>
                </a:path>
              </a:pathLst>
            </a:custGeom>
            <a:noFill/>
            <a:ln w="25400" cap="sq">
              <a:solidFill>
                <a:srgbClr val="3333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290" name="Line 37"/>
            <p:cNvSpPr>
              <a:spLocks noChangeShapeType="1"/>
            </p:cNvSpPr>
            <p:nvPr/>
          </p:nvSpPr>
          <p:spPr bwMode="auto">
            <a:xfrm flipV="1">
              <a:off x="2160" y="2832"/>
              <a:ext cx="3408" cy="0"/>
            </a:xfrm>
            <a:prstGeom prst="line">
              <a:avLst/>
            </a:prstGeom>
            <a:noFill/>
            <a:ln w="25400">
              <a:solidFill>
                <a:srgbClr val="00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91" name="Line 38"/>
            <p:cNvSpPr>
              <a:spLocks noChangeShapeType="1"/>
            </p:cNvSpPr>
            <p:nvPr/>
          </p:nvSpPr>
          <p:spPr bwMode="auto">
            <a:xfrm>
              <a:off x="3888" y="2256"/>
              <a:ext cx="0" cy="480"/>
            </a:xfrm>
            <a:prstGeom prst="line">
              <a:avLst/>
            </a:prstGeom>
            <a:noFill/>
            <a:ln w="57150" cap="sq">
              <a:solidFill>
                <a:schemeClr val="folHlink"/>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37639" name="Rectangle 39"/>
          <p:cNvSpPr>
            <a:spLocks noRot="1" noChangeArrowheads="1"/>
          </p:cNvSpPr>
          <p:nvPr/>
        </p:nvSpPr>
        <p:spPr bwMode="auto">
          <a:xfrm>
            <a:off x="3657600" y="2743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000" b="1">
                <a:solidFill>
                  <a:srgbClr val="990000"/>
                </a:solidFill>
              </a:rPr>
              <a:t>阶段</a:t>
            </a:r>
            <a:r>
              <a:rPr lang="en-US" altLang="zh-CN" sz="2000" b="1">
                <a:solidFill>
                  <a:srgbClr val="990000"/>
                </a:solidFill>
              </a:rPr>
              <a:t>1</a:t>
            </a:r>
            <a:r>
              <a:rPr lang="zh-CN" altLang="en-US" sz="2000" b="1">
                <a:solidFill>
                  <a:srgbClr val="990000"/>
                </a:solidFill>
              </a:rPr>
              <a:t>：</a:t>
            </a:r>
            <a:r>
              <a:rPr lang="zh-CN" altLang="en-US" sz="2000" b="1">
                <a:solidFill>
                  <a:srgbClr val="0000FF"/>
                </a:solidFill>
              </a:rPr>
              <a:t>弹性段</a:t>
            </a:r>
            <a:endParaRPr lang="zh-CN" altLang="en-US" sz="3200" b="1">
              <a:solidFill>
                <a:srgbClr val="0000FF"/>
              </a:solidFill>
              <a:ea typeface="隶书" panose="02010509060101010101" pitchFamily="49" charset="-122"/>
            </a:endParaRPr>
          </a:p>
        </p:txBody>
      </p:sp>
      <p:sp>
        <p:nvSpPr>
          <p:cNvPr id="537640" name="Rectangle 40"/>
          <p:cNvSpPr>
            <a:spLocks noRot="1" noChangeArrowheads="1"/>
          </p:cNvSpPr>
          <p:nvPr/>
        </p:nvSpPr>
        <p:spPr bwMode="auto">
          <a:xfrm>
            <a:off x="6172200" y="2743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000" b="1">
                <a:solidFill>
                  <a:srgbClr val="990000"/>
                </a:solidFill>
              </a:rPr>
              <a:t>阶段</a:t>
            </a:r>
            <a:r>
              <a:rPr lang="en-US" altLang="zh-CN" sz="2000" b="1">
                <a:solidFill>
                  <a:srgbClr val="990000"/>
                </a:solidFill>
              </a:rPr>
              <a:t>2</a:t>
            </a:r>
            <a:r>
              <a:rPr lang="zh-CN" altLang="en-US" sz="2000" b="1">
                <a:solidFill>
                  <a:srgbClr val="990000"/>
                </a:solidFill>
              </a:rPr>
              <a:t>：</a:t>
            </a:r>
            <a:r>
              <a:rPr lang="zh-CN" altLang="en-US" sz="2000" b="1">
                <a:solidFill>
                  <a:srgbClr val="0000FF"/>
                </a:solidFill>
              </a:rPr>
              <a:t>局部塑性区</a:t>
            </a:r>
            <a:endParaRPr lang="zh-CN" altLang="en-US" sz="3200" b="1">
              <a:solidFill>
                <a:srgbClr val="0000FF"/>
              </a:solidFill>
              <a:ea typeface="隶书" panose="02010509060101010101" pitchFamily="49" charset="-122"/>
            </a:endParaRPr>
          </a:p>
        </p:txBody>
      </p:sp>
      <p:sp>
        <p:nvSpPr>
          <p:cNvPr id="537641" name="Rectangle 41"/>
          <p:cNvSpPr>
            <a:spLocks noRot="1" noChangeArrowheads="1"/>
          </p:cNvSpPr>
          <p:nvPr/>
        </p:nvSpPr>
        <p:spPr bwMode="auto">
          <a:xfrm>
            <a:off x="4953000" y="55626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000" b="1">
                <a:solidFill>
                  <a:srgbClr val="990000"/>
                </a:solidFill>
              </a:rPr>
              <a:t>阶段</a:t>
            </a:r>
            <a:r>
              <a:rPr lang="en-US" altLang="zh-CN" sz="2000" b="1">
                <a:solidFill>
                  <a:srgbClr val="990000"/>
                </a:solidFill>
              </a:rPr>
              <a:t>3</a:t>
            </a:r>
            <a:r>
              <a:rPr lang="zh-CN" altLang="en-US" sz="2000" b="1">
                <a:solidFill>
                  <a:srgbClr val="990000"/>
                </a:solidFill>
              </a:rPr>
              <a:t>：</a:t>
            </a:r>
            <a:r>
              <a:rPr lang="zh-CN" altLang="en-US" sz="2000" b="1">
                <a:solidFill>
                  <a:srgbClr val="0000FF"/>
                </a:solidFill>
              </a:rPr>
              <a:t>完全破坏段</a:t>
            </a:r>
            <a:endParaRPr lang="zh-CN" altLang="en-US" sz="3200" b="1">
              <a:solidFill>
                <a:srgbClr val="0000FF"/>
              </a:solidFill>
              <a:ea typeface="隶书" panose="02010509060101010101" pitchFamily="49" charset="-122"/>
            </a:endParaRPr>
          </a:p>
        </p:txBody>
      </p:sp>
      <p:sp>
        <p:nvSpPr>
          <p:cNvPr id="537642" name="Text Box 42"/>
          <p:cNvSpPr txBox="1">
            <a:spLocks noChangeArrowheads="1"/>
          </p:cNvSpPr>
          <p:nvPr/>
        </p:nvSpPr>
        <p:spPr bwMode="auto">
          <a:xfrm>
            <a:off x="1066800" y="5562600"/>
            <a:ext cx="15970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a:solidFill>
                  <a:srgbClr val="990000"/>
                </a:solidFill>
                <a:ea typeface="隶书" panose="02010509060101010101" pitchFamily="49" charset="-122"/>
              </a:rPr>
              <a:t>P~S</a:t>
            </a:r>
            <a:r>
              <a:rPr lang="zh-CN" altLang="en-US" sz="3200" b="1">
                <a:solidFill>
                  <a:srgbClr val="990000"/>
                </a:solidFill>
                <a:ea typeface="隶书" panose="02010509060101010101" pitchFamily="49" charset="-122"/>
              </a:rPr>
              <a:t>曲线</a:t>
            </a:r>
            <a:endParaRPr lang="zh-CN" altLang="en-US" sz="3200" b="1">
              <a:solidFill>
                <a:srgbClr val="990000"/>
              </a:solidFill>
              <a:ea typeface="隶书" panose="02010509060101010101" pitchFamily="49" charset="-122"/>
            </a:endParaRPr>
          </a:p>
        </p:txBody>
      </p:sp>
      <p:sp>
        <p:nvSpPr>
          <p:cNvPr id="537645" name="Rectangle 45"/>
          <p:cNvSpPr>
            <a:spLocks noRot="1" noChangeArrowheads="1"/>
          </p:cNvSpPr>
          <p:nvPr/>
        </p:nvSpPr>
        <p:spPr bwMode="auto">
          <a:xfrm>
            <a:off x="1447800" y="3733800"/>
            <a:ext cx="381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kumimoji="1" lang="zh-CN" altLang="en-US" sz="2000" b="1">
                <a:solidFill>
                  <a:srgbClr val="CC0000"/>
                </a:solidFill>
                <a:latin typeface="Times New Roman" panose="02020603050405020304" pitchFamily="18" charset="0"/>
              </a:rPr>
              <a:t>临</a:t>
            </a:r>
            <a:endParaRPr kumimoji="1" lang="zh-CN" altLang="en-US" sz="2000" b="1">
              <a:solidFill>
                <a:srgbClr val="CC0000"/>
              </a:solidFill>
              <a:latin typeface="Times New Roman" panose="02020603050405020304" pitchFamily="18" charset="0"/>
            </a:endParaRPr>
          </a:p>
          <a:p>
            <a:pPr eaLnBrk="1" hangingPunct="1">
              <a:spcBef>
                <a:spcPct val="20000"/>
              </a:spcBef>
            </a:pPr>
            <a:r>
              <a:rPr kumimoji="1" lang="zh-CN" altLang="en-US" sz="2000" b="1">
                <a:solidFill>
                  <a:srgbClr val="CC0000"/>
                </a:solidFill>
                <a:latin typeface="Times New Roman" panose="02020603050405020304" pitchFamily="18" charset="0"/>
              </a:rPr>
              <a:t>塑</a:t>
            </a:r>
            <a:endParaRPr kumimoji="1" lang="zh-CN" altLang="en-US" sz="2000" b="1">
              <a:solidFill>
                <a:srgbClr val="CC0000"/>
              </a:solidFill>
              <a:latin typeface="Times New Roman" panose="02020603050405020304" pitchFamily="18" charset="0"/>
            </a:endParaRPr>
          </a:p>
          <a:p>
            <a:pPr eaLnBrk="1" hangingPunct="1">
              <a:spcBef>
                <a:spcPct val="20000"/>
              </a:spcBef>
            </a:pPr>
            <a:r>
              <a:rPr kumimoji="1" lang="zh-CN" altLang="en-US" sz="2000" b="1">
                <a:solidFill>
                  <a:srgbClr val="CC0000"/>
                </a:solidFill>
                <a:latin typeface="Times New Roman" panose="02020603050405020304" pitchFamily="18" charset="0"/>
              </a:rPr>
              <a:t>荷</a:t>
            </a:r>
            <a:endParaRPr kumimoji="1" lang="zh-CN" altLang="en-US" sz="2000" b="1">
              <a:solidFill>
                <a:srgbClr val="CC0000"/>
              </a:solidFill>
              <a:latin typeface="Times New Roman" panose="02020603050405020304" pitchFamily="18" charset="0"/>
            </a:endParaRPr>
          </a:p>
          <a:p>
            <a:pPr eaLnBrk="1" hangingPunct="1">
              <a:spcBef>
                <a:spcPct val="20000"/>
              </a:spcBef>
            </a:pPr>
            <a:r>
              <a:rPr kumimoji="1" lang="zh-CN" altLang="en-US" sz="2000" b="1">
                <a:solidFill>
                  <a:srgbClr val="CC0000"/>
                </a:solidFill>
                <a:latin typeface="Times New Roman" panose="02020603050405020304" pitchFamily="18" charset="0"/>
              </a:rPr>
              <a:t>载</a:t>
            </a:r>
            <a:endParaRPr lang="zh-CN" altLang="en-US" sz="2000" b="1">
              <a:solidFill>
                <a:srgbClr val="CC0000"/>
              </a:solidFill>
              <a:latin typeface="Times New Roman" panose="02020603050405020304" pitchFamily="18" charset="0"/>
            </a:endParaRPr>
          </a:p>
        </p:txBody>
      </p:sp>
      <p:sp>
        <p:nvSpPr>
          <p:cNvPr id="537646" name="AutoShape 46"/>
          <p:cNvSpPr>
            <a:spLocks noChangeArrowheads="1"/>
          </p:cNvSpPr>
          <p:nvPr/>
        </p:nvSpPr>
        <p:spPr bwMode="auto">
          <a:xfrm flipH="1">
            <a:off x="1524000" y="3429000"/>
            <a:ext cx="304800" cy="228600"/>
          </a:xfrm>
          <a:prstGeom prst="downArrow">
            <a:avLst>
              <a:gd name="adj1" fmla="val 50000"/>
              <a:gd name="adj2" fmla="val 25000"/>
            </a:avLst>
          </a:prstGeom>
          <a:solidFill>
            <a:srgbClr val="FF33CC"/>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4"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7642"/>
                                        </p:tgtEl>
                                        <p:attrNameLst>
                                          <p:attrName>style.visibility</p:attrName>
                                        </p:attrNameLst>
                                      </p:cBhvr>
                                      <p:to>
                                        <p:strVal val="visible"/>
                                      </p:to>
                                    </p:set>
                                    <p:animEffect transition="in" filter="wipe(left)">
                                      <p:cBhvr>
                                        <p:cTn id="17" dur="500"/>
                                        <p:tgtEl>
                                          <p:spTgt spid="53764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37606"/>
                                        </p:tgtEl>
                                        <p:attrNameLst>
                                          <p:attrName>style.visibility</p:attrName>
                                        </p:attrNameLst>
                                      </p:cBhvr>
                                      <p:to>
                                        <p:strVal val="visible"/>
                                      </p:to>
                                    </p:set>
                                    <p:anim calcmode="lin" valueType="num">
                                      <p:cBhvr additive="base">
                                        <p:cTn id="22" dur="500" fill="hold"/>
                                        <p:tgtEl>
                                          <p:spTgt spid="537606"/>
                                        </p:tgtEl>
                                        <p:attrNameLst>
                                          <p:attrName>ppt_x</p:attrName>
                                        </p:attrNameLst>
                                      </p:cBhvr>
                                      <p:tavLst>
                                        <p:tav tm="0">
                                          <p:val>
                                            <p:strVal val="0-#ppt_w/2"/>
                                          </p:val>
                                        </p:tav>
                                        <p:tav tm="100000">
                                          <p:val>
                                            <p:strVal val="#ppt_x"/>
                                          </p:val>
                                        </p:tav>
                                      </p:tavLst>
                                    </p:anim>
                                    <p:anim calcmode="lin" valueType="num">
                                      <p:cBhvr additive="base">
                                        <p:cTn id="23" dur="500" fill="hold"/>
                                        <p:tgtEl>
                                          <p:spTgt spid="53760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lide(fromBottom)">
                                      <p:cBhvr>
                                        <p:cTn id="28" dur="500"/>
                                        <p:tgtEl>
                                          <p:spTgt spid="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37639"/>
                                        </p:tgtEl>
                                        <p:attrNameLst>
                                          <p:attrName>style.visibility</p:attrName>
                                        </p:attrNameLst>
                                      </p:cBhvr>
                                      <p:to>
                                        <p:strVal val="visible"/>
                                      </p:to>
                                    </p:set>
                                    <p:animEffect transition="in" filter="wipe(left)">
                                      <p:cBhvr>
                                        <p:cTn id="32" dur="500"/>
                                        <p:tgtEl>
                                          <p:spTgt spid="53763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37607"/>
                                        </p:tgtEl>
                                        <p:attrNameLst>
                                          <p:attrName>style.visibility</p:attrName>
                                        </p:attrNameLst>
                                      </p:cBhvr>
                                      <p:to>
                                        <p:strVal val="visible"/>
                                      </p:to>
                                    </p:set>
                                    <p:animEffect transition="in" filter="slide(fromBottom)">
                                      <p:cBhvr>
                                        <p:cTn id="37" dur="500"/>
                                        <p:tgtEl>
                                          <p:spTgt spid="53760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par>
                          <p:cTn id="43" fill="hold">
                            <p:stCondLst>
                              <p:cond delay="500"/>
                            </p:stCondLst>
                            <p:childTnLst>
                              <p:par>
                                <p:cTn id="44" presetID="12" presetClass="entr" presetSubtype="4" fill="hold" grpId="0" nodeType="afterEffect">
                                  <p:stCondLst>
                                    <p:cond delay="0"/>
                                  </p:stCondLst>
                                  <p:childTnLst>
                                    <p:set>
                                      <p:cBhvr>
                                        <p:cTn id="45" dur="1" fill="hold">
                                          <p:stCondLst>
                                            <p:cond delay="0"/>
                                          </p:stCondLst>
                                        </p:cTn>
                                        <p:tgtEl>
                                          <p:spTgt spid="537640"/>
                                        </p:tgtEl>
                                        <p:attrNameLst>
                                          <p:attrName>style.visibility</p:attrName>
                                        </p:attrNameLst>
                                      </p:cBhvr>
                                      <p:to>
                                        <p:strVal val="visible"/>
                                      </p:to>
                                    </p:set>
                                    <p:animEffect transition="in" filter="slide(fromBottom)">
                                      <p:cBhvr>
                                        <p:cTn id="46" dur="500"/>
                                        <p:tgtEl>
                                          <p:spTgt spid="537640"/>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7608"/>
                                        </p:tgtEl>
                                        <p:attrNameLst>
                                          <p:attrName>style.visibility</p:attrName>
                                        </p:attrNameLst>
                                      </p:cBhvr>
                                      <p:to>
                                        <p:strVal val="visible"/>
                                      </p:to>
                                    </p:set>
                                    <p:animEffect transition="in" filter="slide(fromBottom)">
                                      <p:cBhvr>
                                        <p:cTn id="51" dur="500"/>
                                        <p:tgtEl>
                                          <p:spTgt spid="53760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outVertical)">
                                      <p:cBhvr>
                                        <p:cTn id="56" dur="500"/>
                                        <p:tgtEl>
                                          <p:spTgt spid="7"/>
                                        </p:tgtEl>
                                      </p:cBhvr>
                                    </p:animEffect>
                                  </p:childTnLst>
                                </p:cTn>
                              </p:par>
                            </p:childTnLst>
                          </p:cTn>
                        </p:par>
                        <p:par>
                          <p:cTn id="57" fill="hold">
                            <p:stCondLst>
                              <p:cond delay="500"/>
                            </p:stCondLst>
                            <p:childTnLst>
                              <p:par>
                                <p:cTn id="58" presetID="12" presetClass="entr" presetSubtype="4" fill="hold" grpId="0" nodeType="afterEffect">
                                  <p:stCondLst>
                                    <p:cond delay="0"/>
                                  </p:stCondLst>
                                  <p:childTnLst>
                                    <p:set>
                                      <p:cBhvr>
                                        <p:cTn id="59" dur="1" fill="hold">
                                          <p:stCondLst>
                                            <p:cond delay="0"/>
                                          </p:stCondLst>
                                        </p:cTn>
                                        <p:tgtEl>
                                          <p:spTgt spid="537641"/>
                                        </p:tgtEl>
                                        <p:attrNameLst>
                                          <p:attrName>style.visibility</p:attrName>
                                        </p:attrNameLst>
                                      </p:cBhvr>
                                      <p:to>
                                        <p:strVal val="visible"/>
                                      </p:to>
                                    </p:set>
                                    <p:animEffect transition="in" filter="slide(fromBottom)">
                                      <p:cBhvr>
                                        <p:cTn id="60" dur="500"/>
                                        <p:tgtEl>
                                          <p:spTgt spid="537641"/>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1" fill="hold" grpId="0" nodeType="clickEffect">
                                  <p:stCondLst>
                                    <p:cond delay="0"/>
                                  </p:stCondLst>
                                  <p:childTnLst>
                                    <p:set>
                                      <p:cBhvr>
                                        <p:cTn id="64" dur="1" fill="hold">
                                          <p:stCondLst>
                                            <p:cond delay="0"/>
                                          </p:stCondLst>
                                        </p:cTn>
                                        <p:tgtEl>
                                          <p:spTgt spid="537620"/>
                                        </p:tgtEl>
                                        <p:attrNameLst>
                                          <p:attrName>style.visibility</p:attrName>
                                        </p:attrNameLst>
                                      </p:cBhvr>
                                      <p:to>
                                        <p:strVal val="visible"/>
                                      </p:to>
                                    </p:set>
                                    <p:animEffect transition="in" filter="slide(fromTop)">
                                      <p:cBhvr>
                                        <p:cTn id="65" dur="500"/>
                                        <p:tgtEl>
                                          <p:spTgt spid="537620"/>
                                        </p:tgtEl>
                                      </p:cBhvr>
                                    </p:animEffect>
                                  </p:childTnLst>
                                </p:cTn>
                              </p:par>
                            </p:childTnLst>
                          </p:cTn>
                        </p:par>
                        <p:par>
                          <p:cTn id="66" fill="hold">
                            <p:stCondLst>
                              <p:cond delay="500"/>
                            </p:stCondLst>
                            <p:childTnLst>
                              <p:par>
                                <p:cTn id="67" presetID="12" presetClass="entr" presetSubtype="1" fill="hold" nodeType="afterEffect">
                                  <p:stCondLst>
                                    <p:cond delay="0"/>
                                  </p:stCondLst>
                                  <p:childTnLst>
                                    <p:set>
                                      <p:cBhvr>
                                        <p:cTn id="68" dur="1" fill="hold">
                                          <p:stCondLst>
                                            <p:cond delay="0"/>
                                          </p:stCondLst>
                                        </p:cTn>
                                        <p:tgtEl>
                                          <p:spTgt spid="537609"/>
                                        </p:tgtEl>
                                        <p:attrNameLst>
                                          <p:attrName>style.visibility</p:attrName>
                                        </p:attrNameLst>
                                      </p:cBhvr>
                                      <p:to>
                                        <p:strVal val="visible"/>
                                      </p:to>
                                    </p:set>
                                    <p:animEffect transition="in" filter="slide(fromTop)">
                                      <p:cBhvr>
                                        <p:cTn id="69" dur="500"/>
                                        <p:tgtEl>
                                          <p:spTgt spid="537609"/>
                                        </p:tgtEl>
                                      </p:cBhvr>
                                    </p:animEffect>
                                  </p:childTnLst>
                                </p:cTn>
                              </p:par>
                            </p:childTnLst>
                          </p:cTn>
                        </p:par>
                        <p:par>
                          <p:cTn id="70" fill="hold">
                            <p:stCondLst>
                              <p:cond delay="1000"/>
                            </p:stCondLst>
                            <p:childTnLst>
                              <p:par>
                                <p:cTn id="71" presetID="22" presetClass="entr" presetSubtype="1" fill="hold" grpId="0" nodeType="afterEffect">
                                  <p:stCondLst>
                                    <p:cond delay="0"/>
                                  </p:stCondLst>
                                  <p:iterate type="wd">
                                    <p:tmPct val="100000"/>
                                  </p:iterate>
                                  <p:childTnLst>
                                    <p:set>
                                      <p:cBhvr>
                                        <p:cTn id="72" dur="1" fill="hold">
                                          <p:stCondLst>
                                            <p:cond delay="0"/>
                                          </p:stCondLst>
                                        </p:cTn>
                                        <p:tgtEl>
                                          <p:spTgt spid="537618"/>
                                        </p:tgtEl>
                                        <p:attrNameLst>
                                          <p:attrName>style.visibility</p:attrName>
                                        </p:attrNameLst>
                                      </p:cBhvr>
                                      <p:to>
                                        <p:strVal val="visible"/>
                                      </p:to>
                                    </p:set>
                                    <p:animEffect transition="in" filter="wipe(up)">
                                      <p:cBhvr>
                                        <p:cTn id="73" dur="300"/>
                                        <p:tgtEl>
                                          <p:spTgt spid="537618"/>
                                        </p:tgtEl>
                                      </p:cBhvr>
                                    </p:animEffect>
                                  </p:childTnLst>
                                </p:cTn>
                              </p:par>
                            </p:childTnLst>
                          </p:cTn>
                        </p:par>
                        <p:par>
                          <p:cTn id="74" fill="hold">
                            <p:stCondLst>
                              <p:cond delay="2200"/>
                            </p:stCondLst>
                            <p:childTnLst>
                              <p:par>
                                <p:cTn id="75" presetID="22" presetClass="entr" presetSubtype="1" fill="hold" grpId="0" nodeType="afterEffect">
                                  <p:stCondLst>
                                    <p:cond delay="0"/>
                                  </p:stCondLst>
                                  <p:childTnLst>
                                    <p:set>
                                      <p:cBhvr>
                                        <p:cTn id="76" dur="1" fill="hold">
                                          <p:stCondLst>
                                            <p:cond delay="0"/>
                                          </p:stCondLst>
                                        </p:cTn>
                                        <p:tgtEl>
                                          <p:spTgt spid="537646"/>
                                        </p:tgtEl>
                                        <p:attrNameLst>
                                          <p:attrName>style.visibility</p:attrName>
                                        </p:attrNameLst>
                                      </p:cBhvr>
                                      <p:to>
                                        <p:strVal val="visible"/>
                                      </p:to>
                                    </p:set>
                                    <p:animEffect transition="in" filter="wipe(up)">
                                      <p:cBhvr>
                                        <p:cTn id="77" dur="500"/>
                                        <p:tgtEl>
                                          <p:spTgt spid="537646"/>
                                        </p:tgtEl>
                                      </p:cBhvr>
                                    </p:animEffect>
                                  </p:childTnLst>
                                </p:cTn>
                              </p:par>
                            </p:childTnLst>
                          </p:cTn>
                        </p:par>
                        <p:par>
                          <p:cTn id="78" fill="hold">
                            <p:stCondLst>
                              <p:cond delay="2700"/>
                            </p:stCondLst>
                            <p:childTnLst>
                              <p:par>
                                <p:cTn id="79" presetID="22" presetClass="entr" presetSubtype="1" fill="hold" grpId="0" nodeType="afterEffect">
                                  <p:stCondLst>
                                    <p:cond delay="0"/>
                                  </p:stCondLst>
                                  <p:iterate type="wd">
                                    <p:tmPct val="100000"/>
                                  </p:iterate>
                                  <p:childTnLst>
                                    <p:set>
                                      <p:cBhvr>
                                        <p:cTn id="80" dur="1" fill="hold">
                                          <p:stCondLst>
                                            <p:cond delay="0"/>
                                          </p:stCondLst>
                                        </p:cTn>
                                        <p:tgtEl>
                                          <p:spTgt spid="537645"/>
                                        </p:tgtEl>
                                        <p:attrNameLst>
                                          <p:attrName>style.visibility</p:attrName>
                                        </p:attrNameLst>
                                      </p:cBhvr>
                                      <p:to>
                                        <p:strVal val="visible"/>
                                      </p:to>
                                    </p:set>
                                    <p:animEffect transition="in" filter="wipe(up)">
                                      <p:cBhvr>
                                        <p:cTn id="81" dur="300"/>
                                        <p:tgtEl>
                                          <p:spTgt spid="537645"/>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1" fill="hold" grpId="0" nodeType="clickEffect">
                                  <p:stCondLst>
                                    <p:cond delay="0"/>
                                  </p:stCondLst>
                                  <p:childTnLst>
                                    <p:set>
                                      <p:cBhvr>
                                        <p:cTn id="85" dur="1" fill="hold">
                                          <p:stCondLst>
                                            <p:cond delay="0"/>
                                          </p:stCondLst>
                                        </p:cTn>
                                        <p:tgtEl>
                                          <p:spTgt spid="537621"/>
                                        </p:tgtEl>
                                        <p:attrNameLst>
                                          <p:attrName>style.visibility</p:attrName>
                                        </p:attrNameLst>
                                      </p:cBhvr>
                                      <p:to>
                                        <p:strVal val="visible"/>
                                      </p:to>
                                    </p:set>
                                    <p:animEffect transition="in" filter="slide(fromTop)">
                                      <p:cBhvr>
                                        <p:cTn id="86" dur="500"/>
                                        <p:tgtEl>
                                          <p:spTgt spid="537621"/>
                                        </p:tgtEl>
                                      </p:cBhvr>
                                    </p:animEffect>
                                  </p:childTnLst>
                                </p:cTn>
                              </p:par>
                            </p:childTnLst>
                          </p:cTn>
                        </p:par>
                        <p:par>
                          <p:cTn id="87" fill="hold">
                            <p:stCondLst>
                              <p:cond delay="500"/>
                            </p:stCondLst>
                            <p:childTnLst>
                              <p:par>
                                <p:cTn id="88" presetID="12" presetClass="entr" presetSubtype="1" fill="hold" nodeType="afterEffect">
                                  <p:stCondLst>
                                    <p:cond delay="0"/>
                                  </p:stCondLst>
                                  <p:childTnLst>
                                    <p:set>
                                      <p:cBhvr>
                                        <p:cTn id="89" dur="1" fill="hold">
                                          <p:stCondLst>
                                            <p:cond delay="0"/>
                                          </p:stCondLst>
                                        </p:cTn>
                                        <p:tgtEl>
                                          <p:spTgt spid="537610"/>
                                        </p:tgtEl>
                                        <p:attrNameLst>
                                          <p:attrName>style.visibility</p:attrName>
                                        </p:attrNameLst>
                                      </p:cBhvr>
                                      <p:to>
                                        <p:strVal val="visible"/>
                                      </p:to>
                                    </p:set>
                                    <p:animEffect transition="in" filter="slide(fromTop)">
                                      <p:cBhvr>
                                        <p:cTn id="90" dur="500"/>
                                        <p:tgtEl>
                                          <p:spTgt spid="537610"/>
                                        </p:tgtEl>
                                      </p:cBhvr>
                                    </p:animEffect>
                                  </p:childTnLst>
                                </p:cTn>
                              </p:par>
                            </p:childTnLst>
                          </p:cTn>
                        </p:par>
                        <p:par>
                          <p:cTn id="91" fill="hold">
                            <p:stCondLst>
                              <p:cond delay="1000"/>
                            </p:stCondLst>
                            <p:childTnLst>
                              <p:par>
                                <p:cTn id="92" presetID="22" presetClass="entr" presetSubtype="1" fill="hold" grpId="0" nodeType="afterEffect">
                                  <p:stCondLst>
                                    <p:cond delay="0"/>
                                  </p:stCondLst>
                                  <p:iterate type="wd">
                                    <p:tmPct val="100000"/>
                                  </p:iterate>
                                  <p:childTnLst>
                                    <p:set>
                                      <p:cBhvr>
                                        <p:cTn id="93" dur="1" fill="hold">
                                          <p:stCondLst>
                                            <p:cond delay="0"/>
                                          </p:stCondLst>
                                        </p:cTn>
                                        <p:tgtEl>
                                          <p:spTgt spid="537619"/>
                                        </p:tgtEl>
                                        <p:attrNameLst>
                                          <p:attrName>style.visibility</p:attrName>
                                        </p:attrNameLst>
                                      </p:cBhvr>
                                      <p:to>
                                        <p:strVal val="visible"/>
                                      </p:to>
                                    </p:set>
                                    <p:animEffect transition="in" filter="wipe(up)">
                                      <p:cBhvr>
                                        <p:cTn id="94" dur="300"/>
                                        <p:tgtEl>
                                          <p:spTgt spid="53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6" grpId="0" autoUpdateAnimBg="0"/>
      <p:bldP spid="537607" grpId="0" autoUpdateAnimBg="0"/>
      <p:bldP spid="537608" grpId="0" autoUpdateAnimBg="0"/>
      <p:bldP spid="537618" grpId="0" autoUpdateAnimBg="0"/>
      <p:bldP spid="537619" grpId="0" autoUpdateAnimBg="0"/>
      <p:bldP spid="537620" grpId="0" autoUpdateAnimBg="0"/>
      <p:bldP spid="537621" grpId="0" autoUpdateAnimBg="0"/>
      <p:bldP spid="537639" grpId="0" autoUpdateAnimBg="0"/>
      <p:bldP spid="537640" grpId="0" autoUpdateAnimBg="0"/>
      <p:bldP spid="537641" grpId="0" autoUpdateAnimBg="0"/>
      <p:bldP spid="537642" grpId="0" autoUpdateAnimBg="0"/>
      <p:bldP spid="537645" grpId="0" autoUpdateAnimBg="0"/>
      <p:bldP spid="5376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36912"/>
            <a:ext cx="2818656" cy="702915"/>
          </a:xfrm>
          <a:solidFill>
            <a:srgbClr val="FFC000"/>
          </a:solidFill>
        </p:spPr>
        <p:txBody>
          <a:bodyPr/>
          <a:lstStyle/>
          <a:p>
            <a:r>
              <a:rPr lang="zh-CN" altLang="en-US" sz="3200" b="1" dirty="0">
                <a:solidFill>
                  <a:schemeClr val="tx1"/>
                </a:solidFill>
                <a:latin typeface="宋体" panose="02010600030101010101" pitchFamily="2" charset="-122"/>
              </a:rPr>
              <a:t>三种</a:t>
            </a:r>
            <a:r>
              <a:rPr lang="zh-CN" altLang="en-US" sz="3200" b="1" dirty="0" smtClean="0">
                <a:solidFill>
                  <a:schemeClr val="tx1"/>
                </a:solidFill>
                <a:latin typeface="宋体" panose="02010600030101010101" pitchFamily="2" charset="-122"/>
              </a:rPr>
              <a:t>破坏模式</a:t>
            </a:r>
            <a:endParaRPr lang="zh-CN" altLang="en-US" sz="3200" dirty="0">
              <a:solidFill>
                <a:schemeClr val="tx1"/>
              </a:solidFill>
            </a:endParaRPr>
          </a:p>
        </p:txBody>
      </p:sp>
      <p:sp>
        <p:nvSpPr>
          <p:cNvPr id="4" name="灯片编号占位符 3"/>
          <p:cNvSpPr>
            <a:spLocks noGrp="1"/>
          </p:cNvSpPr>
          <p:nvPr>
            <p:ph type="sldNum" sz="quarter" idx="12"/>
          </p:nvPr>
        </p:nvSpPr>
        <p:spPr/>
        <p:txBody>
          <a:bodyPr/>
          <a:lstStyle/>
          <a:p>
            <a:pPr>
              <a:defRPr/>
            </a:pPr>
            <a:fld id="{B93A7F3C-2558-4387-BD53-CADCA4D14A82}" type="slidenum">
              <a:rPr lang="zh-CN" altLang="en-US" smtClean="0"/>
            </a:fld>
            <a:endParaRPr lang="en-US" altLang="zh-CN"/>
          </a:p>
        </p:txBody>
      </p:sp>
      <p:pic>
        <p:nvPicPr>
          <p:cNvPr id="5" name="Picture 3" descr="9-1"/>
          <p:cNvPicPr>
            <a:picLocks noChangeAspect="1" noChangeArrowheads="1"/>
          </p:cNvPicPr>
          <p:nvPr/>
        </p:nvPicPr>
        <p:blipFill>
          <a:blip r:embed="rId1">
            <a:extLst>
              <a:ext uri="{28A0092B-C50C-407E-A947-70E740481C1C}">
                <a14:useLocalDpi xmlns:a14="http://schemas.microsoft.com/office/drawing/2010/main" val="0"/>
              </a:ext>
            </a:extLst>
          </a:blip>
          <a:srcRect r="10539" b="14305"/>
          <a:stretch>
            <a:fillRect/>
          </a:stretch>
        </p:blipFill>
        <p:spPr bwMode="auto">
          <a:xfrm>
            <a:off x="3635896" y="512240"/>
            <a:ext cx="5533504" cy="63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66" name="Text Box 18"/>
          <p:cNvSpPr txBox="1">
            <a:spLocks noChangeArrowheads="1"/>
          </p:cNvSpPr>
          <p:nvPr/>
        </p:nvSpPr>
        <p:spPr bwMode="auto">
          <a:xfrm>
            <a:off x="5486400" y="3429000"/>
            <a:ext cx="1676400"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chemeClr val="bg1"/>
                </a:solidFill>
                <a:latin typeface="Times New Roman" panose="02020603050405020304" pitchFamily="18" charset="0"/>
              </a:rPr>
              <a:t>3 </a:t>
            </a:r>
            <a:r>
              <a:rPr kumimoji="1" lang="zh-CN" altLang="en-US" sz="2400" b="1">
                <a:solidFill>
                  <a:schemeClr val="bg1"/>
                </a:solidFill>
                <a:latin typeface="Times New Roman" panose="02020603050405020304" pitchFamily="18" charset="0"/>
              </a:rPr>
              <a:t>冲剪破坏</a:t>
            </a:r>
            <a:endParaRPr kumimoji="1" lang="zh-CN" altLang="en-US" sz="2400" b="1">
              <a:solidFill>
                <a:schemeClr val="bg1"/>
              </a:solidFill>
              <a:latin typeface="Times New Roman" panose="02020603050405020304" pitchFamily="18" charset="0"/>
            </a:endParaRPr>
          </a:p>
        </p:txBody>
      </p:sp>
      <p:sp>
        <p:nvSpPr>
          <p:cNvPr id="539674" name="Text Box 26"/>
          <p:cNvSpPr txBox="1">
            <a:spLocks noChangeArrowheads="1"/>
          </p:cNvSpPr>
          <p:nvPr/>
        </p:nvSpPr>
        <p:spPr bwMode="auto">
          <a:xfrm>
            <a:off x="1752600" y="685800"/>
            <a:ext cx="1676400"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chemeClr val="bg1"/>
                </a:solidFill>
                <a:latin typeface="Times New Roman" panose="02020603050405020304" pitchFamily="18" charset="0"/>
              </a:rPr>
              <a:t>1 </a:t>
            </a:r>
            <a:r>
              <a:rPr kumimoji="1" lang="zh-CN" altLang="en-US" sz="2400" b="1">
                <a:solidFill>
                  <a:schemeClr val="bg1"/>
                </a:solidFill>
                <a:latin typeface="Times New Roman" panose="02020603050405020304" pitchFamily="18" charset="0"/>
              </a:rPr>
              <a:t>整体破坏</a:t>
            </a:r>
            <a:endParaRPr kumimoji="1" lang="zh-CN" altLang="en-US" sz="2400" b="1">
              <a:solidFill>
                <a:schemeClr val="tx1"/>
              </a:solidFill>
              <a:latin typeface="Times New Roman" panose="02020603050405020304" pitchFamily="18" charset="0"/>
            </a:endParaRPr>
          </a:p>
        </p:txBody>
      </p:sp>
      <p:sp>
        <p:nvSpPr>
          <p:cNvPr id="539675" name="Rectangle 27"/>
          <p:cNvSpPr>
            <a:spLocks noChangeArrowheads="1"/>
          </p:cNvSpPr>
          <p:nvPr/>
        </p:nvSpPr>
        <p:spPr bwMode="auto">
          <a:xfrm>
            <a:off x="228600" y="1219200"/>
            <a:ext cx="1828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b="1">
                <a:solidFill>
                  <a:schemeClr val="tx1"/>
                </a:solidFill>
                <a:latin typeface="Times New Roman" panose="02020603050405020304" pitchFamily="18" charset="0"/>
              </a:rPr>
              <a:t>土质坚实，基础埋深浅；曲线开始近直线，随后沉降陡增，两侧土体隆起。</a:t>
            </a:r>
            <a:endParaRPr kumimoji="1" lang="zh-CN" altLang="en-US" sz="2000" b="1">
              <a:solidFill>
                <a:schemeClr val="tx1"/>
              </a:solidFill>
              <a:latin typeface="Times New Roman" panose="02020603050405020304" pitchFamily="18" charset="0"/>
            </a:endParaRPr>
          </a:p>
        </p:txBody>
      </p:sp>
      <p:sp>
        <p:nvSpPr>
          <p:cNvPr id="539677" name="Text Box 29"/>
          <p:cNvSpPr txBox="1">
            <a:spLocks noChangeArrowheads="1"/>
          </p:cNvSpPr>
          <p:nvPr/>
        </p:nvSpPr>
        <p:spPr bwMode="auto">
          <a:xfrm>
            <a:off x="1295400" y="3352800"/>
            <a:ext cx="2286000"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chemeClr val="bg1"/>
                </a:solidFill>
                <a:latin typeface="Times New Roman" panose="02020603050405020304" pitchFamily="18" charset="0"/>
              </a:rPr>
              <a:t>2 </a:t>
            </a:r>
            <a:r>
              <a:rPr kumimoji="1" lang="zh-CN" altLang="en-US" sz="2400" b="1">
                <a:solidFill>
                  <a:schemeClr val="bg1"/>
                </a:solidFill>
                <a:latin typeface="Times New Roman" panose="02020603050405020304" pitchFamily="18" charset="0"/>
              </a:rPr>
              <a:t>局部剪切破坏</a:t>
            </a:r>
            <a:endParaRPr kumimoji="1" lang="zh-CN" altLang="en-US" sz="2400" b="1">
              <a:solidFill>
                <a:schemeClr val="tx1"/>
              </a:solidFill>
              <a:latin typeface="Times New Roman" panose="02020603050405020304" pitchFamily="18" charset="0"/>
            </a:endParaRPr>
          </a:p>
        </p:txBody>
      </p:sp>
      <p:sp>
        <p:nvSpPr>
          <p:cNvPr id="539678" name="Rectangle 30"/>
          <p:cNvSpPr>
            <a:spLocks noChangeArrowheads="1"/>
          </p:cNvSpPr>
          <p:nvPr/>
        </p:nvSpPr>
        <p:spPr bwMode="auto">
          <a:xfrm>
            <a:off x="1066800" y="5486400"/>
            <a:ext cx="2895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50000"/>
              </a:lnSpc>
              <a:spcBef>
                <a:spcPct val="50000"/>
              </a:spcBef>
            </a:pPr>
            <a:r>
              <a:rPr kumimoji="1" lang="zh-CN" altLang="en-US" sz="2000" b="1">
                <a:solidFill>
                  <a:schemeClr val="tx1"/>
                </a:solidFill>
                <a:latin typeface="Times New Roman" panose="02020603050405020304" pitchFamily="18" charset="0"/>
              </a:rPr>
              <a:t>松软地基，埋深较浅；</a:t>
            </a:r>
            <a:endParaRPr kumimoji="1" lang="zh-CN" altLang="en-US" sz="2000" b="1">
              <a:solidFill>
                <a:schemeClr val="tx1"/>
              </a:solidFill>
              <a:latin typeface="Times New Roman" panose="02020603050405020304" pitchFamily="18" charset="0"/>
            </a:endParaRPr>
          </a:p>
          <a:p>
            <a:pPr eaLnBrk="1" hangingPunct="1">
              <a:lnSpc>
                <a:spcPct val="50000"/>
              </a:lnSpc>
              <a:spcBef>
                <a:spcPct val="50000"/>
              </a:spcBef>
            </a:pPr>
            <a:r>
              <a:rPr kumimoji="1" lang="zh-CN" altLang="en-US" sz="2000" b="1">
                <a:solidFill>
                  <a:schemeClr val="tx1"/>
                </a:solidFill>
                <a:latin typeface="Times New Roman" panose="02020603050405020304" pitchFamily="18" charset="0"/>
              </a:rPr>
              <a:t>曲线开始就是非线性，</a:t>
            </a:r>
            <a:endParaRPr kumimoji="1" lang="zh-CN" altLang="en-US" sz="2000" b="1">
              <a:solidFill>
                <a:schemeClr val="tx1"/>
              </a:solidFill>
              <a:latin typeface="Times New Roman" panose="02020603050405020304" pitchFamily="18" charset="0"/>
            </a:endParaRPr>
          </a:p>
          <a:p>
            <a:pPr eaLnBrk="1" hangingPunct="1">
              <a:lnSpc>
                <a:spcPct val="50000"/>
              </a:lnSpc>
              <a:spcBef>
                <a:spcPct val="50000"/>
              </a:spcBef>
            </a:pPr>
            <a:r>
              <a:rPr kumimoji="1" lang="zh-CN" altLang="en-US" sz="2000" b="1">
                <a:solidFill>
                  <a:schemeClr val="tx1"/>
                </a:solidFill>
                <a:latin typeface="Times New Roman" panose="02020603050405020304" pitchFamily="18" charset="0"/>
              </a:rPr>
              <a:t>没有明显的骤降段。</a:t>
            </a:r>
            <a:endParaRPr kumimoji="1" lang="zh-CN" altLang="en-US" sz="2000" b="1">
              <a:solidFill>
                <a:schemeClr val="tx1"/>
              </a:solidFill>
              <a:latin typeface="Times New Roman" panose="02020603050405020304" pitchFamily="18" charset="0"/>
            </a:endParaRPr>
          </a:p>
        </p:txBody>
      </p:sp>
      <p:sp>
        <p:nvSpPr>
          <p:cNvPr id="539679" name="Rectangle 31"/>
          <p:cNvSpPr>
            <a:spLocks noChangeArrowheads="1"/>
          </p:cNvSpPr>
          <p:nvPr/>
        </p:nvSpPr>
        <p:spPr bwMode="auto">
          <a:xfrm>
            <a:off x="5181600" y="5562600"/>
            <a:ext cx="3048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50000"/>
              </a:lnSpc>
              <a:spcBef>
                <a:spcPct val="50000"/>
              </a:spcBef>
            </a:pPr>
            <a:r>
              <a:rPr kumimoji="1" lang="zh-CN" altLang="en-US" sz="2000" b="1">
                <a:solidFill>
                  <a:schemeClr val="tx1"/>
                </a:solidFill>
                <a:latin typeface="Times New Roman" panose="02020603050405020304" pitchFamily="18" charset="0"/>
              </a:rPr>
              <a:t>松软地基，埋深较大；</a:t>
            </a:r>
            <a:endParaRPr kumimoji="1" lang="zh-CN" altLang="en-US" sz="2000" b="1">
              <a:solidFill>
                <a:schemeClr val="tx1"/>
              </a:solidFill>
              <a:latin typeface="Times New Roman" panose="02020603050405020304" pitchFamily="18" charset="0"/>
            </a:endParaRPr>
          </a:p>
          <a:p>
            <a:pPr eaLnBrk="1" hangingPunct="1">
              <a:lnSpc>
                <a:spcPct val="50000"/>
              </a:lnSpc>
              <a:spcBef>
                <a:spcPct val="50000"/>
              </a:spcBef>
            </a:pPr>
            <a:r>
              <a:rPr kumimoji="1" lang="zh-CN" altLang="en-US" sz="2000" b="1">
                <a:solidFill>
                  <a:schemeClr val="tx1"/>
                </a:solidFill>
                <a:latin typeface="Times New Roman" panose="02020603050405020304" pitchFamily="18" charset="0"/>
              </a:rPr>
              <a:t>荷载板几乎是垂直下切，</a:t>
            </a:r>
            <a:endParaRPr kumimoji="1" lang="zh-CN" altLang="en-US" sz="2000" b="1">
              <a:solidFill>
                <a:schemeClr val="tx1"/>
              </a:solidFill>
              <a:latin typeface="Times New Roman" panose="02020603050405020304" pitchFamily="18" charset="0"/>
            </a:endParaRPr>
          </a:p>
          <a:p>
            <a:pPr eaLnBrk="1" hangingPunct="1">
              <a:lnSpc>
                <a:spcPct val="50000"/>
              </a:lnSpc>
              <a:spcBef>
                <a:spcPct val="50000"/>
              </a:spcBef>
            </a:pPr>
            <a:r>
              <a:rPr kumimoji="1" lang="zh-CN" altLang="en-US" sz="2000" b="1">
                <a:solidFill>
                  <a:schemeClr val="tx1"/>
                </a:solidFill>
                <a:latin typeface="Times New Roman" panose="02020603050405020304" pitchFamily="18" charset="0"/>
              </a:rPr>
              <a:t>两侧无土体隆起。</a:t>
            </a:r>
            <a:endParaRPr kumimoji="1" lang="zh-CN" altLang="en-US" sz="2000" b="1">
              <a:solidFill>
                <a:schemeClr val="tx1"/>
              </a:solidFill>
              <a:latin typeface="Times New Roman" panose="02020603050405020304" pitchFamily="18" charset="0"/>
            </a:endParaRPr>
          </a:p>
        </p:txBody>
      </p:sp>
      <p:graphicFrame>
        <p:nvGraphicFramePr>
          <p:cNvPr id="539683" name="Object 35"/>
          <p:cNvGraphicFramePr>
            <a:graphicFrameLocks noChangeAspect="1"/>
          </p:cNvGraphicFramePr>
          <p:nvPr/>
        </p:nvGraphicFramePr>
        <p:xfrm>
          <a:off x="2209800" y="1371600"/>
          <a:ext cx="3138488" cy="1285875"/>
        </p:xfrm>
        <a:graphic>
          <a:graphicData uri="http://schemas.openxmlformats.org/presentationml/2006/ole">
            <mc:AlternateContent xmlns:mc="http://schemas.openxmlformats.org/markup-compatibility/2006">
              <mc:Choice xmlns:v="urn:schemas-microsoft-com:vml" Requires="v">
                <p:oleObj spid="_x0000_s3113" name="位图图像" r:id="rId1" imgW="2162175" imgH="885825" progId="Paint.Picture">
                  <p:embed/>
                </p:oleObj>
              </mc:Choice>
              <mc:Fallback>
                <p:oleObj name="位图图像" r:id="rId1" imgW="2162175" imgH="885825" progId="Paint.Picture">
                  <p:embed/>
                  <p:pic>
                    <p:nvPicPr>
                      <p:cNvPr id="0" name="Object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3138488"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9684" name="Object 36"/>
          <p:cNvGraphicFramePr>
            <a:graphicFrameLocks noChangeAspect="1"/>
          </p:cNvGraphicFramePr>
          <p:nvPr/>
        </p:nvGraphicFramePr>
        <p:xfrm>
          <a:off x="838200" y="4038600"/>
          <a:ext cx="3124200" cy="1230313"/>
        </p:xfrm>
        <a:graphic>
          <a:graphicData uri="http://schemas.openxmlformats.org/presentationml/2006/ole">
            <mc:AlternateContent xmlns:mc="http://schemas.openxmlformats.org/markup-compatibility/2006">
              <mc:Choice xmlns:v="urn:schemas-microsoft-com:vml" Requires="v">
                <p:oleObj spid="_x0000_s3114" name="位图图像" r:id="rId3" imgW="2200275" imgH="866775" progId="Paint.Picture">
                  <p:embed/>
                </p:oleObj>
              </mc:Choice>
              <mc:Fallback>
                <p:oleObj name="位图图像" r:id="rId3" imgW="2200275" imgH="866775" progId="Paint.Picture">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38600"/>
                        <a:ext cx="3124200"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9685" name="Object 37"/>
          <p:cNvGraphicFramePr>
            <a:graphicFrameLocks noChangeAspect="1"/>
          </p:cNvGraphicFramePr>
          <p:nvPr/>
        </p:nvGraphicFramePr>
        <p:xfrm>
          <a:off x="4953000" y="4114800"/>
          <a:ext cx="2895600" cy="1316038"/>
        </p:xfrm>
        <a:graphic>
          <a:graphicData uri="http://schemas.openxmlformats.org/presentationml/2006/ole">
            <mc:AlternateContent xmlns:mc="http://schemas.openxmlformats.org/markup-compatibility/2006">
              <mc:Choice xmlns:v="urn:schemas-microsoft-com:vml" Requires="v">
                <p:oleObj spid="_x0000_s3115" name="位图图像" r:id="rId5" imgW="2200275" imgH="1000125" progId="Paint.Picture">
                  <p:embed/>
                </p:oleObj>
              </mc:Choice>
              <mc:Fallback>
                <p:oleObj name="位图图像" r:id="rId5" imgW="2200275" imgH="1000125" progId="Paint.Picture">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114800"/>
                        <a:ext cx="2895600" cy="131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46"/>
          <p:cNvGrpSpPr/>
          <p:nvPr/>
        </p:nvGrpSpPr>
        <p:grpSpPr bwMode="auto">
          <a:xfrm>
            <a:off x="5403850" y="355600"/>
            <a:ext cx="2438400" cy="2682875"/>
            <a:chOff x="3356" y="320"/>
            <a:chExt cx="1536" cy="1690"/>
          </a:xfrm>
        </p:grpSpPr>
        <p:sp>
          <p:nvSpPr>
            <p:cNvPr id="13330" name="Text Box 23"/>
            <p:cNvSpPr txBox="1">
              <a:spLocks noChangeArrowheads="1"/>
            </p:cNvSpPr>
            <p:nvPr/>
          </p:nvSpPr>
          <p:spPr bwMode="auto">
            <a:xfrm>
              <a:off x="4652" y="320"/>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000" b="1">
                  <a:solidFill>
                    <a:srgbClr val="0000FF"/>
                  </a:solidFill>
                  <a:latin typeface="Times New Roman" panose="02020603050405020304" pitchFamily="18" charset="0"/>
                </a:rPr>
                <a:t>P</a:t>
              </a:r>
              <a:endParaRPr kumimoji="1" lang="en-US" altLang="zh-CN" sz="2000" b="1">
                <a:solidFill>
                  <a:srgbClr val="0000FF"/>
                </a:solidFill>
                <a:latin typeface="Times New Roman" panose="02020603050405020304" pitchFamily="18" charset="0"/>
              </a:endParaRPr>
            </a:p>
          </p:txBody>
        </p:sp>
        <p:sp>
          <p:nvSpPr>
            <p:cNvPr id="13331" name="Text Box 24"/>
            <p:cNvSpPr txBox="1">
              <a:spLocks noChangeArrowheads="1"/>
            </p:cNvSpPr>
            <p:nvPr/>
          </p:nvSpPr>
          <p:spPr bwMode="auto">
            <a:xfrm>
              <a:off x="3356" y="1760"/>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000" b="1">
                  <a:solidFill>
                    <a:srgbClr val="0000FF"/>
                  </a:solidFill>
                  <a:latin typeface="Times New Roman" panose="02020603050405020304" pitchFamily="18" charset="0"/>
                </a:rPr>
                <a:t>S</a:t>
              </a:r>
              <a:endParaRPr kumimoji="1" lang="en-US" altLang="zh-CN" sz="2000" b="1">
                <a:solidFill>
                  <a:srgbClr val="0000FF"/>
                </a:solidFill>
                <a:latin typeface="Times New Roman" panose="02020603050405020304" pitchFamily="18" charset="0"/>
              </a:endParaRPr>
            </a:p>
          </p:txBody>
        </p:sp>
        <p:sp>
          <p:nvSpPr>
            <p:cNvPr id="13332" name="Line 38"/>
            <p:cNvSpPr>
              <a:spLocks noChangeShapeType="1"/>
            </p:cNvSpPr>
            <p:nvPr/>
          </p:nvSpPr>
          <p:spPr bwMode="auto">
            <a:xfrm>
              <a:off x="3596" y="608"/>
              <a:ext cx="0" cy="1296"/>
            </a:xfrm>
            <a:prstGeom prst="line">
              <a:avLst/>
            </a:prstGeom>
            <a:noFill/>
            <a:ln w="254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33" name="Line 39"/>
            <p:cNvSpPr>
              <a:spLocks noChangeShapeType="1"/>
            </p:cNvSpPr>
            <p:nvPr/>
          </p:nvSpPr>
          <p:spPr bwMode="auto">
            <a:xfrm>
              <a:off x="3596" y="608"/>
              <a:ext cx="1152" cy="0"/>
            </a:xfrm>
            <a:prstGeom prst="line">
              <a:avLst/>
            </a:prstGeom>
            <a:noFill/>
            <a:ln w="254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539690" name="Text Box 42"/>
          <p:cNvSpPr txBox="1">
            <a:spLocks noChangeArrowheads="1"/>
          </p:cNvSpPr>
          <p:nvPr/>
        </p:nvSpPr>
        <p:spPr bwMode="auto">
          <a:xfrm>
            <a:off x="7239000" y="16002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000" b="1">
                <a:solidFill>
                  <a:srgbClr val="0000FF"/>
                </a:solidFill>
                <a:latin typeface="Times New Roman" panose="02020603050405020304" pitchFamily="18" charset="0"/>
              </a:rPr>
              <a:t>1</a:t>
            </a:r>
            <a:endParaRPr kumimoji="1" lang="en-US" altLang="zh-CN" sz="2000" b="1">
              <a:solidFill>
                <a:srgbClr val="0000FF"/>
              </a:solidFill>
              <a:latin typeface="Times New Roman" panose="02020603050405020304" pitchFamily="18" charset="0"/>
            </a:endParaRPr>
          </a:p>
        </p:txBody>
      </p:sp>
      <p:sp>
        <p:nvSpPr>
          <p:cNvPr id="539691" name="Text Box 43"/>
          <p:cNvSpPr txBox="1">
            <a:spLocks noChangeArrowheads="1"/>
          </p:cNvSpPr>
          <p:nvPr/>
        </p:nvSpPr>
        <p:spPr bwMode="auto">
          <a:xfrm>
            <a:off x="6705600" y="16002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000" b="1">
                <a:solidFill>
                  <a:srgbClr val="0000FF"/>
                </a:solidFill>
                <a:latin typeface="Times New Roman" panose="02020603050405020304" pitchFamily="18" charset="0"/>
              </a:rPr>
              <a:t>2</a:t>
            </a:r>
            <a:endParaRPr kumimoji="1" lang="en-US" altLang="zh-CN" sz="2000" b="1">
              <a:solidFill>
                <a:srgbClr val="0000FF"/>
              </a:solidFill>
              <a:latin typeface="Times New Roman" panose="02020603050405020304" pitchFamily="18" charset="0"/>
            </a:endParaRPr>
          </a:p>
        </p:txBody>
      </p:sp>
      <p:sp>
        <p:nvSpPr>
          <p:cNvPr id="539692" name="Text Box 44"/>
          <p:cNvSpPr txBox="1">
            <a:spLocks noChangeArrowheads="1"/>
          </p:cNvSpPr>
          <p:nvPr/>
        </p:nvSpPr>
        <p:spPr bwMode="auto">
          <a:xfrm>
            <a:off x="5943600" y="16002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000" b="1">
                <a:solidFill>
                  <a:srgbClr val="0000FF"/>
                </a:solidFill>
                <a:latin typeface="Times New Roman" panose="02020603050405020304" pitchFamily="18" charset="0"/>
              </a:rPr>
              <a:t>3</a:t>
            </a:r>
            <a:endParaRPr kumimoji="1" lang="en-US" altLang="zh-CN" sz="2000" b="1">
              <a:solidFill>
                <a:srgbClr val="0000FF"/>
              </a:solidFill>
              <a:latin typeface="Times New Roman" panose="02020603050405020304" pitchFamily="18" charset="0"/>
            </a:endParaRPr>
          </a:p>
        </p:txBody>
      </p:sp>
      <p:sp>
        <p:nvSpPr>
          <p:cNvPr id="539693" name="Freeform 45"/>
          <p:cNvSpPr/>
          <p:nvPr/>
        </p:nvSpPr>
        <p:spPr bwMode="auto">
          <a:xfrm>
            <a:off x="5791200" y="838200"/>
            <a:ext cx="609600" cy="1905000"/>
          </a:xfrm>
          <a:custGeom>
            <a:avLst/>
            <a:gdLst>
              <a:gd name="T0" fmla="*/ 0 w 654"/>
              <a:gd name="T1" fmla="*/ 0 h 839"/>
              <a:gd name="T2" fmla="*/ 2147483647 w 654"/>
              <a:gd name="T3" fmla="*/ 2147483647 h 839"/>
              <a:gd name="T4" fmla="*/ 2147483647 w 654"/>
              <a:gd name="T5" fmla="*/ 2147483647 h 839"/>
              <a:gd name="T6" fmla="*/ 2147483647 w 654"/>
              <a:gd name="T7" fmla="*/ 2147483647 h 839"/>
              <a:gd name="T8" fmla="*/ 2147483647 w 654"/>
              <a:gd name="T9" fmla="*/ 2147483647 h 839"/>
              <a:gd name="T10" fmla="*/ 2147483647 w 654"/>
              <a:gd name="T11" fmla="*/ 2147483647 h 839"/>
              <a:gd name="T12" fmla="*/ 0 60000 65536"/>
              <a:gd name="T13" fmla="*/ 0 60000 65536"/>
              <a:gd name="T14" fmla="*/ 0 60000 65536"/>
              <a:gd name="T15" fmla="*/ 0 60000 65536"/>
              <a:gd name="T16" fmla="*/ 0 60000 65536"/>
              <a:gd name="T17" fmla="*/ 0 60000 65536"/>
              <a:gd name="T18" fmla="*/ 0 w 654"/>
              <a:gd name="T19" fmla="*/ 0 h 839"/>
              <a:gd name="T20" fmla="*/ 654 w 654"/>
              <a:gd name="T21" fmla="*/ 839 h 839"/>
            </a:gdLst>
            <a:ahLst/>
            <a:cxnLst>
              <a:cxn ang="T12">
                <a:pos x="T0" y="T1"/>
              </a:cxn>
              <a:cxn ang="T13">
                <a:pos x="T2" y="T3"/>
              </a:cxn>
              <a:cxn ang="T14">
                <a:pos x="T4" y="T5"/>
              </a:cxn>
              <a:cxn ang="T15">
                <a:pos x="T6" y="T7"/>
              </a:cxn>
              <a:cxn ang="T16">
                <a:pos x="T8" y="T9"/>
              </a:cxn>
              <a:cxn ang="T17">
                <a:pos x="T10" y="T11"/>
              </a:cxn>
            </a:cxnLst>
            <a:rect l="T18" t="T19" r="T20" b="T21"/>
            <a:pathLst>
              <a:path w="654" h="839">
                <a:moveTo>
                  <a:pt x="0" y="0"/>
                </a:moveTo>
                <a:cubicBezTo>
                  <a:pt x="51" y="28"/>
                  <a:pt x="249" y="123"/>
                  <a:pt x="318" y="167"/>
                </a:cubicBezTo>
                <a:cubicBezTo>
                  <a:pt x="387" y="211"/>
                  <a:pt x="385" y="225"/>
                  <a:pt x="414" y="263"/>
                </a:cubicBezTo>
                <a:cubicBezTo>
                  <a:pt x="443" y="301"/>
                  <a:pt x="470" y="353"/>
                  <a:pt x="494" y="393"/>
                </a:cubicBezTo>
                <a:cubicBezTo>
                  <a:pt x="518" y="433"/>
                  <a:pt x="531" y="429"/>
                  <a:pt x="558" y="503"/>
                </a:cubicBezTo>
                <a:cubicBezTo>
                  <a:pt x="585" y="577"/>
                  <a:pt x="622" y="707"/>
                  <a:pt x="654" y="839"/>
                </a:cubicBezTo>
              </a:path>
            </a:pathLst>
          </a:custGeom>
          <a:noFill/>
          <a:ln w="38100" cap="sq">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539701" name="Freeform 53"/>
          <p:cNvSpPr/>
          <p:nvPr/>
        </p:nvSpPr>
        <p:spPr bwMode="auto">
          <a:xfrm>
            <a:off x="5791200" y="838200"/>
            <a:ext cx="1209675" cy="1876425"/>
          </a:xfrm>
          <a:custGeom>
            <a:avLst/>
            <a:gdLst>
              <a:gd name="T0" fmla="*/ 0 w 762"/>
              <a:gd name="T1" fmla="*/ 0 h 1182"/>
              <a:gd name="T2" fmla="*/ 2147483647 w 762"/>
              <a:gd name="T3" fmla="*/ 2147483647 h 1182"/>
              <a:gd name="T4" fmla="*/ 2147483647 w 762"/>
              <a:gd name="T5" fmla="*/ 2147483647 h 1182"/>
              <a:gd name="T6" fmla="*/ 2147483647 w 762"/>
              <a:gd name="T7" fmla="*/ 2147483647 h 1182"/>
              <a:gd name="T8" fmla="*/ 2147483647 w 762"/>
              <a:gd name="T9" fmla="*/ 2147483647 h 1182"/>
              <a:gd name="T10" fmla="*/ 2147483647 w 762"/>
              <a:gd name="T11" fmla="*/ 2147483647 h 1182"/>
              <a:gd name="T12" fmla="*/ 2147483647 w 762"/>
              <a:gd name="T13" fmla="*/ 2147483647 h 1182"/>
              <a:gd name="T14" fmla="*/ 2147483647 w 762"/>
              <a:gd name="T15" fmla="*/ 2147483647 h 1182"/>
              <a:gd name="T16" fmla="*/ 2147483647 w 762"/>
              <a:gd name="T17" fmla="*/ 2147483647 h 1182"/>
              <a:gd name="T18" fmla="*/ 2147483647 w 762"/>
              <a:gd name="T19" fmla="*/ 2147483647 h 1182"/>
              <a:gd name="T20" fmla="*/ 2147483647 w 762"/>
              <a:gd name="T21" fmla="*/ 2147483647 h 1182"/>
              <a:gd name="T22" fmla="*/ 2147483647 w 762"/>
              <a:gd name="T23" fmla="*/ 2147483647 h 1182"/>
              <a:gd name="T24" fmla="*/ 2147483647 w 762"/>
              <a:gd name="T25" fmla="*/ 2147483647 h 1182"/>
              <a:gd name="T26" fmla="*/ 2147483647 w 762"/>
              <a:gd name="T27" fmla="*/ 2147483647 h 1182"/>
              <a:gd name="T28" fmla="*/ 2147483647 w 762"/>
              <a:gd name="T29" fmla="*/ 2147483647 h 1182"/>
              <a:gd name="T30" fmla="*/ 2147483647 w 762"/>
              <a:gd name="T31" fmla="*/ 2147483647 h 1182"/>
              <a:gd name="T32" fmla="*/ 2147483647 w 762"/>
              <a:gd name="T33" fmla="*/ 2147483647 h 1182"/>
              <a:gd name="T34" fmla="*/ 2147483647 w 762"/>
              <a:gd name="T35" fmla="*/ 2147483647 h 1182"/>
              <a:gd name="T36" fmla="*/ 2147483647 w 762"/>
              <a:gd name="T37" fmla="*/ 2147483647 h 1182"/>
              <a:gd name="T38" fmla="*/ 2147483647 w 762"/>
              <a:gd name="T39" fmla="*/ 2147483647 h 1182"/>
              <a:gd name="T40" fmla="*/ 2147483647 w 762"/>
              <a:gd name="T41" fmla="*/ 2147483647 h 1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2"/>
              <a:gd name="T64" fmla="*/ 0 h 1182"/>
              <a:gd name="T65" fmla="*/ 762 w 762"/>
              <a:gd name="T66" fmla="*/ 1182 h 1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2" h="1182">
                <a:moveTo>
                  <a:pt x="0" y="0"/>
                </a:moveTo>
                <a:cubicBezTo>
                  <a:pt x="33" y="8"/>
                  <a:pt x="17" y="2"/>
                  <a:pt x="48" y="18"/>
                </a:cubicBezTo>
                <a:cubicBezTo>
                  <a:pt x="56" y="22"/>
                  <a:pt x="72" y="30"/>
                  <a:pt x="72" y="30"/>
                </a:cubicBezTo>
                <a:cubicBezTo>
                  <a:pt x="84" y="53"/>
                  <a:pt x="74" y="41"/>
                  <a:pt x="114" y="54"/>
                </a:cubicBezTo>
                <a:cubicBezTo>
                  <a:pt x="139" y="62"/>
                  <a:pt x="161" y="82"/>
                  <a:pt x="186" y="90"/>
                </a:cubicBezTo>
                <a:cubicBezTo>
                  <a:pt x="212" y="99"/>
                  <a:pt x="198" y="93"/>
                  <a:pt x="228" y="108"/>
                </a:cubicBezTo>
                <a:cubicBezTo>
                  <a:pt x="236" y="112"/>
                  <a:pt x="252" y="120"/>
                  <a:pt x="252" y="120"/>
                </a:cubicBezTo>
                <a:cubicBezTo>
                  <a:pt x="258" y="132"/>
                  <a:pt x="276" y="150"/>
                  <a:pt x="288" y="156"/>
                </a:cubicBezTo>
                <a:cubicBezTo>
                  <a:pt x="300" y="179"/>
                  <a:pt x="325" y="181"/>
                  <a:pt x="342" y="198"/>
                </a:cubicBezTo>
                <a:cubicBezTo>
                  <a:pt x="369" y="225"/>
                  <a:pt x="356" y="217"/>
                  <a:pt x="378" y="228"/>
                </a:cubicBezTo>
                <a:cubicBezTo>
                  <a:pt x="386" y="244"/>
                  <a:pt x="398" y="262"/>
                  <a:pt x="414" y="270"/>
                </a:cubicBezTo>
                <a:cubicBezTo>
                  <a:pt x="434" y="310"/>
                  <a:pt x="431" y="283"/>
                  <a:pt x="450" y="312"/>
                </a:cubicBezTo>
                <a:cubicBezTo>
                  <a:pt x="471" y="343"/>
                  <a:pt x="451" y="330"/>
                  <a:pt x="474" y="342"/>
                </a:cubicBezTo>
                <a:cubicBezTo>
                  <a:pt x="488" y="370"/>
                  <a:pt x="478" y="362"/>
                  <a:pt x="498" y="372"/>
                </a:cubicBezTo>
                <a:cubicBezTo>
                  <a:pt x="522" y="419"/>
                  <a:pt x="540" y="467"/>
                  <a:pt x="558" y="516"/>
                </a:cubicBezTo>
                <a:cubicBezTo>
                  <a:pt x="567" y="539"/>
                  <a:pt x="575" y="547"/>
                  <a:pt x="588" y="564"/>
                </a:cubicBezTo>
                <a:cubicBezTo>
                  <a:pt x="597" y="576"/>
                  <a:pt x="595" y="586"/>
                  <a:pt x="600" y="600"/>
                </a:cubicBezTo>
                <a:cubicBezTo>
                  <a:pt x="611" y="629"/>
                  <a:pt x="628" y="657"/>
                  <a:pt x="642" y="684"/>
                </a:cubicBezTo>
                <a:cubicBezTo>
                  <a:pt x="656" y="712"/>
                  <a:pt x="656" y="745"/>
                  <a:pt x="666" y="774"/>
                </a:cubicBezTo>
                <a:cubicBezTo>
                  <a:pt x="689" y="843"/>
                  <a:pt x="714" y="913"/>
                  <a:pt x="732" y="984"/>
                </a:cubicBezTo>
                <a:cubicBezTo>
                  <a:pt x="740" y="1052"/>
                  <a:pt x="762" y="1114"/>
                  <a:pt x="762" y="1182"/>
                </a:cubicBezTo>
              </a:path>
            </a:pathLst>
          </a:cu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9703" name="Freeform 55"/>
          <p:cNvSpPr/>
          <p:nvPr/>
        </p:nvSpPr>
        <p:spPr bwMode="auto">
          <a:xfrm>
            <a:off x="5810250" y="838200"/>
            <a:ext cx="1628775" cy="1933575"/>
          </a:xfrm>
          <a:custGeom>
            <a:avLst/>
            <a:gdLst>
              <a:gd name="T0" fmla="*/ 0 w 1026"/>
              <a:gd name="T1" fmla="*/ 0 h 1218"/>
              <a:gd name="T2" fmla="*/ 2147483647 w 1026"/>
              <a:gd name="T3" fmla="*/ 2147483647 h 1218"/>
              <a:gd name="T4" fmla="*/ 2147483647 w 1026"/>
              <a:gd name="T5" fmla="*/ 2147483647 h 1218"/>
              <a:gd name="T6" fmla="*/ 2147483647 w 1026"/>
              <a:gd name="T7" fmla="*/ 2147483647 h 1218"/>
              <a:gd name="T8" fmla="*/ 2147483647 w 1026"/>
              <a:gd name="T9" fmla="*/ 2147483647 h 1218"/>
              <a:gd name="T10" fmla="*/ 2147483647 w 1026"/>
              <a:gd name="T11" fmla="*/ 2147483647 h 1218"/>
              <a:gd name="T12" fmla="*/ 2147483647 w 1026"/>
              <a:gd name="T13" fmla="*/ 2147483647 h 1218"/>
              <a:gd name="T14" fmla="*/ 2147483647 w 1026"/>
              <a:gd name="T15" fmla="*/ 2147483647 h 1218"/>
              <a:gd name="T16" fmla="*/ 2147483647 w 1026"/>
              <a:gd name="T17" fmla="*/ 2147483647 h 1218"/>
              <a:gd name="T18" fmla="*/ 2147483647 w 1026"/>
              <a:gd name="T19" fmla="*/ 2147483647 h 1218"/>
              <a:gd name="T20" fmla="*/ 2147483647 w 1026"/>
              <a:gd name="T21" fmla="*/ 2147483647 h 1218"/>
              <a:gd name="T22" fmla="*/ 2147483647 w 1026"/>
              <a:gd name="T23" fmla="*/ 2147483647 h 1218"/>
              <a:gd name="T24" fmla="*/ 2147483647 w 1026"/>
              <a:gd name="T25" fmla="*/ 2147483647 h 1218"/>
              <a:gd name="T26" fmla="*/ 2147483647 w 1026"/>
              <a:gd name="T27" fmla="*/ 2147483647 h 1218"/>
              <a:gd name="T28" fmla="*/ 2147483647 w 1026"/>
              <a:gd name="T29" fmla="*/ 2147483647 h 1218"/>
              <a:gd name="T30" fmla="*/ 2147483647 w 1026"/>
              <a:gd name="T31" fmla="*/ 2147483647 h 1218"/>
              <a:gd name="T32" fmla="*/ 2147483647 w 1026"/>
              <a:gd name="T33" fmla="*/ 2147483647 h 1218"/>
              <a:gd name="T34" fmla="*/ 2147483647 w 1026"/>
              <a:gd name="T35" fmla="*/ 2147483647 h 1218"/>
              <a:gd name="T36" fmla="*/ 2147483647 w 1026"/>
              <a:gd name="T37" fmla="*/ 2147483647 h 1218"/>
              <a:gd name="T38" fmla="*/ 2147483647 w 1026"/>
              <a:gd name="T39" fmla="*/ 2147483647 h 1218"/>
              <a:gd name="T40" fmla="*/ 2147483647 w 1026"/>
              <a:gd name="T41" fmla="*/ 2147483647 h 1218"/>
              <a:gd name="T42" fmla="*/ 2147483647 w 1026"/>
              <a:gd name="T43" fmla="*/ 2147483647 h 1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6"/>
              <a:gd name="T67" fmla="*/ 0 h 1218"/>
              <a:gd name="T68" fmla="*/ 1026 w 1026"/>
              <a:gd name="T69" fmla="*/ 1218 h 12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6" h="1218">
                <a:moveTo>
                  <a:pt x="0" y="0"/>
                </a:moveTo>
                <a:cubicBezTo>
                  <a:pt x="66" y="11"/>
                  <a:pt x="125" y="30"/>
                  <a:pt x="192" y="36"/>
                </a:cubicBezTo>
                <a:cubicBezTo>
                  <a:pt x="231" y="56"/>
                  <a:pt x="300" y="55"/>
                  <a:pt x="342" y="60"/>
                </a:cubicBezTo>
                <a:cubicBezTo>
                  <a:pt x="408" y="69"/>
                  <a:pt x="469" y="91"/>
                  <a:pt x="534" y="102"/>
                </a:cubicBezTo>
                <a:cubicBezTo>
                  <a:pt x="557" y="113"/>
                  <a:pt x="574" y="125"/>
                  <a:pt x="594" y="138"/>
                </a:cubicBezTo>
                <a:cubicBezTo>
                  <a:pt x="601" y="143"/>
                  <a:pt x="618" y="150"/>
                  <a:pt x="618" y="150"/>
                </a:cubicBezTo>
                <a:cubicBezTo>
                  <a:pt x="620" y="154"/>
                  <a:pt x="621" y="159"/>
                  <a:pt x="624" y="162"/>
                </a:cubicBezTo>
                <a:cubicBezTo>
                  <a:pt x="631" y="168"/>
                  <a:pt x="648" y="174"/>
                  <a:pt x="648" y="174"/>
                </a:cubicBezTo>
                <a:cubicBezTo>
                  <a:pt x="656" y="190"/>
                  <a:pt x="674" y="202"/>
                  <a:pt x="690" y="210"/>
                </a:cubicBezTo>
                <a:cubicBezTo>
                  <a:pt x="696" y="222"/>
                  <a:pt x="714" y="240"/>
                  <a:pt x="726" y="246"/>
                </a:cubicBezTo>
                <a:cubicBezTo>
                  <a:pt x="740" y="274"/>
                  <a:pt x="730" y="266"/>
                  <a:pt x="750" y="276"/>
                </a:cubicBezTo>
                <a:cubicBezTo>
                  <a:pt x="752" y="280"/>
                  <a:pt x="753" y="285"/>
                  <a:pt x="756" y="288"/>
                </a:cubicBezTo>
                <a:cubicBezTo>
                  <a:pt x="763" y="294"/>
                  <a:pt x="780" y="300"/>
                  <a:pt x="780" y="300"/>
                </a:cubicBezTo>
                <a:cubicBezTo>
                  <a:pt x="797" y="334"/>
                  <a:pt x="811" y="368"/>
                  <a:pt x="828" y="402"/>
                </a:cubicBezTo>
                <a:cubicBezTo>
                  <a:pt x="836" y="418"/>
                  <a:pt x="836" y="424"/>
                  <a:pt x="852" y="432"/>
                </a:cubicBezTo>
                <a:cubicBezTo>
                  <a:pt x="870" y="468"/>
                  <a:pt x="869" y="500"/>
                  <a:pt x="876" y="540"/>
                </a:cubicBezTo>
                <a:cubicBezTo>
                  <a:pt x="885" y="593"/>
                  <a:pt x="907" y="640"/>
                  <a:pt x="924" y="690"/>
                </a:cubicBezTo>
                <a:cubicBezTo>
                  <a:pt x="932" y="762"/>
                  <a:pt x="960" y="828"/>
                  <a:pt x="972" y="900"/>
                </a:cubicBezTo>
                <a:cubicBezTo>
                  <a:pt x="975" y="920"/>
                  <a:pt x="979" y="940"/>
                  <a:pt x="984" y="960"/>
                </a:cubicBezTo>
                <a:cubicBezTo>
                  <a:pt x="987" y="972"/>
                  <a:pt x="992" y="984"/>
                  <a:pt x="996" y="996"/>
                </a:cubicBezTo>
                <a:cubicBezTo>
                  <a:pt x="998" y="1002"/>
                  <a:pt x="1002" y="1014"/>
                  <a:pt x="1002" y="1014"/>
                </a:cubicBezTo>
                <a:cubicBezTo>
                  <a:pt x="1010" y="1079"/>
                  <a:pt x="1026" y="1152"/>
                  <a:pt x="1026" y="1218"/>
                </a:cubicBezTo>
              </a:path>
            </a:pathLst>
          </a:cu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9674"/>
                                        </p:tgtEl>
                                        <p:attrNameLst>
                                          <p:attrName>style.visibility</p:attrName>
                                        </p:attrNameLst>
                                      </p:cBhvr>
                                      <p:to>
                                        <p:strVal val="visible"/>
                                      </p:to>
                                    </p:set>
                                    <p:animEffect transition="in" filter="wipe(left)">
                                      <p:cBhvr>
                                        <p:cTn id="7" dur="500"/>
                                        <p:tgtEl>
                                          <p:spTgt spid="5396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9683"/>
                                        </p:tgtEl>
                                        <p:attrNameLst>
                                          <p:attrName>style.visibility</p:attrName>
                                        </p:attrNameLst>
                                      </p:cBhvr>
                                      <p:to>
                                        <p:strVal val="visible"/>
                                      </p:to>
                                    </p:set>
                                    <p:animEffect transition="in" filter="dissolve">
                                      <p:cBhvr>
                                        <p:cTn id="12" dur="500"/>
                                        <p:tgtEl>
                                          <p:spTgt spid="5396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9675"/>
                                        </p:tgtEl>
                                        <p:attrNameLst>
                                          <p:attrName>style.visibility</p:attrName>
                                        </p:attrNameLst>
                                      </p:cBhvr>
                                      <p:to>
                                        <p:strVal val="visible"/>
                                      </p:to>
                                    </p:set>
                                    <p:animEffect transition="in" filter="dissolve">
                                      <p:cBhvr>
                                        <p:cTn id="17" dur="500"/>
                                        <p:tgtEl>
                                          <p:spTgt spid="5396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9677"/>
                                        </p:tgtEl>
                                        <p:attrNameLst>
                                          <p:attrName>style.visibility</p:attrName>
                                        </p:attrNameLst>
                                      </p:cBhvr>
                                      <p:to>
                                        <p:strVal val="visible"/>
                                      </p:to>
                                    </p:set>
                                    <p:animEffect transition="in" filter="wipe(left)">
                                      <p:cBhvr>
                                        <p:cTn id="22" dur="500"/>
                                        <p:tgtEl>
                                          <p:spTgt spid="53967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9684"/>
                                        </p:tgtEl>
                                        <p:attrNameLst>
                                          <p:attrName>style.visibility</p:attrName>
                                        </p:attrNameLst>
                                      </p:cBhvr>
                                      <p:to>
                                        <p:strVal val="visible"/>
                                      </p:to>
                                    </p:set>
                                    <p:animEffect transition="in" filter="dissolve">
                                      <p:cBhvr>
                                        <p:cTn id="27" dur="500"/>
                                        <p:tgtEl>
                                          <p:spTgt spid="5396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9678"/>
                                        </p:tgtEl>
                                        <p:attrNameLst>
                                          <p:attrName>style.visibility</p:attrName>
                                        </p:attrNameLst>
                                      </p:cBhvr>
                                      <p:to>
                                        <p:strVal val="visible"/>
                                      </p:to>
                                    </p:set>
                                    <p:animEffect transition="in" filter="wipe(left)">
                                      <p:cBhvr>
                                        <p:cTn id="32" dur="500"/>
                                        <p:tgtEl>
                                          <p:spTgt spid="5396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39666"/>
                                        </p:tgtEl>
                                        <p:attrNameLst>
                                          <p:attrName>style.visibility</p:attrName>
                                        </p:attrNameLst>
                                      </p:cBhvr>
                                      <p:to>
                                        <p:strVal val="visible"/>
                                      </p:to>
                                    </p:set>
                                    <p:animEffect transition="in" filter="wipe(left)">
                                      <p:cBhvr>
                                        <p:cTn id="37" dur="500"/>
                                        <p:tgtEl>
                                          <p:spTgt spid="53966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39685"/>
                                        </p:tgtEl>
                                        <p:attrNameLst>
                                          <p:attrName>style.visibility</p:attrName>
                                        </p:attrNameLst>
                                      </p:cBhvr>
                                      <p:to>
                                        <p:strVal val="visible"/>
                                      </p:to>
                                    </p:set>
                                    <p:animEffect transition="in" filter="dissolve">
                                      <p:cBhvr>
                                        <p:cTn id="42" dur="500"/>
                                        <p:tgtEl>
                                          <p:spTgt spid="53968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39679"/>
                                        </p:tgtEl>
                                        <p:attrNameLst>
                                          <p:attrName>style.visibility</p:attrName>
                                        </p:attrNameLst>
                                      </p:cBhvr>
                                      <p:to>
                                        <p:strVal val="visible"/>
                                      </p:to>
                                    </p:set>
                                    <p:animEffect transition="in" filter="wipe(left)">
                                      <p:cBhvr>
                                        <p:cTn id="47" dur="500"/>
                                        <p:tgtEl>
                                          <p:spTgt spid="53967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dissolv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39703"/>
                                        </p:tgtEl>
                                        <p:attrNameLst>
                                          <p:attrName>style.visibility</p:attrName>
                                        </p:attrNameLst>
                                      </p:cBhvr>
                                      <p:to>
                                        <p:strVal val="visible"/>
                                      </p:to>
                                    </p:set>
                                    <p:animEffect transition="in" filter="wipe(up)">
                                      <p:cBhvr>
                                        <p:cTn id="57" dur="500"/>
                                        <p:tgtEl>
                                          <p:spTgt spid="539703"/>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539701"/>
                                        </p:tgtEl>
                                        <p:attrNameLst>
                                          <p:attrName>style.visibility</p:attrName>
                                        </p:attrNameLst>
                                      </p:cBhvr>
                                      <p:to>
                                        <p:strVal val="visible"/>
                                      </p:to>
                                    </p:set>
                                    <p:animEffect transition="in" filter="wipe(up)">
                                      <p:cBhvr>
                                        <p:cTn id="61" dur="500"/>
                                        <p:tgtEl>
                                          <p:spTgt spid="539701"/>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539693"/>
                                        </p:tgtEl>
                                        <p:attrNameLst>
                                          <p:attrName>style.visibility</p:attrName>
                                        </p:attrNameLst>
                                      </p:cBhvr>
                                      <p:to>
                                        <p:strVal val="visible"/>
                                      </p:to>
                                    </p:set>
                                    <p:animEffect transition="in" filter="wipe(up)">
                                      <p:cBhvr>
                                        <p:cTn id="65" dur="500"/>
                                        <p:tgtEl>
                                          <p:spTgt spid="539693"/>
                                        </p:tgtEl>
                                      </p:cBhvr>
                                    </p:animEffect>
                                  </p:childTnLst>
                                </p:cTn>
                              </p:par>
                            </p:childTnLst>
                          </p:cTn>
                        </p:par>
                        <p:par>
                          <p:cTn id="66" fill="hold">
                            <p:stCondLst>
                              <p:cond delay="1500"/>
                            </p:stCondLst>
                            <p:childTnLst>
                              <p:par>
                                <p:cTn id="67" presetID="12" presetClass="entr" presetSubtype="4" fill="hold" grpId="0" nodeType="afterEffect">
                                  <p:stCondLst>
                                    <p:cond delay="0"/>
                                  </p:stCondLst>
                                  <p:childTnLst>
                                    <p:set>
                                      <p:cBhvr>
                                        <p:cTn id="68" dur="1" fill="hold">
                                          <p:stCondLst>
                                            <p:cond delay="0"/>
                                          </p:stCondLst>
                                        </p:cTn>
                                        <p:tgtEl>
                                          <p:spTgt spid="539690"/>
                                        </p:tgtEl>
                                        <p:attrNameLst>
                                          <p:attrName>style.visibility</p:attrName>
                                        </p:attrNameLst>
                                      </p:cBhvr>
                                      <p:to>
                                        <p:strVal val="visible"/>
                                      </p:to>
                                    </p:set>
                                    <p:animEffect transition="in" filter="slide(fromBottom)">
                                      <p:cBhvr>
                                        <p:cTn id="69" dur="500"/>
                                        <p:tgtEl>
                                          <p:spTgt spid="539690"/>
                                        </p:tgtEl>
                                      </p:cBhvr>
                                    </p:animEffect>
                                  </p:childTnLst>
                                </p:cTn>
                              </p:par>
                            </p:childTnLst>
                          </p:cTn>
                        </p:par>
                        <p:par>
                          <p:cTn id="70" fill="hold">
                            <p:stCondLst>
                              <p:cond delay="2000"/>
                            </p:stCondLst>
                            <p:childTnLst>
                              <p:par>
                                <p:cTn id="71" presetID="9" presetClass="entr" presetSubtype="0" fill="hold" grpId="0" nodeType="afterEffect">
                                  <p:stCondLst>
                                    <p:cond delay="0"/>
                                  </p:stCondLst>
                                  <p:childTnLst>
                                    <p:set>
                                      <p:cBhvr>
                                        <p:cTn id="72" dur="1" fill="hold">
                                          <p:stCondLst>
                                            <p:cond delay="0"/>
                                          </p:stCondLst>
                                        </p:cTn>
                                        <p:tgtEl>
                                          <p:spTgt spid="539691"/>
                                        </p:tgtEl>
                                        <p:attrNameLst>
                                          <p:attrName>style.visibility</p:attrName>
                                        </p:attrNameLst>
                                      </p:cBhvr>
                                      <p:to>
                                        <p:strVal val="visible"/>
                                      </p:to>
                                    </p:set>
                                    <p:animEffect transition="in" filter="dissolve">
                                      <p:cBhvr>
                                        <p:cTn id="73" dur="500"/>
                                        <p:tgtEl>
                                          <p:spTgt spid="539691"/>
                                        </p:tgtEl>
                                      </p:cBhvr>
                                    </p:animEffect>
                                  </p:childTnLst>
                                </p:cTn>
                              </p:par>
                            </p:childTnLst>
                          </p:cTn>
                        </p:par>
                        <p:par>
                          <p:cTn id="74" fill="hold">
                            <p:stCondLst>
                              <p:cond delay="2500"/>
                            </p:stCondLst>
                            <p:childTnLst>
                              <p:par>
                                <p:cTn id="75" presetID="9" presetClass="entr" presetSubtype="0" fill="hold" grpId="0" nodeType="afterEffect">
                                  <p:stCondLst>
                                    <p:cond delay="0"/>
                                  </p:stCondLst>
                                  <p:childTnLst>
                                    <p:set>
                                      <p:cBhvr>
                                        <p:cTn id="76" dur="1" fill="hold">
                                          <p:stCondLst>
                                            <p:cond delay="0"/>
                                          </p:stCondLst>
                                        </p:cTn>
                                        <p:tgtEl>
                                          <p:spTgt spid="539692"/>
                                        </p:tgtEl>
                                        <p:attrNameLst>
                                          <p:attrName>style.visibility</p:attrName>
                                        </p:attrNameLst>
                                      </p:cBhvr>
                                      <p:to>
                                        <p:strVal val="visible"/>
                                      </p:to>
                                    </p:set>
                                    <p:animEffect transition="in" filter="dissolve">
                                      <p:cBhvr>
                                        <p:cTn id="77" dur="500"/>
                                        <p:tgtEl>
                                          <p:spTgt spid="539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66" grpId="0" animBg="1" autoUpdateAnimBg="0"/>
      <p:bldP spid="539674" grpId="0" animBg="1" autoUpdateAnimBg="0"/>
      <p:bldP spid="539675" grpId="0" autoUpdateAnimBg="0"/>
      <p:bldP spid="539677" grpId="0" animBg="1" autoUpdateAnimBg="0"/>
      <p:bldP spid="539678" grpId="0" autoUpdateAnimBg="0"/>
      <p:bldP spid="539679" grpId="0" autoUpdateAnimBg="0"/>
      <p:bldP spid="539690" grpId="0" autoUpdateAnimBg="0"/>
      <p:bldP spid="539691" grpId="0" autoUpdateAnimBg="0"/>
      <p:bldP spid="53969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4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066800"/>
            <a:ext cx="41148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0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066800"/>
            <a:ext cx="40386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1048"/>
          <p:cNvSpPr txBox="1">
            <a:spLocks noChangeArrowheads="1"/>
          </p:cNvSpPr>
          <p:nvPr/>
        </p:nvSpPr>
        <p:spPr bwMode="auto">
          <a:xfrm>
            <a:off x="3048000" y="12954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a:solidFill>
                  <a:schemeClr val="accent1"/>
                </a:solidFill>
                <a:latin typeface="Times New Roman" panose="02020603050405020304" pitchFamily="18" charset="0"/>
              </a:rPr>
              <a:t>1</a:t>
            </a:r>
            <a:endParaRPr kumimoji="1" lang="en-US" altLang="zh-CN" sz="3200">
              <a:solidFill>
                <a:schemeClr val="accent1"/>
              </a:solidFill>
              <a:latin typeface="Times New Roman" panose="02020603050405020304" pitchFamily="18" charset="0"/>
            </a:endParaRPr>
          </a:p>
        </p:txBody>
      </p:sp>
      <p:sp>
        <p:nvSpPr>
          <p:cNvPr id="14341" name="Text Box 1049"/>
          <p:cNvSpPr txBox="1">
            <a:spLocks noChangeArrowheads="1"/>
          </p:cNvSpPr>
          <p:nvPr/>
        </p:nvSpPr>
        <p:spPr bwMode="auto">
          <a:xfrm>
            <a:off x="3200400" y="5105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endParaRPr kumimoji="1" lang="zh-CN" altLang="zh-CN" sz="2400">
              <a:solidFill>
                <a:schemeClr val="tx1"/>
              </a:solidFill>
              <a:latin typeface="Times New Roman" panose="02020603050405020304" pitchFamily="18" charset="0"/>
            </a:endParaRPr>
          </a:p>
        </p:txBody>
      </p:sp>
      <p:sp>
        <p:nvSpPr>
          <p:cNvPr id="14342" name="Text Box 1050"/>
          <p:cNvSpPr txBox="1">
            <a:spLocks noChangeArrowheads="1"/>
          </p:cNvSpPr>
          <p:nvPr/>
        </p:nvSpPr>
        <p:spPr bwMode="auto">
          <a:xfrm>
            <a:off x="6477000" y="1219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a:solidFill>
                  <a:schemeClr val="accent1"/>
                </a:solidFill>
                <a:latin typeface="Times New Roman" panose="02020603050405020304" pitchFamily="18" charset="0"/>
              </a:rPr>
              <a:t>3</a:t>
            </a:r>
            <a:endParaRPr kumimoji="1" lang="en-US" altLang="zh-CN" sz="3200">
              <a:solidFill>
                <a:schemeClr val="accent1"/>
              </a:solidFill>
              <a:latin typeface="Times New Roman" panose="02020603050405020304" pitchFamily="18" charset="0"/>
            </a:endParaRPr>
          </a:p>
        </p:txBody>
      </p:sp>
      <p:graphicFrame>
        <p:nvGraphicFramePr>
          <p:cNvPr id="14343" name="Object 1054"/>
          <p:cNvGraphicFramePr>
            <a:graphicFrameLocks noChangeAspect="1"/>
          </p:cNvGraphicFramePr>
          <p:nvPr/>
        </p:nvGraphicFramePr>
        <p:xfrm>
          <a:off x="304800" y="4079875"/>
          <a:ext cx="4114800" cy="2262188"/>
        </p:xfrm>
        <a:graphic>
          <a:graphicData uri="http://schemas.openxmlformats.org/presentationml/2006/ole">
            <mc:AlternateContent xmlns:mc="http://schemas.openxmlformats.org/markup-compatibility/2006">
              <mc:Choice xmlns:v="urn:schemas-microsoft-com:vml" Requires="v">
                <p:oleObj spid="_x0000_s4111" name="位图图像" r:id="rId3" imgW="3276600" imgH="1800225" progId="Paint.Picture">
                  <p:embed/>
                </p:oleObj>
              </mc:Choice>
              <mc:Fallback>
                <p:oleObj name="位图图像" r:id="rId3" imgW="3276600" imgH="1800225" progId="Paint.Picture">
                  <p:embed/>
                  <p:pic>
                    <p:nvPicPr>
                      <p:cNvPr id="0" name="Object 10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79875"/>
                        <a:ext cx="4114800"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4" name="Rectangle 1051"/>
          <p:cNvSpPr>
            <a:spLocks noChangeArrowheads="1"/>
          </p:cNvSpPr>
          <p:nvPr/>
        </p:nvSpPr>
        <p:spPr bwMode="auto">
          <a:xfrm>
            <a:off x="2209800" y="4038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a:solidFill>
                  <a:schemeClr val="accent1"/>
                </a:solidFill>
                <a:latin typeface="Times New Roman" panose="02020603050405020304" pitchFamily="18" charset="0"/>
              </a:rPr>
              <a:t>2</a:t>
            </a:r>
            <a:endParaRPr kumimoji="1" lang="en-US" altLang="zh-CN" sz="3200">
              <a:solidFill>
                <a:schemeClr val="accent1"/>
              </a:solidFill>
              <a:latin typeface="Times New Roman" panose="02020603050405020304" pitchFamily="18" charset="0"/>
            </a:endParaRPr>
          </a:p>
        </p:txBody>
      </p:sp>
      <p:sp>
        <p:nvSpPr>
          <p:cNvPr id="14345" name="Rectangle 1055"/>
          <p:cNvSpPr>
            <a:spLocks noChangeArrowheads="1"/>
          </p:cNvSpPr>
          <p:nvPr/>
        </p:nvSpPr>
        <p:spPr bwMode="auto">
          <a:xfrm>
            <a:off x="4953000" y="3962400"/>
            <a:ext cx="3124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CC0000"/>
                </a:solidFill>
                <a:latin typeface="幼圆" panose="02010509060101010101" pitchFamily="49" charset="-122"/>
                <a:ea typeface="幼圆" panose="02010509060101010101" pitchFamily="49" charset="-122"/>
              </a:rPr>
              <a:t>1 </a:t>
            </a:r>
            <a:r>
              <a:rPr lang="zh-CN" altLang="en-US" sz="3200" b="1">
                <a:solidFill>
                  <a:srgbClr val="CC0000"/>
                </a:solidFill>
                <a:latin typeface="幼圆" panose="02010509060101010101" pitchFamily="49" charset="-122"/>
                <a:ea typeface="幼圆" panose="02010509060101010101" pitchFamily="49" charset="-122"/>
              </a:rPr>
              <a:t>整体剪切破坏</a:t>
            </a:r>
            <a:endParaRPr lang="zh-CN" altLang="en-US" sz="3200" b="1">
              <a:solidFill>
                <a:srgbClr val="CC0000"/>
              </a:solidFill>
              <a:latin typeface="幼圆" panose="02010509060101010101" pitchFamily="49" charset="-122"/>
              <a:ea typeface="幼圆" panose="02010509060101010101" pitchFamily="49" charset="-122"/>
            </a:endParaRPr>
          </a:p>
        </p:txBody>
      </p:sp>
      <p:sp>
        <p:nvSpPr>
          <p:cNvPr id="14346" name="Rectangle 1057"/>
          <p:cNvSpPr>
            <a:spLocks noChangeArrowheads="1"/>
          </p:cNvSpPr>
          <p:nvPr/>
        </p:nvSpPr>
        <p:spPr bwMode="auto">
          <a:xfrm>
            <a:off x="4648200" y="4648200"/>
            <a:ext cx="3886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CC0000"/>
                </a:solidFill>
                <a:latin typeface="幼圆" panose="02010509060101010101" pitchFamily="49" charset="-122"/>
                <a:ea typeface="幼圆" panose="02010509060101010101" pitchFamily="49" charset="-122"/>
              </a:rPr>
              <a:t>2 </a:t>
            </a:r>
            <a:r>
              <a:rPr lang="zh-CN" altLang="en-US" sz="3200" b="1">
                <a:solidFill>
                  <a:srgbClr val="CC0000"/>
                </a:solidFill>
                <a:latin typeface="幼圆" panose="02010509060101010101" pitchFamily="49" charset="-122"/>
                <a:ea typeface="幼圆" panose="02010509060101010101" pitchFamily="49" charset="-122"/>
              </a:rPr>
              <a:t>局部剪切破坏</a:t>
            </a:r>
            <a:endParaRPr lang="zh-CN" altLang="en-US" sz="3200" b="1">
              <a:solidFill>
                <a:srgbClr val="CC0000"/>
              </a:solidFill>
              <a:latin typeface="幼圆" panose="02010509060101010101" pitchFamily="49" charset="-122"/>
              <a:ea typeface="幼圆" panose="02010509060101010101" pitchFamily="49" charset="-122"/>
            </a:endParaRPr>
          </a:p>
        </p:txBody>
      </p:sp>
      <p:sp>
        <p:nvSpPr>
          <p:cNvPr id="14347" name="Rectangle 1058"/>
          <p:cNvSpPr>
            <a:spLocks noChangeArrowheads="1"/>
          </p:cNvSpPr>
          <p:nvPr/>
        </p:nvSpPr>
        <p:spPr bwMode="auto">
          <a:xfrm>
            <a:off x="4648200" y="5334000"/>
            <a:ext cx="3124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CC0000"/>
                </a:solidFill>
                <a:latin typeface="幼圆" panose="02010509060101010101" pitchFamily="49" charset="-122"/>
                <a:ea typeface="幼圆" panose="02010509060101010101" pitchFamily="49" charset="-122"/>
              </a:rPr>
              <a:t>3 </a:t>
            </a:r>
            <a:r>
              <a:rPr lang="zh-CN" altLang="en-US" sz="3200" b="1">
                <a:solidFill>
                  <a:srgbClr val="CC0000"/>
                </a:solidFill>
                <a:latin typeface="幼圆" panose="02010509060101010101" pitchFamily="49" charset="-122"/>
                <a:ea typeface="幼圆" panose="02010509060101010101" pitchFamily="49" charset="-122"/>
              </a:rPr>
              <a:t>冲剪破坏</a:t>
            </a:r>
            <a:endParaRPr lang="zh-CN" altLang="en-US" sz="3200" b="1">
              <a:solidFill>
                <a:srgbClr val="CC0000"/>
              </a:solidFill>
              <a:latin typeface="幼圆" panose="02010509060101010101" pitchFamily="49" charset="-122"/>
              <a:ea typeface="幼圆" panose="02010509060101010101" pitchFamily="49" charset="-122"/>
            </a:endParaRPr>
          </a:p>
        </p:txBody>
      </p:sp>
      <p:sp>
        <p:nvSpPr>
          <p:cNvPr id="12"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3200400" y="5105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endParaRPr kumimoji="1" lang="zh-CN" altLang="zh-CN" sz="2400">
              <a:solidFill>
                <a:schemeClr val="tx1"/>
              </a:solidFill>
              <a:latin typeface="Times New Roman" panose="02020603050405020304" pitchFamily="18" charset="0"/>
            </a:endParaRPr>
          </a:p>
        </p:txBody>
      </p:sp>
      <p:sp>
        <p:nvSpPr>
          <p:cNvPr id="15363" name="Rectangle 10"/>
          <p:cNvSpPr>
            <a:spLocks noChangeArrowheads="1"/>
          </p:cNvSpPr>
          <p:nvPr/>
        </p:nvSpPr>
        <p:spPr bwMode="auto">
          <a:xfrm>
            <a:off x="5436096" y="2564904"/>
            <a:ext cx="3124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3200" b="1" dirty="0" smtClean="0">
                <a:solidFill>
                  <a:srgbClr val="CC0000"/>
                </a:solidFill>
                <a:latin typeface="华文新魏" panose="02010800040101010101" pitchFamily="2" charset="-122"/>
                <a:ea typeface="华文新魏" panose="02010800040101010101" pitchFamily="2" charset="-122"/>
              </a:rPr>
              <a:t>软黏土</a:t>
            </a:r>
            <a:r>
              <a:rPr lang="zh-CN" altLang="en-US" sz="3200" b="1" dirty="0">
                <a:solidFill>
                  <a:srgbClr val="CC0000"/>
                </a:solidFill>
                <a:latin typeface="华文新魏" panose="02010800040101010101" pitchFamily="2" charset="-122"/>
                <a:ea typeface="华文新魏" panose="02010800040101010101" pitchFamily="2" charset="-122"/>
              </a:rPr>
              <a:t>上的密砂地基的冲剪破坏</a:t>
            </a:r>
            <a:endParaRPr lang="zh-CN" altLang="en-US" sz="3200" b="1" dirty="0">
              <a:solidFill>
                <a:srgbClr val="CC0000"/>
              </a:solidFill>
              <a:latin typeface="华文新魏" panose="02010800040101010101" pitchFamily="2" charset="-122"/>
              <a:ea typeface="华文新魏" panose="02010800040101010101" pitchFamily="2" charset="-122"/>
            </a:endParaRPr>
          </a:p>
        </p:txBody>
      </p:sp>
      <p:pic>
        <p:nvPicPr>
          <p:cNvPr id="597005"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522632"/>
            <a:ext cx="4464496" cy="620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97005"/>
                                        </p:tgtEl>
                                        <p:attrNameLst>
                                          <p:attrName>style.visibility</p:attrName>
                                        </p:attrNameLst>
                                      </p:cBhvr>
                                      <p:to>
                                        <p:strVal val="visible"/>
                                      </p:to>
                                    </p:set>
                                    <p:animEffect transition="in" filter="barn(outHorizontal)">
                                      <p:cBhvr>
                                        <p:cTn id="7" dur="500"/>
                                        <p:tgtEl>
                                          <p:spTgt spid="597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txBox="1">
            <a:spLocks noGrp="1"/>
          </p:cNvSpPr>
          <p:nvPr>
            <p:ph idx="1"/>
          </p:nvPr>
        </p:nvSpPr>
        <p:spPr bwMode="auto">
          <a:xfrm>
            <a:off x="250825" y="2006141"/>
            <a:ext cx="3601095" cy="6191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sz="2800" b="1" dirty="0" smtClean="0">
                <a:latin typeface="+mn-ea"/>
                <a:cs typeface="Times New Roman" panose="02020603050405020304" pitchFamily="18" charset="0"/>
              </a:rPr>
              <a:t>临界刚度指标</a:t>
            </a:r>
            <a:r>
              <a:rPr lang="en-US" altLang="zh-CN" sz="2800" b="1" i="1" dirty="0" err="1" smtClean="0">
                <a:latin typeface="+mn-ea"/>
                <a:cs typeface="Times New Roman" panose="02020603050405020304" pitchFamily="18" charset="0"/>
              </a:rPr>
              <a:t>I</a:t>
            </a:r>
            <a:r>
              <a:rPr lang="en-US" altLang="zh-CN" sz="2800" b="1" i="1" baseline="-25000" dirty="0" err="1" smtClean="0">
                <a:latin typeface="+mn-ea"/>
                <a:cs typeface="Times New Roman" panose="02020603050405020304" pitchFamily="18" charset="0"/>
              </a:rPr>
              <a:t>r</a:t>
            </a:r>
            <a:r>
              <a:rPr lang="en-US" altLang="zh-CN" sz="2800" b="1" i="1" baseline="-25000" dirty="0" smtClean="0">
                <a:latin typeface="+mn-ea"/>
                <a:cs typeface="Times New Roman" panose="02020603050405020304" pitchFamily="18" charset="0"/>
              </a:rPr>
              <a:t>(</a:t>
            </a:r>
            <a:r>
              <a:rPr lang="en-US" altLang="zh-CN" sz="2800" b="1" i="1" baseline="-25000" dirty="0" err="1" smtClean="0">
                <a:latin typeface="+mn-ea"/>
                <a:cs typeface="Times New Roman" panose="02020603050405020304" pitchFamily="18" charset="0"/>
              </a:rPr>
              <a:t>cr</a:t>
            </a:r>
            <a:r>
              <a:rPr lang="en-US" altLang="zh-CN" sz="2800" b="1" i="1" baseline="-25000" dirty="0" smtClean="0">
                <a:latin typeface="+mn-ea"/>
                <a:cs typeface="Times New Roman" panose="02020603050405020304" pitchFamily="18" charset="0"/>
              </a:rPr>
              <a:t>)</a:t>
            </a:r>
            <a:endParaRPr lang="zh-CN" altLang="en-US" sz="2800" b="1" dirty="0" smtClean="0">
              <a:latin typeface="+mn-ea"/>
              <a:cs typeface="Times New Roman" panose="02020603050405020304" pitchFamily="18" charset="0"/>
            </a:endParaRPr>
          </a:p>
        </p:txBody>
      </p:sp>
      <p:sp>
        <p:nvSpPr>
          <p:cNvPr id="17411" name="标题 1"/>
          <p:cNvSpPr>
            <a:spLocks noGrp="1"/>
          </p:cNvSpPr>
          <p:nvPr>
            <p:ph type="title"/>
          </p:nvPr>
        </p:nvSpPr>
        <p:spPr bwMode="auto">
          <a:xfrm>
            <a:off x="2195736" y="378400"/>
            <a:ext cx="4608512" cy="63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sz="3600" dirty="0" smtClean="0">
                <a:latin typeface="Times New Roman" panose="02020603050405020304" pitchFamily="18" charset="0"/>
                <a:ea typeface="隶书" panose="02010509060101010101" pitchFamily="49" charset="-122"/>
                <a:cs typeface="Times New Roman" panose="02020603050405020304" pitchFamily="18" charset="0"/>
              </a:rPr>
              <a:t>魏锡克</a:t>
            </a:r>
            <a:r>
              <a:rPr lang="en-US" altLang="zh-CN" sz="3600" dirty="0" err="1" smtClean="0">
                <a:latin typeface="Times New Roman" panose="02020603050405020304" pitchFamily="18" charset="0"/>
                <a:ea typeface="隶书" panose="02010509060101010101" pitchFamily="49" charset="-122"/>
                <a:cs typeface="Times New Roman" panose="02020603050405020304" pitchFamily="18" charset="0"/>
              </a:rPr>
              <a:t>Vesic</a:t>
            </a:r>
            <a:r>
              <a:rPr lang="en-US" altLang="zh-CN" sz="3600" dirty="0" smtClean="0">
                <a:latin typeface="Times New Roman" panose="02020603050405020304" pitchFamily="18" charset="0"/>
                <a:ea typeface="隶书" panose="02010509060101010101" pitchFamily="49" charset="-122"/>
                <a:cs typeface="Times New Roman" panose="02020603050405020304" pitchFamily="18" charset="0"/>
              </a:rPr>
              <a:t> </a:t>
            </a:r>
            <a:r>
              <a:rPr lang="zh-CN" altLang="en-US" sz="3600" dirty="0" smtClean="0">
                <a:latin typeface="Times New Roman" panose="02020603050405020304" pitchFamily="18" charset="0"/>
                <a:ea typeface="隶书" panose="02010509060101010101" pitchFamily="49" charset="-122"/>
                <a:cs typeface="Times New Roman" panose="02020603050405020304" pitchFamily="18" charset="0"/>
              </a:rPr>
              <a:t>刚度指标</a:t>
            </a:r>
            <a:endParaRPr lang="zh-CN" altLang="en-US" sz="3600" dirty="0" smtClean="0">
              <a:latin typeface="Times New Roman" panose="02020603050405020304" pitchFamily="18" charset="0"/>
              <a:ea typeface="隶书" panose="02010509060101010101" pitchFamily="49" charset="-122"/>
              <a:cs typeface="Times New Roman" panose="02020603050405020304" pitchFamily="18" charset="0"/>
            </a:endParaRPr>
          </a:p>
        </p:txBody>
      </p:sp>
      <p:sp>
        <p:nvSpPr>
          <p:cNvPr id="17412" name="TextBox 5"/>
          <p:cNvSpPr txBox="1">
            <a:spLocks noChangeArrowheads="1"/>
          </p:cNvSpPr>
          <p:nvPr/>
        </p:nvSpPr>
        <p:spPr bwMode="auto">
          <a:xfrm>
            <a:off x="1547664" y="2741301"/>
            <a:ext cx="7207422" cy="5847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3200" i="1" dirty="0" err="1">
                <a:solidFill>
                  <a:schemeClr val="accent1"/>
                </a:solidFill>
                <a:latin typeface="Times New Roman" panose="02020603050405020304" pitchFamily="18" charset="0"/>
                <a:cs typeface="Times New Roman" panose="02020603050405020304" pitchFamily="18" charset="0"/>
              </a:rPr>
              <a:t>I</a:t>
            </a:r>
            <a:r>
              <a:rPr lang="en-US" altLang="zh-CN" sz="3200" i="1" baseline="-25000" dirty="0" err="1">
                <a:solidFill>
                  <a:schemeClr val="accent1"/>
                </a:solidFill>
                <a:latin typeface="Times New Roman" panose="02020603050405020304" pitchFamily="18" charset="0"/>
                <a:cs typeface="Times New Roman" panose="02020603050405020304" pitchFamily="18" charset="0"/>
              </a:rPr>
              <a:t>r</a:t>
            </a:r>
            <a:r>
              <a:rPr lang="en-US" altLang="zh-CN" sz="3200" i="1" baseline="-25000" dirty="0">
                <a:solidFill>
                  <a:schemeClr val="accent1"/>
                </a:solidFill>
                <a:latin typeface="Times New Roman" panose="02020603050405020304" pitchFamily="18" charset="0"/>
                <a:cs typeface="Times New Roman" panose="02020603050405020304" pitchFamily="18" charset="0"/>
              </a:rPr>
              <a:t>(</a:t>
            </a:r>
            <a:r>
              <a:rPr lang="en-US" altLang="zh-CN" sz="3200" i="1" baseline="-25000" dirty="0" err="1">
                <a:solidFill>
                  <a:schemeClr val="accent1"/>
                </a:solidFill>
                <a:latin typeface="Times New Roman" panose="02020603050405020304" pitchFamily="18" charset="0"/>
                <a:cs typeface="Times New Roman" panose="02020603050405020304" pitchFamily="18" charset="0"/>
              </a:rPr>
              <a:t>cr</a:t>
            </a:r>
            <a:r>
              <a:rPr lang="en-US" altLang="zh-CN" sz="3200" i="1" baseline="-25000" dirty="0">
                <a:solidFill>
                  <a:schemeClr val="accent1"/>
                </a:solidFill>
                <a:latin typeface="Times New Roman" panose="02020603050405020304" pitchFamily="18" charset="0"/>
                <a:cs typeface="Times New Roman" panose="02020603050405020304" pitchFamily="18" charset="0"/>
              </a:rPr>
              <a:t>)</a:t>
            </a:r>
            <a:r>
              <a:rPr lang="en-US" altLang="zh-CN" sz="3200" dirty="0">
                <a:solidFill>
                  <a:schemeClr val="accent1"/>
                </a:solidFill>
                <a:latin typeface="Times New Roman" panose="02020603050405020304" pitchFamily="18" charset="0"/>
                <a:cs typeface="Times New Roman" panose="02020603050405020304" pitchFamily="18" charset="0"/>
              </a:rPr>
              <a:t> = ½ </a:t>
            </a:r>
            <a:r>
              <a:rPr lang="en-US" altLang="zh-CN" sz="3200" dirty="0" err="1">
                <a:solidFill>
                  <a:schemeClr val="accent1"/>
                </a:solidFill>
                <a:latin typeface="Times New Roman" panose="02020603050405020304" pitchFamily="18" charset="0"/>
                <a:cs typeface="Times New Roman" panose="02020603050405020304" pitchFamily="18" charset="0"/>
              </a:rPr>
              <a:t>exp</a:t>
            </a:r>
            <a:r>
              <a:rPr lang="en-US" altLang="zh-CN" sz="3200" dirty="0">
                <a:solidFill>
                  <a:schemeClr val="accent1"/>
                </a:solidFill>
                <a:latin typeface="Times New Roman" panose="02020603050405020304" pitchFamily="18" charset="0"/>
                <a:cs typeface="Times New Roman" panose="02020603050405020304" pitchFamily="18" charset="0"/>
              </a:rPr>
              <a:t>[(3.30 - 0.45 </a:t>
            </a:r>
            <a:r>
              <a:rPr lang="en-US" altLang="zh-CN" sz="3200" i="1" dirty="0" smtClean="0">
                <a:solidFill>
                  <a:schemeClr val="accent1"/>
                </a:solidFill>
                <a:latin typeface="Times New Roman" panose="02020603050405020304" pitchFamily="18" charset="0"/>
                <a:cs typeface="Times New Roman" panose="02020603050405020304" pitchFamily="18" charset="0"/>
              </a:rPr>
              <a:t>B</a:t>
            </a:r>
            <a:r>
              <a:rPr lang="en-US" altLang="zh-CN" sz="3200" dirty="0" smtClean="0">
                <a:solidFill>
                  <a:schemeClr val="accent1"/>
                </a:solidFill>
                <a:latin typeface="Times New Roman" panose="02020603050405020304" pitchFamily="18" charset="0"/>
                <a:cs typeface="Times New Roman" panose="02020603050405020304" pitchFamily="18" charset="0"/>
              </a:rPr>
              <a:t>/</a:t>
            </a:r>
            <a:r>
              <a:rPr lang="en-US" altLang="zh-CN" sz="3200" i="1" dirty="0" smtClean="0">
                <a:solidFill>
                  <a:schemeClr val="accent1"/>
                </a:solidFill>
                <a:latin typeface="Times New Roman" panose="02020603050405020304" pitchFamily="18" charset="0"/>
                <a:cs typeface="Times New Roman" panose="02020603050405020304" pitchFamily="18" charset="0"/>
              </a:rPr>
              <a:t>L</a:t>
            </a:r>
            <a:r>
              <a:rPr lang="en-US" altLang="zh-CN" sz="3200" dirty="0" smtClean="0">
                <a:solidFill>
                  <a:schemeClr val="accent1"/>
                </a:solidFill>
                <a:latin typeface="Times New Roman" panose="02020603050405020304" pitchFamily="18" charset="0"/>
                <a:cs typeface="Times New Roman" panose="02020603050405020304" pitchFamily="18" charset="0"/>
              </a:rPr>
              <a:t>)</a:t>
            </a:r>
            <a:r>
              <a:rPr lang="en-US" altLang="zh-CN" sz="3200" dirty="0" err="1" smtClean="0">
                <a:solidFill>
                  <a:schemeClr val="accent1"/>
                </a:solidFill>
                <a:latin typeface="Times New Roman" panose="02020603050405020304" pitchFamily="18" charset="0"/>
                <a:cs typeface="Times New Roman" panose="02020603050405020304" pitchFamily="18" charset="0"/>
              </a:rPr>
              <a:t>ctan</a:t>
            </a:r>
            <a:r>
              <a:rPr lang="en-US" altLang="zh-CN" sz="3200" dirty="0" smtClean="0">
                <a:solidFill>
                  <a:schemeClr val="accent1"/>
                </a:solidFill>
                <a:latin typeface="Times New Roman" panose="02020603050405020304" pitchFamily="18" charset="0"/>
                <a:cs typeface="Times New Roman" panose="02020603050405020304" pitchFamily="18" charset="0"/>
              </a:rPr>
              <a:t>(45-</a:t>
            </a:r>
            <a:r>
              <a:rPr lang="el-GR" altLang="zh-CN" sz="3200" i="1" dirty="0">
                <a:solidFill>
                  <a:schemeClr val="accent1"/>
                </a:solidFill>
                <a:latin typeface="Times New Roman" panose="02020603050405020304" pitchFamily="18" charset="0"/>
                <a:cs typeface="Times New Roman" panose="02020603050405020304" pitchFamily="18" charset="0"/>
              </a:rPr>
              <a:t>φ</a:t>
            </a:r>
            <a:r>
              <a:rPr lang="en-US" altLang="zh-CN" sz="3200" dirty="0">
                <a:solidFill>
                  <a:schemeClr val="accent1"/>
                </a:solidFill>
                <a:latin typeface="Times New Roman" panose="02020603050405020304" pitchFamily="18" charset="0"/>
                <a:cs typeface="Times New Roman" panose="02020603050405020304" pitchFamily="18" charset="0"/>
              </a:rPr>
              <a:t>/2)</a:t>
            </a:r>
            <a:endParaRPr lang="zh-CN" altLang="en-US" sz="3200" dirty="0">
              <a:solidFill>
                <a:schemeClr val="accent1"/>
              </a:solidFill>
              <a:latin typeface="Times New Roman" panose="02020603050405020304" pitchFamily="18" charset="0"/>
              <a:cs typeface="Times New Roman" panose="02020603050405020304" pitchFamily="18" charset="0"/>
            </a:endParaRPr>
          </a:p>
        </p:txBody>
      </p:sp>
      <p:sp>
        <p:nvSpPr>
          <p:cNvPr id="8" name="内容占位符 2"/>
          <p:cNvSpPr txBox="1"/>
          <p:nvPr/>
        </p:nvSpPr>
        <p:spPr>
          <a:xfrm>
            <a:off x="468313" y="5129213"/>
            <a:ext cx="8675687" cy="1108075"/>
          </a:xfrm>
          <a:prstGeom prst="rect">
            <a:avLst/>
          </a:prstGeom>
        </p:spPr>
        <p:txBody>
          <a:bodyPr/>
          <a:lstStyle/>
          <a:p>
            <a:pPr marL="342900" indent="-342900">
              <a:spcBef>
                <a:spcPct val="20000"/>
              </a:spcBef>
              <a:buFontTx/>
              <a:buChar char="•"/>
              <a:defRPr/>
            </a:pPr>
            <a:r>
              <a:rPr lang="en-US" altLang="zh-CN" sz="2800" i="1" kern="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Ir &gt; </a:t>
            </a:r>
            <a:r>
              <a:rPr lang="en-US" altLang="zh-CN" sz="2800" i="1" kern="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I</a:t>
            </a:r>
            <a:r>
              <a:rPr lang="en-US" altLang="zh-CN" sz="2800" i="1" kern="0" baseline="-250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r</a:t>
            </a:r>
            <a:r>
              <a:rPr lang="en-US" altLang="zh-CN" sz="2800" i="1" kern="0" baseline="-250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a:t>
            </a:r>
            <a:r>
              <a:rPr lang="en-US" altLang="zh-CN" sz="2800" i="1" kern="0" baseline="-250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cr</a:t>
            </a:r>
            <a:r>
              <a:rPr lang="en-US" altLang="zh-CN" sz="2800" i="1" kern="0" baseline="-250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a:t>
            </a:r>
            <a:r>
              <a:rPr lang="en-US" altLang="zh-CN" sz="2800" kern="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zh-CN" altLang="en-US" sz="2800" kern="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地基土发生整体剪切破坏；</a:t>
            </a:r>
            <a:endParaRPr lang="en-US" altLang="zh-CN" sz="2800" kern="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endParaRPr>
          </a:p>
          <a:p>
            <a:pPr marL="342900" indent="-342900">
              <a:spcBef>
                <a:spcPct val="20000"/>
              </a:spcBef>
              <a:buFontTx/>
              <a:buChar char="•"/>
              <a:defRPr/>
            </a:pPr>
            <a:r>
              <a:rPr lang="en-US" altLang="zh-CN" sz="2800" i="1" kern="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Ir &lt; </a:t>
            </a:r>
            <a:r>
              <a:rPr lang="en-US" altLang="zh-CN" sz="2800" i="1" kern="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I</a:t>
            </a:r>
            <a:r>
              <a:rPr lang="en-US" altLang="zh-CN" sz="2800" i="1" kern="0" baseline="-250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r</a:t>
            </a:r>
            <a:r>
              <a:rPr lang="en-US" altLang="zh-CN" sz="2800" i="1" kern="0" baseline="-250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a:t>
            </a:r>
            <a:r>
              <a:rPr lang="en-US" altLang="zh-CN" sz="2800" i="1" kern="0" baseline="-25000" dirty="0" err="1">
                <a:solidFill>
                  <a:schemeClr val="tx1"/>
                </a:solidFill>
                <a:latin typeface="Times New Roman" panose="02020603050405020304" pitchFamily="18" charset="0"/>
                <a:ea typeface="幼圆" panose="02010509060101010101" pitchFamily="49" charset="-122"/>
                <a:cs typeface="Times New Roman" panose="02020603050405020304" pitchFamily="18" charset="0"/>
              </a:rPr>
              <a:t>cr</a:t>
            </a:r>
            <a:r>
              <a:rPr lang="en-US" altLang="zh-CN" sz="2800" i="1" kern="0" baseline="-2500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a:t>
            </a:r>
            <a:r>
              <a:rPr lang="en-US" altLang="zh-CN" sz="2800" kern="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 </a:t>
            </a:r>
            <a:r>
              <a:rPr lang="zh-CN" altLang="en-US" sz="2800" kern="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rPr>
              <a:t>地基土发生局部剪切破坏（或冲剪破坏）</a:t>
            </a:r>
            <a:endParaRPr lang="zh-CN" altLang="en-US" sz="2800" kern="0" dirty="0">
              <a:solidFill>
                <a:schemeClr val="tx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 name="内容占位符 2"/>
          <p:cNvSpPr txBox="1"/>
          <p:nvPr/>
        </p:nvSpPr>
        <p:spPr bwMode="auto">
          <a:xfrm>
            <a:off x="426767" y="1139701"/>
            <a:ext cx="2664991"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r>
              <a:rPr kumimoji="0" lang="zh-CN" altLang="en-US" sz="2800" b="1" kern="0" dirty="0" smtClean="0">
                <a:latin typeface="+mn-ea"/>
                <a:cs typeface="Times New Roman" panose="02020603050405020304" pitchFamily="18" charset="0"/>
              </a:rPr>
              <a:t>刚度指标</a:t>
            </a:r>
            <a:r>
              <a:rPr kumimoji="0" lang="en-US" altLang="zh-CN" sz="2800" b="1" i="1" kern="0" dirty="0" err="1" smtClean="0">
                <a:latin typeface="+mn-ea"/>
                <a:cs typeface="Times New Roman" panose="02020603050405020304" pitchFamily="18" charset="0"/>
              </a:rPr>
              <a:t>I</a:t>
            </a:r>
            <a:r>
              <a:rPr kumimoji="0" lang="en-US" altLang="zh-CN" sz="2800" b="1" i="1" kern="0" baseline="-25000" dirty="0" err="1" smtClean="0">
                <a:latin typeface="+mn-ea"/>
                <a:cs typeface="Times New Roman" panose="02020603050405020304" pitchFamily="18" charset="0"/>
              </a:rPr>
              <a:t>r</a:t>
            </a:r>
            <a:endParaRPr kumimoji="0" lang="zh-CN" altLang="en-US" sz="2800" b="1" i="1" kern="0" baseline="-25000" dirty="0" smtClean="0">
              <a:latin typeface="+mn-ea"/>
              <a:cs typeface="Times New Roman" panose="02020603050405020304" pitchFamily="18" charset="0"/>
            </a:endParaRPr>
          </a:p>
        </p:txBody>
      </p:sp>
      <p:sp>
        <p:nvSpPr>
          <p:cNvPr id="9" name="TextBox 4"/>
          <p:cNvSpPr txBox="1">
            <a:spLocks noChangeArrowheads="1"/>
          </p:cNvSpPr>
          <p:nvPr/>
        </p:nvSpPr>
        <p:spPr bwMode="auto">
          <a:xfrm>
            <a:off x="3491880" y="1215336"/>
            <a:ext cx="3943708" cy="5847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3200" i="1" dirty="0" err="1">
                <a:solidFill>
                  <a:schemeClr val="accent1"/>
                </a:solidFill>
                <a:latin typeface="Times New Roman" panose="02020603050405020304" pitchFamily="18" charset="0"/>
                <a:cs typeface="Times New Roman" panose="02020603050405020304" pitchFamily="18" charset="0"/>
              </a:rPr>
              <a:t>I</a:t>
            </a:r>
            <a:r>
              <a:rPr lang="en-US" altLang="zh-CN" sz="3200" i="1" baseline="-25000" dirty="0" err="1">
                <a:solidFill>
                  <a:schemeClr val="accent1"/>
                </a:solidFill>
                <a:latin typeface="Times New Roman" panose="02020603050405020304" pitchFamily="18" charset="0"/>
                <a:cs typeface="Times New Roman" panose="02020603050405020304" pitchFamily="18" charset="0"/>
              </a:rPr>
              <a:t>r</a:t>
            </a:r>
            <a:r>
              <a:rPr lang="en-US" altLang="zh-CN" sz="3200" dirty="0">
                <a:solidFill>
                  <a:schemeClr val="accent1"/>
                </a:solidFill>
                <a:latin typeface="Times New Roman" panose="02020603050405020304" pitchFamily="18" charset="0"/>
                <a:cs typeface="Times New Roman" panose="02020603050405020304" pitchFamily="18" charset="0"/>
              </a:rPr>
              <a:t> = </a:t>
            </a:r>
            <a:r>
              <a:rPr lang="en-US" altLang="zh-CN" sz="3200" i="1" dirty="0">
                <a:solidFill>
                  <a:schemeClr val="accent1"/>
                </a:solidFill>
                <a:latin typeface="Times New Roman" panose="02020603050405020304" pitchFamily="18" charset="0"/>
                <a:cs typeface="Times New Roman" panose="02020603050405020304" pitchFamily="18" charset="0"/>
              </a:rPr>
              <a:t>E</a:t>
            </a:r>
            <a:r>
              <a:rPr lang="en-US" altLang="zh-CN" sz="3200" dirty="0">
                <a:solidFill>
                  <a:schemeClr val="accent1"/>
                </a:solidFill>
                <a:latin typeface="Times New Roman" panose="02020603050405020304" pitchFamily="18" charset="0"/>
                <a:cs typeface="Times New Roman" panose="02020603050405020304" pitchFamily="18" charset="0"/>
              </a:rPr>
              <a:t>/2(1+</a:t>
            </a:r>
            <a:r>
              <a:rPr lang="en-US" altLang="zh-CN" sz="3200" i="1" dirty="0">
                <a:solidFill>
                  <a:schemeClr val="accent1"/>
                </a:solidFill>
                <a:latin typeface="Times New Roman" panose="02020603050405020304" pitchFamily="18" charset="0"/>
                <a:cs typeface="Times New Roman" panose="02020603050405020304" pitchFamily="18" charset="0"/>
              </a:rPr>
              <a:t>v</a:t>
            </a:r>
            <a:r>
              <a:rPr lang="en-US" altLang="zh-CN" sz="3200" dirty="0">
                <a:solidFill>
                  <a:schemeClr val="accent1"/>
                </a:solidFill>
                <a:latin typeface="Times New Roman" panose="02020603050405020304" pitchFamily="18" charset="0"/>
                <a:cs typeface="Times New Roman" panose="02020603050405020304" pitchFamily="18" charset="0"/>
              </a:rPr>
              <a:t>)(</a:t>
            </a:r>
            <a:r>
              <a:rPr lang="en-US" altLang="zh-CN" sz="3200" i="1" dirty="0" err="1" smtClean="0">
                <a:solidFill>
                  <a:schemeClr val="accent1"/>
                </a:solidFill>
                <a:latin typeface="Times New Roman" panose="02020603050405020304" pitchFamily="18" charset="0"/>
                <a:cs typeface="Times New Roman" panose="02020603050405020304" pitchFamily="18" charset="0"/>
              </a:rPr>
              <a:t>c</a:t>
            </a:r>
            <a:r>
              <a:rPr lang="en-US" altLang="zh-CN" sz="3200" dirty="0" err="1" smtClean="0">
                <a:solidFill>
                  <a:schemeClr val="accent1"/>
                </a:solidFill>
                <a:latin typeface="Times New Roman" panose="02020603050405020304" pitchFamily="18" charset="0"/>
                <a:cs typeface="Times New Roman" panose="02020603050405020304" pitchFamily="18" charset="0"/>
              </a:rPr>
              <a:t>+</a:t>
            </a:r>
            <a:r>
              <a:rPr lang="en-US" altLang="zh-CN" sz="3200" i="1" dirty="0" err="1" smtClean="0">
                <a:solidFill>
                  <a:schemeClr val="accent1"/>
                </a:solidFill>
                <a:latin typeface="Times New Roman" panose="02020603050405020304" pitchFamily="18" charset="0"/>
                <a:cs typeface="Times New Roman" panose="02020603050405020304" pitchFamily="18" charset="0"/>
              </a:rPr>
              <a:t>q</a:t>
            </a:r>
            <a:r>
              <a:rPr lang="en-US" altLang="zh-CN" sz="3200" dirty="0" err="1" smtClean="0">
                <a:solidFill>
                  <a:schemeClr val="accent1"/>
                </a:solidFill>
                <a:latin typeface="Times New Roman" panose="02020603050405020304" pitchFamily="18" charset="0"/>
                <a:cs typeface="Times New Roman" panose="02020603050405020304" pitchFamily="18" charset="0"/>
              </a:rPr>
              <a:t>tan</a:t>
            </a:r>
            <a:r>
              <a:rPr lang="el-GR" altLang="zh-CN" sz="3200" i="1" dirty="0" smtClean="0">
                <a:solidFill>
                  <a:schemeClr val="accent1"/>
                </a:solidFill>
                <a:latin typeface="Times New Roman" panose="02020603050405020304" pitchFamily="18" charset="0"/>
                <a:cs typeface="Times New Roman" panose="02020603050405020304" pitchFamily="18" charset="0"/>
              </a:rPr>
              <a:t>φ</a:t>
            </a:r>
            <a:r>
              <a:rPr lang="en-US" altLang="zh-CN" sz="3200" dirty="0">
                <a:solidFill>
                  <a:schemeClr val="accent1"/>
                </a:solidFill>
                <a:latin typeface="Times New Roman" panose="02020603050405020304" pitchFamily="18" charset="0"/>
                <a:cs typeface="Times New Roman" panose="02020603050405020304" pitchFamily="18" charset="0"/>
              </a:rPr>
              <a:t>)</a:t>
            </a:r>
            <a:endParaRPr lang="zh-CN" altLang="en-US" sz="3200" dirty="0">
              <a:solidFill>
                <a:schemeClr val="accent1"/>
              </a:solidFill>
              <a:latin typeface="Times New Roman" panose="02020603050405020304" pitchFamily="18" charset="0"/>
              <a:cs typeface="Times New Roman" panose="02020603050405020304" pitchFamily="18" charset="0"/>
            </a:endParaRPr>
          </a:p>
        </p:txBody>
      </p:sp>
      <p:sp>
        <p:nvSpPr>
          <p:cNvPr id="10" name="内容占位符 2"/>
          <p:cNvSpPr txBox="1"/>
          <p:nvPr/>
        </p:nvSpPr>
        <p:spPr>
          <a:xfrm>
            <a:off x="293353" y="3883914"/>
            <a:ext cx="8465713" cy="840289"/>
          </a:xfrm>
          <a:prstGeom prst="rect">
            <a:avLst/>
          </a:prstGeom>
        </p:spPr>
        <p:txBody>
          <a:bodyPr/>
          <a:lstStyle/>
          <a:p>
            <a:pPr>
              <a:spcBef>
                <a:spcPct val="20000"/>
              </a:spcBef>
            </a:pPr>
            <a:r>
              <a:rPr lang="en-US" altLang="zh-CN" sz="2000" i="1" kern="0" dirty="0">
                <a:solidFill>
                  <a:schemeClr val="tx1"/>
                </a:solidFill>
                <a:latin typeface="+mn-ea"/>
                <a:ea typeface="+mn-ea"/>
                <a:cs typeface="Times New Roman" panose="02020603050405020304" pitchFamily="18" charset="0"/>
              </a:rPr>
              <a:t>E</a:t>
            </a:r>
            <a:r>
              <a:rPr lang="en-US" altLang="zh-CN" sz="2000" kern="0" dirty="0">
                <a:solidFill>
                  <a:schemeClr val="tx1"/>
                </a:solidFill>
                <a:latin typeface="+mn-ea"/>
                <a:ea typeface="+mn-ea"/>
                <a:cs typeface="Times New Roman" panose="02020603050405020304" pitchFamily="18" charset="0"/>
              </a:rPr>
              <a:t> </a:t>
            </a:r>
            <a:r>
              <a:rPr lang="en-US" altLang="zh-CN" sz="2000" kern="0" dirty="0" smtClean="0">
                <a:solidFill>
                  <a:schemeClr val="tx1"/>
                </a:solidFill>
                <a:latin typeface="+mn-ea"/>
                <a:ea typeface="+mn-ea"/>
                <a:cs typeface="Times New Roman" panose="02020603050405020304" pitchFamily="18" charset="0"/>
              </a:rPr>
              <a:t>—— </a:t>
            </a:r>
            <a:r>
              <a:rPr lang="zh-CN" altLang="en-US" sz="2000" kern="0" dirty="0">
                <a:solidFill>
                  <a:schemeClr val="tx1"/>
                </a:solidFill>
                <a:latin typeface="+mn-ea"/>
                <a:ea typeface="+mn-ea"/>
                <a:cs typeface="Times New Roman" panose="02020603050405020304" pitchFamily="18" charset="0"/>
              </a:rPr>
              <a:t>变形</a:t>
            </a:r>
            <a:r>
              <a:rPr lang="zh-CN" altLang="en-US" sz="2000" kern="0" dirty="0" smtClean="0">
                <a:solidFill>
                  <a:schemeClr val="tx1"/>
                </a:solidFill>
                <a:latin typeface="+mn-ea"/>
                <a:ea typeface="+mn-ea"/>
                <a:cs typeface="Times New Roman" panose="02020603050405020304" pitchFamily="18" charset="0"/>
              </a:rPr>
              <a:t>模量；</a:t>
            </a:r>
            <a:r>
              <a:rPr lang="en-US" altLang="zh-CN" sz="2000" i="1" kern="0" dirty="0" smtClean="0">
                <a:solidFill>
                  <a:schemeClr val="tx1"/>
                </a:solidFill>
                <a:latin typeface="+mn-ea"/>
                <a:ea typeface="+mn-ea"/>
                <a:cs typeface="Times New Roman" panose="02020603050405020304" pitchFamily="18" charset="0"/>
              </a:rPr>
              <a:t>v</a:t>
            </a:r>
            <a:r>
              <a:rPr lang="en-US" altLang="zh-CN" sz="2000" kern="0" dirty="0" smtClean="0">
                <a:solidFill>
                  <a:schemeClr val="tx1"/>
                </a:solidFill>
                <a:latin typeface="+mn-ea"/>
                <a:ea typeface="+mn-ea"/>
                <a:cs typeface="Times New Roman" panose="02020603050405020304" pitchFamily="18" charset="0"/>
              </a:rPr>
              <a:t> —— </a:t>
            </a:r>
            <a:r>
              <a:rPr lang="zh-CN" altLang="en-US" sz="2000" kern="0" dirty="0" smtClean="0">
                <a:solidFill>
                  <a:schemeClr val="tx1"/>
                </a:solidFill>
                <a:latin typeface="+mn-ea"/>
                <a:ea typeface="+mn-ea"/>
                <a:cs typeface="Times New Roman" panose="02020603050405020304" pitchFamily="18" charset="0"/>
              </a:rPr>
              <a:t>泊松比；</a:t>
            </a:r>
            <a:r>
              <a:rPr lang="en-US" altLang="zh-CN" sz="2000" i="1" kern="0" dirty="0" smtClean="0">
                <a:solidFill>
                  <a:schemeClr val="tx1"/>
                </a:solidFill>
                <a:latin typeface="+mn-ea"/>
                <a:ea typeface="+mn-ea"/>
                <a:cs typeface="Times New Roman" panose="02020603050405020304" pitchFamily="18" charset="0"/>
              </a:rPr>
              <a:t>C</a:t>
            </a:r>
            <a:r>
              <a:rPr lang="en-US" altLang="zh-CN" sz="2000" kern="0" dirty="0" smtClean="0">
                <a:solidFill>
                  <a:schemeClr val="tx1"/>
                </a:solidFill>
                <a:latin typeface="+mn-ea"/>
                <a:ea typeface="+mn-ea"/>
                <a:cs typeface="Times New Roman" panose="02020603050405020304" pitchFamily="18" charset="0"/>
              </a:rPr>
              <a:t> —— </a:t>
            </a:r>
            <a:r>
              <a:rPr lang="zh-CN" altLang="en-US" sz="2000" kern="0" dirty="0" smtClean="0">
                <a:solidFill>
                  <a:schemeClr val="tx1"/>
                </a:solidFill>
                <a:latin typeface="+mn-ea"/>
                <a:ea typeface="+mn-ea"/>
                <a:cs typeface="Times New Roman" panose="02020603050405020304" pitchFamily="18" charset="0"/>
              </a:rPr>
              <a:t>地基土黏聚力；</a:t>
            </a:r>
            <a:r>
              <a:rPr lang="en-US" altLang="zh-CN" sz="2000" i="1" kern="0" dirty="0" smtClean="0">
                <a:solidFill>
                  <a:schemeClr val="tx1"/>
                </a:solidFill>
                <a:latin typeface="+mn-ea"/>
                <a:ea typeface="+mn-ea"/>
                <a:cs typeface="Times New Roman" panose="02020603050405020304" pitchFamily="18" charset="0"/>
              </a:rPr>
              <a:t>q</a:t>
            </a:r>
            <a:r>
              <a:rPr lang="en-US" altLang="zh-CN" sz="2000" kern="0" dirty="0" smtClean="0">
                <a:solidFill>
                  <a:schemeClr val="tx1"/>
                </a:solidFill>
                <a:latin typeface="+mn-ea"/>
                <a:ea typeface="+mn-ea"/>
                <a:cs typeface="Times New Roman" panose="02020603050405020304" pitchFamily="18" charset="0"/>
              </a:rPr>
              <a:t> </a:t>
            </a:r>
            <a:r>
              <a:rPr lang="en-US" altLang="zh-CN" sz="2000" kern="0" dirty="0">
                <a:solidFill>
                  <a:schemeClr val="tx1"/>
                </a:solidFill>
                <a:latin typeface="+mn-ea"/>
                <a:ea typeface="+mn-ea"/>
                <a:cs typeface="Times New Roman" panose="02020603050405020304" pitchFamily="18" charset="0"/>
              </a:rPr>
              <a:t>=  </a:t>
            </a:r>
            <a:r>
              <a:rPr lang="el-GR" altLang="zh-CN" sz="2000" i="1" kern="0" dirty="0">
                <a:solidFill>
                  <a:schemeClr val="tx1"/>
                </a:solidFill>
                <a:latin typeface="+mn-ea"/>
                <a:ea typeface="+mn-ea"/>
                <a:cs typeface="Times New Roman" panose="02020603050405020304" pitchFamily="18" charset="0"/>
              </a:rPr>
              <a:t>γ</a:t>
            </a:r>
            <a:r>
              <a:rPr lang="en-US" altLang="zh-CN" sz="2000" i="1" kern="0" dirty="0">
                <a:solidFill>
                  <a:schemeClr val="tx1"/>
                </a:solidFill>
                <a:latin typeface="+mn-ea"/>
                <a:ea typeface="+mn-ea"/>
                <a:cs typeface="Times New Roman" panose="02020603050405020304" pitchFamily="18" charset="0"/>
              </a:rPr>
              <a:t>D</a:t>
            </a:r>
            <a:r>
              <a:rPr lang="en-US" altLang="zh-CN" sz="2000" kern="0" dirty="0">
                <a:solidFill>
                  <a:schemeClr val="tx1"/>
                </a:solidFill>
                <a:latin typeface="+mn-ea"/>
                <a:ea typeface="+mn-ea"/>
                <a:cs typeface="Times New Roman" panose="02020603050405020304" pitchFamily="18" charset="0"/>
              </a:rPr>
              <a:t>,  </a:t>
            </a:r>
            <a:r>
              <a:rPr lang="el-GR" altLang="zh-CN" sz="2000" i="1" kern="0" dirty="0">
                <a:solidFill>
                  <a:schemeClr val="tx1"/>
                </a:solidFill>
                <a:latin typeface="+mn-ea"/>
                <a:ea typeface="+mn-ea"/>
                <a:cs typeface="Times New Roman" panose="02020603050405020304" pitchFamily="18" charset="0"/>
              </a:rPr>
              <a:t>γ</a:t>
            </a:r>
            <a:r>
              <a:rPr lang="el-GR" altLang="zh-CN" sz="2000" kern="0" dirty="0">
                <a:solidFill>
                  <a:schemeClr val="tx1"/>
                </a:solidFill>
                <a:latin typeface="+mn-ea"/>
                <a:ea typeface="+mn-ea"/>
                <a:cs typeface="Times New Roman" panose="02020603050405020304" pitchFamily="18" charset="0"/>
              </a:rPr>
              <a:t> </a:t>
            </a:r>
            <a:r>
              <a:rPr lang="en-US" altLang="zh-CN" sz="2000" kern="0" dirty="0">
                <a:solidFill>
                  <a:schemeClr val="tx1"/>
                </a:solidFill>
                <a:latin typeface="+mn-ea"/>
                <a:ea typeface="+mn-ea"/>
                <a:cs typeface="Times New Roman" panose="02020603050405020304" pitchFamily="18" charset="0"/>
              </a:rPr>
              <a:t>= </a:t>
            </a:r>
            <a:r>
              <a:rPr lang="zh-CN" altLang="en-US" sz="2000" kern="0" dirty="0">
                <a:solidFill>
                  <a:schemeClr val="tx1"/>
                </a:solidFill>
                <a:latin typeface="+mn-ea"/>
                <a:ea typeface="+mn-ea"/>
                <a:cs typeface="Times New Roman" panose="02020603050405020304" pitchFamily="18" charset="0"/>
              </a:rPr>
              <a:t>基础埋深以上土的重</a:t>
            </a:r>
            <a:r>
              <a:rPr lang="zh-CN" altLang="en-US" sz="2000" kern="0" dirty="0" smtClean="0">
                <a:solidFill>
                  <a:schemeClr val="tx1"/>
                </a:solidFill>
                <a:latin typeface="+mn-ea"/>
                <a:ea typeface="+mn-ea"/>
                <a:cs typeface="Times New Roman" panose="02020603050405020304" pitchFamily="18" charset="0"/>
              </a:rPr>
              <a:t>度；</a:t>
            </a:r>
            <a:r>
              <a:rPr lang="en-US" altLang="zh-CN" sz="2000" i="1" dirty="0">
                <a:latin typeface="+mn-ea"/>
                <a:ea typeface="+mn-ea"/>
                <a:cs typeface="Times New Roman" panose="02020603050405020304" pitchFamily="18" charset="0"/>
              </a:rPr>
              <a:t>B</a:t>
            </a:r>
            <a:r>
              <a:rPr lang="en-US" altLang="zh-CN" sz="2000" dirty="0">
                <a:latin typeface="+mn-ea"/>
                <a:ea typeface="+mn-ea"/>
                <a:cs typeface="Times New Roman" panose="02020603050405020304" pitchFamily="18" charset="0"/>
              </a:rPr>
              <a:t> </a:t>
            </a:r>
            <a:r>
              <a:rPr lang="en-US" altLang="zh-CN" sz="2000" dirty="0" smtClean="0">
                <a:latin typeface="+mn-ea"/>
                <a:ea typeface="+mn-ea"/>
                <a:cs typeface="Times New Roman" panose="02020603050405020304" pitchFamily="18" charset="0"/>
              </a:rPr>
              <a:t>—— </a:t>
            </a:r>
            <a:r>
              <a:rPr lang="zh-CN" altLang="en-US" sz="2000" dirty="0">
                <a:latin typeface="+mn-ea"/>
                <a:ea typeface="+mn-ea"/>
                <a:cs typeface="Times New Roman" panose="02020603050405020304" pitchFamily="18" charset="0"/>
              </a:rPr>
              <a:t>基础</a:t>
            </a:r>
            <a:r>
              <a:rPr lang="zh-CN" altLang="en-US" sz="2000" dirty="0" smtClean="0">
                <a:latin typeface="+mn-ea"/>
                <a:ea typeface="+mn-ea"/>
                <a:cs typeface="Times New Roman" panose="02020603050405020304" pitchFamily="18" charset="0"/>
              </a:rPr>
              <a:t>宽度；</a:t>
            </a:r>
            <a:r>
              <a:rPr lang="en-US" altLang="zh-CN" sz="2000" i="1" dirty="0" smtClean="0">
                <a:latin typeface="+mn-ea"/>
                <a:ea typeface="+mn-ea"/>
                <a:cs typeface="Times New Roman" panose="02020603050405020304" pitchFamily="18" charset="0"/>
              </a:rPr>
              <a:t>L ——</a:t>
            </a:r>
            <a:r>
              <a:rPr lang="en-US" altLang="zh-CN" sz="2000" dirty="0" smtClean="0">
                <a:latin typeface="+mn-ea"/>
                <a:ea typeface="+mn-ea"/>
                <a:cs typeface="Times New Roman" panose="02020603050405020304" pitchFamily="18" charset="0"/>
              </a:rPr>
              <a:t> </a:t>
            </a:r>
            <a:r>
              <a:rPr lang="zh-CN" altLang="en-US" sz="2000" dirty="0">
                <a:latin typeface="+mn-ea"/>
                <a:ea typeface="+mn-ea"/>
                <a:cs typeface="Times New Roman" panose="02020603050405020304" pitchFamily="18" charset="0"/>
              </a:rPr>
              <a:t>基础</a:t>
            </a:r>
            <a:r>
              <a:rPr lang="zh-CN" altLang="en-US" sz="2000" dirty="0" smtClean="0">
                <a:latin typeface="+mn-ea"/>
                <a:ea typeface="+mn-ea"/>
                <a:cs typeface="Times New Roman" panose="02020603050405020304" pitchFamily="18" charset="0"/>
              </a:rPr>
              <a:t>长度。</a:t>
            </a:r>
            <a:endParaRPr lang="zh-CN" altLang="en-US" sz="2000" kern="0" dirty="0">
              <a:solidFill>
                <a:schemeClr val="tx1"/>
              </a:solidFill>
              <a:latin typeface="+mn-ea"/>
              <a:ea typeface="+mn-ea"/>
              <a:cs typeface="Times New Roman" panose="02020603050405020304" pitchFamily="18" charset="0"/>
            </a:endParaRPr>
          </a:p>
        </p:txBody>
      </p:sp>
      <p:sp>
        <p:nvSpPr>
          <p:cNvPr id="11"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bwMode="auto">
          <a:xfrm>
            <a:off x="1214439" y="2133600"/>
            <a:ext cx="631085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buClr>
                <a:schemeClr val="folHlink"/>
              </a:buClr>
              <a:buFontTx/>
              <a:buNone/>
            </a:pPr>
            <a:r>
              <a:rPr lang="en-US" altLang="zh-CN" dirty="0" smtClean="0">
                <a:latin typeface="Times New Roman" panose="02020603050405020304" pitchFamily="18" charset="0"/>
                <a:cs typeface="Times New Roman" panose="02020603050405020304" pitchFamily="18" charset="0"/>
              </a:rPr>
              <a:t>§ 7</a:t>
            </a:r>
            <a:r>
              <a:rPr lang="en-US" altLang="zh-CN" b="1" dirty="0" smtClean="0">
                <a:latin typeface="Times New Roman" panose="02020603050405020304" pitchFamily="18" charset="0"/>
                <a:cs typeface="Times New Roman" panose="02020603050405020304" pitchFamily="18" charset="0"/>
              </a:rPr>
              <a:t>.1 </a:t>
            </a:r>
            <a:r>
              <a:rPr lang="zh-CN" altLang="en-US" b="1" dirty="0" smtClean="0">
                <a:latin typeface="Times New Roman" panose="02020603050405020304" pitchFamily="18" charset="0"/>
                <a:cs typeface="Times New Roman" panose="02020603050405020304" pitchFamily="18" charset="0"/>
              </a:rPr>
              <a:t>概述 </a:t>
            </a:r>
            <a:endParaRPr lang="zh-CN" altLang="en-US" b="1" dirty="0" smtClean="0">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2">
                    <a:lumMod val="20000"/>
                    <a:lumOff val="80000"/>
                  </a:schemeClr>
                </a:solidFill>
                <a:latin typeface="Times New Roman" panose="02020603050405020304" pitchFamily="18" charset="0"/>
                <a:cs typeface="Times New Roman" panose="02020603050405020304" pitchFamily="18" charset="0"/>
              </a:rPr>
              <a:t>§ 7</a:t>
            </a:r>
            <a:r>
              <a:rPr lang="en-US" altLang="zh-CN" b="1" dirty="0" smtClean="0">
                <a:solidFill>
                  <a:schemeClr val="bg2">
                    <a:lumMod val="20000"/>
                    <a:lumOff val="80000"/>
                  </a:schemeClr>
                </a:solidFill>
                <a:latin typeface="Times New Roman" panose="02020603050405020304" pitchFamily="18" charset="0"/>
                <a:cs typeface="Times New Roman" panose="02020603050405020304" pitchFamily="18" charset="0"/>
              </a:rPr>
              <a:t>.2 </a:t>
            </a:r>
            <a:r>
              <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rPr>
              <a:t>浅基础的地基破坏模式</a:t>
            </a:r>
            <a:endParaRPr lang="en-US" altLang="zh-CN" b="1" dirty="0" smtClean="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a:solidFill>
                  <a:schemeClr val="bg2">
                    <a:lumMod val="20000"/>
                    <a:lumOff val="80000"/>
                  </a:schemeClr>
                </a:solidFill>
                <a:latin typeface="Times New Roman" panose="02020603050405020304" pitchFamily="18" charset="0"/>
                <a:cs typeface="Times New Roman" panose="02020603050405020304" pitchFamily="18" charset="0"/>
              </a:rPr>
              <a:t>§ 7</a:t>
            </a:r>
            <a:r>
              <a:rPr lang="en-US" altLang="zh-CN" b="1" dirty="0" smtClean="0">
                <a:solidFill>
                  <a:schemeClr val="bg2">
                    <a:lumMod val="20000"/>
                    <a:lumOff val="80000"/>
                  </a:schemeClr>
                </a:solidFill>
                <a:latin typeface="Times New Roman" panose="02020603050405020304" pitchFamily="18" charset="0"/>
                <a:cs typeface="Times New Roman" panose="02020603050405020304" pitchFamily="18" charset="0"/>
              </a:rPr>
              <a:t>.3 </a:t>
            </a:r>
            <a:r>
              <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rPr>
              <a:t>地基临界荷载</a:t>
            </a:r>
            <a:endPar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2">
                    <a:lumMod val="20000"/>
                    <a:lumOff val="80000"/>
                  </a:schemeClr>
                </a:solidFill>
                <a:latin typeface="Times New Roman" panose="02020603050405020304" pitchFamily="18" charset="0"/>
                <a:cs typeface="Times New Roman" panose="02020603050405020304" pitchFamily="18" charset="0"/>
              </a:rPr>
              <a:t>§ 7</a:t>
            </a:r>
            <a:r>
              <a:rPr lang="en-US" altLang="zh-CN" b="1" dirty="0" smtClean="0">
                <a:solidFill>
                  <a:schemeClr val="bg2">
                    <a:lumMod val="20000"/>
                    <a:lumOff val="80000"/>
                  </a:schemeClr>
                </a:solidFill>
                <a:latin typeface="Times New Roman" panose="02020603050405020304" pitchFamily="18" charset="0"/>
                <a:cs typeface="Times New Roman" panose="02020603050405020304" pitchFamily="18" charset="0"/>
              </a:rPr>
              <a:t>.4 </a:t>
            </a:r>
            <a:r>
              <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rPr>
              <a:t>地基极限承载力</a:t>
            </a:r>
            <a:endPar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2">
                    <a:lumMod val="20000"/>
                    <a:lumOff val="80000"/>
                  </a:schemeClr>
                </a:solidFill>
                <a:latin typeface="Times New Roman" panose="02020603050405020304" pitchFamily="18" charset="0"/>
                <a:cs typeface="Times New Roman" panose="02020603050405020304" pitchFamily="18" charset="0"/>
              </a:rPr>
              <a:t>§ 7</a:t>
            </a:r>
            <a:r>
              <a:rPr lang="en-US" altLang="zh-CN" b="1" dirty="0" smtClean="0">
                <a:solidFill>
                  <a:schemeClr val="bg2">
                    <a:lumMod val="20000"/>
                    <a:lumOff val="80000"/>
                  </a:schemeClr>
                </a:solidFill>
                <a:latin typeface="Times New Roman" panose="02020603050405020304" pitchFamily="18" charset="0"/>
                <a:cs typeface="Times New Roman" panose="02020603050405020304" pitchFamily="18" charset="0"/>
              </a:rPr>
              <a:t>.5 </a:t>
            </a:r>
            <a:r>
              <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rPr>
              <a:t>地基承载力特征值确定方法</a:t>
            </a:r>
            <a:endPar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endParaRPr lang="en-US" altLang="zh-CN" b="1" dirty="0" smtClean="0">
              <a:solidFill>
                <a:srgbClr val="0000FF"/>
              </a:solidFill>
              <a:latin typeface="幼圆" panose="02010509060101010101" pitchFamily="49" charset="-122"/>
              <a:ea typeface="幼圆" panose="02010509060101010101" pitchFamily="49" charset="-122"/>
            </a:endParaRPr>
          </a:p>
        </p:txBody>
      </p:sp>
      <p:sp>
        <p:nvSpPr>
          <p:cNvPr id="1027" name="Rectangle 54"/>
          <p:cNvSpPr>
            <a:spLocks noChangeArrowheads="1"/>
          </p:cNvSpPr>
          <p:nvPr/>
        </p:nvSpPr>
        <p:spPr bwMode="auto">
          <a:xfrm>
            <a:off x="1835696" y="764704"/>
            <a:ext cx="568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4800" b="1" dirty="0">
                <a:solidFill>
                  <a:srgbClr val="FF0000"/>
                </a:solidFill>
                <a:latin typeface="宋体" panose="02010600030101010101" pitchFamily="2" charset="-122"/>
              </a:rPr>
              <a:t>第九章 地基承载力</a:t>
            </a:r>
            <a:endParaRPr lang="zh-CN" altLang="en-US" sz="4800" b="1" dirty="0">
              <a:solidFill>
                <a:srgbClr val="FF0000"/>
              </a:solidFill>
              <a:latin typeface="宋体" panose="02010600030101010101" pitchFamily="2" charset="-12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arn(outVertical)">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sz="half" idx="1"/>
          </p:nvPr>
        </p:nvSpPr>
        <p:spPr bwMode="auto">
          <a:xfrm>
            <a:off x="0" y="1268413"/>
            <a:ext cx="5148064" cy="5472955"/>
          </a:xfrm>
          <a:solidFill>
            <a:srgbClr val="FFFFFF"/>
          </a:solidFill>
          <a:ln>
            <a:solidFill>
              <a:srgbClr val="000000"/>
            </a:solidFill>
            <a:miter lim="800000"/>
          </a:ln>
        </p:spPr>
        <p:txBody>
          <a:bodyPr vert="horz" wrap="square" lIns="91440" tIns="45720" rIns="91440" bIns="45720" numCol="1" anchor="t" anchorCtr="0" compatLnSpc="1"/>
          <a:lstStyle/>
          <a:p>
            <a:pPr marL="506095" algn="just" eaLnBrk="1" hangingPunct="1">
              <a:lnSpc>
                <a:spcPct val="130000"/>
              </a:lnSpc>
              <a:buFont typeface="Wingdings" panose="05000000000000000000" pitchFamily="2" charset="2"/>
              <a:buChar char="Ø"/>
            </a:pPr>
            <a:r>
              <a:rPr lang="zh-CN" altLang="en-US" sz="2200" b="1" dirty="0" smtClean="0">
                <a:latin typeface="Times New Roman" panose="02020603050405020304" pitchFamily="18" charset="0"/>
              </a:rPr>
              <a:t>因素</a:t>
            </a:r>
            <a:r>
              <a:rPr lang="zh-CN" altLang="en-US" sz="1800" dirty="0" smtClean="0">
                <a:latin typeface="Times New Roman" panose="02020603050405020304" pitchFamily="18" charset="0"/>
              </a:rPr>
              <a:t>：</a:t>
            </a:r>
            <a:r>
              <a:rPr lang="zh-CN" altLang="en-US" sz="2200" b="1" dirty="0" smtClean="0">
                <a:latin typeface="Times New Roman" panose="02020603050405020304" pitchFamily="18" charset="0"/>
              </a:rPr>
              <a:t>地基土种类、密度、含水量、抗剪强度等；基础条件，如型式、埋深、尺寸、地面粗糙程度等；上部荷载的条件等，其中</a:t>
            </a:r>
            <a:r>
              <a:rPr lang="zh-CN" altLang="en-US" sz="2200" b="1" u="sng" dirty="0" smtClean="0">
                <a:solidFill>
                  <a:srgbClr val="6600FF"/>
                </a:solidFill>
                <a:latin typeface="Times New Roman" panose="02020603050405020304" pitchFamily="18" charset="0"/>
                <a:ea typeface="楷体_GB2312" pitchFamily="49" charset="-122"/>
              </a:rPr>
              <a:t>土的压缩性</a:t>
            </a:r>
            <a:r>
              <a:rPr lang="zh-CN" altLang="en-US" sz="2200" b="1" dirty="0" smtClean="0">
                <a:latin typeface="Times New Roman" panose="02020603050405020304" pitchFamily="18" charset="0"/>
              </a:rPr>
              <a:t>是影响破坏模式的主要因素。</a:t>
            </a:r>
            <a:endParaRPr lang="zh-CN" altLang="en-US" sz="2200" b="1" dirty="0" smtClean="0">
              <a:latin typeface="Times New Roman" panose="02020603050405020304" pitchFamily="18" charset="0"/>
            </a:endParaRPr>
          </a:p>
          <a:p>
            <a:pPr marL="506095" algn="just" eaLnBrk="1" hangingPunct="1">
              <a:lnSpc>
                <a:spcPct val="130000"/>
              </a:lnSpc>
              <a:buFont typeface="Wingdings" panose="05000000000000000000" pitchFamily="2" charset="2"/>
              <a:buChar char="Ø"/>
            </a:pPr>
            <a:r>
              <a:rPr lang="zh-CN" altLang="en-US" sz="2200" b="1" dirty="0" smtClean="0">
                <a:latin typeface="Times New Roman" panose="02020603050405020304" pitchFamily="18" charset="0"/>
              </a:rPr>
              <a:t>一般原则：如果土压缩性低，土体相对比较密实，容易发生整体剪切破坏。反之，如果土比较疏松，压缩性高，则会发生冲剪破坏。</a:t>
            </a:r>
            <a:endParaRPr lang="zh-CN" altLang="en-US" sz="2200" b="1" dirty="0" smtClean="0">
              <a:latin typeface="Times New Roman" panose="02020603050405020304" pitchFamily="18" charset="0"/>
            </a:endParaRPr>
          </a:p>
          <a:p>
            <a:pPr marL="506095" algn="just" eaLnBrk="1" hangingPunct="1">
              <a:lnSpc>
                <a:spcPct val="130000"/>
              </a:lnSpc>
              <a:buFont typeface="Wingdings" panose="05000000000000000000" pitchFamily="2" charset="2"/>
              <a:buChar char="Ø"/>
            </a:pPr>
            <a:r>
              <a:rPr lang="zh-CN" altLang="en-US" sz="2200" b="1" dirty="0" smtClean="0">
                <a:latin typeface="Times New Roman" panose="02020603050405020304" pitchFamily="18" charset="0"/>
              </a:rPr>
              <a:t>魏锡克在砂土上的模型试验结果，图</a:t>
            </a:r>
            <a:r>
              <a:rPr lang="en-US" altLang="zh-CN" sz="2200" b="1" dirty="0" smtClean="0">
                <a:latin typeface="Times New Roman" panose="02020603050405020304" pitchFamily="18" charset="0"/>
              </a:rPr>
              <a:t>9-2</a:t>
            </a:r>
            <a:r>
              <a:rPr lang="zh-CN" altLang="en-US" sz="2200" b="1" dirty="0" smtClean="0">
                <a:latin typeface="Times New Roman" panose="02020603050405020304" pitchFamily="18" charset="0"/>
              </a:rPr>
              <a:t>说明了地基破坏模式与砂土的相对密实度的关系。</a:t>
            </a:r>
            <a:endParaRPr lang="zh-CN" altLang="en-US" sz="2200" b="1" dirty="0" smtClean="0">
              <a:latin typeface="Times New Roman" panose="02020603050405020304" pitchFamily="18" charset="0"/>
            </a:endParaRPr>
          </a:p>
        </p:txBody>
      </p:sp>
      <p:sp>
        <p:nvSpPr>
          <p:cNvPr id="18435" name="Rectangle 3"/>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8436" name="Rectangle 4"/>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pic>
        <p:nvPicPr>
          <p:cNvPr id="18437" name="Picture 5"/>
          <p:cNvPicPr>
            <a:picLocks noGrp="1"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bwMode="auto">
          <a:xfrm>
            <a:off x="5261382" y="1459706"/>
            <a:ext cx="3697288" cy="3897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6"/>
          <p:cNvSpPr>
            <a:spLocks noChangeArrowheads="1"/>
          </p:cNvSpPr>
          <p:nvPr/>
        </p:nvSpPr>
        <p:spPr bwMode="auto">
          <a:xfrm>
            <a:off x="5574418" y="5593346"/>
            <a:ext cx="33842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1400" dirty="0" smtClean="0">
                <a:solidFill>
                  <a:srgbClr val="0000FF"/>
                </a:solidFill>
                <a:latin typeface="Times New Roman" panose="02020603050405020304" pitchFamily="18" charset="0"/>
              </a:rPr>
              <a:t>图</a:t>
            </a:r>
            <a:r>
              <a:rPr lang="en-US" altLang="zh-CN" sz="1400" dirty="0" smtClean="0">
                <a:solidFill>
                  <a:srgbClr val="0000FF"/>
                </a:solidFill>
                <a:latin typeface="Times New Roman" panose="02020603050405020304" pitchFamily="18" charset="0"/>
              </a:rPr>
              <a:t>9-2  </a:t>
            </a:r>
            <a:r>
              <a:rPr lang="zh-CN" altLang="en-US" sz="1400" dirty="0">
                <a:solidFill>
                  <a:srgbClr val="0000FF"/>
                </a:solidFill>
                <a:latin typeface="Times New Roman" panose="02020603050405020304" pitchFamily="18" charset="0"/>
              </a:rPr>
              <a:t>砂中模型基础的破坏模式</a:t>
            </a:r>
            <a:endParaRPr lang="zh-CN" altLang="en-US" sz="1400" dirty="0">
              <a:solidFill>
                <a:srgbClr val="0000FF"/>
              </a:solidFill>
              <a:latin typeface="Times New Roman" panose="02020603050405020304" pitchFamily="18" charset="0"/>
            </a:endParaRPr>
          </a:p>
          <a:p>
            <a:pPr algn="ctr" eaLnBrk="1" hangingPunct="1"/>
            <a:r>
              <a:rPr lang="en-US" altLang="zh-CN" sz="1400" dirty="0">
                <a:solidFill>
                  <a:srgbClr val="0000FF"/>
                </a:solidFill>
                <a:latin typeface="Times New Roman" panose="02020603050405020304" pitchFamily="18" charset="0"/>
              </a:rPr>
              <a:t>(</a:t>
            </a:r>
            <a:r>
              <a:rPr lang="zh-CN" altLang="en-US" sz="1400" dirty="0">
                <a:solidFill>
                  <a:srgbClr val="0000FF"/>
                </a:solidFill>
                <a:latin typeface="Times New Roman" panose="02020603050405020304" pitchFamily="18" charset="0"/>
              </a:rPr>
              <a:t>根据</a:t>
            </a:r>
            <a:r>
              <a:rPr lang="en-US" altLang="zh-CN" sz="1400" dirty="0" err="1">
                <a:solidFill>
                  <a:srgbClr val="0000FF"/>
                </a:solidFill>
                <a:latin typeface="Times New Roman" panose="02020603050405020304" pitchFamily="18" charset="0"/>
              </a:rPr>
              <a:t>Vesic</a:t>
            </a:r>
            <a:r>
              <a:rPr lang="zh-CN" altLang="en-US" sz="1400" dirty="0">
                <a:solidFill>
                  <a:srgbClr val="0000FF"/>
                </a:solidFill>
                <a:latin typeface="Times New Roman" panose="02020603050405020304" pitchFamily="18" charset="0"/>
              </a:rPr>
              <a:t>，</a:t>
            </a:r>
            <a:r>
              <a:rPr lang="en-US" altLang="zh-CN" sz="1400" dirty="0">
                <a:solidFill>
                  <a:srgbClr val="0000FF"/>
                </a:solidFill>
                <a:latin typeface="Times New Roman" panose="02020603050405020304" pitchFamily="18" charset="0"/>
              </a:rPr>
              <a:t>1963a,</a:t>
            </a:r>
            <a:r>
              <a:rPr lang="zh-CN" altLang="en-US" sz="1400" dirty="0">
                <a:solidFill>
                  <a:srgbClr val="0000FF"/>
                </a:solidFill>
                <a:latin typeface="Times New Roman" panose="02020603050405020304" pitchFamily="18" charset="0"/>
              </a:rPr>
              <a:t>由</a:t>
            </a:r>
            <a:r>
              <a:rPr lang="en-US" altLang="zh-CN" sz="1400" dirty="0">
                <a:solidFill>
                  <a:srgbClr val="0000FF"/>
                </a:solidFill>
                <a:latin typeface="Times New Roman" panose="02020603050405020304" pitchFamily="18" charset="0"/>
              </a:rPr>
              <a:t>De Beer</a:t>
            </a:r>
            <a:r>
              <a:rPr lang="zh-CN" altLang="en-US" sz="1400" dirty="0">
                <a:solidFill>
                  <a:srgbClr val="0000FF"/>
                </a:solidFill>
                <a:latin typeface="Times New Roman" panose="02020603050405020304" pitchFamily="18" charset="0"/>
              </a:rPr>
              <a:t>修改，</a:t>
            </a:r>
            <a:r>
              <a:rPr lang="en-US" altLang="zh-CN" sz="1400" dirty="0">
                <a:solidFill>
                  <a:srgbClr val="0000FF"/>
                </a:solidFill>
                <a:latin typeface="Times New Roman" panose="02020603050405020304" pitchFamily="18" charset="0"/>
              </a:rPr>
              <a:t>1970)</a:t>
            </a:r>
            <a:endParaRPr lang="en-US" altLang="zh-CN" sz="1400" dirty="0">
              <a:solidFill>
                <a:srgbClr val="0000FF"/>
              </a:solidFill>
              <a:latin typeface="Times New Roman" panose="02020603050405020304" pitchFamily="18" charset="0"/>
            </a:endParaRPr>
          </a:p>
        </p:txBody>
      </p:sp>
      <p:sp>
        <p:nvSpPr>
          <p:cNvPr id="8" name="标题 1"/>
          <p:cNvSpPr txBox="1"/>
          <p:nvPr/>
        </p:nvSpPr>
        <p:spPr bwMode="auto">
          <a:xfrm>
            <a:off x="1835696" y="575593"/>
            <a:ext cx="5122912" cy="63090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kumimoji="0" lang="zh-CN" altLang="en-US" sz="3200" b="1" kern="0" dirty="0" smtClean="0">
                <a:solidFill>
                  <a:schemeClr val="tx1"/>
                </a:solidFill>
              </a:rPr>
              <a:t>破坏模式的影响因素和判别</a:t>
            </a:r>
            <a:endParaRPr kumimoji="0" lang="zh-CN" altLang="en-US" sz="3200" b="1" kern="0" dirty="0">
              <a:solidFill>
                <a:schemeClr val="tx1"/>
              </a:solidFill>
            </a:endParaRPr>
          </a:p>
        </p:txBody>
      </p:sp>
      <p:sp>
        <p:nvSpPr>
          <p:cNvPr id="10" name="Text Box 8"/>
          <p:cNvSpPr txBox="1">
            <a:spLocks noChangeArrowheads="1"/>
          </p:cNvSpPr>
          <p:nvPr/>
        </p:nvSpPr>
        <p:spPr bwMode="auto">
          <a:xfrm>
            <a:off x="-7938" y="1589"/>
            <a:ext cx="522801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§7.2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浅基础的地基破坏模式</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bwMode="auto">
          <a:xfrm>
            <a:off x="1214439" y="2133600"/>
            <a:ext cx="631085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buClr>
                <a:schemeClr val="folHlink"/>
              </a:buClr>
              <a:buFontTx/>
              <a:buNone/>
            </a:pPr>
            <a:r>
              <a:rPr lang="en-US" altLang="zh-CN" dirty="0" smtClean="0">
                <a:solidFill>
                  <a:schemeClr val="bg1">
                    <a:lumMod val="85000"/>
                  </a:schemeClr>
                </a:solidFill>
                <a:latin typeface="Times New Roman" panose="02020603050405020304" pitchFamily="18" charset="0"/>
                <a:cs typeface="Times New Roman" panose="02020603050405020304" pitchFamily="18" charset="0"/>
              </a:rPr>
              <a:t>§ 7</a:t>
            </a:r>
            <a:r>
              <a:rPr lang="en-US" altLang="zh-CN" b="1" dirty="0" smtClean="0">
                <a:solidFill>
                  <a:schemeClr val="bg1">
                    <a:lumMod val="85000"/>
                  </a:schemeClr>
                </a:solidFill>
                <a:latin typeface="Times New Roman" panose="02020603050405020304" pitchFamily="18" charset="0"/>
                <a:cs typeface="Times New Roman" panose="02020603050405020304" pitchFamily="18" charset="0"/>
              </a:rPr>
              <a:t>.1 </a:t>
            </a:r>
            <a:r>
              <a:rPr lang="zh-CN" altLang="en-US" b="1" dirty="0" smtClean="0">
                <a:solidFill>
                  <a:schemeClr val="bg1">
                    <a:lumMod val="85000"/>
                  </a:schemeClr>
                </a:solidFill>
                <a:latin typeface="Times New Roman" panose="02020603050405020304" pitchFamily="18" charset="0"/>
                <a:cs typeface="Times New Roman" panose="02020603050405020304" pitchFamily="18" charset="0"/>
              </a:rPr>
              <a:t>概述 </a:t>
            </a:r>
            <a:endParaRPr lang="zh-CN" altLang="en-US" b="1" dirty="0" smtClean="0">
              <a:solidFill>
                <a:schemeClr val="bg1">
                  <a:lumMod val="85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1">
                    <a:lumMod val="85000"/>
                  </a:schemeClr>
                </a:solidFill>
                <a:latin typeface="Times New Roman" panose="02020603050405020304" pitchFamily="18" charset="0"/>
                <a:cs typeface="Times New Roman" panose="02020603050405020304" pitchFamily="18" charset="0"/>
              </a:rPr>
              <a:t>§ 7</a:t>
            </a:r>
            <a:r>
              <a:rPr lang="en-US" altLang="zh-CN" b="1" dirty="0" smtClean="0">
                <a:solidFill>
                  <a:schemeClr val="bg1">
                    <a:lumMod val="85000"/>
                  </a:schemeClr>
                </a:solidFill>
                <a:latin typeface="Times New Roman" panose="02020603050405020304" pitchFamily="18" charset="0"/>
                <a:cs typeface="Times New Roman" panose="02020603050405020304" pitchFamily="18" charset="0"/>
              </a:rPr>
              <a:t>.2 </a:t>
            </a:r>
            <a:r>
              <a:rPr lang="zh-CN" altLang="en-US" b="1" dirty="0" smtClean="0">
                <a:solidFill>
                  <a:schemeClr val="bg1">
                    <a:lumMod val="85000"/>
                  </a:schemeClr>
                </a:solidFill>
                <a:latin typeface="Times New Roman" panose="02020603050405020304" pitchFamily="18" charset="0"/>
                <a:cs typeface="Times New Roman" panose="02020603050405020304" pitchFamily="18" charset="0"/>
              </a:rPr>
              <a:t>浅基础的地基破坏模式</a:t>
            </a:r>
            <a:endParaRPr lang="en-US" altLang="zh-CN" b="1" dirty="0" smtClean="0">
              <a:solidFill>
                <a:schemeClr val="bg1">
                  <a:lumMod val="85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a:latin typeface="Times New Roman" panose="02020603050405020304" pitchFamily="18" charset="0"/>
                <a:cs typeface="Times New Roman" panose="02020603050405020304" pitchFamily="18" charset="0"/>
              </a:rPr>
              <a:t>§ 7</a:t>
            </a:r>
            <a:r>
              <a:rPr lang="en-US" altLang="zh-CN" b="1" dirty="0" smtClean="0">
                <a:latin typeface="Times New Roman" panose="02020603050405020304" pitchFamily="18" charset="0"/>
                <a:cs typeface="Times New Roman" panose="02020603050405020304" pitchFamily="18" charset="0"/>
              </a:rPr>
              <a:t>.3 </a:t>
            </a:r>
            <a:r>
              <a:rPr lang="zh-CN" altLang="en-US" b="1" dirty="0" smtClean="0">
                <a:latin typeface="Times New Roman" panose="02020603050405020304" pitchFamily="18" charset="0"/>
                <a:cs typeface="Times New Roman" panose="02020603050405020304" pitchFamily="18" charset="0"/>
              </a:rPr>
              <a:t>地基临界荷载</a:t>
            </a:r>
            <a:endParaRPr lang="zh-CN" altLang="en-US" b="1" dirty="0" smtClean="0">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1"/>
                </a:solidFill>
                <a:latin typeface="Times New Roman" panose="02020603050405020304" pitchFamily="18" charset="0"/>
                <a:cs typeface="Times New Roman" panose="02020603050405020304" pitchFamily="18" charset="0"/>
              </a:rPr>
              <a:t>§ 7</a:t>
            </a:r>
            <a:r>
              <a:rPr lang="en-US" altLang="zh-CN" b="1" dirty="0" smtClean="0">
                <a:solidFill>
                  <a:schemeClr val="bg1"/>
                </a:solidFill>
                <a:latin typeface="Times New Roman" panose="02020603050405020304" pitchFamily="18" charset="0"/>
                <a:cs typeface="Times New Roman" panose="02020603050405020304" pitchFamily="18" charset="0"/>
              </a:rPr>
              <a:t>.4 </a:t>
            </a:r>
            <a:r>
              <a:rPr lang="zh-CN" altLang="en-US" b="1" dirty="0" smtClean="0">
                <a:solidFill>
                  <a:schemeClr val="bg1"/>
                </a:solidFill>
                <a:latin typeface="Times New Roman" panose="02020603050405020304" pitchFamily="18" charset="0"/>
                <a:cs typeface="Times New Roman" panose="02020603050405020304" pitchFamily="18" charset="0"/>
              </a:rPr>
              <a:t>地基极限承载力</a:t>
            </a:r>
            <a:endParaRPr lang="zh-CN" altLang="en-US" b="1" dirty="0" smtClean="0">
              <a:solidFill>
                <a:schemeClr val="bg1"/>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1"/>
                </a:solidFill>
                <a:latin typeface="Times New Roman" panose="02020603050405020304" pitchFamily="18" charset="0"/>
                <a:cs typeface="Times New Roman" panose="02020603050405020304" pitchFamily="18" charset="0"/>
              </a:rPr>
              <a:t>§ 7</a:t>
            </a:r>
            <a:r>
              <a:rPr lang="en-US" altLang="zh-CN" b="1" dirty="0" smtClean="0">
                <a:solidFill>
                  <a:schemeClr val="bg1"/>
                </a:solidFill>
                <a:latin typeface="Times New Roman" panose="02020603050405020304" pitchFamily="18" charset="0"/>
                <a:cs typeface="Times New Roman" panose="02020603050405020304" pitchFamily="18" charset="0"/>
              </a:rPr>
              <a:t>.5 </a:t>
            </a:r>
            <a:r>
              <a:rPr lang="zh-CN" altLang="en-US" b="1" dirty="0" smtClean="0">
                <a:solidFill>
                  <a:schemeClr val="bg1"/>
                </a:solidFill>
                <a:latin typeface="Times New Roman" panose="02020603050405020304" pitchFamily="18" charset="0"/>
                <a:cs typeface="Times New Roman" panose="02020603050405020304" pitchFamily="18" charset="0"/>
              </a:rPr>
              <a:t>地基承载力特征值确定方法</a:t>
            </a:r>
            <a:endParaRPr lang="zh-CN" altLang="en-US" b="1" dirty="0" smtClean="0">
              <a:solidFill>
                <a:schemeClr val="bg1"/>
              </a:solidFill>
              <a:latin typeface="Times New Roman" panose="02020603050405020304" pitchFamily="18" charset="0"/>
              <a:cs typeface="Times New Roman" panose="02020603050405020304" pitchFamily="18" charset="0"/>
            </a:endParaRPr>
          </a:p>
          <a:p>
            <a:pPr eaLnBrk="1" hangingPunct="1">
              <a:buClr>
                <a:schemeClr val="folHlink"/>
              </a:buClr>
              <a:buFontTx/>
              <a:buNone/>
            </a:pPr>
            <a:endParaRPr lang="en-US" altLang="zh-CN" b="1" dirty="0" smtClean="0">
              <a:solidFill>
                <a:srgbClr val="0000FF"/>
              </a:solidFill>
              <a:latin typeface="幼圆" panose="02010509060101010101" pitchFamily="49" charset="-122"/>
              <a:ea typeface="幼圆" panose="02010509060101010101" pitchFamily="49" charset="-122"/>
            </a:endParaRPr>
          </a:p>
        </p:txBody>
      </p:sp>
      <p:sp>
        <p:nvSpPr>
          <p:cNvPr id="1027" name="Rectangle 54"/>
          <p:cNvSpPr>
            <a:spLocks noChangeArrowheads="1"/>
          </p:cNvSpPr>
          <p:nvPr/>
        </p:nvSpPr>
        <p:spPr bwMode="auto">
          <a:xfrm>
            <a:off x="1835696" y="764704"/>
            <a:ext cx="568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4800" b="1" dirty="0">
                <a:solidFill>
                  <a:srgbClr val="FF0000"/>
                </a:solidFill>
                <a:latin typeface="宋体" panose="02010600030101010101" pitchFamily="2" charset="-122"/>
              </a:rPr>
              <a:t>第九章 地基承载力</a:t>
            </a:r>
            <a:endParaRPr lang="zh-CN" altLang="en-US" sz="4800" b="1" dirty="0">
              <a:solidFill>
                <a:srgbClr val="FF0000"/>
              </a:solidFill>
              <a:latin typeface="宋体" panose="02010600030101010101" pitchFamily="2" charset="-122"/>
            </a:endParaRPr>
          </a:p>
        </p:txBody>
      </p:sp>
      <p:sp>
        <p:nvSpPr>
          <p:cNvPr id="2" name="文本框 1"/>
          <p:cNvSpPr txBox="1"/>
          <p:nvPr/>
        </p:nvSpPr>
        <p:spPr>
          <a:xfrm>
            <a:off x="3779912" y="3988930"/>
            <a:ext cx="4392488" cy="1113766"/>
          </a:xfrm>
          <a:prstGeom prst="rect">
            <a:avLst/>
          </a:prstGeom>
          <a:noFill/>
        </p:spPr>
        <p:txBody>
          <a:bodyPr wrap="square" rtlCol="0">
            <a:spAutoFit/>
          </a:bodyPr>
          <a:lstStyle/>
          <a:p>
            <a:pPr>
              <a:lnSpc>
                <a:spcPct val="150000"/>
              </a:lnSpc>
            </a:pPr>
            <a:r>
              <a:rPr lang="en-US" altLang="zh-CN" sz="2400" b="1" dirty="0" smtClean="0">
                <a:latin typeface="宋体" panose="02010600030101010101" pitchFamily="2" charset="-122"/>
                <a:ea typeface="宋体" panose="02010600030101010101" pitchFamily="2" charset="-122"/>
              </a:rPr>
              <a:t>1.</a:t>
            </a:r>
            <a:r>
              <a:rPr lang="zh-CN" altLang="en-US" sz="2400" b="1" dirty="0" smtClean="0">
                <a:latin typeface="宋体" panose="02010600030101010101" pitchFamily="2" charset="-122"/>
                <a:ea typeface="宋体" panose="02010600030101010101" pitchFamily="2" charset="-122"/>
              </a:rPr>
              <a:t>地基塑性变形区边界方程</a:t>
            </a:r>
            <a:endParaRPr lang="en-US" altLang="zh-CN" sz="2400" b="1" dirty="0" smtClean="0">
              <a:latin typeface="宋体" panose="02010600030101010101" pitchFamily="2" charset="-122"/>
              <a:ea typeface="宋体" panose="02010600030101010101" pitchFamily="2" charset="-122"/>
            </a:endParaRPr>
          </a:p>
          <a:p>
            <a:pPr>
              <a:lnSpc>
                <a:spcPct val="150000"/>
              </a:lnSpc>
            </a:pPr>
            <a:r>
              <a:rPr lang="en-US" altLang="zh-CN" sz="2400" b="1" dirty="0" smtClean="0">
                <a:latin typeface="宋体" panose="02010600030101010101" pitchFamily="2" charset="-122"/>
                <a:ea typeface="宋体" panose="02010600030101010101" pitchFamily="2" charset="-122"/>
              </a:rPr>
              <a:t>2.</a:t>
            </a:r>
            <a:r>
              <a:rPr lang="zh-CN" altLang="en-US" sz="2400" b="1" dirty="0" smtClean="0">
                <a:latin typeface="宋体" panose="02010600030101010101" pitchFamily="2" charset="-122"/>
                <a:ea typeface="宋体" panose="02010600030101010101" pitchFamily="2" charset="-122"/>
              </a:rPr>
              <a:t>地基的临塑荷载和临界荷载</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arn(outVertical)">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339752" y="620689"/>
            <a:ext cx="3600400" cy="576064"/>
          </a:xfrm>
        </p:spPr>
        <p:txBody>
          <a:bodyPr/>
          <a:lstStyle/>
          <a:p>
            <a:pPr eaLnBrk="1" hangingPunct="1">
              <a:defRPr/>
            </a:pPr>
            <a:r>
              <a:rPr lang="zh-CN" altLang="en-US" sz="2800" b="1" dirty="0" smtClean="0">
                <a:solidFill>
                  <a:schemeClr val="tx1"/>
                </a:solidFill>
                <a:latin typeface="+mn-ea"/>
                <a:ea typeface="+mn-ea"/>
              </a:rPr>
              <a:t>地基土中的应力状态</a:t>
            </a:r>
            <a:endParaRPr lang="zh-CN" altLang="en-US" sz="2800" b="1" dirty="0" smtClean="0">
              <a:solidFill>
                <a:schemeClr val="tx1"/>
              </a:solidFill>
              <a:latin typeface="+mn-ea"/>
              <a:ea typeface="+mn-ea"/>
            </a:endParaRPr>
          </a:p>
        </p:txBody>
      </p:sp>
      <p:pic>
        <p:nvPicPr>
          <p:cNvPr id="299011" name="Picture 3" descr="9-3"/>
          <p:cNvPicPr>
            <a:picLocks noChangeAspect="1" noChangeArrowheads="1"/>
          </p:cNvPicPr>
          <p:nvPr/>
        </p:nvPicPr>
        <p:blipFill>
          <a:blip r:embed="rId1">
            <a:extLst>
              <a:ext uri="{28A0092B-C50C-407E-A947-70E740481C1C}">
                <a14:useLocalDpi xmlns:a14="http://schemas.microsoft.com/office/drawing/2010/main" val="0"/>
              </a:ext>
            </a:extLst>
          </a:blip>
          <a:srcRect b="16357"/>
          <a:stretch>
            <a:fillRect/>
          </a:stretch>
        </p:blipFill>
        <p:spPr bwMode="auto">
          <a:xfrm>
            <a:off x="899592" y="1268760"/>
            <a:ext cx="74898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7938" y="1589"/>
            <a:ext cx="400387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§7.3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地基临界荷载</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23" name="Text Box 3"/>
          <p:cNvSpPr txBox="1">
            <a:spLocks noChangeArrowheads="1"/>
          </p:cNvSpPr>
          <p:nvPr/>
        </p:nvSpPr>
        <p:spPr bwMode="auto">
          <a:xfrm>
            <a:off x="539552" y="4380084"/>
            <a:ext cx="8215064" cy="183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b="1" dirty="0">
                <a:solidFill>
                  <a:srgbClr val="990033"/>
                </a:solidFill>
                <a:latin typeface="宋体" panose="02010600030101010101" pitchFamily="2" charset="-122"/>
              </a:rPr>
              <a:t>临塑荷载</a:t>
            </a:r>
            <a:r>
              <a:rPr lang="zh-CN" altLang="en-US" sz="2800" b="1" dirty="0" smtClean="0">
                <a:solidFill>
                  <a:srgbClr val="990033"/>
                </a:solidFill>
                <a:latin typeface="宋体" panose="02010600030101010101" pitchFamily="2" charset="-122"/>
              </a:rPr>
              <a:t>：</a:t>
            </a:r>
            <a:r>
              <a:rPr lang="zh-CN" altLang="en-US" sz="2800" b="1" dirty="0">
                <a:solidFill>
                  <a:srgbClr val="0000FF"/>
                </a:solidFill>
                <a:latin typeface="宋体" panose="02010600030101010101" pitchFamily="2" charset="-122"/>
              </a:rPr>
              <a:t>地基处于弹性阶段与局部塑性阶段界限状态时对应的荷载。此时</a:t>
            </a:r>
            <a:r>
              <a:rPr lang="zh-CN" altLang="en-US" sz="2800" b="1" u="sng" dirty="0">
                <a:solidFill>
                  <a:schemeClr val="folHlink"/>
                </a:solidFill>
                <a:latin typeface="宋体" panose="02010600030101010101" pitchFamily="2" charset="-122"/>
              </a:rPr>
              <a:t>地基中任一点</a:t>
            </a:r>
            <a:r>
              <a:rPr lang="zh-CN" altLang="en-US" sz="2800" b="1" u="sng" dirty="0" smtClean="0">
                <a:solidFill>
                  <a:schemeClr val="folHlink"/>
                </a:solidFill>
                <a:latin typeface="宋体" panose="02010600030101010101" pitchFamily="2" charset="-122"/>
              </a:rPr>
              <a:t>都将达但未</a:t>
            </a:r>
            <a:r>
              <a:rPr lang="zh-CN" altLang="en-US" sz="2800" b="1" u="sng" dirty="0">
                <a:solidFill>
                  <a:schemeClr val="folHlink"/>
                </a:solidFill>
                <a:latin typeface="宋体" panose="02010600030101010101" pitchFamily="2" charset="-122"/>
              </a:rPr>
              <a:t>达到塑性</a:t>
            </a:r>
            <a:r>
              <a:rPr lang="zh-CN" altLang="en-US" sz="2800" b="1" u="sng" dirty="0" smtClean="0">
                <a:solidFill>
                  <a:schemeClr val="folHlink"/>
                </a:solidFill>
                <a:latin typeface="宋体" panose="02010600030101010101" pitchFamily="2" charset="-122"/>
              </a:rPr>
              <a:t>状态。</a:t>
            </a:r>
            <a:endParaRPr lang="zh-CN" altLang="en-US" sz="2800" b="1" dirty="0">
              <a:solidFill>
                <a:srgbClr val="990033"/>
              </a:solidFill>
              <a:latin typeface="幼圆" panose="02010509060101010101" pitchFamily="49" charset="-122"/>
              <a:ea typeface="幼圆" panose="02010509060101010101" pitchFamily="49" charset="-122"/>
            </a:endParaRPr>
          </a:p>
        </p:txBody>
      </p:sp>
      <p:grpSp>
        <p:nvGrpSpPr>
          <p:cNvPr id="2" name="Group 31"/>
          <p:cNvGrpSpPr/>
          <p:nvPr/>
        </p:nvGrpSpPr>
        <p:grpSpPr bwMode="auto">
          <a:xfrm>
            <a:off x="5486400" y="1234480"/>
            <a:ext cx="2057400" cy="1884363"/>
            <a:chOff x="3456" y="1200"/>
            <a:chExt cx="1296" cy="1187"/>
          </a:xfrm>
        </p:grpSpPr>
        <p:sp>
          <p:nvSpPr>
            <p:cNvPr id="19470" name="Line 16"/>
            <p:cNvSpPr>
              <a:spLocks noChangeShapeType="1"/>
            </p:cNvSpPr>
            <p:nvPr/>
          </p:nvSpPr>
          <p:spPr bwMode="auto">
            <a:xfrm>
              <a:off x="3456" y="1488"/>
              <a:ext cx="1296" cy="0"/>
            </a:xfrm>
            <a:prstGeom prst="line">
              <a:avLst/>
            </a:prstGeom>
            <a:noFill/>
            <a:ln w="25400" cap="sq">
              <a:solidFill>
                <a:srgbClr val="00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1" name="Rectangle 17" descr="横向砖形"/>
            <p:cNvSpPr>
              <a:spLocks noChangeArrowheads="1"/>
            </p:cNvSpPr>
            <p:nvPr/>
          </p:nvSpPr>
          <p:spPr bwMode="auto">
            <a:xfrm>
              <a:off x="3696" y="1728"/>
              <a:ext cx="816" cy="240"/>
            </a:xfrm>
            <a:prstGeom prst="rect">
              <a:avLst/>
            </a:prstGeom>
            <a:pattFill prst="horzBrick">
              <a:fgClr>
                <a:srgbClr val="FF9966"/>
              </a:fgClr>
              <a:bgClr>
                <a:schemeClr val="bg1"/>
              </a:bgClr>
            </a:pattFill>
            <a:ln w="25400" cap="sq">
              <a:solidFill>
                <a:srgbClr val="0000FF"/>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9472" name="Rectangle 18" descr="横向砖形"/>
            <p:cNvSpPr>
              <a:spLocks noChangeArrowheads="1"/>
            </p:cNvSpPr>
            <p:nvPr/>
          </p:nvSpPr>
          <p:spPr bwMode="auto">
            <a:xfrm>
              <a:off x="3984" y="1200"/>
              <a:ext cx="240" cy="528"/>
            </a:xfrm>
            <a:prstGeom prst="rect">
              <a:avLst/>
            </a:prstGeom>
            <a:pattFill prst="horzBrick">
              <a:fgClr>
                <a:srgbClr val="FF9966"/>
              </a:fgClr>
              <a:bgClr>
                <a:schemeClr val="bg1"/>
              </a:bgClr>
            </a:pattFill>
            <a:ln w="25400" cap="sq">
              <a:solidFill>
                <a:srgbClr val="0000FF"/>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9473" name="Freeform 19" descr="再生纸"/>
            <p:cNvSpPr/>
            <p:nvPr/>
          </p:nvSpPr>
          <p:spPr bwMode="auto">
            <a:xfrm>
              <a:off x="3486" y="1909"/>
              <a:ext cx="253" cy="467"/>
            </a:xfrm>
            <a:custGeom>
              <a:avLst/>
              <a:gdLst>
                <a:gd name="T0" fmla="*/ 246 w 253"/>
                <a:gd name="T1" fmla="*/ 59 h 467"/>
                <a:gd name="T2" fmla="*/ 78 w 253"/>
                <a:gd name="T3" fmla="*/ 167 h 467"/>
                <a:gd name="T4" fmla="*/ 30 w 253"/>
                <a:gd name="T5" fmla="*/ 239 h 467"/>
                <a:gd name="T6" fmla="*/ 6 w 253"/>
                <a:gd name="T7" fmla="*/ 311 h 467"/>
                <a:gd name="T8" fmla="*/ 78 w 253"/>
                <a:gd name="T9" fmla="*/ 467 h 467"/>
                <a:gd name="T10" fmla="*/ 210 w 253"/>
                <a:gd name="T11" fmla="*/ 383 h 467"/>
                <a:gd name="T12" fmla="*/ 210 w 253"/>
                <a:gd name="T13" fmla="*/ 107 h 467"/>
                <a:gd name="T14" fmla="*/ 246 w 253"/>
                <a:gd name="T15" fmla="*/ 59 h 467"/>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467"/>
                <a:gd name="T26" fmla="*/ 253 w 253"/>
                <a:gd name="T27" fmla="*/ 467 h 4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467">
                  <a:moveTo>
                    <a:pt x="246" y="59"/>
                  </a:moveTo>
                  <a:cubicBezTo>
                    <a:pt x="184" y="84"/>
                    <a:pt x="120" y="113"/>
                    <a:pt x="78" y="167"/>
                  </a:cubicBezTo>
                  <a:cubicBezTo>
                    <a:pt x="60" y="190"/>
                    <a:pt x="46" y="215"/>
                    <a:pt x="30" y="239"/>
                  </a:cubicBezTo>
                  <a:cubicBezTo>
                    <a:pt x="16" y="260"/>
                    <a:pt x="6" y="311"/>
                    <a:pt x="6" y="311"/>
                  </a:cubicBezTo>
                  <a:cubicBezTo>
                    <a:pt x="15" y="393"/>
                    <a:pt x="0" y="441"/>
                    <a:pt x="78" y="467"/>
                  </a:cubicBezTo>
                  <a:cubicBezTo>
                    <a:pt x="176" y="455"/>
                    <a:pt x="182" y="466"/>
                    <a:pt x="210" y="383"/>
                  </a:cubicBezTo>
                  <a:cubicBezTo>
                    <a:pt x="207" y="342"/>
                    <a:pt x="184" y="171"/>
                    <a:pt x="210" y="107"/>
                  </a:cubicBezTo>
                  <a:cubicBezTo>
                    <a:pt x="253" y="0"/>
                    <a:pt x="246" y="141"/>
                    <a:pt x="246" y="59"/>
                  </a:cubicBezTo>
                  <a:close/>
                </a:path>
              </a:pathLst>
            </a:custGeom>
            <a:blipFill dpi="0" rotWithShape="0">
              <a:blip r:embed="rId1"/>
              <a:srcRect/>
              <a:tile tx="0" ty="0" sx="100000" sy="100000" flip="none" algn="tl"/>
            </a:blipFill>
            <a:ln w="25400" cap="sq">
              <a:solidFill>
                <a:srgbClr val="0000FF"/>
              </a:solidFill>
              <a:round/>
            </a:ln>
          </p:spPr>
          <p:txBody>
            <a:bodyPr wrap="none" anchor="ctr"/>
            <a:lstStyle/>
            <a:p>
              <a:endParaRPr lang="zh-CN" altLang="en-US"/>
            </a:p>
          </p:txBody>
        </p:sp>
        <p:sp>
          <p:nvSpPr>
            <p:cNvPr id="19474" name="Freeform 20" descr="再生纸"/>
            <p:cNvSpPr/>
            <p:nvPr/>
          </p:nvSpPr>
          <p:spPr bwMode="auto">
            <a:xfrm flipH="1">
              <a:off x="4464" y="1920"/>
              <a:ext cx="253" cy="467"/>
            </a:xfrm>
            <a:custGeom>
              <a:avLst/>
              <a:gdLst>
                <a:gd name="T0" fmla="*/ 246 w 253"/>
                <a:gd name="T1" fmla="*/ 59 h 467"/>
                <a:gd name="T2" fmla="*/ 78 w 253"/>
                <a:gd name="T3" fmla="*/ 167 h 467"/>
                <a:gd name="T4" fmla="*/ 30 w 253"/>
                <a:gd name="T5" fmla="*/ 239 h 467"/>
                <a:gd name="T6" fmla="*/ 6 w 253"/>
                <a:gd name="T7" fmla="*/ 311 h 467"/>
                <a:gd name="T8" fmla="*/ 78 w 253"/>
                <a:gd name="T9" fmla="*/ 467 h 467"/>
                <a:gd name="T10" fmla="*/ 210 w 253"/>
                <a:gd name="T11" fmla="*/ 383 h 467"/>
                <a:gd name="T12" fmla="*/ 210 w 253"/>
                <a:gd name="T13" fmla="*/ 107 h 467"/>
                <a:gd name="T14" fmla="*/ 246 w 253"/>
                <a:gd name="T15" fmla="*/ 59 h 467"/>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467"/>
                <a:gd name="T26" fmla="*/ 253 w 253"/>
                <a:gd name="T27" fmla="*/ 467 h 4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467">
                  <a:moveTo>
                    <a:pt x="246" y="59"/>
                  </a:moveTo>
                  <a:cubicBezTo>
                    <a:pt x="184" y="84"/>
                    <a:pt x="120" y="113"/>
                    <a:pt x="78" y="167"/>
                  </a:cubicBezTo>
                  <a:cubicBezTo>
                    <a:pt x="60" y="190"/>
                    <a:pt x="46" y="215"/>
                    <a:pt x="30" y="239"/>
                  </a:cubicBezTo>
                  <a:cubicBezTo>
                    <a:pt x="16" y="260"/>
                    <a:pt x="6" y="311"/>
                    <a:pt x="6" y="311"/>
                  </a:cubicBezTo>
                  <a:cubicBezTo>
                    <a:pt x="15" y="393"/>
                    <a:pt x="0" y="441"/>
                    <a:pt x="78" y="467"/>
                  </a:cubicBezTo>
                  <a:cubicBezTo>
                    <a:pt x="176" y="455"/>
                    <a:pt x="182" y="466"/>
                    <a:pt x="210" y="383"/>
                  </a:cubicBezTo>
                  <a:cubicBezTo>
                    <a:pt x="207" y="342"/>
                    <a:pt x="184" y="171"/>
                    <a:pt x="210" y="107"/>
                  </a:cubicBezTo>
                  <a:cubicBezTo>
                    <a:pt x="253" y="0"/>
                    <a:pt x="246" y="141"/>
                    <a:pt x="246" y="59"/>
                  </a:cubicBezTo>
                  <a:close/>
                </a:path>
              </a:pathLst>
            </a:custGeom>
            <a:blipFill dpi="0" rotWithShape="0">
              <a:blip r:embed="rId1"/>
              <a:srcRect/>
              <a:tile tx="0" ty="0" sx="100000" sy="100000" flip="none" algn="tl"/>
            </a:blipFill>
            <a:ln w="25400" cap="sq">
              <a:solidFill>
                <a:srgbClr val="0000FF"/>
              </a:solidFill>
              <a:round/>
            </a:ln>
          </p:spPr>
          <p:txBody>
            <a:bodyPr wrap="none" anchor="ctr"/>
            <a:lstStyle/>
            <a:p>
              <a:endParaRPr lang="zh-CN" altLang="en-US"/>
            </a:p>
          </p:txBody>
        </p:sp>
      </p:grpSp>
      <p:sp>
        <p:nvSpPr>
          <p:cNvPr id="542741" name="Text Box 21"/>
          <p:cNvSpPr txBox="1">
            <a:spLocks noChangeArrowheads="1"/>
          </p:cNvSpPr>
          <p:nvPr/>
        </p:nvSpPr>
        <p:spPr bwMode="auto">
          <a:xfrm>
            <a:off x="5435601" y="3553705"/>
            <a:ext cx="202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dirty="0">
                <a:solidFill>
                  <a:schemeClr val="tx1"/>
                </a:solidFill>
                <a:latin typeface="幼圆" panose="02010509060101010101" pitchFamily="49" charset="-122"/>
                <a:ea typeface="幼圆" panose="02010509060101010101" pitchFamily="49" charset="-122"/>
              </a:rPr>
              <a:t>2.</a:t>
            </a:r>
            <a:r>
              <a:rPr kumimoji="1" lang="zh-CN" altLang="en-US" sz="2400" b="1" dirty="0">
                <a:solidFill>
                  <a:schemeClr val="tx1"/>
                </a:solidFill>
                <a:latin typeface="幼圆" panose="02010509060101010101" pitchFamily="49" charset="-122"/>
                <a:ea typeface="幼圆" panose="02010509060101010101" pitchFamily="49" charset="-122"/>
              </a:rPr>
              <a:t>局部塑性区</a:t>
            </a:r>
            <a:endParaRPr kumimoji="1" lang="zh-CN" altLang="en-US" sz="2400" b="1" dirty="0">
              <a:solidFill>
                <a:schemeClr val="tx1"/>
              </a:solidFill>
              <a:latin typeface="幼圆" panose="02010509060101010101" pitchFamily="49" charset="-122"/>
              <a:ea typeface="幼圆" panose="02010509060101010101" pitchFamily="49" charset="-122"/>
            </a:endParaRPr>
          </a:p>
        </p:txBody>
      </p:sp>
      <p:sp>
        <p:nvSpPr>
          <p:cNvPr id="542742" name="Line 22"/>
          <p:cNvSpPr>
            <a:spLocks noChangeShapeType="1"/>
          </p:cNvSpPr>
          <p:nvPr/>
        </p:nvSpPr>
        <p:spPr bwMode="auto">
          <a:xfrm>
            <a:off x="6553200" y="548680"/>
            <a:ext cx="0" cy="685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 name="Group 30"/>
          <p:cNvGrpSpPr/>
          <p:nvPr/>
        </p:nvGrpSpPr>
        <p:grpSpPr bwMode="auto">
          <a:xfrm>
            <a:off x="1524000" y="1577752"/>
            <a:ext cx="2181225" cy="1371600"/>
            <a:chOff x="930" y="1248"/>
            <a:chExt cx="1296" cy="768"/>
          </a:xfrm>
        </p:grpSpPr>
        <p:sp>
          <p:nvSpPr>
            <p:cNvPr id="19467" name="Line 24"/>
            <p:cNvSpPr>
              <a:spLocks noChangeShapeType="1"/>
            </p:cNvSpPr>
            <p:nvPr/>
          </p:nvSpPr>
          <p:spPr bwMode="auto">
            <a:xfrm>
              <a:off x="930" y="1536"/>
              <a:ext cx="1296" cy="0"/>
            </a:xfrm>
            <a:prstGeom prst="line">
              <a:avLst/>
            </a:prstGeom>
            <a:noFill/>
            <a:ln w="25400" cap="sq">
              <a:solidFill>
                <a:srgbClr val="00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8" name="Rectangle 25" descr="横向砖形"/>
            <p:cNvSpPr>
              <a:spLocks noChangeArrowheads="1"/>
            </p:cNvSpPr>
            <p:nvPr/>
          </p:nvSpPr>
          <p:spPr bwMode="auto">
            <a:xfrm>
              <a:off x="1074" y="1776"/>
              <a:ext cx="816" cy="240"/>
            </a:xfrm>
            <a:prstGeom prst="rect">
              <a:avLst/>
            </a:prstGeom>
            <a:pattFill prst="horzBrick">
              <a:fgClr>
                <a:srgbClr val="FF9966"/>
              </a:fgClr>
              <a:bgClr>
                <a:schemeClr val="bg1"/>
              </a:bgClr>
            </a:pattFill>
            <a:ln w="25400" cap="sq">
              <a:solidFill>
                <a:srgbClr val="0000FF"/>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19469" name="Rectangle 26" descr="横向砖形"/>
            <p:cNvSpPr>
              <a:spLocks noChangeArrowheads="1"/>
            </p:cNvSpPr>
            <p:nvPr/>
          </p:nvSpPr>
          <p:spPr bwMode="auto">
            <a:xfrm>
              <a:off x="1362" y="1248"/>
              <a:ext cx="240" cy="528"/>
            </a:xfrm>
            <a:prstGeom prst="rect">
              <a:avLst/>
            </a:prstGeom>
            <a:pattFill prst="horzBrick">
              <a:fgClr>
                <a:srgbClr val="FF9966"/>
              </a:fgClr>
              <a:bgClr>
                <a:schemeClr val="bg1"/>
              </a:bgClr>
            </a:pattFill>
            <a:ln w="25400" cap="sq">
              <a:solidFill>
                <a:srgbClr val="0000FF"/>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542747" name="Text Box 27"/>
          <p:cNvSpPr txBox="1">
            <a:spLocks noChangeArrowheads="1"/>
          </p:cNvSpPr>
          <p:nvPr/>
        </p:nvSpPr>
        <p:spPr bwMode="auto">
          <a:xfrm>
            <a:off x="1524000" y="3522835"/>
            <a:ext cx="199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dirty="0">
                <a:solidFill>
                  <a:schemeClr val="tx1"/>
                </a:solidFill>
                <a:latin typeface="Times New Roman" panose="02020603050405020304" pitchFamily="18" charset="0"/>
              </a:rPr>
              <a:t>1. </a:t>
            </a:r>
            <a:r>
              <a:rPr kumimoji="1" lang="zh-CN" altLang="en-US" sz="2400" b="1" dirty="0">
                <a:solidFill>
                  <a:schemeClr val="tx1"/>
                </a:solidFill>
                <a:latin typeface="Times New Roman" panose="02020603050405020304" pitchFamily="18" charset="0"/>
              </a:rPr>
              <a:t>弹性阶段</a:t>
            </a:r>
            <a:endParaRPr kumimoji="1" lang="zh-CN" altLang="en-US" sz="2400" b="1" dirty="0">
              <a:solidFill>
                <a:schemeClr val="tx1"/>
              </a:solidFill>
              <a:latin typeface="Times New Roman" panose="02020603050405020304" pitchFamily="18" charset="0"/>
            </a:endParaRPr>
          </a:p>
        </p:txBody>
      </p:sp>
      <p:sp>
        <p:nvSpPr>
          <p:cNvPr id="542748" name="Line 28"/>
          <p:cNvSpPr>
            <a:spLocks noChangeShapeType="1"/>
          </p:cNvSpPr>
          <p:nvPr/>
        </p:nvSpPr>
        <p:spPr bwMode="auto">
          <a:xfrm>
            <a:off x="2438400" y="1196752"/>
            <a:ext cx="0" cy="3810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 name="Text Box 8"/>
          <p:cNvSpPr txBox="1">
            <a:spLocks noChangeArrowheads="1"/>
          </p:cNvSpPr>
          <p:nvPr/>
        </p:nvSpPr>
        <p:spPr bwMode="auto">
          <a:xfrm>
            <a:off x="-7938" y="1589"/>
            <a:ext cx="400387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§7.3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地基临界荷载</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542748"/>
                                        </p:tgtEl>
                                        <p:attrNameLst>
                                          <p:attrName>style.visibility</p:attrName>
                                        </p:attrNameLst>
                                      </p:cBhvr>
                                      <p:to>
                                        <p:strVal val="visible"/>
                                      </p:to>
                                    </p:set>
                                    <p:animEffect transition="in" filter="slide(fromTop)">
                                      <p:cBhvr>
                                        <p:cTn id="12" dur="500"/>
                                        <p:tgtEl>
                                          <p:spTgt spid="54274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42747"/>
                                        </p:tgtEl>
                                        <p:attrNameLst>
                                          <p:attrName>style.visibility</p:attrName>
                                        </p:attrNameLst>
                                      </p:cBhvr>
                                      <p:to>
                                        <p:strVal val="visible"/>
                                      </p:to>
                                    </p:set>
                                    <p:animEffect transition="in" filter="slide(fromBottom)">
                                      <p:cBhvr>
                                        <p:cTn id="17" dur="500"/>
                                        <p:tgtEl>
                                          <p:spTgt spid="54274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542742"/>
                                        </p:tgtEl>
                                        <p:attrNameLst>
                                          <p:attrName>style.visibility</p:attrName>
                                        </p:attrNameLst>
                                      </p:cBhvr>
                                      <p:to>
                                        <p:strVal val="visible"/>
                                      </p:to>
                                    </p:set>
                                    <p:animEffect transition="in" filter="slide(fromTop)">
                                      <p:cBhvr>
                                        <p:cTn id="22" dur="500"/>
                                        <p:tgtEl>
                                          <p:spTgt spid="54274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542741"/>
                                        </p:tgtEl>
                                        <p:attrNameLst>
                                          <p:attrName>style.visibility</p:attrName>
                                        </p:attrNameLst>
                                      </p:cBhvr>
                                      <p:to>
                                        <p:strVal val="visible"/>
                                      </p:to>
                                    </p:set>
                                    <p:animEffect transition="in" filter="dissolve">
                                      <p:cBhvr>
                                        <p:cTn id="30" dur="500"/>
                                        <p:tgtEl>
                                          <p:spTgt spid="5427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42723"/>
                                        </p:tgtEl>
                                        <p:attrNameLst>
                                          <p:attrName>style.visibility</p:attrName>
                                        </p:attrNameLst>
                                      </p:cBhvr>
                                      <p:to>
                                        <p:strVal val="visible"/>
                                      </p:to>
                                    </p:set>
                                    <p:animEffect transition="in" filter="wipe(left)">
                                      <p:cBhvr>
                                        <p:cTn id="35" dur="500"/>
                                        <p:tgtEl>
                                          <p:spTgt spid="542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autoUpdateAnimBg="0"/>
      <p:bldP spid="542741" grpId="0" autoUpdateAnimBg="0"/>
      <p:bldP spid="54274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6928917" y="571500"/>
            <a:ext cx="14427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rgbClr val="0000FF"/>
                </a:solidFill>
                <a:ea typeface="隶书" panose="02010509060101010101" pitchFamily="49" charset="-122"/>
              </a:rPr>
              <a:t>条形基础</a:t>
            </a:r>
            <a:endParaRPr lang="en-US" altLang="zh-CN" sz="2800" b="1" dirty="0">
              <a:solidFill>
                <a:srgbClr val="0000FF"/>
              </a:solidFill>
              <a:ea typeface="隶书" panose="02010509060101010101" pitchFamily="49" charset="-122"/>
            </a:endParaRPr>
          </a:p>
        </p:txBody>
      </p:sp>
      <p:graphicFrame>
        <p:nvGraphicFramePr>
          <p:cNvPr id="543790" name="Object 46"/>
          <p:cNvGraphicFramePr>
            <a:graphicFrameLocks noChangeAspect="1"/>
          </p:cNvGraphicFramePr>
          <p:nvPr/>
        </p:nvGraphicFramePr>
        <p:xfrm>
          <a:off x="638175" y="3581400"/>
          <a:ext cx="4581525" cy="989013"/>
        </p:xfrm>
        <a:graphic>
          <a:graphicData uri="http://schemas.openxmlformats.org/presentationml/2006/ole">
            <mc:AlternateContent xmlns:mc="http://schemas.openxmlformats.org/markup-compatibility/2006">
              <mc:Choice xmlns:v="urn:schemas-microsoft-com:vml" Requires="v">
                <p:oleObj spid="_x0000_s5150" name="公式" r:id="rId1" imgW="1790700" imgH="393700" progId="Equation.3">
                  <p:embed/>
                </p:oleObj>
              </mc:Choice>
              <mc:Fallback>
                <p:oleObj name="公式" r:id="rId1" imgW="1790700" imgH="393700" progId="Equation.3">
                  <p:embed/>
                  <p:pic>
                    <p:nvPicPr>
                      <p:cNvPr id="0" name="Object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3581400"/>
                        <a:ext cx="4581525" cy="9890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3792" name="Rectangle 48"/>
          <p:cNvSpPr>
            <a:spLocks noChangeArrowheads="1"/>
          </p:cNvSpPr>
          <p:nvPr/>
        </p:nvSpPr>
        <p:spPr bwMode="auto">
          <a:xfrm>
            <a:off x="468313" y="1447800"/>
            <a:ext cx="4343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2400" b="1" dirty="0">
                <a:solidFill>
                  <a:srgbClr val="000000"/>
                </a:solidFill>
                <a:latin typeface="宋体" panose="02010600030101010101" pitchFamily="2" charset="-122"/>
                <a:sym typeface="Symbol" panose="05050102010706020507" pitchFamily="18" charset="2"/>
              </a:rPr>
              <a:t>自重应力</a:t>
            </a:r>
            <a:endParaRPr lang="zh-CN" altLang="en-US" sz="2400" b="1" dirty="0">
              <a:solidFill>
                <a:srgbClr val="000000"/>
              </a:solidFill>
              <a:latin typeface="宋体" panose="02010600030101010101" pitchFamily="2" charset="-122"/>
              <a:sym typeface="Symbol" panose="05050102010706020507" pitchFamily="18" charset="2"/>
            </a:endParaRPr>
          </a:p>
          <a:p>
            <a:pPr eaLnBrk="1" hangingPunct="1">
              <a:lnSpc>
                <a:spcPct val="95000"/>
              </a:lnSpc>
            </a:pPr>
            <a:r>
              <a:rPr lang="zh-CN" altLang="en-US" sz="2800" b="1" dirty="0">
                <a:solidFill>
                  <a:srgbClr val="000000"/>
                </a:solidFill>
                <a:latin typeface="Arial Unicode MS" pitchFamily="34" charset="-122"/>
                <a:ea typeface="Arial Unicode MS" pitchFamily="34" charset="-122"/>
                <a:sym typeface="Symbol" panose="05050102010706020507" pitchFamily="18" charset="2"/>
              </a:rPr>
              <a:t>      </a:t>
            </a:r>
            <a:r>
              <a:rPr lang="zh-CN" altLang="en-US" sz="2800" b="1" dirty="0">
                <a:solidFill>
                  <a:srgbClr val="CC0000"/>
                </a:solidFill>
                <a:latin typeface="Arial Unicode MS" pitchFamily="34" charset="-122"/>
                <a:ea typeface="Arial Unicode MS" pitchFamily="34" charset="-122"/>
                <a:sym typeface="Symbol" panose="05050102010706020507" pitchFamily="18" charset="2"/>
              </a:rPr>
              <a:t></a:t>
            </a:r>
            <a:r>
              <a:rPr lang="en-US" altLang="zh-CN" sz="2800" b="1" baseline="-25000" dirty="0">
                <a:solidFill>
                  <a:srgbClr val="CC0000"/>
                </a:solidFill>
                <a:latin typeface="Arial Unicode MS" pitchFamily="34" charset="-122"/>
                <a:ea typeface="Arial Unicode MS" pitchFamily="34" charset="-122"/>
                <a:sym typeface="Symbol" panose="05050102010706020507" pitchFamily="18" charset="2"/>
              </a:rPr>
              <a:t>c1</a:t>
            </a:r>
            <a:r>
              <a:rPr lang="en-US" altLang="zh-CN" sz="2800" b="1" dirty="0">
                <a:solidFill>
                  <a:srgbClr val="CC0000"/>
                </a:solidFill>
                <a:latin typeface="Arial Unicode MS" pitchFamily="34" charset="-122"/>
                <a:ea typeface="Arial Unicode MS" pitchFamily="34" charset="-122"/>
                <a:sym typeface="Symbol" panose="05050102010706020507" pitchFamily="18" charset="2"/>
              </a:rPr>
              <a:t>= </a:t>
            </a:r>
            <a:r>
              <a:rPr lang="en-US" altLang="zh-CN" sz="2800" b="1" baseline="-25000" dirty="0">
                <a:solidFill>
                  <a:srgbClr val="CC0000"/>
                </a:solidFill>
                <a:latin typeface="Arial Unicode MS" pitchFamily="34" charset="-122"/>
                <a:ea typeface="Arial Unicode MS" pitchFamily="34" charset="-122"/>
                <a:sym typeface="Symbol" panose="05050102010706020507" pitchFamily="18" charset="2"/>
              </a:rPr>
              <a:t>m</a:t>
            </a:r>
            <a:r>
              <a:rPr lang="en-US" altLang="zh-CN" sz="2800" b="1" dirty="0">
                <a:solidFill>
                  <a:srgbClr val="CC0000"/>
                </a:solidFill>
                <a:latin typeface="Arial Unicode MS" pitchFamily="34" charset="-122"/>
                <a:ea typeface="Arial Unicode MS" pitchFamily="34" charset="-122"/>
                <a:sym typeface="Symbol" panose="05050102010706020507" pitchFamily="18" charset="2"/>
              </a:rPr>
              <a:t>d+ z</a:t>
            </a:r>
            <a:endParaRPr lang="en-US" altLang="zh-CN" sz="2800" b="1" dirty="0">
              <a:solidFill>
                <a:srgbClr val="CC0000"/>
              </a:solidFill>
              <a:latin typeface="Arial Unicode MS" pitchFamily="34" charset="-122"/>
              <a:ea typeface="Arial Unicode MS" pitchFamily="34" charset="-122"/>
              <a:sym typeface="Symbol" panose="05050102010706020507" pitchFamily="18" charset="2"/>
            </a:endParaRPr>
          </a:p>
          <a:p>
            <a:pPr eaLnBrk="1" hangingPunct="1">
              <a:lnSpc>
                <a:spcPct val="95000"/>
              </a:lnSpc>
            </a:pPr>
            <a:r>
              <a:rPr lang="en-US" altLang="zh-CN" sz="2800" b="1" dirty="0">
                <a:solidFill>
                  <a:srgbClr val="CC0000"/>
                </a:solidFill>
                <a:latin typeface="Arial Unicode MS" pitchFamily="34" charset="-122"/>
                <a:ea typeface="Arial Unicode MS" pitchFamily="34" charset="-122"/>
                <a:sym typeface="Symbol" panose="05050102010706020507" pitchFamily="18" charset="2"/>
              </a:rPr>
              <a:t>      </a:t>
            </a:r>
            <a:r>
              <a:rPr lang="en-US" altLang="zh-CN" sz="2800" b="1" baseline="-25000" dirty="0">
                <a:solidFill>
                  <a:srgbClr val="CC0000"/>
                </a:solidFill>
                <a:latin typeface="Arial Unicode MS" pitchFamily="34" charset="-122"/>
                <a:ea typeface="Arial Unicode MS" pitchFamily="34" charset="-122"/>
                <a:sym typeface="Symbol" panose="05050102010706020507" pitchFamily="18" charset="2"/>
              </a:rPr>
              <a:t>c3</a:t>
            </a:r>
            <a:r>
              <a:rPr lang="en-US" altLang="zh-CN" sz="2800" b="1" dirty="0">
                <a:solidFill>
                  <a:srgbClr val="CC0000"/>
                </a:solidFill>
                <a:latin typeface="Arial Unicode MS" pitchFamily="34" charset="-122"/>
                <a:ea typeface="Arial Unicode MS" pitchFamily="34" charset="-122"/>
                <a:sym typeface="Symbol" panose="05050102010706020507" pitchFamily="18" charset="2"/>
              </a:rPr>
              <a:t>= k</a:t>
            </a:r>
            <a:r>
              <a:rPr lang="en-US" altLang="zh-CN" sz="2800" b="1" baseline="-25000" dirty="0">
                <a:solidFill>
                  <a:srgbClr val="CC0000"/>
                </a:solidFill>
                <a:latin typeface="Arial Unicode MS" pitchFamily="34" charset="-122"/>
                <a:ea typeface="Arial Unicode MS" pitchFamily="34" charset="-122"/>
                <a:sym typeface="Symbol" panose="05050102010706020507" pitchFamily="18" charset="2"/>
              </a:rPr>
              <a:t>0</a:t>
            </a:r>
            <a:r>
              <a:rPr lang="en-US" altLang="zh-CN" sz="2800" b="1" dirty="0">
                <a:solidFill>
                  <a:srgbClr val="CC0000"/>
                </a:solidFill>
                <a:latin typeface="Arial Unicode MS" pitchFamily="34" charset="-122"/>
                <a:ea typeface="Arial Unicode MS" pitchFamily="34" charset="-122"/>
                <a:sym typeface="Symbol" panose="05050102010706020507" pitchFamily="18" charset="2"/>
              </a:rPr>
              <a:t>(</a:t>
            </a:r>
            <a:r>
              <a:rPr lang="en-US" altLang="zh-CN" sz="2800" b="1" baseline="-25000" dirty="0">
                <a:solidFill>
                  <a:srgbClr val="CC0000"/>
                </a:solidFill>
                <a:latin typeface="Arial Unicode MS" pitchFamily="34" charset="-122"/>
                <a:ea typeface="Arial Unicode MS" pitchFamily="34" charset="-122"/>
                <a:sym typeface="Symbol" panose="05050102010706020507" pitchFamily="18" charset="2"/>
              </a:rPr>
              <a:t>m</a:t>
            </a:r>
            <a:r>
              <a:rPr lang="en-US" altLang="zh-CN" sz="2800" b="1" dirty="0">
                <a:solidFill>
                  <a:srgbClr val="CC0000"/>
                </a:solidFill>
                <a:latin typeface="Arial Unicode MS" pitchFamily="34" charset="-122"/>
                <a:ea typeface="Arial Unicode MS" pitchFamily="34" charset="-122"/>
                <a:sym typeface="Symbol" panose="05050102010706020507" pitchFamily="18" charset="2"/>
              </a:rPr>
              <a:t>d+ z)</a:t>
            </a:r>
            <a:endParaRPr lang="en-US" altLang="zh-CN" sz="2800" b="1" dirty="0">
              <a:solidFill>
                <a:srgbClr val="CC0000"/>
              </a:solidFill>
              <a:latin typeface="Arial Unicode MS" pitchFamily="34" charset="-122"/>
              <a:ea typeface="Arial Unicode MS" pitchFamily="34" charset="-122"/>
              <a:sym typeface="Symbol" panose="05050102010706020507" pitchFamily="18" charset="2"/>
            </a:endParaRPr>
          </a:p>
        </p:txBody>
      </p:sp>
      <p:sp>
        <p:nvSpPr>
          <p:cNvPr id="543795" name="Rectangle 51"/>
          <p:cNvSpPr>
            <a:spLocks noChangeArrowheads="1"/>
          </p:cNvSpPr>
          <p:nvPr/>
        </p:nvSpPr>
        <p:spPr bwMode="auto">
          <a:xfrm>
            <a:off x="2484438" y="4772025"/>
            <a:ext cx="1600200" cy="457200"/>
          </a:xfrm>
          <a:prstGeom prst="rect">
            <a:avLst/>
          </a:prstGeom>
          <a:solidFill>
            <a:srgbClr val="0000FF"/>
          </a:solidFill>
          <a:ln w="9525">
            <a:solidFill>
              <a:srgbClr val="00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400" b="1">
                <a:solidFill>
                  <a:schemeClr val="accent1"/>
                </a:solidFill>
                <a:ea typeface="华文新魏" panose="02010800040101010101" pitchFamily="2" charset="-122"/>
                <a:sym typeface="Symbol" panose="05050102010706020507" pitchFamily="18" charset="2"/>
              </a:rPr>
              <a:t> </a:t>
            </a:r>
            <a:r>
              <a:rPr lang="zh-CN" altLang="en-US" sz="2400" b="1">
                <a:solidFill>
                  <a:schemeClr val="accent1"/>
                </a:solidFill>
                <a:ea typeface="华文新魏" panose="02010800040101010101" pitchFamily="2" charset="-122"/>
                <a:sym typeface="Symbol" panose="05050102010706020507" pitchFamily="18" charset="2"/>
              </a:rPr>
              <a:t>设</a:t>
            </a:r>
            <a:r>
              <a:rPr lang="en-US" altLang="zh-CN" sz="2400" b="1">
                <a:solidFill>
                  <a:schemeClr val="accent1"/>
                </a:solidFill>
                <a:ea typeface="华文新魏" panose="02010800040101010101" pitchFamily="2" charset="-122"/>
                <a:sym typeface="Symbol" panose="05050102010706020507" pitchFamily="18" charset="2"/>
              </a:rPr>
              <a:t>k</a:t>
            </a:r>
            <a:r>
              <a:rPr lang="en-US" altLang="zh-CN" sz="2400" b="1" baseline="-25000">
                <a:solidFill>
                  <a:schemeClr val="accent1"/>
                </a:solidFill>
                <a:ea typeface="华文新魏" panose="02010800040101010101" pitchFamily="2" charset="-122"/>
                <a:sym typeface="Symbol" panose="05050102010706020507" pitchFamily="18" charset="2"/>
              </a:rPr>
              <a:t>0</a:t>
            </a:r>
            <a:r>
              <a:rPr lang="en-US" altLang="zh-CN" sz="2400" b="1">
                <a:solidFill>
                  <a:schemeClr val="accent1"/>
                </a:solidFill>
                <a:ea typeface="华文新魏" panose="02010800040101010101" pitchFamily="2" charset="-122"/>
                <a:sym typeface="Symbol" panose="05050102010706020507" pitchFamily="18" charset="2"/>
              </a:rPr>
              <a:t> =1.0</a:t>
            </a:r>
            <a:endParaRPr lang="en-US" altLang="zh-CN" sz="2400" b="1">
              <a:solidFill>
                <a:schemeClr val="accent1"/>
              </a:solidFill>
              <a:ea typeface="华文新魏" panose="02010800040101010101" pitchFamily="2" charset="-122"/>
              <a:sym typeface="Symbol" panose="05050102010706020507" pitchFamily="18" charset="2"/>
            </a:endParaRPr>
          </a:p>
        </p:txBody>
      </p:sp>
      <p:sp>
        <p:nvSpPr>
          <p:cNvPr id="543796" name="Rectangle 52"/>
          <p:cNvSpPr>
            <a:spLocks noChangeArrowheads="1"/>
          </p:cNvSpPr>
          <p:nvPr/>
        </p:nvSpPr>
        <p:spPr bwMode="auto">
          <a:xfrm>
            <a:off x="533400" y="4724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2400" b="1" dirty="0">
                <a:solidFill>
                  <a:srgbClr val="000000"/>
                </a:solidFill>
                <a:latin typeface="宋体" panose="02010600030101010101" pitchFamily="2" charset="-122"/>
                <a:sym typeface="Symbol" panose="05050102010706020507" pitchFamily="18" charset="2"/>
              </a:rPr>
              <a:t>总应力</a:t>
            </a:r>
            <a:endParaRPr lang="en-US" altLang="zh-CN" sz="2400" b="1" dirty="0">
              <a:solidFill>
                <a:srgbClr val="CC0000"/>
              </a:solidFill>
              <a:latin typeface="宋体" panose="02010600030101010101" pitchFamily="2" charset="-122"/>
              <a:sym typeface="Symbol" panose="05050102010706020507" pitchFamily="18" charset="2"/>
            </a:endParaRPr>
          </a:p>
        </p:txBody>
      </p:sp>
      <p:sp>
        <p:nvSpPr>
          <p:cNvPr id="543797" name="Rectangle 53"/>
          <p:cNvSpPr>
            <a:spLocks noChangeArrowheads="1"/>
          </p:cNvSpPr>
          <p:nvPr/>
        </p:nvSpPr>
        <p:spPr bwMode="auto">
          <a:xfrm>
            <a:off x="381000" y="2971800"/>
            <a:ext cx="350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2400" b="1" dirty="0">
                <a:solidFill>
                  <a:srgbClr val="000000"/>
                </a:solidFill>
                <a:latin typeface="宋体" panose="02010600030101010101" pitchFamily="2" charset="-122"/>
                <a:sym typeface="Symbol" panose="05050102010706020507" pitchFamily="18" charset="2"/>
              </a:rPr>
              <a:t>附加应力</a:t>
            </a:r>
            <a:endParaRPr lang="zh-CN" altLang="en-US" sz="2400" b="1" baseline="-25000" dirty="0">
              <a:solidFill>
                <a:srgbClr val="000000"/>
              </a:solidFill>
              <a:latin typeface="宋体" panose="02010600030101010101" pitchFamily="2" charset="-122"/>
              <a:sym typeface="Symbol" panose="05050102010706020507" pitchFamily="18" charset="2"/>
            </a:endParaRPr>
          </a:p>
        </p:txBody>
      </p:sp>
      <p:graphicFrame>
        <p:nvGraphicFramePr>
          <p:cNvPr id="543798" name="Object 54"/>
          <p:cNvGraphicFramePr>
            <a:graphicFrameLocks noChangeAspect="1"/>
          </p:cNvGraphicFramePr>
          <p:nvPr/>
        </p:nvGraphicFramePr>
        <p:xfrm>
          <a:off x="684213" y="5516563"/>
          <a:ext cx="5426075" cy="895350"/>
        </p:xfrm>
        <a:graphic>
          <a:graphicData uri="http://schemas.openxmlformats.org/presentationml/2006/ole">
            <mc:AlternateContent xmlns:mc="http://schemas.openxmlformats.org/markup-compatibility/2006">
              <mc:Choice xmlns:v="urn:schemas-microsoft-com:vml" Requires="v">
                <p:oleObj spid="_x0000_s5151" name="公式" r:id="rId3" imgW="2120900" imgH="355600" progId="Equation.3">
                  <p:embed/>
                </p:oleObj>
              </mc:Choice>
              <mc:Fallback>
                <p:oleObj name="公式" r:id="rId3" imgW="2120900" imgH="355600" progId="Equation.3">
                  <p:embed/>
                  <p:pic>
                    <p:nvPicPr>
                      <p:cNvPr id="0" name="Object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5516563"/>
                        <a:ext cx="5426075" cy="8953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0" name="Line 73"/>
          <p:cNvSpPr>
            <a:spLocks noChangeShapeType="1"/>
          </p:cNvSpPr>
          <p:nvPr/>
        </p:nvSpPr>
        <p:spPr bwMode="auto">
          <a:xfrm>
            <a:off x="4211638" y="1268413"/>
            <a:ext cx="4932362"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91" name="Freeform 71"/>
          <p:cNvSpPr/>
          <p:nvPr/>
        </p:nvSpPr>
        <p:spPr bwMode="auto">
          <a:xfrm>
            <a:off x="5694363" y="2057400"/>
            <a:ext cx="569912" cy="1011238"/>
          </a:xfrm>
          <a:custGeom>
            <a:avLst/>
            <a:gdLst>
              <a:gd name="T0" fmla="*/ 2147483647 w 359"/>
              <a:gd name="T1" fmla="*/ 0 h 605"/>
              <a:gd name="T2" fmla="*/ 2147483647 w 359"/>
              <a:gd name="T3" fmla="*/ 2147483647 h 605"/>
              <a:gd name="T4" fmla="*/ 2147483647 w 359"/>
              <a:gd name="T5" fmla="*/ 2147483647 h 605"/>
              <a:gd name="T6" fmla="*/ 2147483647 w 359"/>
              <a:gd name="T7" fmla="*/ 2147483647 h 605"/>
              <a:gd name="T8" fmla="*/ 2147483647 w 359"/>
              <a:gd name="T9" fmla="*/ 2147483647 h 605"/>
              <a:gd name="T10" fmla="*/ 2147483647 w 359"/>
              <a:gd name="T11" fmla="*/ 2147483647 h 605"/>
              <a:gd name="T12" fmla="*/ 2147483647 w 359"/>
              <a:gd name="T13" fmla="*/ 2147483647 h 605"/>
              <a:gd name="T14" fmla="*/ 2147483647 w 359"/>
              <a:gd name="T15" fmla="*/ 2147483647 h 605"/>
              <a:gd name="T16" fmla="*/ 2147483647 w 359"/>
              <a:gd name="T17" fmla="*/ 2147483647 h 605"/>
              <a:gd name="T18" fmla="*/ 2147483647 w 359"/>
              <a:gd name="T19" fmla="*/ 2147483647 h 605"/>
              <a:gd name="T20" fmla="*/ 2147483647 w 359"/>
              <a:gd name="T21" fmla="*/ 2147483647 h 605"/>
              <a:gd name="T22" fmla="*/ 2147483647 w 359"/>
              <a:gd name="T23" fmla="*/ 2147483647 h 605"/>
              <a:gd name="T24" fmla="*/ 2147483647 w 359"/>
              <a:gd name="T25" fmla="*/ 2147483647 h 605"/>
              <a:gd name="T26" fmla="*/ 2147483647 w 359"/>
              <a:gd name="T27" fmla="*/ 0 h 6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605"/>
              <a:gd name="T44" fmla="*/ 359 w 359"/>
              <a:gd name="T45" fmla="*/ 605 h 6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605">
                <a:moveTo>
                  <a:pt x="263" y="0"/>
                </a:moveTo>
                <a:cubicBezTo>
                  <a:pt x="224" y="13"/>
                  <a:pt x="229" y="7"/>
                  <a:pt x="195" y="48"/>
                </a:cubicBezTo>
                <a:cubicBezTo>
                  <a:pt x="177" y="69"/>
                  <a:pt x="147" y="115"/>
                  <a:pt x="147" y="115"/>
                </a:cubicBezTo>
                <a:cubicBezTo>
                  <a:pt x="120" y="198"/>
                  <a:pt x="105" y="280"/>
                  <a:pt x="42" y="346"/>
                </a:cubicBezTo>
                <a:cubicBezTo>
                  <a:pt x="31" y="376"/>
                  <a:pt x="14" y="392"/>
                  <a:pt x="3" y="422"/>
                </a:cubicBezTo>
                <a:cubicBezTo>
                  <a:pt x="6" y="451"/>
                  <a:pt x="0" y="483"/>
                  <a:pt x="13" y="509"/>
                </a:cubicBezTo>
                <a:cubicBezTo>
                  <a:pt x="19" y="521"/>
                  <a:pt x="39" y="512"/>
                  <a:pt x="51" y="518"/>
                </a:cubicBezTo>
                <a:cubicBezTo>
                  <a:pt x="59" y="522"/>
                  <a:pt x="63" y="533"/>
                  <a:pt x="71" y="538"/>
                </a:cubicBezTo>
                <a:cubicBezTo>
                  <a:pt x="104" y="560"/>
                  <a:pt x="134" y="583"/>
                  <a:pt x="167" y="605"/>
                </a:cubicBezTo>
                <a:cubicBezTo>
                  <a:pt x="224" y="598"/>
                  <a:pt x="276" y="594"/>
                  <a:pt x="330" y="576"/>
                </a:cubicBezTo>
                <a:cubicBezTo>
                  <a:pt x="336" y="557"/>
                  <a:pt x="342" y="537"/>
                  <a:pt x="349" y="518"/>
                </a:cubicBezTo>
                <a:cubicBezTo>
                  <a:pt x="352" y="509"/>
                  <a:pt x="359" y="490"/>
                  <a:pt x="359" y="490"/>
                </a:cubicBezTo>
                <a:cubicBezTo>
                  <a:pt x="356" y="394"/>
                  <a:pt x="355" y="298"/>
                  <a:pt x="349" y="202"/>
                </a:cubicBezTo>
                <a:cubicBezTo>
                  <a:pt x="343" y="111"/>
                  <a:pt x="239" y="93"/>
                  <a:pt x="263" y="0"/>
                </a:cubicBezTo>
                <a:close/>
              </a:path>
            </a:pathLst>
          </a:custGeom>
          <a:noFill/>
          <a:ln w="25400">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92" name="Freeform 72"/>
          <p:cNvSpPr/>
          <p:nvPr/>
        </p:nvSpPr>
        <p:spPr bwMode="auto">
          <a:xfrm>
            <a:off x="6810375" y="2060575"/>
            <a:ext cx="569913" cy="1011238"/>
          </a:xfrm>
          <a:custGeom>
            <a:avLst/>
            <a:gdLst>
              <a:gd name="T0" fmla="*/ 2147483647 w 359"/>
              <a:gd name="T1" fmla="*/ 0 h 605"/>
              <a:gd name="T2" fmla="*/ 2147483647 w 359"/>
              <a:gd name="T3" fmla="*/ 2147483647 h 605"/>
              <a:gd name="T4" fmla="*/ 2147483647 w 359"/>
              <a:gd name="T5" fmla="*/ 2147483647 h 605"/>
              <a:gd name="T6" fmla="*/ 2147483647 w 359"/>
              <a:gd name="T7" fmla="*/ 2147483647 h 605"/>
              <a:gd name="T8" fmla="*/ 2147483647 w 359"/>
              <a:gd name="T9" fmla="*/ 2147483647 h 605"/>
              <a:gd name="T10" fmla="*/ 2147483647 w 359"/>
              <a:gd name="T11" fmla="*/ 2147483647 h 605"/>
              <a:gd name="T12" fmla="*/ 2147483647 w 359"/>
              <a:gd name="T13" fmla="*/ 2147483647 h 605"/>
              <a:gd name="T14" fmla="*/ 2147483647 w 359"/>
              <a:gd name="T15" fmla="*/ 2147483647 h 605"/>
              <a:gd name="T16" fmla="*/ 2147483647 w 359"/>
              <a:gd name="T17" fmla="*/ 2147483647 h 605"/>
              <a:gd name="T18" fmla="*/ 2147483647 w 359"/>
              <a:gd name="T19" fmla="*/ 2147483647 h 605"/>
              <a:gd name="T20" fmla="*/ 2147483647 w 359"/>
              <a:gd name="T21" fmla="*/ 2147483647 h 605"/>
              <a:gd name="T22" fmla="*/ 2147483647 w 359"/>
              <a:gd name="T23" fmla="*/ 2147483647 h 605"/>
              <a:gd name="T24" fmla="*/ 2147483647 w 359"/>
              <a:gd name="T25" fmla="*/ 2147483647 h 605"/>
              <a:gd name="T26" fmla="*/ 2147483647 w 359"/>
              <a:gd name="T27" fmla="*/ 0 h 6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605"/>
              <a:gd name="T44" fmla="*/ 359 w 359"/>
              <a:gd name="T45" fmla="*/ 605 h 6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605">
                <a:moveTo>
                  <a:pt x="263" y="0"/>
                </a:moveTo>
                <a:cubicBezTo>
                  <a:pt x="224" y="13"/>
                  <a:pt x="229" y="7"/>
                  <a:pt x="195" y="48"/>
                </a:cubicBezTo>
                <a:cubicBezTo>
                  <a:pt x="177" y="69"/>
                  <a:pt x="147" y="115"/>
                  <a:pt x="147" y="115"/>
                </a:cubicBezTo>
                <a:cubicBezTo>
                  <a:pt x="120" y="198"/>
                  <a:pt x="105" y="280"/>
                  <a:pt x="42" y="346"/>
                </a:cubicBezTo>
                <a:cubicBezTo>
                  <a:pt x="31" y="376"/>
                  <a:pt x="14" y="392"/>
                  <a:pt x="3" y="422"/>
                </a:cubicBezTo>
                <a:cubicBezTo>
                  <a:pt x="6" y="451"/>
                  <a:pt x="0" y="483"/>
                  <a:pt x="13" y="509"/>
                </a:cubicBezTo>
                <a:cubicBezTo>
                  <a:pt x="19" y="521"/>
                  <a:pt x="39" y="512"/>
                  <a:pt x="51" y="518"/>
                </a:cubicBezTo>
                <a:cubicBezTo>
                  <a:pt x="59" y="522"/>
                  <a:pt x="63" y="533"/>
                  <a:pt x="71" y="538"/>
                </a:cubicBezTo>
                <a:cubicBezTo>
                  <a:pt x="104" y="560"/>
                  <a:pt x="134" y="583"/>
                  <a:pt x="167" y="605"/>
                </a:cubicBezTo>
                <a:cubicBezTo>
                  <a:pt x="224" y="598"/>
                  <a:pt x="276" y="594"/>
                  <a:pt x="330" y="576"/>
                </a:cubicBezTo>
                <a:cubicBezTo>
                  <a:pt x="336" y="557"/>
                  <a:pt x="342" y="537"/>
                  <a:pt x="349" y="518"/>
                </a:cubicBezTo>
                <a:cubicBezTo>
                  <a:pt x="352" y="509"/>
                  <a:pt x="359" y="490"/>
                  <a:pt x="359" y="490"/>
                </a:cubicBezTo>
                <a:cubicBezTo>
                  <a:pt x="356" y="394"/>
                  <a:pt x="355" y="298"/>
                  <a:pt x="349" y="202"/>
                </a:cubicBezTo>
                <a:cubicBezTo>
                  <a:pt x="343" y="111"/>
                  <a:pt x="239" y="93"/>
                  <a:pt x="263" y="0"/>
                </a:cubicBezTo>
                <a:close/>
              </a:path>
            </a:pathLst>
          </a:custGeom>
          <a:noFill/>
          <a:ln w="25400">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93" name="Line 74"/>
          <p:cNvSpPr>
            <a:spLocks noChangeShapeType="1"/>
          </p:cNvSpPr>
          <p:nvPr/>
        </p:nvSpPr>
        <p:spPr bwMode="auto">
          <a:xfrm>
            <a:off x="4643438" y="1268413"/>
            <a:ext cx="0" cy="79216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4" name="Text Box 75"/>
          <p:cNvSpPr txBox="1">
            <a:spLocks noChangeArrowheads="1"/>
          </p:cNvSpPr>
          <p:nvPr/>
        </p:nvSpPr>
        <p:spPr bwMode="auto">
          <a:xfrm>
            <a:off x="3563938" y="1316038"/>
            <a:ext cx="1014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3600" i="1">
                <a:latin typeface="Times New Roman" panose="02020603050405020304" pitchFamily="18" charset="0"/>
                <a:sym typeface="Symbol" panose="05050102010706020507" pitchFamily="18" charset="2"/>
              </a:rPr>
              <a:t></a:t>
            </a:r>
            <a:r>
              <a:rPr lang="en-US" altLang="zh-CN" sz="3600" baseline="-25000">
                <a:latin typeface="Times New Roman" panose="02020603050405020304" pitchFamily="18" charset="0"/>
              </a:rPr>
              <a:t>m</a:t>
            </a:r>
            <a:r>
              <a:rPr lang="en-US" altLang="zh-CN" sz="3600" i="1">
                <a:latin typeface="Times New Roman" panose="02020603050405020304" pitchFamily="18" charset="0"/>
              </a:rPr>
              <a:t>, z</a:t>
            </a:r>
            <a:endParaRPr lang="en-US" altLang="zh-CN" sz="3600" i="1">
              <a:latin typeface="Times New Roman" panose="02020603050405020304" pitchFamily="18" charset="0"/>
            </a:endParaRPr>
          </a:p>
        </p:txBody>
      </p:sp>
      <p:sp>
        <p:nvSpPr>
          <p:cNvPr id="20495" name="Line 76"/>
          <p:cNvSpPr>
            <a:spLocks noChangeShapeType="1"/>
          </p:cNvSpPr>
          <p:nvPr/>
        </p:nvSpPr>
        <p:spPr bwMode="auto">
          <a:xfrm flipH="1">
            <a:off x="8893175"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96" name="Line 77"/>
          <p:cNvSpPr>
            <a:spLocks noChangeShapeType="1"/>
          </p:cNvSpPr>
          <p:nvPr/>
        </p:nvSpPr>
        <p:spPr bwMode="auto">
          <a:xfrm flipH="1">
            <a:off x="8732838"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97" name="Line 78"/>
          <p:cNvSpPr>
            <a:spLocks noChangeShapeType="1"/>
          </p:cNvSpPr>
          <p:nvPr/>
        </p:nvSpPr>
        <p:spPr bwMode="auto">
          <a:xfrm flipH="1">
            <a:off x="5092700"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98" name="Line 79"/>
          <p:cNvSpPr>
            <a:spLocks noChangeShapeType="1"/>
          </p:cNvSpPr>
          <p:nvPr/>
        </p:nvSpPr>
        <p:spPr bwMode="auto">
          <a:xfrm flipH="1">
            <a:off x="4932363"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99" name="Line 80"/>
          <p:cNvSpPr>
            <a:spLocks noChangeShapeType="1"/>
          </p:cNvSpPr>
          <p:nvPr/>
        </p:nvSpPr>
        <p:spPr bwMode="auto">
          <a:xfrm flipH="1">
            <a:off x="5453063"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500" name="Line 81"/>
          <p:cNvSpPr>
            <a:spLocks noChangeShapeType="1"/>
          </p:cNvSpPr>
          <p:nvPr/>
        </p:nvSpPr>
        <p:spPr bwMode="auto">
          <a:xfrm flipH="1">
            <a:off x="5292725"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501" name="Line 82"/>
          <p:cNvSpPr>
            <a:spLocks noChangeShapeType="1"/>
          </p:cNvSpPr>
          <p:nvPr/>
        </p:nvSpPr>
        <p:spPr bwMode="auto">
          <a:xfrm flipH="1">
            <a:off x="5811838"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502" name="Line 83"/>
          <p:cNvSpPr>
            <a:spLocks noChangeShapeType="1"/>
          </p:cNvSpPr>
          <p:nvPr/>
        </p:nvSpPr>
        <p:spPr bwMode="auto">
          <a:xfrm flipH="1">
            <a:off x="5651500"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503" name="Line 84"/>
          <p:cNvSpPr>
            <a:spLocks noChangeShapeType="1"/>
          </p:cNvSpPr>
          <p:nvPr/>
        </p:nvSpPr>
        <p:spPr bwMode="auto">
          <a:xfrm flipH="1">
            <a:off x="7396163"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504" name="Line 85"/>
          <p:cNvSpPr>
            <a:spLocks noChangeShapeType="1"/>
          </p:cNvSpPr>
          <p:nvPr/>
        </p:nvSpPr>
        <p:spPr bwMode="auto">
          <a:xfrm flipH="1">
            <a:off x="7235825"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505" name="Rectangle 41"/>
          <p:cNvSpPr>
            <a:spLocks noChangeArrowheads="1"/>
          </p:cNvSpPr>
          <p:nvPr/>
        </p:nvSpPr>
        <p:spPr bwMode="auto">
          <a:xfrm>
            <a:off x="4905375" y="1600200"/>
            <a:ext cx="3505200" cy="457200"/>
          </a:xfrm>
          <a:prstGeom prst="rect">
            <a:avLst/>
          </a:prstGeom>
          <a:noFill/>
          <a:ln w="38100" cap="sq">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20506" name="Rectangle 42"/>
          <p:cNvSpPr>
            <a:spLocks noChangeArrowheads="1"/>
          </p:cNvSpPr>
          <p:nvPr/>
        </p:nvSpPr>
        <p:spPr bwMode="auto">
          <a:xfrm>
            <a:off x="6105525" y="990600"/>
            <a:ext cx="1066800" cy="1066800"/>
          </a:xfrm>
          <a:prstGeom prst="rect">
            <a:avLst/>
          </a:prstGeom>
          <a:noFill/>
          <a:ln w="38100" cap="sq">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20507" name="Line 43"/>
          <p:cNvSpPr>
            <a:spLocks noChangeShapeType="1"/>
          </p:cNvSpPr>
          <p:nvPr/>
        </p:nvSpPr>
        <p:spPr bwMode="auto">
          <a:xfrm>
            <a:off x="612457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8" name="Line 44"/>
          <p:cNvSpPr>
            <a:spLocks noChangeShapeType="1"/>
          </p:cNvSpPr>
          <p:nvPr/>
        </p:nvSpPr>
        <p:spPr bwMode="auto">
          <a:xfrm>
            <a:off x="637222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9" name="Line 45"/>
          <p:cNvSpPr>
            <a:spLocks noChangeShapeType="1"/>
          </p:cNvSpPr>
          <p:nvPr/>
        </p:nvSpPr>
        <p:spPr bwMode="auto">
          <a:xfrm>
            <a:off x="688657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0" name="Line 46"/>
          <p:cNvSpPr>
            <a:spLocks noChangeShapeType="1"/>
          </p:cNvSpPr>
          <p:nvPr/>
        </p:nvSpPr>
        <p:spPr bwMode="auto">
          <a:xfrm>
            <a:off x="665797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1" name="Line 47"/>
          <p:cNvSpPr>
            <a:spLocks noChangeShapeType="1"/>
          </p:cNvSpPr>
          <p:nvPr/>
        </p:nvSpPr>
        <p:spPr bwMode="auto">
          <a:xfrm>
            <a:off x="7191375" y="100965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2" name="Line 48"/>
          <p:cNvSpPr>
            <a:spLocks noChangeShapeType="1"/>
          </p:cNvSpPr>
          <p:nvPr/>
        </p:nvSpPr>
        <p:spPr bwMode="auto">
          <a:xfrm flipH="1">
            <a:off x="4905375" y="1628775"/>
            <a:ext cx="26988" cy="428625"/>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3" name="Line 49"/>
          <p:cNvSpPr>
            <a:spLocks noChangeShapeType="1"/>
          </p:cNvSpPr>
          <p:nvPr/>
        </p:nvSpPr>
        <p:spPr bwMode="auto">
          <a:xfrm>
            <a:off x="5133975" y="16002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4" name="Line 50"/>
          <p:cNvSpPr>
            <a:spLocks noChangeShapeType="1"/>
          </p:cNvSpPr>
          <p:nvPr/>
        </p:nvSpPr>
        <p:spPr bwMode="auto">
          <a:xfrm>
            <a:off x="5438775" y="16383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5" name="Line 51"/>
          <p:cNvSpPr>
            <a:spLocks noChangeShapeType="1"/>
          </p:cNvSpPr>
          <p:nvPr/>
        </p:nvSpPr>
        <p:spPr bwMode="auto">
          <a:xfrm>
            <a:off x="5743575" y="161925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6" name="Line 52"/>
          <p:cNvSpPr>
            <a:spLocks noChangeShapeType="1"/>
          </p:cNvSpPr>
          <p:nvPr/>
        </p:nvSpPr>
        <p:spPr bwMode="auto">
          <a:xfrm>
            <a:off x="7496175" y="16002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7" name="Line 53"/>
          <p:cNvSpPr>
            <a:spLocks noChangeShapeType="1"/>
          </p:cNvSpPr>
          <p:nvPr/>
        </p:nvSpPr>
        <p:spPr bwMode="auto">
          <a:xfrm>
            <a:off x="7820025" y="16383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8" name="Line 54"/>
          <p:cNvSpPr>
            <a:spLocks noChangeShapeType="1"/>
          </p:cNvSpPr>
          <p:nvPr/>
        </p:nvSpPr>
        <p:spPr bwMode="auto">
          <a:xfrm>
            <a:off x="8162925" y="161925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9" name="Text Box 55"/>
          <p:cNvSpPr txBox="1">
            <a:spLocks noChangeArrowheads="1"/>
          </p:cNvSpPr>
          <p:nvPr/>
        </p:nvSpPr>
        <p:spPr bwMode="auto">
          <a:xfrm>
            <a:off x="7586663" y="1139825"/>
            <a:ext cx="1109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en-US" sz="2400" b="1" i="1">
                <a:solidFill>
                  <a:srgbClr val="0000FF"/>
                </a:solidFill>
                <a:latin typeface="Times New Roman" panose="02020603050405020304" pitchFamily="18" charset="0"/>
              </a:rPr>
              <a:t>q</a:t>
            </a:r>
            <a:r>
              <a:rPr kumimoji="1" lang="en-US" altLang="en-US" sz="2400" b="1">
                <a:solidFill>
                  <a:srgbClr val="0000FF"/>
                </a:solidFill>
                <a:latin typeface="Times New Roman" panose="02020603050405020304" pitchFamily="18" charset="0"/>
              </a:rPr>
              <a:t> = </a:t>
            </a:r>
            <a:r>
              <a:rPr kumimoji="1" lang="en-US" altLang="en-US" sz="2400" b="1">
                <a:solidFill>
                  <a:srgbClr val="0000FF"/>
                </a:solidFill>
                <a:latin typeface="Times New Roman" panose="02020603050405020304" pitchFamily="18" charset="0"/>
                <a:sym typeface="Symbol" panose="05050102010706020507" pitchFamily="18" charset="2"/>
              </a:rPr>
              <a:t></a:t>
            </a:r>
            <a:r>
              <a:rPr kumimoji="1" lang="en-US" altLang="zh-CN" sz="2400" b="1" baseline="-25000">
                <a:solidFill>
                  <a:srgbClr val="0000FF"/>
                </a:solidFill>
                <a:latin typeface="Times New Roman" panose="02020603050405020304" pitchFamily="18" charset="0"/>
                <a:sym typeface="Symbol" panose="05050102010706020507" pitchFamily="18" charset="2"/>
              </a:rPr>
              <a:t>m</a:t>
            </a:r>
            <a:r>
              <a:rPr kumimoji="1" lang="en-US" altLang="en-US" sz="2400" b="1" i="1">
                <a:solidFill>
                  <a:srgbClr val="0000FF"/>
                </a:solidFill>
                <a:latin typeface="Times New Roman" panose="02020603050405020304" pitchFamily="18" charset="0"/>
              </a:rPr>
              <a:t>d</a:t>
            </a:r>
            <a:endParaRPr kumimoji="1" lang="en-US" altLang="zh-CN" sz="2400" b="1" i="1">
              <a:solidFill>
                <a:srgbClr val="0000FF"/>
              </a:solidFill>
              <a:latin typeface="Times New Roman" panose="02020603050405020304" pitchFamily="18" charset="0"/>
            </a:endParaRPr>
          </a:p>
        </p:txBody>
      </p:sp>
      <p:sp>
        <p:nvSpPr>
          <p:cNvPr id="20520" name="Line 57"/>
          <p:cNvSpPr>
            <a:spLocks noChangeShapeType="1"/>
          </p:cNvSpPr>
          <p:nvPr/>
        </p:nvSpPr>
        <p:spPr bwMode="auto">
          <a:xfrm flipH="1">
            <a:off x="5514975" y="2057400"/>
            <a:ext cx="533400" cy="1600200"/>
          </a:xfrm>
          <a:prstGeom prst="line">
            <a:avLst/>
          </a:prstGeom>
          <a:noFill/>
          <a:ln w="38100" cap="sq">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21" name="Line 58"/>
          <p:cNvSpPr>
            <a:spLocks noChangeShapeType="1"/>
          </p:cNvSpPr>
          <p:nvPr/>
        </p:nvSpPr>
        <p:spPr bwMode="auto">
          <a:xfrm flipV="1">
            <a:off x="5514975" y="2057400"/>
            <a:ext cx="1676400" cy="1676400"/>
          </a:xfrm>
          <a:prstGeom prst="line">
            <a:avLst/>
          </a:prstGeom>
          <a:noFill/>
          <a:ln w="38100" cap="sq">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22" name="Freeform 59"/>
          <p:cNvSpPr/>
          <p:nvPr/>
        </p:nvSpPr>
        <p:spPr bwMode="auto">
          <a:xfrm>
            <a:off x="5686425" y="3194050"/>
            <a:ext cx="266700" cy="177800"/>
          </a:xfrm>
          <a:custGeom>
            <a:avLst/>
            <a:gdLst>
              <a:gd name="T0" fmla="*/ 0 w 168"/>
              <a:gd name="T1" fmla="*/ 2147483647 h 112"/>
              <a:gd name="T2" fmla="*/ 2147483647 w 168"/>
              <a:gd name="T3" fmla="*/ 2147483647 h 112"/>
              <a:gd name="T4" fmla="*/ 2147483647 w 168"/>
              <a:gd name="T5" fmla="*/ 2147483647 h 112"/>
              <a:gd name="T6" fmla="*/ 0 60000 65536"/>
              <a:gd name="T7" fmla="*/ 0 60000 65536"/>
              <a:gd name="T8" fmla="*/ 0 60000 65536"/>
              <a:gd name="T9" fmla="*/ 0 w 168"/>
              <a:gd name="T10" fmla="*/ 0 h 112"/>
              <a:gd name="T11" fmla="*/ 168 w 168"/>
              <a:gd name="T12" fmla="*/ 112 h 112"/>
            </a:gdLst>
            <a:ahLst/>
            <a:cxnLst>
              <a:cxn ang="T6">
                <a:pos x="T0" y="T1"/>
              </a:cxn>
              <a:cxn ang="T7">
                <a:pos x="T2" y="T3"/>
              </a:cxn>
              <a:cxn ang="T8">
                <a:pos x="T4" y="T5"/>
              </a:cxn>
            </a:cxnLst>
            <a:rect l="T9" t="T10" r="T11" b="T12"/>
            <a:pathLst>
              <a:path w="168" h="112">
                <a:moveTo>
                  <a:pt x="0" y="16"/>
                </a:moveTo>
                <a:cubicBezTo>
                  <a:pt x="60" y="8"/>
                  <a:pt x="120" y="0"/>
                  <a:pt x="144" y="16"/>
                </a:cubicBezTo>
                <a:cubicBezTo>
                  <a:pt x="168" y="32"/>
                  <a:pt x="156" y="72"/>
                  <a:pt x="144" y="112"/>
                </a:cubicBezTo>
              </a:path>
            </a:pathLst>
          </a:custGeom>
          <a:noFill/>
          <a:ln w="38100" cap="sq">
            <a:solidFill>
              <a:srgbClr val="CC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0523" name="AutoShape 60"/>
          <p:cNvSpPr>
            <a:spLocks noChangeArrowheads="1"/>
          </p:cNvSpPr>
          <p:nvPr/>
        </p:nvSpPr>
        <p:spPr bwMode="auto">
          <a:xfrm>
            <a:off x="6886575" y="3505200"/>
            <a:ext cx="1143000" cy="609600"/>
          </a:xfrm>
          <a:prstGeom prst="wedgeEllipseCallout">
            <a:avLst>
              <a:gd name="adj1" fmla="val -143333"/>
              <a:gd name="adj2" fmla="val -91926"/>
            </a:avLst>
          </a:prstGeom>
          <a:noFill/>
          <a:ln w="12700" cap="sq">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en-US" altLang="zh-CN" sz="2400" b="1">
                <a:solidFill>
                  <a:srgbClr val="0000FF"/>
                </a:solidFill>
                <a:latin typeface="Times New Roman" panose="02020603050405020304" pitchFamily="18" charset="0"/>
              </a:rPr>
              <a:t>2</a:t>
            </a:r>
            <a:r>
              <a:rPr kumimoji="1" lang="en-US" altLang="zh-CN" sz="2400" b="1">
                <a:solidFill>
                  <a:srgbClr val="0000FF"/>
                </a:solidFill>
                <a:latin typeface="Times New Roman" panose="02020603050405020304" pitchFamily="18" charset="0"/>
                <a:sym typeface="Symbol" panose="05050102010706020507" pitchFamily="18" charset="2"/>
              </a:rPr>
              <a:t></a:t>
            </a:r>
            <a:endParaRPr kumimoji="1" lang="en-US" altLang="zh-CN" sz="2400" b="1">
              <a:solidFill>
                <a:srgbClr val="0000FF"/>
              </a:solidFill>
              <a:latin typeface="Times New Roman" panose="02020603050405020304" pitchFamily="18" charset="0"/>
            </a:endParaRPr>
          </a:p>
        </p:txBody>
      </p:sp>
      <p:sp>
        <p:nvSpPr>
          <p:cNvPr id="20524" name="Line 61"/>
          <p:cNvSpPr>
            <a:spLocks noChangeShapeType="1"/>
          </p:cNvSpPr>
          <p:nvPr/>
        </p:nvSpPr>
        <p:spPr bwMode="auto">
          <a:xfrm>
            <a:off x="4648200" y="3733800"/>
            <a:ext cx="638175" cy="0"/>
          </a:xfrm>
          <a:prstGeom prst="line">
            <a:avLst/>
          </a:prstGeom>
          <a:noFill/>
          <a:ln w="12700" cap="sq">
            <a:solidFill>
              <a:srgbClr val="66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25" name="Line 62"/>
          <p:cNvSpPr>
            <a:spLocks noChangeShapeType="1"/>
          </p:cNvSpPr>
          <p:nvPr/>
        </p:nvSpPr>
        <p:spPr bwMode="auto">
          <a:xfrm>
            <a:off x="5057775" y="2057400"/>
            <a:ext cx="0" cy="1676400"/>
          </a:xfrm>
          <a:prstGeom prst="line">
            <a:avLst/>
          </a:prstGeom>
          <a:noFill/>
          <a:ln w="12700" cap="sq">
            <a:solidFill>
              <a:srgbClr val="66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26" name="Text Box 63"/>
          <p:cNvSpPr txBox="1">
            <a:spLocks noChangeArrowheads="1"/>
          </p:cNvSpPr>
          <p:nvPr/>
        </p:nvSpPr>
        <p:spPr bwMode="auto">
          <a:xfrm>
            <a:off x="5029200" y="2590800"/>
            <a:ext cx="341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800" b="1">
                <a:solidFill>
                  <a:srgbClr val="0000FF"/>
                </a:solidFill>
                <a:latin typeface="Times New Roman" panose="02020603050405020304" pitchFamily="18" charset="0"/>
              </a:rPr>
              <a:t>z</a:t>
            </a:r>
            <a:endParaRPr kumimoji="1" lang="en-US" altLang="zh-CN" sz="2800" b="1">
              <a:solidFill>
                <a:srgbClr val="0000FF"/>
              </a:solidFill>
              <a:latin typeface="Times New Roman" panose="02020603050405020304" pitchFamily="18" charset="0"/>
            </a:endParaRPr>
          </a:p>
        </p:txBody>
      </p:sp>
      <p:sp>
        <p:nvSpPr>
          <p:cNvPr id="20527" name="Text Box 64"/>
          <p:cNvSpPr txBox="1">
            <a:spLocks noChangeArrowheads="1"/>
          </p:cNvSpPr>
          <p:nvPr/>
        </p:nvSpPr>
        <p:spPr bwMode="auto">
          <a:xfrm>
            <a:off x="5430838" y="3733800"/>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0000FF"/>
                </a:solidFill>
                <a:latin typeface="Times New Roman" panose="02020603050405020304" pitchFamily="18" charset="0"/>
              </a:rPr>
              <a:t>M</a:t>
            </a:r>
            <a:endParaRPr kumimoji="1" lang="en-US" altLang="zh-CN" sz="2400" b="1">
              <a:solidFill>
                <a:srgbClr val="0000FF"/>
              </a:solidFill>
              <a:latin typeface="Times New Roman" panose="02020603050405020304" pitchFamily="18" charset="0"/>
            </a:endParaRPr>
          </a:p>
        </p:txBody>
      </p:sp>
      <p:sp>
        <p:nvSpPr>
          <p:cNvPr id="79" name="AutoShape 65"/>
          <p:cNvSpPr>
            <a:spLocks noChangeArrowheads="1"/>
          </p:cNvSpPr>
          <p:nvPr/>
        </p:nvSpPr>
        <p:spPr bwMode="auto">
          <a:xfrm>
            <a:off x="5387975" y="3551238"/>
            <a:ext cx="228600" cy="304800"/>
          </a:xfrm>
          <a:prstGeom prst="star5">
            <a:avLst/>
          </a:prstGeom>
          <a:solidFill>
            <a:srgbClr val="FF0000"/>
          </a:solidFill>
          <a:ln w="9525">
            <a:solidFill>
              <a:srgbClr val="CC0000"/>
            </a:solidFill>
            <a:miter lim="800000"/>
          </a:ln>
          <a:effectLst/>
        </p:spPr>
        <p:txBody>
          <a:bodyPr wrap="none" lIns="92075" tIns="46038" rIns="92075" bIns="46038" anchor="ctr"/>
          <a:lstStyle/>
          <a:p>
            <a:pPr>
              <a:spcBef>
                <a:spcPct val="20000"/>
              </a:spcBef>
              <a:defRPr/>
            </a:pPr>
            <a:endParaRPr lang="zh-CN" altLang="en-US">
              <a:latin typeface="Arial" panose="020B0604020202020204" pitchFamily="34" charset="0"/>
            </a:endParaRPr>
          </a:p>
        </p:txBody>
      </p:sp>
      <p:sp>
        <p:nvSpPr>
          <p:cNvPr id="20529" name="Line 66"/>
          <p:cNvSpPr>
            <a:spLocks noChangeShapeType="1"/>
          </p:cNvSpPr>
          <p:nvPr/>
        </p:nvSpPr>
        <p:spPr bwMode="auto">
          <a:xfrm>
            <a:off x="6096000" y="2133600"/>
            <a:ext cx="0" cy="533400"/>
          </a:xfrm>
          <a:prstGeom prst="line">
            <a:avLst/>
          </a:prstGeom>
          <a:noFill/>
          <a:ln w="9525">
            <a:solidFill>
              <a:srgbClr val="66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530" name="Line 67"/>
          <p:cNvSpPr>
            <a:spLocks noChangeShapeType="1"/>
          </p:cNvSpPr>
          <p:nvPr/>
        </p:nvSpPr>
        <p:spPr bwMode="auto">
          <a:xfrm>
            <a:off x="7239000" y="2133600"/>
            <a:ext cx="0" cy="533400"/>
          </a:xfrm>
          <a:prstGeom prst="line">
            <a:avLst/>
          </a:prstGeom>
          <a:noFill/>
          <a:ln w="9525">
            <a:solidFill>
              <a:srgbClr val="66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531" name="Line 68"/>
          <p:cNvSpPr>
            <a:spLocks noChangeShapeType="1"/>
          </p:cNvSpPr>
          <p:nvPr/>
        </p:nvSpPr>
        <p:spPr bwMode="auto">
          <a:xfrm>
            <a:off x="6096000" y="2514600"/>
            <a:ext cx="1143000" cy="0"/>
          </a:xfrm>
          <a:prstGeom prst="line">
            <a:avLst/>
          </a:prstGeom>
          <a:noFill/>
          <a:ln w="9525">
            <a:solidFill>
              <a:srgbClr val="66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32" name="Text Box 69"/>
          <p:cNvSpPr txBox="1">
            <a:spLocks noChangeArrowheads="1"/>
          </p:cNvSpPr>
          <p:nvPr/>
        </p:nvSpPr>
        <p:spPr bwMode="auto">
          <a:xfrm>
            <a:off x="6477000" y="2057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0000FF"/>
                </a:solidFill>
                <a:latin typeface="Times New Roman" panose="02020603050405020304" pitchFamily="18" charset="0"/>
              </a:rPr>
              <a:t>B</a:t>
            </a:r>
            <a:endParaRPr kumimoji="1" lang="en-US" altLang="zh-CN" sz="2400" b="1">
              <a:solidFill>
                <a:srgbClr val="0000FF"/>
              </a:solidFill>
              <a:latin typeface="Times New Roman" panose="02020603050405020304" pitchFamily="18" charset="0"/>
            </a:endParaRPr>
          </a:p>
        </p:txBody>
      </p:sp>
      <p:sp>
        <p:nvSpPr>
          <p:cNvPr id="20533" name="Line 87"/>
          <p:cNvSpPr>
            <a:spLocks noChangeShapeType="1"/>
          </p:cNvSpPr>
          <p:nvPr/>
        </p:nvSpPr>
        <p:spPr bwMode="auto">
          <a:xfrm>
            <a:off x="5148263"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34" name="Line 88"/>
          <p:cNvSpPr>
            <a:spLocks noChangeShapeType="1"/>
          </p:cNvSpPr>
          <p:nvPr/>
        </p:nvSpPr>
        <p:spPr bwMode="auto">
          <a:xfrm>
            <a:off x="543560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35" name="Line 89"/>
          <p:cNvSpPr>
            <a:spLocks noChangeShapeType="1"/>
          </p:cNvSpPr>
          <p:nvPr/>
        </p:nvSpPr>
        <p:spPr bwMode="auto">
          <a:xfrm>
            <a:off x="5724525"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36" name="Line 90"/>
          <p:cNvSpPr>
            <a:spLocks noChangeShapeType="1"/>
          </p:cNvSpPr>
          <p:nvPr/>
        </p:nvSpPr>
        <p:spPr bwMode="auto">
          <a:xfrm>
            <a:off x="4932363"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37" name="Line 91"/>
          <p:cNvSpPr>
            <a:spLocks noChangeShapeType="1"/>
          </p:cNvSpPr>
          <p:nvPr/>
        </p:nvSpPr>
        <p:spPr bwMode="auto">
          <a:xfrm>
            <a:off x="6084888"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38" name="Line 92"/>
          <p:cNvSpPr>
            <a:spLocks noChangeShapeType="1"/>
          </p:cNvSpPr>
          <p:nvPr/>
        </p:nvSpPr>
        <p:spPr bwMode="auto">
          <a:xfrm>
            <a:off x="6372225"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39" name="Line 93"/>
          <p:cNvSpPr>
            <a:spLocks noChangeShapeType="1"/>
          </p:cNvSpPr>
          <p:nvPr/>
        </p:nvSpPr>
        <p:spPr bwMode="auto">
          <a:xfrm>
            <a:off x="6659563"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40" name="Line 94"/>
          <p:cNvSpPr>
            <a:spLocks noChangeShapeType="1"/>
          </p:cNvSpPr>
          <p:nvPr/>
        </p:nvSpPr>
        <p:spPr bwMode="auto">
          <a:xfrm>
            <a:off x="68770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41" name="Line 95"/>
          <p:cNvSpPr>
            <a:spLocks noChangeShapeType="1"/>
          </p:cNvSpPr>
          <p:nvPr/>
        </p:nvSpPr>
        <p:spPr bwMode="auto">
          <a:xfrm>
            <a:off x="7164388"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42" name="Line 96"/>
          <p:cNvSpPr>
            <a:spLocks noChangeShapeType="1"/>
          </p:cNvSpPr>
          <p:nvPr/>
        </p:nvSpPr>
        <p:spPr bwMode="auto">
          <a:xfrm>
            <a:off x="75247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43" name="Line 97"/>
          <p:cNvSpPr>
            <a:spLocks noChangeShapeType="1"/>
          </p:cNvSpPr>
          <p:nvPr/>
        </p:nvSpPr>
        <p:spPr bwMode="auto">
          <a:xfrm>
            <a:off x="7812088"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44" name="Line 98"/>
          <p:cNvSpPr>
            <a:spLocks noChangeShapeType="1"/>
          </p:cNvSpPr>
          <p:nvPr/>
        </p:nvSpPr>
        <p:spPr bwMode="auto">
          <a:xfrm>
            <a:off x="81724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45" name="Line 99"/>
          <p:cNvSpPr>
            <a:spLocks noChangeShapeType="1"/>
          </p:cNvSpPr>
          <p:nvPr/>
        </p:nvSpPr>
        <p:spPr bwMode="auto">
          <a:xfrm>
            <a:off x="83883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46" name="Line 100"/>
          <p:cNvSpPr>
            <a:spLocks noChangeShapeType="1"/>
          </p:cNvSpPr>
          <p:nvPr/>
        </p:nvSpPr>
        <p:spPr bwMode="auto">
          <a:xfrm>
            <a:off x="4427538" y="2060575"/>
            <a:ext cx="4318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 name="矩形 2"/>
          <p:cNvSpPr/>
          <p:nvPr/>
        </p:nvSpPr>
        <p:spPr>
          <a:xfrm>
            <a:off x="842672" y="616605"/>
            <a:ext cx="4152099" cy="523220"/>
          </a:xfrm>
          <a:prstGeom prst="rect">
            <a:avLst/>
          </a:prstGeom>
          <a:solidFill>
            <a:srgbClr val="FFC000"/>
          </a:solidFill>
        </p:spPr>
        <p:txBody>
          <a:bodyPr wrap="none">
            <a:spAutoFit/>
          </a:bodyPr>
          <a:lstStyle/>
          <a:p>
            <a:r>
              <a:rPr lang="zh-CN" altLang="en-US" b="1" dirty="0">
                <a:latin typeface="宋体" panose="02010600030101010101" pitchFamily="2" charset="-122"/>
                <a:ea typeface="宋体" panose="02010600030101010101" pitchFamily="2" charset="-122"/>
              </a:rPr>
              <a:t>地基塑性变形区边界方程</a:t>
            </a:r>
            <a:endParaRPr lang="zh-CN" altLang="en-US" dirty="0"/>
          </a:p>
        </p:txBody>
      </p:sp>
      <p:sp>
        <p:nvSpPr>
          <p:cNvPr id="69" name="Text Box 8"/>
          <p:cNvSpPr txBox="1">
            <a:spLocks noChangeArrowheads="1"/>
          </p:cNvSpPr>
          <p:nvPr/>
        </p:nvSpPr>
        <p:spPr bwMode="auto">
          <a:xfrm>
            <a:off x="-7938" y="1589"/>
            <a:ext cx="400387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§7.3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地基临界荷载</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3792"/>
                                        </p:tgtEl>
                                        <p:attrNameLst>
                                          <p:attrName>style.visibility</p:attrName>
                                        </p:attrNameLst>
                                      </p:cBhvr>
                                      <p:to>
                                        <p:strVal val="visible"/>
                                      </p:to>
                                    </p:set>
                                    <p:animEffect transition="in" filter="dissolve">
                                      <p:cBhvr>
                                        <p:cTn id="7" dur="500"/>
                                        <p:tgtEl>
                                          <p:spTgt spid="5437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3797"/>
                                        </p:tgtEl>
                                        <p:attrNameLst>
                                          <p:attrName>style.visibility</p:attrName>
                                        </p:attrNameLst>
                                      </p:cBhvr>
                                      <p:to>
                                        <p:strVal val="visible"/>
                                      </p:to>
                                    </p:set>
                                    <p:animEffect transition="in" filter="wipe(left)">
                                      <p:cBhvr>
                                        <p:cTn id="12" dur="500"/>
                                        <p:tgtEl>
                                          <p:spTgt spid="5437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3790"/>
                                        </p:tgtEl>
                                        <p:attrNameLst>
                                          <p:attrName>style.visibility</p:attrName>
                                        </p:attrNameLst>
                                      </p:cBhvr>
                                      <p:to>
                                        <p:strVal val="visible"/>
                                      </p:to>
                                    </p:set>
                                    <p:animEffect transition="in" filter="wipe(left)">
                                      <p:cBhvr>
                                        <p:cTn id="17" dur="500"/>
                                        <p:tgtEl>
                                          <p:spTgt spid="5437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3796"/>
                                        </p:tgtEl>
                                        <p:attrNameLst>
                                          <p:attrName>style.visibility</p:attrName>
                                        </p:attrNameLst>
                                      </p:cBhvr>
                                      <p:to>
                                        <p:strVal val="visible"/>
                                      </p:to>
                                    </p:set>
                                    <p:animEffect transition="in" filter="wipe(left)">
                                      <p:cBhvr>
                                        <p:cTn id="22" dur="500"/>
                                        <p:tgtEl>
                                          <p:spTgt spid="54379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3798"/>
                                        </p:tgtEl>
                                        <p:attrNameLst>
                                          <p:attrName>style.visibility</p:attrName>
                                        </p:attrNameLst>
                                      </p:cBhvr>
                                      <p:to>
                                        <p:strVal val="visible"/>
                                      </p:to>
                                    </p:set>
                                    <p:animEffect transition="in" filter="wipe(left)">
                                      <p:cBhvr>
                                        <p:cTn id="27" dur="500"/>
                                        <p:tgtEl>
                                          <p:spTgt spid="54379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3795"/>
                                        </p:tgtEl>
                                        <p:attrNameLst>
                                          <p:attrName>style.visibility</p:attrName>
                                        </p:attrNameLst>
                                      </p:cBhvr>
                                      <p:to>
                                        <p:strVal val="visible"/>
                                      </p:to>
                                    </p:set>
                                    <p:animEffect transition="in" filter="dissolve">
                                      <p:cBhvr>
                                        <p:cTn id="32" dur="500"/>
                                        <p:tgtEl>
                                          <p:spTgt spid="54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92" grpId="0" autoUpdateAnimBg="0"/>
      <p:bldP spid="543795" grpId="0" animBg="1" autoUpdateAnimBg="0"/>
      <p:bldP spid="543796" grpId="0" autoUpdateAnimBg="0"/>
      <p:bldP spid="54379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Line 73"/>
          <p:cNvSpPr>
            <a:spLocks noChangeShapeType="1"/>
          </p:cNvSpPr>
          <p:nvPr/>
        </p:nvSpPr>
        <p:spPr bwMode="auto">
          <a:xfrm>
            <a:off x="4211638" y="1268413"/>
            <a:ext cx="4932362"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4801" name="Rectangle 33"/>
          <p:cNvSpPr>
            <a:spLocks noChangeArrowheads="1"/>
          </p:cNvSpPr>
          <p:nvPr/>
        </p:nvSpPr>
        <p:spPr bwMode="auto">
          <a:xfrm>
            <a:off x="533400" y="1295400"/>
            <a:ext cx="350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2400" b="1" dirty="0">
                <a:solidFill>
                  <a:srgbClr val="000000"/>
                </a:solidFill>
                <a:latin typeface="华文新魏" panose="02010800040101010101" pitchFamily="2" charset="-122"/>
                <a:ea typeface="幼圆" panose="02010509060101010101" pitchFamily="49" charset="-122"/>
                <a:sym typeface="Symbol" panose="05050102010706020507" pitchFamily="18" charset="2"/>
              </a:rPr>
              <a:t>极限平衡条件</a:t>
            </a:r>
            <a:r>
              <a:rPr lang="zh-CN" altLang="en-US" sz="2400" b="1" dirty="0">
                <a:solidFill>
                  <a:srgbClr val="000000"/>
                </a:solidFill>
                <a:ea typeface="幼圆" panose="02010509060101010101" pitchFamily="49" charset="-122"/>
                <a:sym typeface="Symbol" panose="05050102010706020507" pitchFamily="18" charset="2"/>
              </a:rPr>
              <a:t>：</a:t>
            </a:r>
            <a:endParaRPr lang="zh-CN" altLang="en-US" sz="2400" b="1" dirty="0">
              <a:solidFill>
                <a:srgbClr val="000000"/>
              </a:solidFill>
              <a:ea typeface="幼圆" panose="02010509060101010101" pitchFamily="49" charset="-122"/>
              <a:sym typeface="Symbol" panose="05050102010706020507" pitchFamily="18" charset="2"/>
            </a:endParaRPr>
          </a:p>
        </p:txBody>
      </p:sp>
      <p:graphicFrame>
        <p:nvGraphicFramePr>
          <p:cNvPr id="544805" name="Object 37"/>
          <p:cNvGraphicFramePr>
            <a:graphicFrameLocks noChangeAspect="1"/>
          </p:cNvGraphicFramePr>
          <p:nvPr/>
        </p:nvGraphicFramePr>
        <p:xfrm>
          <a:off x="304800" y="2286000"/>
          <a:ext cx="4137025" cy="1114425"/>
        </p:xfrm>
        <a:graphic>
          <a:graphicData uri="http://schemas.openxmlformats.org/presentationml/2006/ole">
            <mc:AlternateContent xmlns:mc="http://schemas.openxmlformats.org/markup-compatibility/2006">
              <mc:Choice xmlns:v="urn:schemas-microsoft-com:vml" Requires="v">
                <p:oleObj spid="_x0000_s6174" name="Equation" r:id="rId1" imgW="1612900" imgH="431800" progId="Equation.3">
                  <p:embed/>
                </p:oleObj>
              </mc:Choice>
              <mc:Fallback>
                <p:oleObj name="Equation" r:id="rId1" imgW="1612900" imgH="431800" progId="Equation.3">
                  <p:embed/>
                  <p:pic>
                    <p:nvPicPr>
                      <p:cNvPr id="0" name="Object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4137025" cy="11144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4807" name="Object 39"/>
          <p:cNvGraphicFramePr>
            <a:graphicFrameLocks noChangeAspect="1"/>
          </p:cNvGraphicFramePr>
          <p:nvPr/>
        </p:nvGraphicFramePr>
        <p:xfrm>
          <a:off x="617538" y="5076825"/>
          <a:ext cx="7194550" cy="973138"/>
        </p:xfrm>
        <a:graphic>
          <a:graphicData uri="http://schemas.openxmlformats.org/presentationml/2006/ole">
            <mc:AlternateContent xmlns:mc="http://schemas.openxmlformats.org/markup-compatibility/2006">
              <mc:Choice xmlns:v="urn:schemas-microsoft-com:vml" Requires="v">
                <p:oleObj spid="_x0000_s6175" name="公式" r:id="rId3" imgW="2324100" imgH="381000" progId="Equation.3">
                  <p:embed/>
                </p:oleObj>
              </mc:Choice>
              <mc:Fallback>
                <p:oleObj name="公式" r:id="rId3" imgW="2324100" imgH="381000" progId="Equation.3">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8" y="5076825"/>
                        <a:ext cx="7194550" cy="973138"/>
                      </a:xfrm>
                      <a:prstGeom prst="rect">
                        <a:avLst/>
                      </a:prstGeom>
                      <a:solidFill>
                        <a:srgbClr val="FFFF00"/>
                      </a:solidFill>
                      <a:ln w="9525">
                        <a:solidFill>
                          <a:srgbClr val="0000FF"/>
                        </a:solidFill>
                        <a:miter lim="800000"/>
                        <a:headEnd/>
                        <a:tailEnd/>
                      </a:ln>
                    </p:spPr>
                  </p:pic>
                </p:oleObj>
              </mc:Fallback>
            </mc:AlternateContent>
          </a:graphicData>
        </a:graphic>
      </p:graphicFrame>
      <p:sp>
        <p:nvSpPr>
          <p:cNvPr id="544808" name="Rectangle 40"/>
          <p:cNvSpPr>
            <a:spLocks noChangeArrowheads="1"/>
          </p:cNvSpPr>
          <p:nvPr/>
        </p:nvSpPr>
        <p:spPr bwMode="auto">
          <a:xfrm>
            <a:off x="304800" y="4343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dirty="0">
                <a:solidFill>
                  <a:srgbClr val="CC0000"/>
                </a:solidFill>
                <a:latin typeface="幼圆" panose="02010509060101010101" pitchFamily="49" charset="-122"/>
                <a:ea typeface="幼圆" panose="02010509060101010101" pitchFamily="49" charset="-122"/>
                <a:sym typeface="Symbol" panose="05050102010706020507" pitchFamily="18" charset="2"/>
              </a:rPr>
              <a:t> </a:t>
            </a:r>
            <a:r>
              <a:rPr lang="zh-CN" altLang="en-US" sz="2400" b="1" dirty="0">
                <a:solidFill>
                  <a:srgbClr val="CC0000"/>
                </a:solidFill>
                <a:latin typeface="幼圆" panose="02010509060101010101" pitchFamily="49" charset="-122"/>
                <a:ea typeface="幼圆" panose="02010509060101010101" pitchFamily="49" charset="-122"/>
                <a:sym typeface="Symbol" panose="05050102010706020507" pitchFamily="18" charset="2"/>
              </a:rPr>
              <a:t>将</a:t>
            </a:r>
            <a:r>
              <a:rPr kumimoji="1" lang="zh-CN" altLang="en-US" sz="2400" b="1" dirty="0">
                <a:solidFill>
                  <a:srgbClr val="CC0000"/>
                </a:solidFill>
                <a:latin typeface="幼圆" panose="02010509060101010101" pitchFamily="49" charset="-122"/>
                <a:ea typeface="幼圆" panose="02010509060101010101" pitchFamily="49" charset="-122"/>
                <a:sym typeface="Symbol" panose="05050102010706020507" pitchFamily="18" charset="2"/>
              </a:rPr>
              <a:t></a:t>
            </a:r>
            <a:r>
              <a:rPr kumimoji="1" lang="en-US" altLang="zh-CN" sz="2400" b="1" baseline="-25000" dirty="0">
                <a:solidFill>
                  <a:srgbClr val="CC0000"/>
                </a:solidFill>
                <a:latin typeface="幼圆" panose="02010509060101010101" pitchFamily="49" charset="-122"/>
                <a:ea typeface="幼圆" panose="02010509060101010101" pitchFamily="49" charset="-122"/>
                <a:sym typeface="Symbol" panose="05050102010706020507" pitchFamily="18" charset="2"/>
              </a:rPr>
              <a:t>1 </a:t>
            </a:r>
            <a:r>
              <a:rPr kumimoji="1" lang="en-US" altLang="zh-CN" sz="2400" b="1" dirty="0">
                <a:solidFill>
                  <a:srgbClr val="CC0000"/>
                </a:solidFill>
                <a:latin typeface="幼圆" panose="02010509060101010101" pitchFamily="49" charset="-122"/>
                <a:ea typeface="幼圆" panose="02010509060101010101" pitchFamily="49" charset="-122"/>
                <a:sym typeface="Symbol" panose="05050102010706020507" pitchFamily="18" charset="2"/>
              </a:rPr>
              <a:t></a:t>
            </a:r>
            <a:r>
              <a:rPr kumimoji="1" lang="en-US" altLang="zh-CN" sz="2400" b="1" baseline="-25000" dirty="0">
                <a:solidFill>
                  <a:srgbClr val="CC0000"/>
                </a:solidFill>
                <a:latin typeface="幼圆" panose="02010509060101010101" pitchFamily="49" charset="-122"/>
                <a:ea typeface="幼圆" panose="02010509060101010101" pitchFamily="49" charset="-122"/>
                <a:sym typeface="Symbol" panose="05050102010706020507" pitchFamily="18" charset="2"/>
              </a:rPr>
              <a:t>3</a:t>
            </a:r>
            <a:r>
              <a:rPr kumimoji="1" lang="zh-CN" altLang="en-US" sz="2400" b="1" dirty="0">
                <a:solidFill>
                  <a:srgbClr val="CC0000"/>
                </a:solidFill>
                <a:latin typeface="幼圆" panose="02010509060101010101" pitchFamily="49" charset="-122"/>
                <a:ea typeface="幼圆" panose="02010509060101010101" pitchFamily="49" charset="-122"/>
                <a:sym typeface="Symbol" panose="05050102010706020507" pitchFamily="18" charset="2"/>
              </a:rPr>
              <a:t>的解代入极限平衡条件，得到：</a:t>
            </a:r>
            <a:endParaRPr lang="zh-CN" altLang="en-US" sz="2400" b="1" dirty="0">
              <a:solidFill>
                <a:srgbClr val="CC0000"/>
              </a:solidFill>
              <a:latin typeface="幼圆" panose="02010509060101010101" pitchFamily="49" charset="-122"/>
              <a:ea typeface="幼圆" panose="02010509060101010101" pitchFamily="49" charset="-122"/>
              <a:sym typeface="Symbol" panose="05050102010706020507" pitchFamily="18" charset="2"/>
            </a:endParaRPr>
          </a:p>
        </p:txBody>
      </p:sp>
      <p:sp>
        <p:nvSpPr>
          <p:cNvPr id="21512" name="Freeform 71"/>
          <p:cNvSpPr/>
          <p:nvPr/>
        </p:nvSpPr>
        <p:spPr bwMode="auto">
          <a:xfrm>
            <a:off x="5694363" y="2057400"/>
            <a:ext cx="569912" cy="1011238"/>
          </a:xfrm>
          <a:custGeom>
            <a:avLst/>
            <a:gdLst>
              <a:gd name="T0" fmla="*/ 2147483647 w 359"/>
              <a:gd name="T1" fmla="*/ 0 h 605"/>
              <a:gd name="T2" fmla="*/ 2147483647 w 359"/>
              <a:gd name="T3" fmla="*/ 2147483647 h 605"/>
              <a:gd name="T4" fmla="*/ 2147483647 w 359"/>
              <a:gd name="T5" fmla="*/ 2147483647 h 605"/>
              <a:gd name="T6" fmla="*/ 2147483647 w 359"/>
              <a:gd name="T7" fmla="*/ 2147483647 h 605"/>
              <a:gd name="T8" fmla="*/ 2147483647 w 359"/>
              <a:gd name="T9" fmla="*/ 2147483647 h 605"/>
              <a:gd name="T10" fmla="*/ 2147483647 w 359"/>
              <a:gd name="T11" fmla="*/ 2147483647 h 605"/>
              <a:gd name="T12" fmla="*/ 2147483647 w 359"/>
              <a:gd name="T13" fmla="*/ 2147483647 h 605"/>
              <a:gd name="T14" fmla="*/ 2147483647 w 359"/>
              <a:gd name="T15" fmla="*/ 2147483647 h 605"/>
              <a:gd name="T16" fmla="*/ 2147483647 w 359"/>
              <a:gd name="T17" fmla="*/ 2147483647 h 605"/>
              <a:gd name="T18" fmla="*/ 2147483647 w 359"/>
              <a:gd name="T19" fmla="*/ 2147483647 h 605"/>
              <a:gd name="T20" fmla="*/ 2147483647 w 359"/>
              <a:gd name="T21" fmla="*/ 2147483647 h 605"/>
              <a:gd name="T22" fmla="*/ 2147483647 w 359"/>
              <a:gd name="T23" fmla="*/ 2147483647 h 605"/>
              <a:gd name="T24" fmla="*/ 2147483647 w 359"/>
              <a:gd name="T25" fmla="*/ 2147483647 h 605"/>
              <a:gd name="T26" fmla="*/ 2147483647 w 359"/>
              <a:gd name="T27" fmla="*/ 0 h 6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605"/>
              <a:gd name="T44" fmla="*/ 359 w 359"/>
              <a:gd name="T45" fmla="*/ 605 h 6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605">
                <a:moveTo>
                  <a:pt x="263" y="0"/>
                </a:moveTo>
                <a:cubicBezTo>
                  <a:pt x="224" y="13"/>
                  <a:pt x="229" y="7"/>
                  <a:pt x="195" y="48"/>
                </a:cubicBezTo>
                <a:cubicBezTo>
                  <a:pt x="177" y="69"/>
                  <a:pt x="147" y="115"/>
                  <a:pt x="147" y="115"/>
                </a:cubicBezTo>
                <a:cubicBezTo>
                  <a:pt x="120" y="198"/>
                  <a:pt x="105" y="280"/>
                  <a:pt x="42" y="346"/>
                </a:cubicBezTo>
                <a:cubicBezTo>
                  <a:pt x="31" y="376"/>
                  <a:pt x="14" y="392"/>
                  <a:pt x="3" y="422"/>
                </a:cubicBezTo>
                <a:cubicBezTo>
                  <a:pt x="6" y="451"/>
                  <a:pt x="0" y="483"/>
                  <a:pt x="13" y="509"/>
                </a:cubicBezTo>
                <a:cubicBezTo>
                  <a:pt x="19" y="521"/>
                  <a:pt x="39" y="512"/>
                  <a:pt x="51" y="518"/>
                </a:cubicBezTo>
                <a:cubicBezTo>
                  <a:pt x="59" y="522"/>
                  <a:pt x="63" y="533"/>
                  <a:pt x="71" y="538"/>
                </a:cubicBezTo>
                <a:cubicBezTo>
                  <a:pt x="104" y="560"/>
                  <a:pt x="134" y="583"/>
                  <a:pt x="167" y="605"/>
                </a:cubicBezTo>
                <a:cubicBezTo>
                  <a:pt x="224" y="598"/>
                  <a:pt x="276" y="594"/>
                  <a:pt x="330" y="576"/>
                </a:cubicBezTo>
                <a:cubicBezTo>
                  <a:pt x="336" y="557"/>
                  <a:pt x="342" y="537"/>
                  <a:pt x="349" y="518"/>
                </a:cubicBezTo>
                <a:cubicBezTo>
                  <a:pt x="352" y="509"/>
                  <a:pt x="359" y="490"/>
                  <a:pt x="359" y="490"/>
                </a:cubicBezTo>
                <a:cubicBezTo>
                  <a:pt x="356" y="394"/>
                  <a:pt x="355" y="298"/>
                  <a:pt x="349" y="202"/>
                </a:cubicBezTo>
                <a:cubicBezTo>
                  <a:pt x="343" y="111"/>
                  <a:pt x="239" y="93"/>
                  <a:pt x="263" y="0"/>
                </a:cubicBezTo>
                <a:close/>
              </a:path>
            </a:pathLst>
          </a:custGeom>
          <a:noFill/>
          <a:ln w="25400">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13" name="Freeform 72"/>
          <p:cNvSpPr/>
          <p:nvPr/>
        </p:nvSpPr>
        <p:spPr bwMode="auto">
          <a:xfrm>
            <a:off x="6810375" y="2060575"/>
            <a:ext cx="569913" cy="1011238"/>
          </a:xfrm>
          <a:custGeom>
            <a:avLst/>
            <a:gdLst>
              <a:gd name="T0" fmla="*/ 2147483647 w 359"/>
              <a:gd name="T1" fmla="*/ 0 h 605"/>
              <a:gd name="T2" fmla="*/ 2147483647 w 359"/>
              <a:gd name="T3" fmla="*/ 2147483647 h 605"/>
              <a:gd name="T4" fmla="*/ 2147483647 w 359"/>
              <a:gd name="T5" fmla="*/ 2147483647 h 605"/>
              <a:gd name="T6" fmla="*/ 2147483647 w 359"/>
              <a:gd name="T7" fmla="*/ 2147483647 h 605"/>
              <a:gd name="T8" fmla="*/ 2147483647 w 359"/>
              <a:gd name="T9" fmla="*/ 2147483647 h 605"/>
              <a:gd name="T10" fmla="*/ 2147483647 w 359"/>
              <a:gd name="T11" fmla="*/ 2147483647 h 605"/>
              <a:gd name="T12" fmla="*/ 2147483647 w 359"/>
              <a:gd name="T13" fmla="*/ 2147483647 h 605"/>
              <a:gd name="T14" fmla="*/ 2147483647 w 359"/>
              <a:gd name="T15" fmla="*/ 2147483647 h 605"/>
              <a:gd name="T16" fmla="*/ 2147483647 w 359"/>
              <a:gd name="T17" fmla="*/ 2147483647 h 605"/>
              <a:gd name="T18" fmla="*/ 2147483647 w 359"/>
              <a:gd name="T19" fmla="*/ 2147483647 h 605"/>
              <a:gd name="T20" fmla="*/ 2147483647 w 359"/>
              <a:gd name="T21" fmla="*/ 2147483647 h 605"/>
              <a:gd name="T22" fmla="*/ 2147483647 w 359"/>
              <a:gd name="T23" fmla="*/ 2147483647 h 605"/>
              <a:gd name="T24" fmla="*/ 2147483647 w 359"/>
              <a:gd name="T25" fmla="*/ 2147483647 h 605"/>
              <a:gd name="T26" fmla="*/ 2147483647 w 359"/>
              <a:gd name="T27" fmla="*/ 0 h 6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605"/>
              <a:gd name="T44" fmla="*/ 359 w 359"/>
              <a:gd name="T45" fmla="*/ 605 h 6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605">
                <a:moveTo>
                  <a:pt x="263" y="0"/>
                </a:moveTo>
                <a:cubicBezTo>
                  <a:pt x="224" y="13"/>
                  <a:pt x="229" y="7"/>
                  <a:pt x="195" y="48"/>
                </a:cubicBezTo>
                <a:cubicBezTo>
                  <a:pt x="177" y="69"/>
                  <a:pt x="147" y="115"/>
                  <a:pt x="147" y="115"/>
                </a:cubicBezTo>
                <a:cubicBezTo>
                  <a:pt x="120" y="198"/>
                  <a:pt x="105" y="280"/>
                  <a:pt x="42" y="346"/>
                </a:cubicBezTo>
                <a:cubicBezTo>
                  <a:pt x="31" y="376"/>
                  <a:pt x="14" y="392"/>
                  <a:pt x="3" y="422"/>
                </a:cubicBezTo>
                <a:cubicBezTo>
                  <a:pt x="6" y="451"/>
                  <a:pt x="0" y="483"/>
                  <a:pt x="13" y="509"/>
                </a:cubicBezTo>
                <a:cubicBezTo>
                  <a:pt x="19" y="521"/>
                  <a:pt x="39" y="512"/>
                  <a:pt x="51" y="518"/>
                </a:cubicBezTo>
                <a:cubicBezTo>
                  <a:pt x="59" y="522"/>
                  <a:pt x="63" y="533"/>
                  <a:pt x="71" y="538"/>
                </a:cubicBezTo>
                <a:cubicBezTo>
                  <a:pt x="104" y="560"/>
                  <a:pt x="134" y="583"/>
                  <a:pt x="167" y="605"/>
                </a:cubicBezTo>
                <a:cubicBezTo>
                  <a:pt x="224" y="598"/>
                  <a:pt x="276" y="594"/>
                  <a:pt x="330" y="576"/>
                </a:cubicBezTo>
                <a:cubicBezTo>
                  <a:pt x="336" y="557"/>
                  <a:pt x="342" y="537"/>
                  <a:pt x="349" y="518"/>
                </a:cubicBezTo>
                <a:cubicBezTo>
                  <a:pt x="352" y="509"/>
                  <a:pt x="359" y="490"/>
                  <a:pt x="359" y="490"/>
                </a:cubicBezTo>
                <a:cubicBezTo>
                  <a:pt x="356" y="394"/>
                  <a:pt x="355" y="298"/>
                  <a:pt x="349" y="202"/>
                </a:cubicBezTo>
                <a:cubicBezTo>
                  <a:pt x="343" y="111"/>
                  <a:pt x="239" y="93"/>
                  <a:pt x="263" y="0"/>
                </a:cubicBezTo>
                <a:close/>
              </a:path>
            </a:pathLst>
          </a:custGeom>
          <a:noFill/>
          <a:ln w="25400">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14" name="Line 74"/>
          <p:cNvSpPr>
            <a:spLocks noChangeShapeType="1"/>
          </p:cNvSpPr>
          <p:nvPr/>
        </p:nvSpPr>
        <p:spPr bwMode="auto">
          <a:xfrm>
            <a:off x="4643438" y="1268413"/>
            <a:ext cx="0" cy="79216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15" name="Text Box 75"/>
          <p:cNvSpPr txBox="1">
            <a:spLocks noChangeArrowheads="1"/>
          </p:cNvSpPr>
          <p:nvPr/>
        </p:nvSpPr>
        <p:spPr bwMode="auto">
          <a:xfrm>
            <a:off x="3563938" y="1316038"/>
            <a:ext cx="1014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3600" i="1">
                <a:latin typeface="Times New Roman" panose="02020603050405020304" pitchFamily="18" charset="0"/>
                <a:sym typeface="Symbol" panose="05050102010706020507" pitchFamily="18" charset="2"/>
              </a:rPr>
              <a:t></a:t>
            </a:r>
            <a:r>
              <a:rPr lang="en-US" altLang="zh-CN" sz="3600" baseline="-25000">
                <a:latin typeface="Times New Roman" panose="02020603050405020304" pitchFamily="18" charset="0"/>
              </a:rPr>
              <a:t>m</a:t>
            </a:r>
            <a:r>
              <a:rPr lang="en-US" altLang="zh-CN" sz="3600" i="1">
                <a:latin typeface="Times New Roman" panose="02020603050405020304" pitchFamily="18" charset="0"/>
              </a:rPr>
              <a:t>, z</a:t>
            </a:r>
            <a:endParaRPr lang="en-US" altLang="zh-CN" sz="3600" i="1">
              <a:latin typeface="Times New Roman" panose="02020603050405020304" pitchFamily="18" charset="0"/>
            </a:endParaRPr>
          </a:p>
        </p:txBody>
      </p:sp>
      <p:sp>
        <p:nvSpPr>
          <p:cNvPr id="21516" name="Line 76"/>
          <p:cNvSpPr>
            <a:spLocks noChangeShapeType="1"/>
          </p:cNvSpPr>
          <p:nvPr/>
        </p:nvSpPr>
        <p:spPr bwMode="auto">
          <a:xfrm flipH="1">
            <a:off x="8893175"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7" name="Line 77"/>
          <p:cNvSpPr>
            <a:spLocks noChangeShapeType="1"/>
          </p:cNvSpPr>
          <p:nvPr/>
        </p:nvSpPr>
        <p:spPr bwMode="auto">
          <a:xfrm flipH="1">
            <a:off x="8732838"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8" name="Line 78"/>
          <p:cNvSpPr>
            <a:spLocks noChangeShapeType="1"/>
          </p:cNvSpPr>
          <p:nvPr/>
        </p:nvSpPr>
        <p:spPr bwMode="auto">
          <a:xfrm flipH="1">
            <a:off x="5092700"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9" name="Line 79"/>
          <p:cNvSpPr>
            <a:spLocks noChangeShapeType="1"/>
          </p:cNvSpPr>
          <p:nvPr/>
        </p:nvSpPr>
        <p:spPr bwMode="auto">
          <a:xfrm flipH="1">
            <a:off x="4932363"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0" name="Line 80"/>
          <p:cNvSpPr>
            <a:spLocks noChangeShapeType="1"/>
          </p:cNvSpPr>
          <p:nvPr/>
        </p:nvSpPr>
        <p:spPr bwMode="auto">
          <a:xfrm flipH="1">
            <a:off x="5453063"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1" name="Line 81"/>
          <p:cNvSpPr>
            <a:spLocks noChangeShapeType="1"/>
          </p:cNvSpPr>
          <p:nvPr/>
        </p:nvSpPr>
        <p:spPr bwMode="auto">
          <a:xfrm flipH="1">
            <a:off x="5292725"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2" name="Line 82"/>
          <p:cNvSpPr>
            <a:spLocks noChangeShapeType="1"/>
          </p:cNvSpPr>
          <p:nvPr/>
        </p:nvSpPr>
        <p:spPr bwMode="auto">
          <a:xfrm flipH="1">
            <a:off x="5811838"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3" name="Line 83"/>
          <p:cNvSpPr>
            <a:spLocks noChangeShapeType="1"/>
          </p:cNvSpPr>
          <p:nvPr/>
        </p:nvSpPr>
        <p:spPr bwMode="auto">
          <a:xfrm flipH="1">
            <a:off x="5651500"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4" name="Line 84"/>
          <p:cNvSpPr>
            <a:spLocks noChangeShapeType="1"/>
          </p:cNvSpPr>
          <p:nvPr/>
        </p:nvSpPr>
        <p:spPr bwMode="auto">
          <a:xfrm flipH="1">
            <a:off x="7396163"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5" name="Line 85"/>
          <p:cNvSpPr>
            <a:spLocks noChangeShapeType="1"/>
          </p:cNvSpPr>
          <p:nvPr/>
        </p:nvSpPr>
        <p:spPr bwMode="auto">
          <a:xfrm flipH="1">
            <a:off x="7235825"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6" name="Rectangle 41"/>
          <p:cNvSpPr>
            <a:spLocks noChangeArrowheads="1"/>
          </p:cNvSpPr>
          <p:nvPr/>
        </p:nvSpPr>
        <p:spPr bwMode="auto">
          <a:xfrm>
            <a:off x="4905375" y="1600200"/>
            <a:ext cx="3505200" cy="457200"/>
          </a:xfrm>
          <a:prstGeom prst="rect">
            <a:avLst/>
          </a:prstGeom>
          <a:noFill/>
          <a:ln w="38100" cap="sq">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21527" name="Rectangle 42"/>
          <p:cNvSpPr>
            <a:spLocks noChangeArrowheads="1"/>
          </p:cNvSpPr>
          <p:nvPr/>
        </p:nvSpPr>
        <p:spPr bwMode="auto">
          <a:xfrm>
            <a:off x="6105525" y="990600"/>
            <a:ext cx="1066800" cy="1066800"/>
          </a:xfrm>
          <a:prstGeom prst="rect">
            <a:avLst/>
          </a:prstGeom>
          <a:noFill/>
          <a:ln w="38100" cap="sq">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21528" name="Line 43"/>
          <p:cNvSpPr>
            <a:spLocks noChangeShapeType="1"/>
          </p:cNvSpPr>
          <p:nvPr/>
        </p:nvSpPr>
        <p:spPr bwMode="auto">
          <a:xfrm>
            <a:off x="612457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29" name="Line 44"/>
          <p:cNvSpPr>
            <a:spLocks noChangeShapeType="1"/>
          </p:cNvSpPr>
          <p:nvPr/>
        </p:nvSpPr>
        <p:spPr bwMode="auto">
          <a:xfrm>
            <a:off x="637222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0" name="Line 45"/>
          <p:cNvSpPr>
            <a:spLocks noChangeShapeType="1"/>
          </p:cNvSpPr>
          <p:nvPr/>
        </p:nvSpPr>
        <p:spPr bwMode="auto">
          <a:xfrm>
            <a:off x="688657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1" name="Line 46"/>
          <p:cNvSpPr>
            <a:spLocks noChangeShapeType="1"/>
          </p:cNvSpPr>
          <p:nvPr/>
        </p:nvSpPr>
        <p:spPr bwMode="auto">
          <a:xfrm>
            <a:off x="665797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2" name="Line 47"/>
          <p:cNvSpPr>
            <a:spLocks noChangeShapeType="1"/>
          </p:cNvSpPr>
          <p:nvPr/>
        </p:nvSpPr>
        <p:spPr bwMode="auto">
          <a:xfrm>
            <a:off x="7191375" y="100965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3" name="Line 48"/>
          <p:cNvSpPr>
            <a:spLocks noChangeShapeType="1"/>
          </p:cNvSpPr>
          <p:nvPr/>
        </p:nvSpPr>
        <p:spPr bwMode="auto">
          <a:xfrm flipH="1">
            <a:off x="4905375" y="1628775"/>
            <a:ext cx="26988" cy="428625"/>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4" name="Line 49"/>
          <p:cNvSpPr>
            <a:spLocks noChangeShapeType="1"/>
          </p:cNvSpPr>
          <p:nvPr/>
        </p:nvSpPr>
        <p:spPr bwMode="auto">
          <a:xfrm>
            <a:off x="5133975" y="16002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5" name="Line 50"/>
          <p:cNvSpPr>
            <a:spLocks noChangeShapeType="1"/>
          </p:cNvSpPr>
          <p:nvPr/>
        </p:nvSpPr>
        <p:spPr bwMode="auto">
          <a:xfrm>
            <a:off x="5438775" y="16383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6" name="Line 51"/>
          <p:cNvSpPr>
            <a:spLocks noChangeShapeType="1"/>
          </p:cNvSpPr>
          <p:nvPr/>
        </p:nvSpPr>
        <p:spPr bwMode="auto">
          <a:xfrm>
            <a:off x="5743575" y="161925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7" name="Line 52"/>
          <p:cNvSpPr>
            <a:spLocks noChangeShapeType="1"/>
          </p:cNvSpPr>
          <p:nvPr/>
        </p:nvSpPr>
        <p:spPr bwMode="auto">
          <a:xfrm>
            <a:off x="7496175" y="16002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8" name="Line 53"/>
          <p:cNvSpPr>
            <a:spLocks noChangeShapeType="1"/>
          </p:cNvSpPr>
          <p:nvPr/>
        </p:nvSpPr>
        <p:spPr bwMode="auto">
          <a:xfrm>
            <a:off x="7820025" y="16383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9" name="Line 54"/>
          <p:cNvSpPr>
            <a:spLocks noChangeShapeType="1"/>
          </p:cNvSpPr>
          <p:nvPr/>
        </p:nvSpPr>
        <p:spPr bwMode="auto">
          <a:xfrm>
            <a:off x="8162925" y="161925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40" name="Text Box 55"/>
          <p:cNvSpPr txBox="1">
            <a:spLocks noChangeArrowheads="1"/>
          </p:cNvSpPr>
          <p:nvPr/>
        </p:nvSpPr>
        <p:spPr bwMode="auto">
          <a:xfrm>
            <a:off x="7586663" y="1139825"/>
            <a:ext cx="1109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en-US" sz="2400" b="1" i="1">
                <a:solidFill>
                  <a:srgbClr val="0000FF"/>
                </a:solidFill>
                <a:latin typeface="Times New Roman" panose="02020603050405020304" pitchFamily="18" charset="0"/>
              </a:rPr>
              <a:t>q</a:t>
            </a:r>
            <a:r>
              <a:rPr kumimoji="1" lang="en-US" altLang="en-US" sz="2400" b="1">
                <a:solidFill>
                  <a:srgbClr val="0000FF"/>
                </a:solidFill>
                <a:latin typeface="Times New Roman" panose="02020603050405020304" pitchFamily="18" charset="0"/>
              </a:rPr>
              <a:t> = </a:t>
            </a:r>
            <a:r>
              <a:rPr kumimoji="1" lang="en-US" altLang="en-US" sz="2400" b="1">
                <a:solidFill>
                  <a:srgbClr val="0000FF"/>
                </a:solidFill>
                <a:latin typeface="Times New Roman" panose="02020603050405020304" pitchFamily="18" charset="0"/>
                <a:sym typeface="Symbol" panose="05050102010706020507" pitchFamily="18" charset="2"/>
              </a:rPr>
              <a:t></a:t>
            </a:r>
            <a:r>
              <a:rPr kumimoji="1" lang="en-US" altLang="zh-CN" sz="2400" b="1" baseline="-25000">
                <a:solidFill>
                  <a:srgbClr val="0000FF"/>
                </a:solidFill>
                <a:latin typeface="Times New Roman" panose="02020603050405020304" pitchFamily="18" charset="0"/>
                <a:sym typeface="Symbol" panose="05050102010706020507" pitchFamily="18" charset="2"/>
              </a:rPr>
              <a:t>m</a:t>
            </a:r>
            <a:r>
              <a:rPr kumimoji="1" lang="en-US" altLang="en-US" sz="2400" b="1" i="1">
                <a:solidFill>
                  <a:srgbClr val="0000FF"/>
                </a:solidFill>
                <a:latin typeface="Times New Roman" panose="02020603050405020304" pitchFamily="18" charset="0"/>
              </a:rPr>
              <a:t>d</a:t>
            </a:r>
            <a:endParaRPr kumimoji="1" lang="en-US" altLang="zh-CN" sz="2400" b="1" i="1">
              <a:solidFill>
                <a:srgbClr val="0000FF"/>
              </a:solidFill>
              <a:latin typeface="Times New Roman" panose="02020603050405020304" pitchFamily="18" charset="0"/>
            </a:endParaRPr>
          </a:p>
        </p:txBody>
      </p:sp>
      <p:sp>
        <p:nvSpPr>
          <p:cNvPr id="21541" name="Text Box 56"/>
          <p:cNvSpPr txBox="1">
            <a:spLocks noChangeArrowheads="1"/>
          </p:cNvSpPr>
          <p:nvPr/>
        </p:nvSpPr>
        <p:spPr bwMode="auto">
          <a:xfrm>
            <a:off x="6553200" y="381000"/>
            <a:ext cx="38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800" b="1">
                <a:solidFill>
                  <a:srgbClr val="0000FF"/>
                </a:solidFill>
                <a:latin typeface="Times New Roman" panose="02020603050405020304" pitchFamily="18" charset="0"/>
              </a:rPr>
              <a:t>p</a:t>
            </a:r>
            <a:endParaRPr kumimoji="1" lang="en-US" altLang="zh-CN" sz="2400" b="1">
              <a:solidFill>
                <a:srgbClr val="0000FF"/>
              </a:solidFill>
              <a:latin typeface="Times New Roman" panose="02020603050405020304" pitchFamily="18" charset="0"/>
            </a:endParaRPr>
          </a:p>
        </p:txBody>
      </p:sp>
      <p:sp>
        <p:nvSpPr>
          <p:cNvPr id="21542" name="Line 57"/>
          <p:cNvSpPr>
            <a:spLocks noChangeShapeType="1"/>
          </p:cNvSpPr>
          <p:nvPr/>
        </p:nvSpPr>
        <p:spPr bwMode="auto">
          <a:xfrm flipH="1">
            <a:off x="5514975" y="2057400"/>
            <a:ext cx="533400" cy="1600200"/>
          </a:xfrm>
          <a:prstGeom prst="line">
            <a:avLst/>
          </a:prstGeom>
          <a:noFill/>
          <a:ln w="38100" cap="sq">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43" name="Line 58"/>
          <p:cNvSpPr>
            <a:spLocks noChangeShapeType="1"/>
          </p:cNvSpPr>
          <p:nvPr/>
        </p:nvSpPr>
        <p:spPr bwMode="auto">
          <a:xfrm flipV="1">
            <a:off x="5514975" y="2057400"/>
            <a:ext cx="1676400" cy="1676400"/>
          </a:xfrm>
          <a:prstGeom prst="line">
            <a:avLst/>
          </a:prstGeom>
          <a:noFill/>
          <a:ln w="38100" cap="sq">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44" name="Freeform 59"/>
          <p:cNvSpPr/>
          <p:nvPr/>
        </p:nvSpPr>
        <p:spPr bwMode="auto">
          <a:xfrm>
            <a:off x="5686425" y="3194050"/>
            <a:ext cx="266700" cy="177800"/>
          </a:xfrm>
          <a:custGeom>
            <a:avLst/>
            <a:gdLst>
              <a:gd name="T0" fmla="*/ 0 w 168"/>
              <a:gd name="T1" fmla="*/ 2147483647 h 112"/>
              <a:gd name="T2" fmla="*/ 2147483647 w 168"/>
              <a:gd name="T3" fmla="*/ 2147483647 h 112"/>
              <a:gd name="T4" fmla="*/ 2147483647 w 168"/>
              <a:gd name="T5" fmla="*/ 2147483647 h 112"/>
              <a:gd name="T6" fmla="*/ 0 60000 65536"/>
              <a:gd name="T7" fmla="*/ 0 60000 65536"/>
              <a:gd name="T8" fmla="*/ 0 60000 65536"/>
              <a:gd name="T9" fmla="*/ 0 w 168"/>
              <a:gd name="T10" fmla="*/ 0 h 112"/>
              <a:gd name="T11" fmla="*/ 168 w 168"/>
              <a:gd name="T12" fmla="*/ 112 h 112"/>
            </a:gdLst>
            <a:ahLst/>
            <a:cxnLst>
              <a:cxn ang="T6">
                <a:pos x="T0" y="T1"/>
              </a:cxn>
              <a:cxn ang="T7">
                <a:pos x="T2" y="T3"/>
              </a:cxn>
              <a:cxn ang="T8">
                <a:pos x="T4" y="T5"/>
              </a:cxn>
            </a:cxnLst>
            <a:rect l="T9" t="T10" r="T11" b="T12"/>
            <a:pathLst>
              <a:path w="168" h="112">
                <a:moveTo>
                  <a:pt x="0" y="16"/>
                </a:moveTo>
                <a:cubicBezTo>
                  <a:pt x="60" y="8"/>
                  <a:pt x="120" y="0"/>
                  <a:pt x="144" y="16"/>
                </a:cubicBezTo>
                <a:cubicBezTo>
                  <a:pt x="168" y="32"/>
                  <a:pt x="156" y="72"/>
                  <a:pt x="144" y="112"/>
                </a:cubicBezTo>
              </a:path>
            </a:pathLst>
          </a:custGeom>
          <a:noFill/>
          <a:ln w="38100" cap="sq">
            <a:solidFill>
              <a:srgbClr val="CC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45" name="AutoShape 60"/>
          <p:cNvSpPr>
            <a:spLocks noChangeArrowheads="1"/>
          </p:cNvSpPr>
          <p:nvPr/>
        </p:nvSpPr>
        <p:spPr bwMode="auto">
          <a:xfrm>
            <a:off x="6886575" y="3505200"/>
            <a:ext cx="1143000" cy="609600"/>
          </a:xfrm>
          <a:prstGeom prst="wedgeEllipseCallout">
            <a:avLst>
              <a:gd name="adj1" fmla="val -143333"/>
              <a:gd name="adj2" fmla="val -91926"/>
            </a:avLst>
          </a:prstGeom>
          <a:noFill/>
          <a:ln w="12700" cap="sq">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en-US" altLang="zh-CN" sz="2400" b="1">
                <a:solidFill>
                  <a:srgbClr val="0000FF"/>
                </a:solidFill>
                <a:latin typeface="Times New Roman" panose="02020603050405020304" pitchFamily="18" charset="0"/>
              </a:rPr>
              <a:t>2</a:t>
            </a:r>
            <a:r>
              <a:rPr kumimoji="1" lang="en-US" altLang="zh-CN" sz="2400" b="1">
                <a:solidFill>
                  <a:srgbClr val="0000FF"/>
                </a:solidFill>
                <a:latin typeface="Times New Roman" panose="02020603050405020304" pitchFamily="18" charset="0"/>
                <a:sym typeface="Symbol" panose="05050102010706020507" pitchFamily="18" charset="2"/>
              </a:rPr>
              <a:t></a:t>
            </a:r>
            <a:endParaRPr kumimoji="1" lang="en-US" altLang="zh-CN" sz="2400" b="1">
              <a:solidFill>
                <a:srgbClr val="0000FF"/>
              </a:solidFill>
              <a:latin typeface="Times New Roman" panose="02020603050405020304" pitchFamily="18" charset="0"/>
            </a:endParaRPr>
          </a:p>
        </p:txBody>
      </p:sp>
      <p:sp>
        <p:nvSpPr>
          <p:cNvPr id="21546" name="Line 61"/>
          <p:cNvSpPr>
            <a:spLocks noChangeShapeType="1"/>
          </p:cNvSpPr>
          <p:nvPr/>
        </p:nvSpPr>
        <p:spPr bwMode="auto">
          <a:xfrm>
            <a:off x="4648200" y="3733800"/>
            <a:ext cx="638175" cy="0"/>
          </a:xfrm>
          <a:prstGeom prst="line">
            <a:avLst/>
          </a:prstGeom>
          <a:noFill/>
          <a:ln w="12700" cap="sq">
            <a:solidFill>
              <a:srgbClr val="66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47" name="Line 62"/>
          <p:cNvSpPr>
            <a:spLocks noChangeShapeType="1"/>
          </p:cNvSpPr>
          <p:nvPr/>
        </p:nvSpPr>
        <p:spPr bwMode="auto">
          <a:xfrm>
            <a:off x="5057775" y="2057400"/>
            <a:ext cx="0" cy="1676400"/>
          </a:xfrm>
          <a:prstGeom prst="line">
            <a:avLst/>
          </a:prstGeom>
          <a:noFill/>
          <a:ln w="12700" cap="sq">
            <a:solidFill>
              <a:srgbClr val="66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48" name="Text Box 63"/>
          <p:cNvSpPr txBox="1">
            <a:spLocks noChangeArrowheads="1"/>
          </p:cNvSpPr>
          <p:nvPr/>
        </p:nvSpPr>
        <p:spPr bwMode="auto">
          <a:xfrm>
            <a:off x="5029200" y="2590800"/>
            <a:ext cx="341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800" b="1">
                <a:solidFill>
                  <a:srgbClr val="0000FF"/>
                </a:solidFill>
                <a:latin typeface="Times New Roman" panose="02020603050405020304" pitchFamily="18" charset="0"/>
              </a:rPr>
              <a:t>z</a:t>
            </a:r>
            <a:endParaRPr kumimoji="1" lang="en-US" altLang="zh-CN" sz="2800" b="1">
              <a:solidFill>
                <a:srgbClr val="0000FF"/>
              </a:solidFill>
              <a:latin typeface="Times New Roman" panose="02020603050405020304" pitchFamily="18" charset="0"/>
            </a:endParaRPr>
          </a:p>
        </p:txBody>
      </p:sp>
      <p:sp>
        <p:nvSpPr>
          <p:cNvPr id="21549" name="Text Box 64"/>
          <p:cNvSpPr txBox="1">
            <a:spLocks noChangeArrowheads="1"/>
          </p:cNvSpPr>
          <p:nvPr/>
        </p:nvSpPr>
        <p:spPr bwMode="auto">
          <a:xfrm>
            <a:off x="5430838" y="3733800"/>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0000FF"/>
                </a:solidFill>
                <a:latin typeface="Times New Roman" panose="02020603050405020304" pitchFamily="18" charset="0"/>
              </a:rPr>
              <a:t>M</a:t>
            </a:r>
            <a:endParaRPr kumimoji="1" lang="en-US" altLang="zh-CN" sz="2400" b="1">
              <a:solidFill>
                <a:srgbClr val="0000FF"/>
              </a:solidFill>
              <a:latin typeface="Times New Roman" panose="02020603050405020304" pitchFamily="18" charset="0"/>
            </a:endParaRPr>
          </a:p>
        </p:txBody>
      </p:sp>
      <p:sp>
        <p:nvSpPr>
          <p:cNvPr id="544833" name="AutoShape 65"/>
          <p:cNvSpPr>
            <a:spLocks noChangeArrowheads="1"/>
          </p:cNvSpPr>
          <p:nvPr/>
        </p:nvSpPr>
        <p:spPr bwMode="auto">
          <a:xfrm>
            <a:off x="5387975" y="3551238"/>
            <a:ext cx="228600" cy="304800"/>
          </a:xfrm>
          <a:prstGeom prst="star5">
            <a:avLst/>
          </a:prstGeom>
          <a:solidFill>
            <a:srgbClr val="FF0000"/>
          </a:solidFill>
          <a:ln w="9525">
            <a:solidFill>
              <a:srgbClr val="CC0000"/>
            </a:solidFill>
            <a:miter lim="800000"/>
          </a:ln>
          <a:effectLst/>
        </p:spPr>
        <p:txBody>
          <a:bodyPr wrap="none" lIns="92075" tIns="46038" rIns="92075" bIns="46038" anchor="ctr"/>
          <a:lstStyle/>
          <a:p>
            <a:pPr>
              <a:spcBef>
                <a:spcPct val="20000"/>
              </a:spcBef>
              <a:defRPr/>
            </a:pPr>
            <a:endParaRPr lang="zh-CN" altLang="en-US">
              <a:latin typeface="Arial" panose="020B0604020202020204" pitchFamily="34" charset="0"/>
            </a:endParaRPr>
          </a:p>
        </p:txBody>
      </p:sp>
      <p:sp>
        <p:nvSpPr>
          <p:cNvPr id="21551" name="Line 66"/>
          <p:cNvSpPr>
            <a:spLocks noChangeShapeType="1"/>
          </p:cNvSpPr>
          <p:nvPr/>
        </p:nvSpPr>
        <p:spPr bwMode="auto">
          <a:xfrm>
            <a:off x="6096000" y="2133600"/>
            <a:ext cx="0" cy="533400"/>
          </a:xfrm>
          <a:prstGeom prst="line">
            <a:avLst/>
          </a:prstGeom>
          <a:noFill/>
          <a:ln w="9525">
            <a:solidFill>
              <a:srgbClr val="66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52" name="Line 67"/>
          <p:cNvSpPr>
            <a:spLocks noChangeShapeType="1"/>
          </p:cNvSpPr>
          <p:nvPr/>
        </p:nvSpPr>
        <p:spPr bwMode="auto">
          <a:xfrm>
            <a:off x="7239000" y="2133600"/>
            <a:ext cx="0" cy="533400"/>
          </a:xfrm>
          <a:prstGeom prst="line">
            <a:avLst/>
          </a:prstGeom>
          <a:noFill/>
          <a:ln w="9525">
            <a:solidFill>
              <a:srgbClr val="66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53" name="Line 68"/>
          <p:cNvSpPr>
            <a:spLocks noChangeShapeType="1"/>
          </p:cNvSpPr>
          <p:nvPr/>
        </p:nvSpPr>
        <p:spPr bwMode="auto">
          <a:xfrm>
            <a:off x="6096000" y="2514600"/>
            <a:ext cx="1143000" cy="0"/>
          </a:xfrm>
          <a:prstGeom prst="line">
            <a:avLst/>
          </a:prstGeom>
          <a:noFill/>
          <a:ln w="9525">
            <a:solidFill>
              <a:srgbClr val="66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54" name="Text Box 69"/>
          <p:cNvSpPr txBox="1">
            <a:spLocks noChangeArrowheads="1"/>
          </p:cNvSpPr>
          <p:nvPr/>
        </p:nvSpPr>
        <p:spPr bwMode="auto">
          <a:xfrm>
            <a:off x="6477000" y="2057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0000FF"/>
                </a:solidFill>
                <a:latin typeface="Times New Roman" panose="02020603050405020304" pitchFamily="18" charset="0"/>
              </a:rPr>
              <a:t>B</a:t>
            </a:r>
            <a:endParaRPr kumimoji="1" lang="en-US" altLang="zh-CN" sz="2400" b="1">
              <a:solidFill>
                <a:srgbClr val="0000FF"/>
              </a:solidFill>
              <a:latin typeface="Times New Roman" panose="02020603050405020304" pitchFamily="18" charset="0"/>
            </a:endParaRPr>
          </a:p>
        </p:txBody>
      </p:sp>
      <p:sp>
        <p:nvSpPr>
          <p:cNvPr id="21555" name="Line 87"/>
          <p:cNvSpPr>
            <a:spLocks noChangeShapeType="1"/>
          </p:cNvSpPr>
          <p:nvPr/>
        </p:nvSpPr>
        <p:spPr bwMode="auto">
          <a:xfrm>
            <a:off x="5148263"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56" name="Line 88"/>
          <p:cNvSpPr>
            <a:spLocks noChangeShapeType="1"/>
          </p:cNvSpPr>
          <p:nvPr/>
        </p:nvSpPr>
        <p:spPr bwMode="auto">
          <a:xfrm>
            <a:off x="543560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57" name="Line 89"/>
          <p:cNvSpPr>
            <a:spLocks noChangeShapeType="1"/>
          </p:cNvSpPr>
          <p:nvPr/>
        </p:nvSpPr>
        <p:spPr bwMode="auto">
          <a:xfrm>
            <a:off x="5724525"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58" name="Line 90"/>
          <p:cNvSpPr>
            <a:spLocks noChangeShapeType="1"/>
          </p:cNvSpPr>
          <p:nvPr/>
        </p:nvSpPr>
        <p:spPr bwMode="auto">
          <a:xfrm>
            <a:off x="4932363"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59" name="Line 91"/>
          <p:cNvSpPr>
            <a:spLocks noChangeShapeType="1"/>
          </p:cNvSpPr>
          <p:nvPr/>
        </p:nvSpPr>
        <p:spPr bwMode="auto">
          <a:xfrm>
            <a:off x="6084888"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60" name="Line 92"/>
          <p:cNvSpPr>
            <a:spLocks noChangeShapeType="1"/>
          </p:cNvSpPr>
          <p:nvPr/>
        </p:nvSpPr>
        <p:spPr bwMode="auto">
          <a:xfrm>
            <a:off x="6372225"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61" name="Line 93"/>
          <p:cNvSpPr>
            <a:spLocks noChangeShapeType="1"/>
          </p:cNvSpPr>
          <p:nvPr/>
        </p:nvSpPr>
        <p:spPr bwMode="auto">
          <a:xfrm>
            <a:off x="6659563"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62" name="Line 94"/>
          <p:cNvSpPr>
            <a:spLocks noChangeShapeType="1"/>
          </p:cNvSpPr>
          <p:nvPr/>
        </p:nvSpPr>
        <p:spPr bwMode="auto">
          <a:xfrm>
            <a:off x="68770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63" name="Line 95"/>
          <p:cNvSpPr>
            <a:spLocks noChangeShapeType="1"/>
          </p:cNvSpPr>
          <p:nvPr/>
        </p:nvSpPr>
        <p:spPr bwMode="auto">
          <a:xfrm>
            <a:off x="7164388"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64" name="Line 96"/>
          <p:cNvSpPr>
            <a:spLocks noChangeShapeType="1"/>
          </p:cNvSpPr>
          <p:nvPr/>
        </p:nvSpPr>
        <p:spPr bwMode="auto">
          <a:xfrm>
            <a:off x="75247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65" name="Line 97"/>
          <p:cNvSpPr>
            <a:spLocks noChangeShapeType="1"/>
          </p:cNvSpPr>
          <p:nvPr/>
        </p:nvSpPr>
        <p:spPr bwMode="auto">
          <a:xfrm>
            <a:off x="7812088"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66" name="Line 98"/>
          <p:cNvSpPr>
            <a:spLocks noChangeShapeType="1"/>
          </p:cNvSpPr>
          <p:nvPr/>
        </p:nvSpPr>
        <p:spPr bwMode="auto">
          <a:xfrm>
            <a:off x="81724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67" name="Line 99"/>
          <p:cNvSpPr>
            <a:spLocks noChangeShapeType="1"/>
          </p:cNvSpPr>
          <p:nvPr/>
        </p:nvSpPr>
        <p:spPr bwMode="auto">
          <a:xfrm>
            <a:off x="83883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68" name="Line 100"/>
          <p:cNvSpPr>
            <a:spLocks noChangeShapeType="1"/>
          </p:cNvSpPr>
          <p:nvPr/>
        </p:nvSpPr>
        <p:spPr bwMode="auto">
          <a:xfrm>
            <a:off x="4427538" y="2060575"/>
            <a:ext cx="4318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 name="Text Box 8"/>
          <p:cNvSpPr txBox="1">
            <a:spLocks noChangeArrowheads="1"/>
          </p:cNvSpPr>
          <p:nvPr/>
        </p:nvSpPr>
        <p:spPr bwMode="auto">
          <a:xfrm>
            <a:off x="-7938" y="1589"/>
            <a:ext cx="400387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§7.3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地基临界荷载</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4801"/>
                                        </p:tgtEl>
                                        <p:attrNameLst>
                                          <p:attrName>style.visibility</p:attrName>
                                        </p:attrNameLst>
                                      </p:cBhvr>
                                      <p:to>
                                        <p:strVal val="visible"/>
                                      </p:to>
                                    </p:set>
                                    <p:animEffect transition="in" filter="wipe(left)">
                                      <p:cBhvr>
                                        <p:cTn id="7" dur="500"/>
                                        <p:tgtEl>
                                          <p:spTgt spid="5448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4805"/>
                                        </p:tgtEl>
                                        <p:attrNameLst>
                                          <p:attrName>style.visibility</p:attrName>
                                        </p:attrNameLst>
                                      </p:cBhvr>
                                      <p:to>
                                        <p:strVal val="visible"/>
                                      </p:to>
                                    </p:set>
                                    <p:animEffect transition="in" filter="wipe(left)">
                                      <p:cBhvr>
                                        <p:cTn id="12" dur="500"/>
                                        <p:tgtEl>
                                          <p:spTgt spid="5448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4808"/>
                                        </p:tgtEl>
                                        <p:attrNameLst>
                                          <p:attrName>style.visibility</p:attrName>
                                        </p:attrNameLst>
                                      </p:cBhvr>
                                      <p:to>
                                        <p:strVal val="visible"/>
                                      </p:to>
                                    </p:set>
                                    <p:animEffect transition="in" filter="wipe(left)">
                                      <p:cBhvr>
                                        <p:cTn id="17" dur="500"/>
                                        <p:tgtEl>
                                          <p:spTgt spid="5448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44807"/>
                                        </p:tgtEl>
                                        <p:attrNameLst>
                                          <p:attrName>style.visibility</p:attrName>
                                        </p:attrNameLst>
                                      </p:cBhvr>
                                      <p:to>
                                        <p:strVal val="visible"/>
                                      </p:to>
                                    </p:set>
                                    <p:animEffect transition="in" filter="dissolve">
                                      <p:cBhvr>
                                        <p:cTn id="22" dur="500"/>
                                        <p:tgtEl>
                                          <p:spTgt spid="544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801" grpId="0" autoUpdateAnimBg="0"/>
      <p:bldP spid="54480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46819" name="Object 3"/>
          <p:cNvGraphicFramePr>
            <a:graphicFrameLocks noChangeAspect="1"/>
          </p:cNvGraphicFramePr>
          <p:nvPr/>
        </p:nvGraphicFramePr>
        <p:xfrm>
          <a:off x="774303" y="2057400"/>
          <a:ext cx="7756525" cy="893763"/>
        </p:xfrm>
        <a:graphic>
          <a:graphicData uri="http://schemas.openxmlformats.org/presentationml/2006/ole">
            <mc:AlternateContent xmlns:mc="http://schemas.openxmlformats.org/markup-compatibility/2006">
              <mc:Choice xmlns:v="urn:schemas-microsoft-com:vml" Requires="v">
                <p:oleObj spid="_x0000_s7215" name="公式" r:id="rId1" imgW="2527300" imgH="381000" progId="Equation.3">
                  <p:embed/>
                </p:oleObj>
              </mc:Choice>
              <mc:Fallback>
                <p:oleObj name="公式" r:id="rId1" imgW="2527300" imgH="381000"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03" y="2057400"/>
                        <a:ext cx="7756525" cy="893763"/>
                      </a:xfrm>
                      <a:prstGeom prst="rect">
                        <a:avLst/>
                      </a:prstGeom>
                      <a:solidFill>
                        <a:srgbClr val="FFFF00"/>
                      </a:solidFill>
                      <a:ln w="9525">
                        <a:solidFill>
                          <a:srgbClr val="0000FF"/>
                        </a:solidFill>
                        <a:miter lim="800000"/>
                        <a:headEnd/>
                        <a:tailEnd/>
                      </a:ln>
                    </p:spPr>
                  </p:pic>
                </p:oleObj>
              </mc:Fallback>
            </mc:AlternateContent>
          </a:graphicData>
        </a:graphic>
      </p:graphicFrame>
      <p:sp>
        <p:nvSpPr>
          <p:cNvPr id="22532" name="Rectangle 4"/>
          <p:cNvSpPr>
            <a:spLocks noChangeArrowheads="1"/>
          </p:cNvSpPr>
          <p:nvPr/>
        </p:nvSpPr>
        <p:spPr bwMode="auto">
          <a:xfrm>
            <a:off x="467544" y="1253501"/>
            <a:ext cx="489654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dirty="0">
                <a:solidFill>
                  <a:srgbClr val="CC0000"/>
                </a:solidFill>
                <a:latin typeface="Times New Roman" panose="02020603050405020304" pitchFamily="18" charset="0"/>
                <a:ea typeface="华文新魏" panose="02010800040101010101" pitchFamily="2" charset="-122"/>
                <a:sym typeface="Symbol" panose="05050102010706020507" pitchFamily="18" charset="2"/>
              </a:rPr>
              <a:t> </a:t>
            </a:r>
            <a:r>
              <a:rPr lang="zh-CN" altLang="en-US" sz="2400" b="1" dirty="0">
                <a:solidFill>
                  <a:srgbClr val="0000FF"/>
                </a:solidFill>
                <a:latin typeface="宋体" panose="02010600030101010101" pitchFamily="2" charset="-122"/>
                <a:sym typeface="Symbol" panose="05050102010706020507" pitchFamily="18" charset="2"/>
              </a:rPr>
              <a:t>由</a:t>
            </a:r>
            <a:r>
              <a:rPr lang="en-US" altLang="zh-CN" sz="2400" b="1" dirty="0">
                <a:solidFill>
                  <a:srgbClr val="CC0000"/>
                </a:solidFill>
                <a:latin typeface="宋体" panose="02010600030101010101" pitchFamily="2" charset="-122"/>
                <a:sym typeface="Symbol" panose="05050102010706020507" pitchFamily="18" charset="2"/>
              </a:rPr>
              <a:t>z</a:t>
            </a:r>
            <a:r>
              <a:rPr lang="zh-CN" altLang="en-US" sz="2400" b="1" dirty="0">
                <a:solidFill>
                  <a:srgbClr val="0000FF"/>
                </a:solidFill>
                <a:latin typeface="宋体" panose="02010600030101010101" pitchFamily="2" charset="-122"/>
                <a:sym typeface="Symbol" panose="05050102010706020507" pitchFamily="18" charset="2"/>
              </a:rPr>
              <a:t>与</a:t>
            </a:r>
            <a:r>
              <a:rPr kumimoji="1" lang="zh-CN" altLang="en-US" sz="2400" b="1" dirty="0">
                <a:solidFill>
                  <a:srgbClr val="CC0000"/>
                </a:solidFill>
                <a:latin typeface="宋体" panose="02010600030101010101" pitchFamily="2" charset="-122"/>
                <a:sym typeface="Symbol" panose="05050102010706020507" pitchFamily="18" charset="2"/>
              </a:rPr>
              <a:t></a:t>
            </a:r>
            <a:r>
              <a:rPr kumimoji="1" lang="zh-CN" altLang="en-US" sz="2400" b="1" dirty="0">
                <a:solidFill>
                  <a:srgbClr val="0000FF"/>
                </a:solidFill>
                <a:latin typeface="宋体" panose="02010600030101010101" pitchFamily="2" charset="-122"/>
                <a:sym typeface="Symbol" panose="05050102010706020507" pitchFamily="18" charset="2"/>
              </a:rPr>
              <a:t>的单值关系可求出</a:t>
            </a:r>
            <a:r>
              <a:rPr lang="en-US" altLang="zh-CN" sz="2400" b="1" dirty="0">
                <a:solidFill>
                  <a:srgbClr val="CC0000"/>
                </a:solidFill>
                <a:latin typeface="宋体" panose="02010600030101010101" pitchFamily="2" charset="-122"/>
                <a:sym typeface="Symbol" panose="05050102010706020507" pitchFamily="18" charset="2"/>
              </a:rPr>
              <a:t>z</a:t>
            </a:r>
            <a:r>
              <a:rPr lang="zh-CN" altLang="en-US" sz="2400" b="1" dirty="0">
                <a:solidFill>
                  <a:srgbClr val="CC0000"/>
                </a:solidFill>
                <a:latin typeface="宋体" panose="02010600030101010101" pitchFamily="2" charset="-122"/>
                <a:sym typeface="Symbol" panose="05050102010706020507" pitchFamily="18" charset="2"/>
              </a:rPr>
              <a:t>的极值</a:t>
            </a:r>
            <a:endParaRPr kumimoji="1" lang="zh-CN" altLang="en-US" sz="2400" b="1" dirty="0">
              <a:solidFill>
                <a:srgbClr val="CC0000"/>
              </a:solidFill>
              <a:latin typeface="宋体" panose="02010600030101010101" pitchFamily="2" charset="-122"/>
              <a:sym typeface="Symbol" panose="05050102010706020507" pitchFamily="18" charset="2"/>
            </a:endParaRPr>
          </a:p>
        </p:txBody>
      </p:sp>
      <p:sp>
        <p:nvSpPr>
          <p:cNvPr id="546821" name="Rectangle 5"/>
          <p:cNvSpPr>
            <a:spLocks noChangeArrowheads="1"/>
          </p:cNvSpPr>
          <p:nvPr/>
        </p:nvSpPr>
        <p:spPr bwMode="auto">
          <a:xfrm>
            <a:off x="763389" y="3082281"/>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en-US" altLang="zh-CN" sz="2800" b="1" dirty="0" err="1">
                <a:solidFill>
                  <a:srgbClr val="CC0000"/>
                </a:solidFill>
                <a:latin typeface="Times New Roman" panose="02020603050405020304" pitchFamily="18" charset="0"/>
                <a:ea typeface="华文新魏" panose="02010800040101010101" pitchFamily="2" charset="-122"/>
              </a:rPr>
              <a:t>Z</a:t>
            </a:r>
            <a:r>
              <a:rPr lang="en-US" altLang="zh-CN" sz="2800" b="1" baseline="-25000" dirty="0" err="1">
                <a:solidFill>
                  <a:srgbClr val="CC0000"/>
                </a:solidFill>
                <a:latin typeface="Times New Roman" panose="02020603050405020304" pitchFamily="18" charset="0"/>
                <a:ea typeface="华文新魏" panose="02010800040101010101" pitchFamily="2" charset="-122"/>
              </a:rPr>
              <a:t>max</a:t>
            </a:r>
            <a:r>
              <a:rPr lang="en-US" altLang="zh-CN" sz="2800" b="1" dirty="0">
                <a:solidFill>
                  <a:srgbClr val="CC0000"/>
                </a:solidFill>
                <a:latin typeface="Times New Roman" panose="02020603050405020304" pitchFamily="18" charset="0"/>
                <a:ea typeface="华文新魏" panose="02010800040101010101" pitchFamily="2" charset="-122"/>
              </a:rPr>
              <a:t>=0</a:t>
            </a:r>
            <a:r>
              <a:rPr lang="en-US" altLang="zh-CN" sz="2800" dirty="0">
                <a:solidFill>
                  <a:srgbClr val="CC0000"/>
                </a:solidFill>
                <a:latin typeface="Times New Roman" panose="02020603050405020304" pitchFamily="18" charset="0"/>
                <a:ea typeface="华文新魏" panose="02010800040101010101" pitchFamily="2" charset="-122"/>
                <a:sym typeface="Symbol" panose="05050102010706020507" pitchFamily="18" charset="2"/>
              </a:rPr>
              <a:t> </a:t>
            </a:r>
            <a:endParaRPr lang="en-US" altLang="zh-CN" sz="2800" b="1" dirty="0">
              <a:solidFill>
                <a:srgbClr val="CC0000"/>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546823" name="Rectangle 7"/>
          <p:cNvSpPr>
            <a:spLocks noChangeArrowheads="1"/>
          </p:cNvSpPr>
          <p:nvPr/>
        </p:nvSpPr>
        <p:spPr bwMode="auto">
          <a:xfrm>
            <a:off x="1854002" y="3789363"/>
            <a:ext cx="2971800" cy="609600"/>
          </a:xfrm>
          <a:prstGeom prst="rect">
            <a:avLst/>
          </a:prstGeom>
          <a:solidFill>
            <a:srgbClr val="0000FF"/>
          </a:solidFill>
          <a:ln w="9525">
            <a:solidFill>
              <a:srgbClr val="00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i="1" dirty="0" err="1">
                <a:solidFill>
                  <a:schemeClr val="accent1"/>
                </a:solidFill>
                <a:latin typeface="Times New Roman" panose="02020603050405020304" pitchFamily="18" charset="0"/>
                <a:ea typeface="华文新魏" panose="02010800040101010101" pitchFamily="2" charset="-122"/>
              </a:rPr>
              <a:t>p</a:t>
            </a:r>
            <a:r>
              <a:rPr lang="en-US" altLang="zh-CN" sz="2800" b="1" i="1" baseline="-25000" dirty="0" err="1">
                <a:solidFill>
                  <a:schemeClr val="accent1"/>
                </a:solidFill>
                <a:latin typeface="Times New Roman" panose="02020603050405020304" pitchFamily="18" charset="0"/>
                <a:ea typeface="华文新魏" panose="02010800040101010101" pitchFamily="2" charset="-122"/>
              </a:rPr>
              <a:t>cr</a:t>
            </a:r>
            <a:r>
              <a:rPr lang="en-US" altLang="zh-CN" sz="2800" b="1" i="1" dirty="0">
                <a:solidFill>
                  <a:schemeClr val="accent1"/>
                </a:solidFill>
                <a:latin typeface="Times New Roman" panose="02020603050405020304" pitchFamily="18" charset="0"/>
                <a:ea typeface="华文新魏" panose="02010800040101010101" pitchFamily="2" charset="-122"/>
              </a:rPr>
              <a:t> = </a:t>
            </a:r>
            <a:r>
              <a:rPr lang="en-US" altLang="zh-CN" sz="2800" b="1" i="1"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a:t>
            </a:r>
            <a:r>
              <a:rPr lang="en-US" altLang="zh-CN" sz="2800" b="1" i="1" baseline="-25000"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m</a:t>
            </a:r>
            <a:r>
              <a:rPr lang="en-US" altLang="zh-CN" sz="2800" b="1" i="1"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 </a:t>
            </a:r>
            <a:r>
              <a:rPr lang="en-US" altLang="zh-CN" sz="2800" b="1" i="1" dirty="0" err="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dN</a:t>
            </a:r>
            <a:r>
              <a:rPr lang="en-US" altLang="zh-CN" sz="2800" b="1" i="1" baseline="-25000" dirty="0" err="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q</a:t>
            </a:r>
            <a:r>
              <a:rPr lang="en-US" altLang="zh-CN" sz="2800" b="1" i="1" dirty="0" err="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+cN</a:t>
            </a:r>
            <a:r>
              <a:rPr lang="en-US" altLang="zh-CN" sz="2800" b="1" i="1" baseline="-25000" dirty="0" err="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c</a:t>
            </a:r>
            <a:endParaRPr lang="en-US" altLang="zh-CN" sz="2800" b="1" i="1" baseline="-25000"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546824" name="AutoShape 8"/>
          <p:cNvSpPr>
            <a:spLocks noChangeArrowheads="1"/>
          </p:cNvSpPr>
          <p:nvPr/>
        </p:nvSpPr>
        <p:spPr bwMode="auto">
          <a:xfrm>
            <a:off x="5004048" y="3962400"/>
            <a:ext cx="2209800" cy="436563"/>
          </a:xfrm>
          <a:prstGeom prst="leftArrowCallout">
            <a:avLst>
              <a:gd name="adj1" fmla="val 30583"/>
              <a:gd name="adj2" fmla="val 15292"/>
              <a:gd name="adj3" fmla="val 148691"/>
              <a:gd name="adj4" fmla="val 67681"/>
            </a:avLst>
          </a:prstGeom>
          <a:solidFill>
            <a:schemeClr val="accent1"/>
          </a:solidFill>
          <a:ln w="9525" algn="ctr">
            <a:solidFill>
              <a:srgbClr val="009600"/>
            </a:solidFill>
            <a:miter lim="800000"/>
          </a:ln>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zh-CN" altLang="en-US" sz="2800" b="1" dirty="0">
                <a:solidFill>
                  <a:srgbClr val="990000"/>
                </a:solidFill>
                <a:latin typeface="Times New Roman" panose="02020603050405020304" pitchFamily="18" charset="0"/>
                <a:ea typeface="方正姚体" panose="02010601030101010101" pitchFamily="2" charset="-122"/>
              </a:rPr>
              <a:t>临塑荷载</a:t>
            </a:r>
            <a:endParaRPr kumimoji="1" lang="zh-CN" altLang="en-US" sz="2800" b="1" dirty="0">
              <a:solidFill>
                <a:srgbClr val="990000"/>
              </a:solidFill>
              <a:latin typeface="Times New Roman" panose="02020603050405020304" pitchFamily="18" charset="0"/>
              <a:ea typeface="方正姚体" panose="02010601030101010101" pitchFamily="2" charset="-122"/>
            </a:endParaRPr>
          </a:p>
        </p:txBody>
      </p:sp>
      <p:sp>
        <p:nvSpPr>
          <p:cNvPr id="546828" name="Text Box 12"/>
          <p:cNvSpPr txBox="1">
            <a:spLocks noChangeArrowheads="1"/>
          </p:cNvSpPr>
          <p:nvPr/>
        </p:nvSpPr>
        <p:spPr bwMode="auto">
          <a:xfrm>
            <a:off x="763389" y="4562624"/>
            <a:ext cx="9286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990000"/>
                </a:solidFill>
                <a:ea typeface="隶书" panose="02010509060101010101" pitchFamily="49" charset="-122"/>
              </a:rPr>
              <a:t>其中 </a:t>
            </a:r>
            <a:endParaRPr lang="zh-CN" altLang="en-US" sz="3200" b="1" dirty="0">
              <a:solidFill>
                <a:srgbClr val="990000"/>
              </a:solidFill>
              <a:ea typeface="隶书" panose="02010509060101010101" pitchFamily="49" charset="-122"/>
            </a:endParaRPr>
          </a:p>
        </p:txBody>
      </p:sp>
      <p:graphicFrame>
        <p:nvGraphicFramePr>
          <p:cNvPr id="546831" name="Object 15"/>
          <p:cNvGraphicFramePr>
            <a:graphicFrameLocks noChangeAspect="1"/>
          </p:cNvGraphicFramePr>
          <p:nvPr/>
        </p:nvGraphicFramePr>
        <p:xfrm>
          <a:off x="1524000" y="5147469"/>
          <a:ext cx="3124200" cy="1017588"/>
        </p:xfrm>
        <a:graphic>
          <a:graphicData uri="http://schemas.openxmlformats.org/presentationml/2006/ole">
            <mc:AlternateContent xmlns:mc="http://schemas.openxmlformats.org/markup-compatibility/2006">
              <mc:Choice xmlns:v="urn:schemas-microsoft-com:vml" Requires="v">
                <p:oleObj spid="_x0000_s7216" name="Equation" r:id="rId3" imgW="1371600" imgH="584200" progId="Equation.3">
                  <p:embed/>
                </p:oleObj>
              </mc:Choice>
              <mc:Fallback>
                <p:oleObj name="Equation" r:id="rId3" imgW="1371600" imgH="584200"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47469"/>
                        <a:ext cx="3124200" cy="101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graphicFrame>
        <p:nvGraphicFramePr>
          <p:cNvPr id="546832" name="Object 16"/>
          <p:cNvGraphicFramePr>
            <a:graphicFrameLocks noChangeAspect="1"/>
          </p:cNvGraphicFramePr>
          <p:nvPr/>
        </p:nvGraphicFramePr>
        <p:xfrm>
          <a:off x="5508104" y="5208588"/>
          <a:ext cx="2689225" cy="1017588"/>
        </p:xfrm>
        <a:graphic>
          <a:graphicData uri="http://schemas.openxmlformats.org/presentationml/2006/ole">
            <mc:AlternateContent xmlns:mc="http://schemas.openxmlformats.org/markup-compatibility/2006">
              <mc:Choice xmlns:v="urn:schemas-microsoft-com:vml" Requires="v">
                <p:oleObj spid="_x0000_s7217" name="Equation" r:id="rId5" imgW="1180465" imgH="584200" progId="Equation.3">
                  <p:embed/>
                </p:oleObj>
              </mc:Choice>
              <mc:Fallback>
                <p:oleObj name="Equation" r:id="rId5" imgW="1180465" imgH="58420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5208588"/>
                        <a:ext cx="2689225" cy="101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sp>
        <p:nvSpPr>
          <p:cNvPr id="3" name="矩形 2"/>
          <p:cNvSpPr/>
          <p:nvPr/>
        </p:nvSpPr>
        <p:spPr>
          <a:xfrm>
            <a:off x="2123728" y="641605"/>
            <a:ext cx="4512774" cy="523220"/>
          </a:xfrm>
          <a:prstGeom prst="rect">
            <a:avLst/>
          </a:prstGeom>
          <a:solidFill>
            <a:srgbClr val="FFC000"/>
          </a:solidFill>
        </p:spPr>
        <p:txBody>
          <a:bodyPr wrap="none">
            <a:spAutoFit/>
          </a:bodyPr>
          <a:lstStyle/>
          <a:p>
            <a:r>
              <a:rPr lang="zh-CN" altLang="en-US" b="1" dirty="0">
                <a:latin typeface="宋体" panose="02010600030101010101" pitchFamily="2" charset="-122"/>
                <a:ea typeface="宋体" panose="02010600030101010101" pitchFamily="2" charset="-122"/>
              </a:rPr>
              <a:t>地基的临塑荷载和临界荷载</a:t>
            </a:r>
            <a:endParaRPr lang="zh-CN" altLang="en-US" dirty="0"/>
          </a:p>
        </p:txBody>
      </p:sp>
      <p:sp>
        <p:nvSpPr>
          <p:cNvPr id="14" name="Text Box 8"/>
          <p:cNvSpPr txBox="1">
            <a:spLocks noChangeArrowheads="1"/>
          </p:cNvSpPr>
          <p:nvPr/>
        </p:nvSpPr>
        <p:spPr bwMode="auto">
          <a:xfrm>
            <a:off x="-7938" y="1589"/>
            <a:ext cx="3715842"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§7.3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地基临界荷载</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6819"/>
                                        </p:tgtEl>
                                        <p:attrNameLst>
                                          <p:attrName>style.visibility</p:attrName>
                                        </p:attrNameLst>
                                      </p:cBhvr>
                                      <p:to>
                                        <p:strVal val="visible"/>
                                      </p:to>
                                    </p:set>
                                    <p:animEffect transition="in" filter="wipe(left)">
                                      <p:cBhvr>
                                        <p:cTn id="7" dur="500"/>
                                        <p:tgtEl>
                                          <p:spTgt spid="5468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6821"/>
                                        </p:tgtEl>
                                        <p:attrNameLst>
                                          <p:attrName>style.visibility</p:attrName>
                                        </p:attrNameLst>
                                      </p:cBhvr>
                                      <p:to>
                                        <p:strVal val="visible"/>
                                      </p:to>
                                    </p:set>
                                    <p:animEffect transition="in" filter="wipe(left)">
                                      <p:cBhvr>
                                        <p:cTn id="12" dur="500"/>
                                        <p:tgtEl>
                                          <p:spTgt spid="5468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0"/>
                                  </p:iterate>
                                  <p:childTnLst>
                                    <p:set>
                                      <p:cBhvr>
                                        <p:cTn id="16" dur="1" fill="hold">
                                          <p:stCondLst>
                                            <p:cond delay="0"/>
                                          </p:stCondLst>
                                        </p:cTn>
                                        <p:tgtEl>
                                          <p:spTgt spid="546823"/>
                                        </p:tgtEl>
                                        <p:attrNameLst>
                                          <p:attrName>style.visibility</p:attrName>
                                        </p:attrNameLst>
                                      </p:cBhvr>
                                      <p:to>
                                        <p:strVal val="visible"/>
                                      </p:to>
                                    </p:set>
                                    <p:animEffect transition="in" filter="dissolve">
                                      <p:cBhvr>
                                        <p:cTn id="17" dur="300"/>
                                        <p:tgtEl>
                                          <p:spTgt spid="5468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546824"/>
                                        </p:tgtEl>
                                        <p:attrNameLst>
                                          <p:attrName>style.visibility</p:attrName>
                                        </p:attrNameLst>
                                      </p:cBhvr>
                                      <p:to>
                                        <p:strVal val="visible"/>
                                      </p:to>
                                    </p:set>
                                    <p:animEffect transition="in" filter="slide(fromRight)">
                                      <p:cBhvr>
                                        <p:cTn id="22" dur="500"/>
                                        <p:tgtEl>
                                          <p:spTgt spid="5468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6828"/>
                                        </p:tgtEl>
                                        <p:attrNameLst>
                                          <p:attrName>style.visibility</p:attrName>
                                        </p:attrNameLst>
                                      </p:cBhvr>
                                      <p:to>
                                        <p:strVal val="visible"/>
                                      </p:to>
                                    </p:set>
                                    <p:animEffect transition="in" filter="wipe(left)">
                                      <p:cBhvr>
                                        <p:cTn id="27" dur="500"/>
                                        <p:tgtEl>
                                          <p:spTgt spid="5468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46831"/>
                                        </p:tgtEl>
                                        <p:attrNameLst>
                                          <p:attrName>style.visibility</p:attrName>
                                        </p:attrNameLst>
                                      </p:cBhvr>
                                      <p:to>
                                        <p:strVal val="visible"/>
                                      </p:to>
                                    </p:set>
                                    <p:animEffect transition="in" filter="wipe(left)">
                                      <p:cBhvr>
                                        <p:cTn id="32" dur="500"/>
                                        <p:tgtEl>
                                          <p:spTgt spid="5468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46832"/>
                                        </p:tgtEl>
                                        <p:attrNameLst>
                                          <p:attrName>style.visibility</p:attrName>
                                        </p:attrNameLst>
                                      </p:cBhvr>
                                      <p:to>
                                        <p:strVal val="visible"/>
                                      </p:to>
                                    </p:set>
                                    <p:animEffect transition="in" filter="wipe(left)">
                                      <p:cBhvr>
                                        <p:cTn id="37" dur="500"/>
                                        <p:tgtEl>
                                          <p:spTgt spid="546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autoUpdateAnimBg="0"/>
      <p:bldP spid="546823" grpId="0" animBg="1" autoUpdateAnimBg="0"/>
      <p:bldP spid="546824" grpId="0" animBg="1" autoUpdateAnimBg="0"/>
      <p:bldP spid="54682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7782" name="Rectangle 2054"/>
          <p:cNvSpPr>
            <a:spLocks noChangeArrowheads="1"/>
          </p:cNvSpPr>
          <p:nvPr/>
        </p:nvSpPr>
        <p:spPr bwMode="auto">
          <a:xfrm>
            <a:off x="824409" y="992188"/>
            <a:ext cx="396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en-US" altLang="zh-CN" sz="2800" b="1" dirty="0" err="1">
                <a:solidFill>
                  <a:srgbClr val="CC0000"/>
                </a:solidFill>
                <a:latin typeface="Times New Roman" panose="02020603050405020304" pitchFamily="18" charset="0"/>
                <a:ea typeface="华文新魏" panose="02010800040101010101" pitchFamily="2" charset="-122"/>
              </a:rPr>
              <a:t>Z</a:t>
            </a:r>
            <a:r>
              <a:rPr lang="en-US" altLang="zh-CN" sz="2800" b="1" baseline="-25000" dirty="0" err="1">
                <a:solidFill>
                  <a:srgbClr val="CC0000"/>
                </a:solidFill>
                <a:latin typeface="Times New Roman" panose="02020603050405020304" pitchFamily="18" charset="0"/>
                <a:ea typeface="华文新魏" panose="02010800040101010101" pitchFamily="2" charset="-122"/>
              </a:rPr>
              <a:t>max</a:t>
            </a:r>
            <a:r>
              <a:rPr lang="en-US" altLang="zh-CN" sz="2800" b="1" dirty="0">
                <a:solidFill>
                  <a:srgbClr val="CC0000"/>
                </a:solidFill>
                <a:latin typeface="Times New Roman" panose="02020603050405020304" pitchFamily="18" charset="0"/>
                <a:ea typeface="华文新魏" panose="02010800040101010101" pitchFamily="2" charset="-122"/>
              </a:rPr>
              <a:t>= B/4 </a:t>
            </a:r>
            <a:r>
              <a:rPr lang="zh-CN" altLang="en-US" sz="2800" b="1" dirty="0">
                <a:solidFill>
                  <a:srgbClr val="0000FF"/>
                </a:solidFill>
                <a:latin typeface="Times New Roman" panose="02020603050405020304" pitchFamily="18" charset="0"/>
                <a:ea typeface="华文新魏" panose="02010800040101010101" pitchFamily="2" charset="-122"/>
              </a:rPr>
              <a:t>或 </a:t>
            </a:r>
            <a:r>
              <a:rPr lang="en-US" altLang="zh-CN" sz="2800" b="1" dirty="0">
                <a:solidFill>
                  <a:srgbClr val="CC0000"/>
                </a:solidFill>
                <a:latin typeface="Times New Roman" panose="02020603050405020304" pitchFamily="18" charset="0"/>
                <a:ea typeface="华文新魏" panose="02010800040101010101" pitchFamily="2" charset="-122"/>
              </a:rPr>
              <a:t>B/3</a:t>
            </a:r>
            <a:r>
              <a:rPr lang="zh-CN" altLang="en-US" sz="2800" b="1" dirty="0">
                <a:solidFill>
                  <a:srgbClr val="CC0000"/>
                </a:solidFill>
                <a:latin typeface="Times New Roman" panose="02020603050405020304" pitchFamily="18" charset="0"/>
                <a:ea typeface="华文新魏" panose="02010800040101010101" pitchFamily="2" charset="-122"/>
                <a:sym typeface="Symbol" panose="05050102010706020507" pitchFamily="18" charset="2"/>
              </a:rPr>
              <a:t>：</a:t>
            </a:r>
            <a:endParaRPr lang="zh-CN" altLang="en-US" sz="2800" b="1" dirty="0">
              <a:solidFill>
                <a:srgbClr val="CC0000"/>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587785" name="Rectangle 2057"/>
          <p:cNvSpPr>
            <a:spLocks noChangeArrowheads="1"/>
          </p:cNvSpPr>
          <p:nvPr/>
        </p:nvSpPr>
        <p:spPr bwMode="auto">
          <a:xfrm>
            <a:off x="1219200" y="1828800"/>
            <a:ext cx="4419600" cy="609600"/>
          </a:xfrm>
          <a:prstGeom prst="rect">
            <a:avLst/>
          </a:prstGeom>
          <a:solidFill>
            <a:srgbClr val="0000FF"/>
          </a:solidFill>
          <a:ln w="9525">
            <a:solidFill>
              <a:srgbClr val="00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i="1">
                <a:solidFill>
                  <a:schemeClr val="accent1"/>
                </a:solidFill>
                <a:latin typeface="Times New Roman" panose="02020603050405020304" pitchFamily="18" charset="0"/>
                <a:ea typeface="华文新魏" panose="02010800040101010101" pitchFamily="2" charset="-122"/>
              </a:rPr>
              <a:t>p</a:t>
            </a:r>
            <a:r>
              <a:rPr lang="en-US" altLang="zh-CN" sz="2800" b="1" i="1" baseline="-25000">
                <a:solidFill>
                  <a:schemeClr val="accent1"/>
                </a:solidFill>
                <a:latin typeface="Times New Roman" panose="02020603050405020304" pitchFamily="18" charset="0"/>
                <a:ea typeface="华文新魏" panose="02010800040101010101" pitchFamily="2" charset="-122"/>
              </a:rPr>
              <a:t>1/4 </a:t>
            </a:r>
            <a:r>
              <a:rPr lang="en-US" altLang="zh-CN" sz="2800" b="1" i="1">
                <a:solidFill>
                  <a:schemeClr val="accent1"/>
                </a:solidFill>
                <a:latin typeface="Times New Roman" panose="02020603050405020304" pitchFamily="18" charset="0"/>
                <a:ea typeface="华文新魏" panose="02010800040101010101" pitchFamily="2" charset="-122"/>
              </a:rPr>
              <a:t>= </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B</a:t>
            </a:r>
            <a:r>
              <a:rPr lang="en-US" altLang="zh-CN" sz="2800" b="1" i="1">
                <a:solidFill>
                  <a:schemeClr val="accent1"/>
                </a:solidFill>
                <a:latin typeface="Times New Roman" panose="02020603050405020304" pitchFamily="18" charset="0"/>
                <a:ea typeface="华文新魏" panose="02010800040101010101" pitchFamily="2" charset="-122"/>
              </a:rPr>
              <a:t> N</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1/4</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m</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 d N</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q</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+cN</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c</a:t>
            </a:r>
            <a:endPar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587786" name="AutoShape 2058"/>
          <p:cNvSpPr>
            <a:spLocks noChangeArrowheads="1"/>
          </p:cNvSpPr>
          <p:nvPr/>
        </p:nvSpPr>
        <p:spPr bwMode="auto">
          <a:xfrm>
            <a:off x="5943600" y="2133600"/>
            <a:ext cx="1295400" cy="863600"/>
          </a:xfrm>
          <a:prstGeom prst="leftArrowCallout">
            <a:avLst>
              <a:gd name="adj1" fmla="val 30583"/>
              <a:gd name="adj2" fmla="val 15292"/>
              <a:gd name="adj3" fmla="val 44063"/>
              <a:gd name="adj4" fmla="val 67681"/>
            </a:avLst>
          </a:prstGeom>
          <a:solidFill>
            <a:schemeClr val="accent1"/>
          </a:solidFill>
          <a:ln w="9525" algn="ctr">
            <a:solidFill>
              <a:srgbClr val="009600"/>
            </a:solidFill>
            <a:miter lim="800000"/>
          </a:ln>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zh-CN" altLang="en-US" sz="2800" b="1">
                <a:solidFill>
                  <a:srgbClr val="990000"/>
                </a:solidFill>
                <a:latin typeface="Times New Roman" panose="02020603050405020304" pitchFamily="18" charset="0"/>
                <a:ea typeface="方正姚体" panose="02010601030101010101" pitchFamily="2" charset="-122"/>
              </a:rPr>
              <a:t>临界荷载</a:t>
            </a:r>
            <a:endParaRPr kumimoji="1" lang="zh-CN" altLang="en-US" sz="2800" b="1">
              <a:solidFill>
                <a:srgbClr val="990000"/>
              </a:solidFill>
              <a:latin typeface="Times New Roman" panose="02020603050405020304" pitchFamily="18" charset="0"/>
              <a:ea typeface="方正姚体" panose="02010601030101010101" pitchFamily="2" charset="-122"/>
            </a:endParaRPr>
          </a:p>
        </p:txBody>
      </p:sp>
      <p:sp>
        <p:nvSpPr>
          <p:cNvPr id="587787" name="Rectangle 2059"/>
          <p:cNvSpPr>
            <a:spLocks noChangeArrowheads="1"/>
          </p:cNvSpPr>
          <p:nvPr/>
        </p:nvSpPr>
        <p:spPr bwMode="auto">
          <a:xfrm>
            <a:off x="1219200" y="2667000"/>
            <a:ext cx="4419600" cy="609600"/>
          </a:xfrm>
          <a:prstGeom prst="rect">
            <a:avLst/>
          </a:prstGeom>
          <a:solidFill>
            <a:srgbClr val="0000FF"/>
          </a:solidFill>
          <a:ln w="9525">
            <a:solidFill>
              <a:srgbClr val="00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i="1">
                <a:solidFill>
                  <a:schemeClr val="accent1"/>
                </a:solidFill>
                <a:latin typeface="Times New Roman" panose="02020603050405020304" pitchFamily="18" charset="0"/>
                <a:ea typeface="华文新魏" panose="02010800040101010101" pitchFamily="2" charset="-122"/>
              </a:rPr>
              <a:t>p</a:t>
            </a:r>
            <a:r>
              <a:rPr lang="en-US" altLang="zh-CN" sz="2800" b="1" i="1" baseline="-25000">
                <a:solidFill>
                  <a:schemeClr val="accent1"/>
                </a:solidFill>
                <a:latin typeface="Times New Roman" panose="02020603050405020304" pitchFamily="18" charset="0"/>
                <a:ea typeface="华文新魏" panose="02010800040101010101" pitchFamily="2" charset="-122"/>
              </a:rPr>
              <a:t>1/3</a:t>
            </a:r>
            <a:r>
              <a:rPr lang="en-US" altLang="zh-CN" sz="2800" b="1" i="1">
                <a:solidFill>
                  <a:schemeClr val="accent1"/>
                </a:solidFill>
                <a:latin typeface="Times New Roman" panose="02020603050405020304" pitchFamily="18" charset="0"/>
                <a:ea typeface="华文新魏" panose="02010800040101010101" pitchFamily="2" charset="-122"/>
              </a:rPr>
              <a:t>= </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B</a:t>
            </a:r>
            <a:r>
              <a:rPr lang="en-US" altLang="zh-CN" sz="2800" b="1" i="1">
                <a:solidFill>
                  <a:schemeClr val="accent1"/>
                </a:solidFill>
                <a:latin typeface="Times New Roman" panose="02020603050405020304" pitchFamily="18" charset="0"/>
                <a:ea typeface="华文新魏" panose="02010800040101010101" pitchFamily="2" charset="-122"/>
              </a:rPr>
              <a:t> N</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1/3</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m</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 d N</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q</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+cN</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c</a:t>
            </a:r>
            <a:endPar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587788" name="Text Box 2060"/>
          <p:cNvSpPr txBox="1">
            <a:spLocks noChangeArrowheads="1"/>
          </p:cNvSpPr>
          <p:nvPr/>
        </p:nvSpPr>
        <p:spPr bwMode="auto">
          <a:xfrm>
            <a:off x="533400" y="4525963"/>
            <a:ext cx="9175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rgbClr val="990000"/>
                </a:solidFill>
                <a:latin typeface="Times New Roman" panose="02020603050405020304" pitchFamily="18" charset="0"/>
                <a:ea typeface="隶书" panose="02010509060101010101" pitchFamily="49" charset="-122"/>
              </a:rPr>
              <a:t>其中 </a:t>
            </a:r>
            <a:endParaRPr lang="zh-CN" altLang="en-US" sz="3200" b="1">
              <a:solidFill>
                <a:srgbClr val="990000"/>
              </a:solidFill>
              <a:latin typeface="Times New Roman" panose="02020603050405020304" pitchFamily="18" charset="0"/>
              <a:ea typeface="隶书" panose="02010509060101010101" pitchFamily="49" charset="-122"/>
            </a:endParaRPr>
          </a:p>
        </p:txBody>
      </p:sp>
      <p:graphicFrame>
        <p:nvGraphicFramePr>
          <p:cNvPr id="587789" name="Object 2061"/>
          <p:cNvGraphicFramePr>
            <a:graphicFrameLocks noChangeAspect="1"/>
          </p:cNvGraphicFramePr>
          <p:nvPr/>
        </p:nvGraphicFramePr>
        <p:xfrm>
          <a:off x="1431925" y="4957763"/>
          <a:ext cx="3355975" cy="1084262"/>
        </p:xfrm>
        <a:graphic>
          <a:graphicData uri="http://schemas.openxmlformats.org/presentationml/2006/ole">
            <mc:AlternateContent xmlns:mc="http://schemas.openxmlformats.org/markup-compatibility/2006">
              <mc:Choice xmlns:v="urn:schemas-microsoft-com:vml" Requires="v">
                <p:oleObj spid="_x0000_s8222" name="Equation" r:id="rId1" imgW="1473200" imgH="622300" progId="Equation.3">
                  <p:embed/>
                </p:oleObj>
              </mc:Choice>
              <mc:Fallback>
                <p:oleObj name="Equation" r:id="rId1" imgW="1473200" imgH="622300" progId="Equation.3">
                  <p:embed/>
                  <p:pic>
                    <p:nvPicPr>
                      <p:cNvPr id="0" name="Object 2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925" y="4957763"/>
                        <a:ext cx="3355975" cy="108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graphicFrame>
        <p:nvGraphicFramePr>
          <p:cNvPr id="587791" name="Object 2063"/>
          <p:cNvGraphicFramePr>
            <a:graphicFrameLocks noChangeAspect="1"/>
          </p:cNvGraphicFramePr>
          <p:nvPr/>
        </p:nvGraphicFramePr>
        <p:xfrm>
          <a:off x="5292080" y="4937125"/>
          <a:ext cx="3327400" cy="1084262"/>
        </p:xfrm>
        <a:graphic>
          <a:graphicData uri="http://schemas.openxmlformats.org/presentationml/2006/ole">
            <mc:AlternateContent xmlns:mc="http://schemas.openxmlformats.org/markup-compatibility/2006">
              <mc:Choice xmlns:v="urn:schemas-microsoft-com:vml" Requires="v">
                <p:oleObj spid="_x0000_s8223" name="Equation" r:id="rId3" imgW="1459865" imgH="622300" progId="Equation.3">
                  <p:embed/>
                </p:oleObj>
              </mc:Choice>
              <mc:Fallback>
                <p:oleObj name="Equation" r:id="rId3" imgW="1459865" imgH="622300" progId="Equation.3">
                  <p:embed/>
                  <p:pic>
                    <p:nvPicPr>
                      <p:cNvPr id="0" name="Object 20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937125"/>
                        <a:ext cx="3327400" cy="108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sp>
        <p:nvSpPr>
          <p:cNvPr id="23562" name="Line 2064"/>
          <p:cNvSpPr>
            <a:spLocks noChangeShapeType="1"/>
          </p:cNvSpPr>
          <p:nvPr/>
        </p:nvSpPr>
        <p:spPr bwMode="auto">
          <a:xfrm flipV="1">
            <a:off x="2484438" y="3068638"/>
            <a:ext cx="0" cy="468312"/>
          </a:xfrm>
          <a:prstGeom prst="line">
            <a:avLst/>
          </a:prstGeom>
          <a:noFill/>
          <a:ln w="254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63" name="Line 2065"/>
          <p:cNvSpPr>
            <a:spLocks noChangeShapeType="1"/>
          </p:cNvSpPr>
          <p:nvPr/>
        </p:nvSpPr>
        <p:spPr bwMode="auto">
          <a:xfrm flipV="1">
            <a:off x="3851275" y="3068638"/>
            <a:ext cx="0" cy="468312"/>
          </a:xfrm>
          <a:prstGeom prst="line">
            <a:avLst/>
          </a:prstGeom>
          <a:noFill/>
          <a:ln w="254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64" name="Line 2066"/>
          <p:cNvSpPr>
            <a:spLocks noChangeShapeType="1"/>
          </p:cNvSpPr>
          <p:nvPr/>
        </p:nvSpPr>
        <p:spPr bwMode="auto">
          <a:xfrm flipV="1">
            <a:off x="4787900" y="3068638"/>
            <a:ext cx="0" cy="468312"/>
          </a:xfrm>
          <a:prstGeom prst="line">
            <a:avLst/>
          </a:prstGeom>
          <a:noFill/>
          <a:ln w="254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65" name="Text Box 2067"/>
          <p:cNvSpPr txBox="1">
            <a:spLocks noChangeArrowheads="1"/>
          </p:cNvSpPr>
          <p:nvPr/>
        </p:nvSpPr>
        <p:spPr bwMode="auto">
          <a:xfrm>
            <a:off x="3203575" y="3573463"/>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2000">
                <a:solidFill>
                  <a:srgbClr val="FF0000"/>
                </a:solidFill>
                <a:ea typeface="楷体_GB2312" pitchFamily="49" charset="-122"/>
              </a:rPr>
              <a:t>基础埋深</a:t>
            </a:r>
            <a:endParaRPr lang="zh-CN" altLang="en-US" sz="2000">
              <a:solidFill>
                <a:srgbClr val="FF0000"/>
              </a:solidFill>
              <a:ea typeface="楷体_GB2312" pitchFamily="49" charset="-122"/>
            </a:endParaRPr>
          </a:p>
        </p:txBody>
      </p:sp>
      <p:sp>
        <p:nvSpPr>
          <p:cNvPr id="23566" name="Text Box 2068"/>
          <p:cNvSpPr txBox="1">
            <a:spLocks noChangeArrowheads="1"/>
          </p:cNvSpPr>
          <p:nvPr/>
        </p:nvSpPr>
        <p:spPr bwMode="auto">
          <a:xfrm>
            <a:off x="4356100" y="3549650"/>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2000" dirty="0">
                <a:solidFill>
                  <a:srgbClr val="FF0000"/>
                </a:solidFill>
                <a:ea typeface="楷体_GB2312" pitchFamily="49" charset="-122"/>
              </a:rPr>
              <a:t>地基</a:t>
            </a:r>
            <a:r>
              <a:rPr lang="zh-CN" altLang="en-US" sz="2000" dirty="0" smtClean="0">
                <a:solidFill>
                  <a:srgbClr val="FF0000"/>
                </a:solidFill>
                <a:ea typeface="楷体_GB2312" pitchFamily="49" charset="-122"/>
              </a:rPr>
              <a:t>土黏聚力</a:t>
            </a:r>
            <a:endParaRPr lang="zh-CN" altLang="en-US" sz="2000" dirty="0">
              <a:solidFill>
                <a:srgbClr val="FF0000"/>
              </a:solidFill>
              <a:ea typeface="楷体_GB2312" pitchFamily="49" charset="-122"/>
            </a:endParaRPr>
          </a:p>
        </p:txBody>
      </p:sp>
      <p:sp>
        <p:nvSpPr>
          <p:cNvPr id="23567" name="Text Box 2069"/>
          <p:cNvSpPr txBox="1">
            <a:spLocks noChangeArrowheads="1"/>
          </p:cNvSpPr>
          <p:nvPr/>
        </p:nvSpPr>
        <p:spPr bwMode="auto">
          <a:xfrm>
            <a:off x="0" y="3500438"/>
            <a:ext cx="2987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000">
                <a:solidFill>
                  <a:srgbClr val="FF0000"/>
                </a:solidFill>
                <a:ea typeface="楷体_GB2312" pitchFamily="49" charset="-122"/>
              </a:rPr>
              <a:t>     </a:t>
            </a:r>
            <a:r>
              <a:rPr lang="zh-CN" altLang="en-US" sz="2000">
                <a:solidFill>
                  <a:srgbClr val="FF0000"/>
                </a:solidFill>
                <a:ea typeface="楷体_GB2312" pitchFamily="49" charset="-122"/>
              </a:rPr>
              <a:t>基础宽度、基底以下的地基土重度，地下水位以下用</a:t>
            </a:r>
            <a:r>
              <a:rPr lang="zh-CN" altLang="en-US" sz="2000" i="1">
                <a:solidFill>
                  <a:srgbClr val="FF0000"/>
                </a:solidFill>
                <a:ea typeface="楷体_GB2312" pitchFamily="49" charset="-122"/>
                <a:sym typeface="Symbol" panose="05050102010706020507" pitchFamily="18" charset="2"/>
              </a:rPr>
              <a:t></a:t>
            </a:r>
            <a:r>
              <a:rPr lang="en-US" altLang="zh-CN" sz="2000">
                <a:solidFill>
                  <a:srgbClr val="FF0000"/>
                </a:solidFill>
                <a:ea typeface="楷体_GB2312" pitchFamily="49" charset="-122"/>
                <a:sym typeface="Symbol" panose="05050102010706020507" pitchFamily="18" charset="2"/>
              </a:rPr>
              <a:t>’</a:t>
            </a:r>
            <a:endParaRPr lang="zh-CN" altLang="en-US" sz="2000">
              <a:solidFill>
                <a:srgbClr val="FF0000"/>
              </a:solidFill>
              <a:ea typeface="楷体_GB2312" pitchFamily="49" charset="-122"/>
              <a:sym typeface="Symbol" panose="05050102010706020507" pitchFamily="18" charset="2"/>
            </a:endParaRPr>
          </a:p>
        </p:txBody>
      </p:sp>
      <p:sp>
        <p:nvSpPr>
          <p:cNvPr id="23568" name="Rectangle 2071"/>
          <p:cNvSpPr>
            <a:spLocks noChangeArrowheads="1"/>
          </p:cNvSpPr>
          <p:nvPr/>
        </p:nvSpPr>
        <p:spPr bwMode="auto">
          <a:xfrm>
            <a:off x="3132138" y="3571875"/>
            <a:ext cx="2881312" cy="4318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23569" name="Text Box 2072"/>
          <p:cNvSpPr txBox="1">
            <a:spLocks noChangeArrowheads="1"/>
          </p:cNvSpPr>
          <p:nvPr/>
        </p:nvSpPr>
        <p:spPr bwMode="auto">
          <a:xfrm>
            <a:off x="6516688" y="3429000"/>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2000" b="1">
                <a:solidFill>
                  <a:srgbClr val="3366FF"/>
                </a:solidFill>
                <a:ea typeface="楷体_GB2312" pitchFamily="49" charset="-122"/>
              </a:rPr>
              <a:t>临塑荷载</a:t>
            </a:r>
            <a:endParaRPr lang="zh-CN" altLang="en-US" sz="2000" b="1">
              <a:solidFill>
                <a:srgbClr val="3366FF"/>
              </a:solidFill>
              <a:ea typeface="楷体_GB2312" pitchFamily="49" charset="-122"/>
            </a:endParaRPr>
          </a:p>
        </p:txBody>
      </p:sp>
      <p:sp>
        <p:nvSpPr>
          <p:cNvPr id="23570" name="AutoShape 2073"/>
          <p:cNvSpPr>
            <a:spLocks noChangeArrowheads="1"/>
          </p:cNvSpPr>
          <p:nvPr/>
        </p:nvSpPr>
        <p:spPr bwMode="auto">
          <a:xfrm>
            <a:off x="6443663" y="3429000"/>
            <a:ext cx="1584325" cy="360363"/>
          </a:xfrm>
          <a:prstGeom prst="wedgeRectCallout">
            <a:avLst>
              <a:gd name="adj1" fmla="val -73347"/>
              <a:gd name="adj2" fmla="val 69824"/>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a:spcBef>
                <a:spcPct val="20000"/>
              </a:spcBef>
            </a:pPr>
            <a:endParaRPr lang="zh-CN" altLang="zh-CN"/>
          </a:p>
        </p:txBody>
      </p:sp>
      <p:sp>
        <p:nvSpPr>
          <p:cNvPr id="21" name="Text Box 8"/>
          <p:cNvSpPr txBox="1">
            <a:spLocks noChangeArrowheads="1"/>
          </p:cNvSpPr>
          <p:nvPr/>
        </p:nvSpPr>
        <p:spPr bwMode="auto">
          <a:xfrm>
            <a:off x="-7938" y="1589"/>
            <a:ext cx="3715842"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§7.3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地基临界荷载</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7782"/>
                                        </p:tgtEl>
                                        <p:attrNameLst>
                                          <p:attrName>style.visibility</p:attrName>
                                        </p:attrNameLst>
                                      </p:cBhvr>
                                      <p:to>
                                        <p:strVal val="visible"/>
                                      </p:to>
                                    </p:set>
                                    <p:animEffect transition="in" filter="wipe(left)">
                                      <p:cBhvr>
                                        <p:cTn id="7" dur="500"/>
                                        <p:tgtEl>
                                          <p:spTgt spid="5877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0"/>
                                  </p:iterate>
                                  <p:childTnLst>
                                    <p:set>
                                      <p:cBhvr>
                                        <p:cTn id="11" dur="1" fill="hold">
                                          <p:stCondLst>
                                            <p:cond delay="0"/>
                                          </p:stCondLst>
                                        </p:cTn>
                                        <p:tgtEl>
                                          <p:spTgt spid="587785"/>
                                        </p:tgtEl>
                                        <p:attrNameLst>
                                          <p:attrName>style.visibility</p:attrName>
                                        </p:attrNameLst>
                                      </p:cBhvr>
                                      <p:to>
                                        <p:strVal val="visible"/>
                                      </p:to>
                                    </p:set>
                                    <p:animEffect transition="in" filter="dissolve">
                                      <p:cBhvr>
                                        <p:cTn id="12" dur="300"/>
                                        <p:tgtEl>
                                          <p:spTgt spid="5877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0"/>
                                  </p:iterate>
                                  <p:childTnLst>
                                    <p:set>
                                      <p:cBhvr>
                                        <p:cTn id="16" dur="1" fill="hold">
                                          <p:stCondLst>
                                            <p:cond delay="0"/>
                                          </p:stCondLst>
                                        </p:cTn>
                                        <p:tgtEl>
                                          <p:spTgt spid="587787"/>
                                        </p:tgtEl>
                                        <p:attrNameLst>
                                          <p:attrName>style.visibility</p:attrName>
                                        </p:attrNameLst>
                                      </p:cBhvr>
                                      <p:to>
                                        <p:strVal val="visible"/>
                                      </p:to>
                                    </p:set>
                                    <p:animEffect transition="in" filter="dissolve">
                                      <p:cBhvr>
                                        <p:cTn id="17" dur="300"/>
                                        <p:tgtEl>
                                          <p:spTgt spid="58778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587786"/>
                                        </p:tgtEl>
                                        <p:attrNameLst>
                                          <p:attrName>style.visibility</p:attrName>
                                        </p:attrNameLst>
                                      </p:cBhvr>
                                      <p:to>
                                        <p:strVal val="visible"/>
                                      </p:to>
                                    </p:set>
                                    <p:animEffect transition="in" filter="slide(fromRight)">
                                      <p:cBhvr>
                                        <p:cTn id="22" dur="500"/>
                                        <p:tgtEl>
                                          <p:spTgt spid="5877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7788"/>
                                        </p:tgtEl>
                                        <p:attrNameLst>
                                          <p:attrName>style.visibility</p:attrName>
                                        </p:attrNameLst>
                                      </p:cBhvr>
                                      <p:to>
                                        <p:strVal val="visible"/>
                                      </p:to>
                                    </p:set>
                                    <p:animEffect transition="in" filter="wipe(left)">
                                      <p:cBhvr>
                                        <p:cTn id="27" dur="500"/>
                                        <p:tgtEl>
                                          <p:spTgt spid="5877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87789"/>
                                        </p:tgtEl>
                                        <p:attrNameLst>
                                          <p:attrName>style.visibility</p:attrName>
                                        </p:attrNameLst>
                                      </p:cBhvr>
                                      <p:to>
                                        <p:strVal val="visible"/>
                                      </p:to>
                                    </p:set>
                                    <p:animEffect transition="in" filter="wipe(left)">
                                      <p:cBhvr>
                                        <p:cTn id="32" dur="500"/>
                                        <p:tgtEl>
                                          <p:spTgt spid="5877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87791"/>
                                        </p:tgtEl>
                                        <p:attrNameLst>
                                          <p:attrName>style.visibility</p:attrName>
                                        </p:attrNameLst>
                                      </p:cBhvr>
                                      <p:to>
                                        <p:strVal val="visible"/>
                                      </p:to>
                                    </p:set>
                                    <p:animEffect transition="in" filter="wipe(left)">
                                      <p:cBhvr>
                                        <p:cTn id="37" dur="500"/>
                                        <p:tgtEl>
                                          <p:spTgt spid="587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2" grpId="0" autoUpdateAnimBg="0"/>
      <p:bldP spid="587785" grpId="0" animBg="1" autoUpdateAnimBg="0"/>
      <p:bldP spid="587786" grpId="0" animBg="1" autoUpdateAnimBg="0"/>
      <p:bldP spid="587787" grpId="0" animBg="1" autoUpdateAnimBg="0"/>
      <p:bldP spid="58778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2"/>
          <p:cNvSpPr>
            <a:spLocks noChangeArrowheads="1"/>
          </p:cNvSpPr>
          <p:nvPr/>
        </p:nvSpPr>
        <p:spPr bwMode="auto">
          <a:xfrm>
            <a:off x="1371600" y="9144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CC3300"/>
                </a:solidFill>
                <a:ea typeface="幼圆" panose="02010509060101010101" pitchFamily="49" charset="-122"/>
              </a:rPr>
              <a:t>各种临界荷载的承载力系数</a:t>
            </a:r>
            <a:endParaRPr lang="zh-CN" altLang="en-US" sz="3600" b="1">
              <a:solidFill>
                <a:srgbClr val="CC3300"/>
              </a:solidFill>
              <a:ea typeface="幼圆" panose="02010509060101010101" pitchFamily="49" charset="-122"/>
            </a:endParaRPr>
          </a:p>
        </p:txBody>
      </p:sp>
      <p:graphicFrame>
        <p:nvGraphicFramePr>
          <p:cNvPr id="24580" name="Object 15"/>
          <p:cNvGraphicFramePr>
            <a:graphicFrameLocks noChangeAspect="1"/>
          </p:cNvGraphicFramePr>
          <p:nvPr/>
        </p:nvGraphicFramePr>
        <p:xfrm>
          <a:off x="2057400" y="1905000"/>
          <a:ext cx="4267200" cy="1112838"/>
        </p:xfrm>
        <a:graphic>
          <a:graphicData uri="http://schemas.openxmlformats.org/presentationml/2006/ole">
            <mc:AlternateContent xmlns:mc="http://schemas.openxmlformats.org/markup-compatibility/2006">
              <mc:Choice xmlns:v="urn:schemas-microsoft-com:vml" Requires="v">
                <p:oleObj spid="_x0000_s9232" name="Equation" r:id="rId1" imgW="1485900" imgH="393700" progId="Equation.3">
                  <p:embed/>
                </p:oleObj>
              </mc:Choice>
              <mc:Fallback>
                <p:oleObj name="Equation" r:id="rId1" imgW="1485900" imgH="393700" progId="Equation.3">
                  <p:embed/>
                  <p:pic>
                    <p:nvPicPr>
                      <p:cNvPr id="0" name="Object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4267200" cy="1112838"/>
                      </a:xfrm>
                      <a:prstGeom prst="rect">
                        <a:avLst/>
                      </a:prstGeom>
                      <a:solidFill>
                        <a:srgbClr val="FFE36D"/>
                      </a:solidFill>
                      <a:ln>
                        <a:noFill/>
                      </a:ln>
                      <a:extLst>
                        <a:ext uri="{91240B29-F687-4F45-9708-019B960494DF}">
                          <a14:hiddenLine xmlns:a14="http://schemas.microsoft.com/office/drawing/2010/main" w="9525">
                            <a:solidFill>
                              <a:srgbClr val="6600FF"/>
                            </a:solidFill>
                            <a:miter lim="800000"/>
                            <a:headEnd/>
                            <a:tailEnd/>
                          </a14:hiddenLine>
                        </a:ext>
                      </a:extLst>
                    </p:spPr>
                  </p:pic>
                </p:oleObj>
              </mc:Fallback>
            </mc:AlternateContent>
          </a:graphicData>
        </a:graphic>
      </p:graphicFrame>
      <p:graphicFrame>
        <p:nvGraphicFramePr>
          <p:cNvPr id="576582" name="Group 70"/>
          <p:cNvGraphicFramePr>
            <a:graphicFrameLocks noGrp="1"/>
          </p:cNvGraphicFramePr>
          <p:nvPr/>
        </p:nvGraphicFramePr>
        <p:xfrm>
          <a:off x="457200" y="3352800"/>
          <a:ext cx="8153400" cy="2362221"/>
        </p:xfrm>
        <a:graphic>
          <a:graphicData uri="http://schemas.openxmlformats.org/drawingml/2006/table">
            <a:tbl>
              <a:tblPr/>
              <a:tblGrid>
                <a:gridCol w="1152525"/>
                <a:gridCol w="1743075"/>
                <a:gridCol w="3276600"/>
                <a:gridCol w="1981200"/>
              </a:tblGrid>
              <a:tr h="609406">
                <a:tc>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smtClean="0">
                          <a:ln>
                            <a:noFill/>
                          </a:ln>
                          <a:solidFill>
                            <a:srgbClr val="CC3300"/>
                          </a:solidFill>
                          <a:effectLst/>
                          <a:latin typeface="Times New Roman" panose="02020603050405020304" pitchFamily="18" charset="0"/>
                          <a:ea typeface="宋体" panose="02010600030101010101" pitchFamily="2" charset="-122"/>
                        </a:rPr>
                        <a:t>N</a:t>
                      </a:r>
                      <a:r>
                        <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sym typeface="Symbol" panose="05050102010706020507" pitchFamily="18" charset="2"/>
                        </a:rPr>
                        <a:t></a:t>
                      </a:r>
                      <a:endPar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sym typeface="Symbol" panose="05050102010706020507" pitchFamily="18" charset="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smtClean="0">
                          <a:ln>
                            <a:noFill/>
                          </a:ln>
                          <a:solidFill>
                            <a:srgbClr val="CC3300"/>
                          </a:solidFill>
                          <a:effectLst/>
                          <a:latin typeface="Times New Roman" panose="02020603050405020304" pitchFamily="18" charset="0"/>
                          <a:ea typeface="宋体" panose="02010600030101010101" pitchFamily="2" charset="-122"/>
                          <a:sym typeface="Symbol" panose="05050102010706020507" pitchFamily="18" charset="2"/>
                        </a:rPr>
                        <a:t>N</a:t>
                      </a:r>
                      <a:r>
                        <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sym typeface="Symbol" panose="05050102010706020507" pitchFamily="18" charset="2"/>
                        </a:rPr>
                        <a:t>q</a:t>
                      </a:r>
                      <a:endPar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sym typeface="Symbol" panose="05050102010706020507" pitchFamily="18" charset="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smtClean="0">
                          <a:ln>
                            <a:noFill/>
                          </a:ln>
                          <a:solidFill>
                            <a:srgbClr val="CC3300"/>
                          </a:solidFill>
                          <a:effectLst/>
                          <a:latin typeface="Times New Roman" panose="02020603050405020304" pitchFamily="18" charset="0"/>
                          <a:ea typeface="宋体" panose="02010600030101010101" pitchFamily="2" charset="-122"/>
                          <a:sym typeface="Symbol" panose="05050102010706020507" pitchFamily="18" charset="2"/>
                        </a:rPr>
                        <a:t>N</a:t>
                      </a:r>
                      <a:r>
                        <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sym typeface="Symbol" panose="05050102010706020507" pitchFamily="18" charset="2"/>
                        </a:rPr>
                        <a:t>c</a:t>
                      </a:r>
                      <a:endPar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sym typeface="Symbol" panose="05050102010706020507" pitchFamily="18" charset="2"/>
                      </a:endParaRP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277">
                <a:tc>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smtClean="0">
                          <a:ln>
                            <a:noFill/>
                          </a:ln>
                          <a:solidFill>
                            <a:srgbClr val="CC3300"/>
                          </a:solidFill>
                          <a:effectLst/>
                          <a:latin typeface="Times New Roman" panose="02020603050405020304" pitchFamily="18" charset="0"/>
                          <a:ea typeface="宋体" panose="02010600030101010101" pitchFamily="2" charset="-122"/>
                        </a:rPr>
                        <a:t>p</a:t>
                      </a:r>
                      <a:r>
                        <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rPr>
                        <a:t>cr</a:t>
                      </a:r>
                      <a:endPar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ctg -</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/2+</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N</a:t>
                      </a:r>
                      <a:r>
                        <a:rPr kumimoji="0" lang="en-US" altLang="zh-CN" sz="2400" b="1" i="1"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q</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ctg</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endPar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endParaRP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406">
                <a:tc>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smtClean="0">
                          <a:ln>
                            <a:noFill/>
                          </a:ln>
                          <a:solidFill>
                            <a:srgbClr val="CC3300"/>
                          </a:solidFill>
                          <a:effectLst/>
                          <a:latin typeface="Times New Roman" panose="02020603050405020304" pitchFamily="18" charset="0"/>
                          <a:ea typeface="宋体" panose="02010600030101010101" pitchFamily="2" charset="-122"/>
                        </a:rPr>
                        <a:t>p</a:t>
                      </a:r>
                      <a:r>
                        <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rPr>
                        <a:t>1/4</a:t>
                      </a:r>
                      <a:endPar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N</a:t>
                      </a:r>
                      <a:r>
                        <a:rPr kumimoji="0" lang="en-US" altLang="zh-CN" sz="2400" b="1" i="1"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q</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/2</a:t>
                      </a:r>
                      <a:endPar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r>
              <a:tr h="518111">
                <a:tc>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smtClean="0">
                          <a:ln>
                            <a:noFill/>
                          </a:ln>
                          <a:solidFill>
                            <a:srgbClr val="CC3300"/>
                          </a:solidFill>
                          <a:effectLst/>
                          <a:latin typeface="Times New Roman" panose="02020603050405020304" pitchFamily="18" charset="0"/>
                          <a:ea typeface="宋体" panose="02010600030101010101" pitchFamily="2" charset="-122"/>
                        </a:rPr>
                        <a:t>p</a:t>
                      </a:r>
                      <a:r>
                        <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rPr>
                        <a:t>1/3</a:t>
                      </a:r>
                      <a:endParaRPr kumimoji="0" lang="en-US" altLang="zh-CN" sz="2800" b="1" i="1" u="none" strike="noStrike" cap="none" normalizeH="0" baseline="-25000" smtClean="0">
                        <a:ln>
                          <a:noFill/>
                        </a:ln>
                        <a:solidFill>
                          <a:srgbClr val="CC3300"/>
                        </a:solidFill>
                        <a:effectLst/>
                        <a:latin typeface="Times New Roman" panose="02020603050405020304" pitchFamily="18" charset="0"/>
                        <a:ea typeface="宋体" panose="02010600030101010101" pitchFamily="2" charset="-122"/>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2</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N</a:t>
                      </a:r>
                      <a:r>
                        <a:rPr kumimoji="0" lang="en-US" altLang="zh-CN" sz="2400" b="1" i="1"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q</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/3</a:t>
                      </a:r>
                      <a:endPar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endParaRP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cPr/>
                </a:tc>
                <a:tc vMerge="1">
                  <a:tcPr/>
                </a:tc>
              </a:tr>
            </a:tbl>
          </a:graphicData>
        </a:graphic>
      </p:graphicFrame>
      <p:sp>
        <p:nvSpPr>
          <p:cNvPr id="24604" name="Text Box 29"/>
          <p:cNvSpPr txBox="1">
            <a:spLocks noChangeArrowheads="1"/>
          </p:cNvSpPr>
          <p:nvPr/>
        </p:nvSpPr>
        <p:spPr bwMode="auto">
          <a:xfrm>
            <a:off x="1403350" y="6157913"/>
            <a:ext cx="698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1800" b="1">
                <a:solidFill>
                  <a:srgbClr val="3366FF"/>
                </a:solidFill>
                <a:latin typeface="隶书" panose="02010509060101010101" pitchFamily="49" charset="-122"/>
                <a:ea typeface="隶书" panose="02010509060101010101" pitchFamily="49" charset="-122"/>
              </a:rPr>
              <a:t>思考：</a:t>
            </a:r>
            <a:r>
              <a:rPr lang="en-US" altLang="zh-CN" sz="1800" b="1" i="1">
                <a:solidFill>
                  <a:srgbClr val="3366FF"/>
                </a:solidFill>
                <a:latin typeface="隶书" panose="02010509060101010101" pitchFamily="49" charset="-122"/>
                <a:ea typeface="隶书" panose="02010509060101010101" pitchFamily="49" charset="-122"/>
              </a:rPr>
              <a:t>N</a:t>
            </a:r>
            <a:r>
              <a:rPr lang="en-US" altLang="zh-CN" sz="1800" b="1" i="1" baseline="-25000">
                <a:solidFill>
                  <a:srgbClr val="3366FF"/>
                </a:solidFill>
                <a:latin typeface="隶书" panose="02010509060101010101" pitchFamily="49" charset="-122"/>
                <a:ea typeface="隶书" panose="02010509060101010101" pitchFamily="49" charset="-122"/>
              </a:rPr>
              <a:t>c</a:t>
            </a:r>
            <a:r>
              <a:rPr lang="zh-CN" altLang="en-US" sz="1800" b="1" i="1">
                <a:solidFill>
                  <a:srgbClr val="3366FF"/>
                </a:solidFill>
                <a:latin typeface="隶书" panose="02010509060101010101" pitchFamily="49" charset="-122"/>
                <a:ea typeface="隶书" panose="02010509060101010101" pitchFamily="49" charset="-122"/>
              </a:rPr>
              <a:t>、</a:t>
            </a:r>
            <a:r>
              <a:rPr lang="en-US" altLang="zh-CN" sz="1800" b="1" i="1">
                <a:solidFill>
                  <a:srgbClr val="3366FF"/>
                </a:solidFill>
                <a:latin typeface="隶书" panose="02010509060101010101" pitchFamily="49" charset="-122"/>
                <a:ea typeface="隶书" panose="02010509060101010101" pitchFamily="49" charset="-122"/>
              </a:rPr>
              <a:t>N</a:t>
            </a:r>
            <a:r>
              <a:rPr lang="en-US" altLang="zh-CN" sz="1800" b="1" i="1" baseline="-25000">
                <a:solidFill>
                  <a:srgbClr val="3366FF"/>
                </a:solidFill>
                <a:latin typeface="隶书" panose="02010509060101010101" pitchFamily="49" charset="-122"/>
                <a:ea typeface="隶书" panose="02010509060101010101" pitchFamily="49" charset="-122"/>
              </a:rPr>
              <a:t>q</a:t>
            </a:r>
            <a:r>
              <a:rPr lang="zh-CN" altLang="en-US" sz="1800" b="1">
                <a:solidFill>
                  <a:srgbClr val="3366FF"/>
                </a:solidFill>
                <a:latin typeface="隶书" panose="02010509060101010101" pitchFamily="49" charset="-122"/>
                <a:ea typeface="隶书" panose="02010509060101010101" pitchFamily="49" charset="-122"/>
              </a:rPr>
              <a:t>中的摩擦角是总应力指标？有效应力指标？</a:t>
            </a:r>
            <a:endParaRPr lang="zh-CN" altLang="en-US" sz="1800" b="1">
              <a:solidFill>
                <a:srgbClr val="3366FF"/>
              </a:solidFill>
              <a:latin typeface="隶书" panose="02010509060101010101" pitchFamily="49" charset="-122"/>
              <a:ea typeface="隶书" panose="02010509060101010101" pitchFamily="49" charset="-122"/>
            </a:endParaRPr>
          </a:p>
        </p:txBody>
      </p:sp>
      <p:sp>
        <p:nvSpPr>
          <p:cNvPr id="8" name="Text Box 8"/>
          <p:cNvSpPr txBox="1">
            <a:spLocks noChangeArrowheads="1"/>
          </p:cNvSpPr>
          <p:nvPr/>
        </p:nvSpPr>
        <p:spPr bwMode="auto">
          <a:xfrm>
            <a:off x="-7938" y="1589"/>
            <a:ext cx="3715842"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§7.3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地基临界荷载</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51" name="Rectangle 1039"/>
          <p:cNvSpPr>
            <a:spLocks noChangeArrowheads="1"/>
          </p:cNvSpPr>
          <p:nvPr/>
        </p:nvSpPr>
        <p:spPr bwMode="auto">
          <a:xfrm>
            <a:off x="234950" y="621032"/>
            <a:ext cx="190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3200" dirty="0">
                <a:solidFill>
                  <a:srgbClr val="CC3300"/>
                </a:solidFill>
                <a:latin typeface="华文新魏" panose="02010800040101010101" pitchFamily="2" charset="-122"/>
                <a:ea typeface="华文新魏" panose="02010800040101010101" pitchFamily="2" charset="-122"/>
                <a:sym typeface="Symbol" panose="05050102010706020507" pitchFamily="18" charset="2"/>
              </a:rPr>
              <a:t>特例</a:t>
            </a:r>
            <a:r>
              <a:rPr lang="zh-CN" altLang="en-US" sz="2800" b="1" dirty="0">
                <a:solidFill>
                  <a:srgbClr val="CC3300"/>
                </a:solidFill>
                <a:ea typeface="华文新魏" panose="02010800040101010101" pitchFamily="2" charset="-122"/>
                <a:sym typeface="Symbol" panose="05050102010706020507" pitchFamily="18" charset="2"/>
              </a:rPr>
              <a:t>：</a:t>
            </a:r>
            <a:endParaRPr lang="zh-CN" altLang="en-US" sz="2800" b="1" dirty="0">
              <a:solidFill>
                <a:srgbClr val="CC3300"/>
              </a:solidFill>
              <a:ea typeface="华文新魏" panose="02010800040101010101" pitchFamily="2" charset="-122"/>
              <a:sym typeface="Symbol" panose="05050102010706020507" pitchFamily="18" charset="2"/>
            </a:endParaRPr>
          </a:p>
        </p:txBody>
      </p:sp>
      <p:graphicFrame>
        <p:nvGraphicFramePr>
          <p:cNvPr id="577552" name="Object 1040"/>
          <p:cNvGraphicFramePr>
            <a:graphicFrameLocks noChangeAspect="1"/>
          </p:cNvGraphicFramePr>
          <p:nvPr/>
        </p:nvGraphicFramePr>
        <p:xfrm>
          <a:off x="2337200" y="1289360"/>
          <a:ext cx="1795281" cy="525035"/>
        </p:xfrm>
        <a:graphic>
          <a:graphicData uri="http://schemas.openxmlformats.org/presentationml/2006/ole">
            <mc:AlternateContent xmlns:mc="http://schemas.openxmlformats.org/markup-compatibility/2006">
              <mc:Choice xmlns:v="urn:schemas-microsoft-com:vml" Requires="v">
                <p:oleObj spid="_x0000_s10290" name="Equation" r:id="rId1" imgW="787400" imgH="228600" progId="Equation.3">
                  <p:embed/>
                </p:oleObj>
              </mc:Choice>
              <mc:Fallback>
                <p:oleObj name="Equation" r:id="rId1" imgW="787400" imgH="228600" progId="Equation.3">
                  <p:embed/>
                  <p:pic>
                    <p:nvPicPr>
                      <p:cNvPr id="0" name="Object 1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200" y="1289360"/>
                        <a:ext cx="1795281" cy="525035"/>
                      </a:xfrm>
                      <a:prstGeom prst="rect">
                        <a:avLst/>
                      </a:prstGeom>
                      <a:solidFill>
                        <a:srgbClr val="FFCC99"/>
                      </a:solidFill>
                      <a:ln>
                        <a:noFill/>
                      </a:ln>
                    </p:spPr>
                  </p:pic>
                </p:oleObj>
              </mc:Fallback>
            </mc:AlternateContent>
          </a:graphicData>
        </a:graphic>
      </p:graphicFrame>
      <p:sp>
        <p:nvSpPr>
          <p:cNvPr id="577554" name="Rectangle 1042"/>
          <p:cNvSpPr>
            <a:spLocks noChangeArrowheads="1"/>
          </p:cNvSpPr>
          <p:nvPr/>
        </p:nvSpPr>
        <p:spPr bwMode="auto">
          <a:xfrm>
            <a:off x="88346" y="1989138"/>
            <a:ext cx="4410792" cy="60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dirty="0">
                <a:solidFill>
                  <a:srgbClr val="CC0000"/>
                </a:solidFill>
                <a:ea typeface="华文新魏" panose="02010800040101010101" pitchFamily="2" charset="-122"/>
                <a:sym typeface="Symbol" panose="05050102010706020507" pitchFamily="18" charset="2"/>
              </a:rPr>
              <a:t> </a:t>
            </a:r>
            <a:r>
              <a:rPr lang="zh-CN" altLang="en-US" sz="2400" b="1" dirty="0" smtClean="0">
                <a:solidFill>
                  <a:srgbClr val="CC0000"/>
                </a:solidFill>
                <a:ea typeface="华文新魏" panose="02010800040101010101" pitchFamily="2" charset="-122"/>
                <a:sym typeface="Symbol" panose="05050102010706020507" pitchFamily="18" charset="2"/>
              </a:rPr>
              <a:t>将</a:t>
            </a:r>
            <a:r>
              <a:rPr kumimoji="1" lang="zh-CN" altLang="en-US" sz="2400" b="1" dirty="0">
                <a:solidFill>
                  <a:srgbClr val="CC0000"/>
                </a:solidFill>
                <a:latin typeface="Times New Roman" panose="02020603050405020304" pitchFamily="18" charset="0"/>
                <a:ea typeface="华文新魏" panose="02010800040101010101" pitchFamily="2" charset="-122"/>
                <a:sym typeface="Symbol" panose="05050102010706020507" pitchFamily="18" charset="2"/>
              </a:rPr>
              <a:t></a:t>
            </a:r>
            <a:r>
              <a:rPr kumimoji="1" lang="en-US" altLang="zh-CN" sz="2400" b="1" baseline="-25000" dirty="0">
                <a:solidFill>
                  <a:srgbClr val="CC0000"/>
                </a:solidFill>
                <a:latin typeface="Times New Roman" panose="02020603050405020304" pitchFamily="18" charset="0"/>
                <a:ea typeface="华文新魏" panose="02010800040101010101" pitchFamily="2" charset="-122"/>
                <a:sym typeface="Symbol" panose="05050102010706020507" pitchFamily="18" charset="2"/>
              </a:rPr>
              <a:t>1</a:t>
            </a:r>
            <a:r>
              <a:rPr kumimoji="1" lang="zh-CN" altLang="en-US" sz="2400" b="1" baseline="-25000" dirty="0">
                <a:solidFill>
                  <a:srgbClr val="CC0000"/>
                </a:solidFill>
                <a:latin typeface="Times New Roman" panose="02020603050405020304" pitchFamily="18" charset="0"/>
                <a:ea typeface="华文新魏" panose="02010800040101010101" pitchFamily="2" charset="-122"/>
                <a:sym typeface="Symbol" panose="05050102010706020507" pitchFamily="18" charset="2"/>
              </a:rPr>
              <a:t>， </a:t>
            </a:r>
            <a:r>
              <a:rPr kumimoji="1" lang="zh-CN" altLang="en-US" sz="2400" b="1" dirty="0">
                <a:solidFill>
                  <a:srgbClr val="CC0000"/>
                </a:solidFill>
                <a:latin typeface="Times New Roman" panose="02020603050405020304" pitchFamily="18" charset="0"/>
                <a:ea typeface="华文新魏" panose="02010800040101010101" pitchFamily="2" charset="-122"/>
                <a:sym typeface="Symbol" panose="05050102010706020507" pitchFamily="18" charset="2"/>
              </a:rPr>
              <a:t></a:t>
            </a:r>
            <a:r>
              <a:rPr kumimoji="1" lang="en-US" altLang="zh-CN" sz="2400" b="1" baseline="-25000" dirty="0">
                <a:solidFill>
                  <a:srgbClr val="CC0000"/>
                </a:solidFill>
                <a:latin typeface="Times New Roman" panose="02020603050405020304" pitchFamily="18" charset="0"/>
                <a:ea typeface="华文新魏" panose="02010800040101010101" pitchFamily="2" charset="-122"/>
                <a:sym typeface="Symbol" panose="05050102010706020507" pitchFamily="18" charset="2"/>
              </a:rPr>
              <a:t>3</a:t>
            </a:r>
            <a:r>
              <a:rPr kumimoji="1" lang="zh-CN" altLang="en-US" sz="2400" b="1" dirty="0">
                <a:solidFill>
                  <a:srgbClr val="CC0000"/>
                </a:solidFill>
                <a:latin typeface="Times New Roman" panose="02020603050405020304" pitchFamily="18" charset="0"/>
                <a:ea typeface="华文新魏" panose="02010800040101010101" pitchFamily="2" charset="-122"/>
                <a:sym typeface="Symbol" panose="05050102010706020507" pitchFamily="18" charset="2"/>
              </a:rPr>
              <a:t>的解</a:t>
            </a:r>
            <a:r>
              <a:rPr kumimoji="1" lang="zh-CN" altLang="en-US" sz="2400" b="1" dirty="0" smtClean="0">
                <a:solidFill>
                  <a:srgbClr val="CC0000"/>
                </a:solidFill>
                <a:latin typeface="Times New Roman" panose="02020603050405020304" pitchFamily="18" charset="0"/>
                <a:ea typeface="华文新魏" panose="02010800040101010101" pitchFamily="2" charset="-122"/>
                <a:sym typeface="Symbol" panose="05050102010706020507" pitchFamily="18" charset="2"/>
              </a:rPr>
              <a:t>代入上式，</a:t>
            </a:r>
            <a:r>
              <a:rPr kumimoji="1" lang="zh-CN" altLang="en-US" sz="2400" b="1" dirty="0">
                <a:solidFill>
                  <a:srgbClr val="CC0000"/>
                </a:solidFill>
                <a:latin typeface="Times New Roman" panose="02020603050405020304" pitchFamily="18" charset="0"/>
                <a:ea typeface="华文新魏" panose="02010800040101010101" pitchFamily="2" charset="-122"/>
                <a:sym typeface="Symbol" panose="05050102010706020507" pitchFamily="18" charset="2"/>
              </a:rPr>
              <a:t>得到：</a:t>
            </a:r>
            <a:endParaRPr lang="zh-CN" altLang="en-US" sz="2400" b="1" dirty="0">
              <a:solidFill>
                <a:srgbClr val="CC0000"/>
              </a:solidFill>
              <a:ea typeface="华文新魏" panose="02010800040101010101" pitchFamily="2" charset="-122"/>
              <a:sym typeface="Symbol" panose="05050102010706020507" pitchFamily="18" charset="2"/>
            </a:endParaRPr>
          </a:p>
        </p:txBody>
      </p:sp>
      <p:sp>
        <p:nvSpPr>
          <p:cNvPr id="577585" name="Rectangle 1073"/>
          <p:cNvSpPr>
            <a:spLocks noChangeArrowheads="1"/>
          </p:cNvSpPr>
          <p:nvPr/>
        </p:nvSpPr>
        <p:spPr bwMode="auto">
          <a:xfrm>
            <a:off x="2059089" y="587974"/>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800" b="1" i="1" dirty="0">
                <a:solidFill>
                  <a:srgbClr val="0000FF"/>
                </a:solidFill>
                <a:sym typeface="Symbol" panose="05050102010706020507" pitchFamily="18" charset="2"/>
              </a:rPr>
              <a:t></a:t>
            </a:r>
            <a:r>
              <a:rPr lang="zh-CN" altLang="en-US" sz="2800" b="1" dirty="0">
                <a:solidFill>
                  <a:srgbClr val="0000FF"/>
                </a:solidFill>
                <a:sym typeface="Symbol" panose="05050102010706020507" pitchFamily="18" charset="2"/>
              </a:rPr>
              <a:t>＝</a:t>
            </a:r>
            <a:r>
              <a:rPr lang="en-US" altLang="zh-CN" sz="2800" b="1" dirty="0">
                <a:solidFill>
                  <a:srgbClr val="0000FF"/>
                </a:solidFill>
                <a:sym typeface="Symbol" panose="05050102010706020507" pitchFamily="18" charset="2"/>
              </a:rPr>
              <a:t>0 </a:t>
            </a:r>
            <a:r>
              <a:rPr lang="zh-CN" altLang="en-US" sz="2800" b="1" dirty="0">
                <a:solidFill>
                  <a:srgbClr val="0000FF"/>
                </a:solidFill>
                <a:sym typeface="Symbol" panose="05050102010706020507" pitchFamily="18" charset="2"/>
              </a:rPr>
              <a:t>时</a:t>
            </a:r>
            <a:endParaRPr lang="zh-CN" altLang="en-US" sz="2800" b="1" dirty="0">
              <a:solidFill>
                <a:srgbClr val="0000FF"/>
              </a:solidFill>
              <a:sym typeface="Symbol" panose="05050102010706020507" pitchFamily="18" charset="2"/>
            </a:endParaRPr>
          </a:p>
        </p:txBody>
      </p:sp>
      <p:sp>
        <p:nvSpPr>
          <p:cNvPr id="577586" name="Rectangle 1074"/>
          <p:cNvSpPr>
            <a:spLocks noChangeArrowheads="1"/>
          </p:cNvSpPr>
          <p:nvPr/>
        </p:nvSpPr>
        <p:spPr bwMode="auto">
          <a:xfrm>
            <a:off x="167413" y="1311428"/>
            <a:ext cx="23000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zh-CN" altLang="en-US" sz="2400" b="1" dirty="0">
                <a:solidFill>
                  <a:srgbClr val="000000"/>
                </a:solidFill>
                <a:latin typeface="华文新魏" panose="02010800040101010101" pitchFamily="2" charset="-122"/>
                <a:ea typeface="华文新魏" panose="02010800040101010101" pitchFamily="2" charset="-122"/>
                <a:sym typeface="Symbol" panose="05050102010706020507" pitchFamily="18" charset="2"/>
              </a:rPr>
              <a:t>极限平衡条件</a:t>
            </a:r>
            <a:r>
              <a:rPr lang="zh-CN" altLang="en-US" sz="2400" b="1" dirty="0">
                <a:solidFill>
                  <a:srgbClr val="000000"/>
                </a:solidFill>
                <a:ea typeface="华文新魏" panose="02010800040101010101" pitchFamily="2" charset="-122"/>
                <a:sym typeface="Symbol" panose="05050102010706020507" pitchFamily="18" charset="2"/>
              </a:rPr>
              <a:t>：</a:t>
            </a:r>
            <a:endParaRPr lang="zh-CN" altLang="en-US" sz="2400" b="1" dirty="0">
              <a:solidFill>
                <a:srgbClr val="000000"/>
              </a:solidFill>
              <a:ea typeface="华文新魏" panose="02010800040101010101" pitchFamily="2" charset="-122"/>
              <a:sym typeface="Symbol" panose="05050102010706020507" pitchFamily="18" charset="2"/>
            </a:endParaRPr>
          </a:p>
        </p:txBody>
      </p:sp>
      <p:graphicFrame>
        <p:nvGraphicFramePr>
          <p:cNvPr id="577588" name="Object 1076"/>
          <p:cNvGraphicFramePr>
            <a:graphicFrameLocks noChangeAspect="1"/>
          </p:cNvGraphicFramePr>
          <p:nvPr/>
        </p:nvGraphicFramePr>
        <p:xfrm>
          <a:off x="494506" y="2601119"/>
          <a:ext cx="3582987" cy="1017588"/>
        </p:xfrm>
        <a:graphic>
          <a:graphicData uri="http://schemas.openxmlformats.org/presentationml/2006/ole">
            <mc:AlternateContent xmlns:mc="http://schemas.openxmlformats.org/markup-compatibility/2006">
              <mc:Choice xmlns:v="urn:schemas-microsoft-com:vml" Requires="v">
                <p:oleObj spid="_x0000_s10291" name="公式" r:id="rId3" imgW="1396365" imgH="393700" progId="Equation.3">
                  <p:embed/>
                </p:oleObj>
              </mc:Choice>
              <mc:Fallback>
                <p:oleObj name="公式" r:id="rId3" imgW="1396365" imgH="393700" progId="Equation.3">
                  <p:embed/>
                  <p:pic>
                    <p:nvPicPr>
                      <p:cNvPr id="0" name="Object 10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06" y="2601119"/>
                        <a:ext cx="3582987" cy="1017588"/>
                      </a:xfrm>
                      <a:prstGeom prst="rect">
                        <a:avLst/>
                      </a:prstGeom>
                      <a:solidFill>
                        <a:srgbClr val="FFFF00"/>
                      </a:solidFill>
                      <a:ln>
                        <a:noFill/>
                      </a:ln>
                    </p:spPr>
                  </p:pic>
                </p:oleObj>
              </mc:Fallback>
            </mc:AlternateContent>
          </a:graphicData>
        </a:graphic>
      </p:graphicFrame>
      <p:graphicFrame>
        <p:nvGraphicFramePr>
          <p:cNvPr id="577589" name="Object 1077"/>
          <p:cNvGraphicFramePr>
            <a:graphicFrameLocks noChangeAspect="1"/>
          </p:cNvGraphicFramePr>
          <p:nvPr/>
        </p:nvGraphicFramePr>
        <p:xfrm>
          <a:off x="933451" y="3643259"/>
          <a:ext cx="2768600" cy="1017587"/>
        </p:xfrm>
        <a:graphic>
          <a:graphicData uri="http://schemas.openxmlformats.org/presentationml/2006/ole">
            <mc:AlternateContent xmlns:mc="http://schemas.openxmlformats.org/markup-compatibility/2006">
              <mc:Choice xmlns:v="urn:schemas-microsoft-com:vml" Requires="v">
                <p:oleObj spid="_x0000_s10292" name="公式" r:id="rId5" imgW="1078865" imgH="393700" progId="Equation.3">
                  <p:embed/>
                </p:oleObj>
              </mc:Choice>
              <mc:Fallback>
                <p:oleObj name="公式" r:id="rId5" imgW="1078865" imgH="393700" progId="Equation.3">
                  <p:embed/>
                  <p:pic>
                    <p:nvPicPr>
                      <p:cNvPr id="0" name="Object 10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1" y="3643259"/>
                        <a:ext cx="2768600"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7590" name="Rectangle 1078"/>
          <p:cNvSpPr>
            <a:spLocks noChangeArrowheads="1"/>
          </p:cNvSpPr>
          <p:nvPr/>
        </p:nvSpPr>
        <p:spPr bwMode="auto">
          <a:xfrm>
            <a:off x="277812" y="3783105"/>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zh-CN" altLang="en-US" sz="3200" dirty="0">
                <a:solidFill>
                  <a:srgbClr val="000000"/>
                </a:solidFill>
                <a:latin typeface="华文新魏" panose="02010800040101010101" pitchFamily="2" charset="-122"/>
                <a:ea typeface="华文新魏" panose="02010800040101010101" pitchFamily="2" charset="-122"/>
                <a:sym typeface="Symbol" panose="05050102010706020507" pitchFamily="18" charset="2"/>
              </a:rPr>
              <a:t>即</a:t>
            </a:r>
            <a:endParaRPr lang="zh-CN" altLang="en-US" sz="2800" b="1" dirty="0">
              <a:solidFill>
                <a:srgbClr val="000000"/>
              </a:solidFill>
              <a:ea typeface="华文新魏" panose="02010800040101010101" pitchFamily="2" charset="-122"/>
              <a:sym typeface="Symbol" panose="05050102010706020507" pitchFamily="18" charset="2"/>
            </a:endParaRPr>
          </a:p>
        </p:txBody>
      </p:sp>
      <p:sp>
        <p:nvSpPr>
          <p:cNvPr id="577591" name="Rectangle 1079"/>
          <p:cNvSpPr>
            <a:spLocks noChangeArrowheads="1"/>
          </p:cNvSpPr>
          <p:nvPr/>
        </p:nvSpPr>
        <p:spPr bwMode="auto">
          <a:xfrm>
            <a:off x="277812" y="4766618"/>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zh-CN" altLang="en-US" sz="3200" dirty="0">
                <a:solidFill>
                  <a:srgbClr val="000000"/>
                </a:solidFill>
                <a:latin typeface="华文新魏" panose="02010800040101010101" pitchFamily="2" charset="-122"/>
                <a:ea typeface="华文新魏" panose="02010800040101010101" pitchFamily="2" charset="-122"/>
                <a:sym typeface="Symbol" panose="05050102010706020507" pitchFamily="18" charset="2"/>
              </a:rPr>
              <a:t>时地基不会出现塑性区</a:t>
            </a:r>
            <a:endParaRPr lang="zh-CN" altLang="en-US" sz="2800" b="1" dirty="0">
              <a:solidFill>
                <a:srgbClr val="000000"/>
              </a:solidFill>
              <a:ea typeface="华文新魏" panose="02010800040101010101" pitchFamily="2" charset="-122"/>
              <a:sym typeface="Symbol" panose="05050102010706020507" pitchFamily="18" charset="2"/>
            </a:endParaRPr>
          </a:p>
        </p:txBody>
      </p:sp>
      <p:sp>
        <p:nvSpPr>
          <p:cNvPr id="25612" name="Line 1080"/>
          <p:cNvSpPr>
            <a:spLocks noChangeShapeType="1"/>
          </p:cNvSpPr>
          <p:nvPr/>
        </p:nvSpPr>
        <p:spPr bwMode="auto">
          <a:xfrm>
            <a:off x="4211638" y="1268413"/>
            <a:ext cx="4932362"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13" name="Freeform 1081"/>
          <p:cNvSpPr/>
          <p:nvPr/>
        </p:nvSpPr>
        <p:spPr bwMode="auto">
          <a:xfrm>
            <a:off x="5694363" y="2057400"/>
            <a:ext cx="569912" cy="1011238"/>
          </a:xfrm>
          <a:custGeom>
            <a:avLst/>
            <a:gdLst>
              <a:gd name="T0" fmla="*/ 2147483647 w 359"/>
              <a:gd name="T1" fmla="*/ 0 h 605"/>
              <a:gd name="T2" fmla="*/ 2147483647 w 359"/>
              <a:gd name="T3" fmla="*/ 2147483647 h 605"/>
              <a:gd name="T4" fmla="*/ 2147483647 w 359"/>
              <a:gd name="T5" fmla="*/ 2147483647 h 605"/>
              <a:gd name="T6" fmla="*/ 2147483647 w 359"/>
              <a:gd name="T7" fmla="*/ 2147483647 h 605"/>
              <a:gd name="T8" fmla="*/ 2147483647 w 359"/>
              <a:gd name="T9" fmla="*/ 2147483647 h 605"/>
              <a:gd name="T10" fmla="*/ 2147483647 w 359"/>
              <a:gd name="T11" fmla="*/ 2147483647 h 605"/>
              <a:gd name="T12" fmla="*/ 2147483647 w 359"/>
              <a:gd name="T13" fmla="*/ 2147483647 h 605"/>
              <a:gd name="T14" fmla="*/ 2147483647 w 359"/>
              <a:gd name="T15" fmla="*/ 2147483647 h 605"/>
              <a:gd name="T16" fmla="*/ 2147483647 w 359"/>
              <a:gd name="T17" fmla="*/ 2147483647 h 605"/>
              <a:gd name="T18" fmla="*/ 2147483647 w 359"/>
              <a:gd name="T19" fmla="*/ 2147483647 h 605"/>
              <a:gd name="T20" fmla="*/ 2147483647 w 359"/>
              <a:gd name="T21" fmla="*/ 2147483647 h 605"/>
              <a:gd name="T22" fmla="*/ 2147483647 w 359"/>
              <a:gd name="T23" fmla="*/ 2147483647 h 605"/>
              <a:gd name="T24" fmla="*/ 2147483647 w 359"/>
              <a:gd name="T25" fmla="*/ 2147483647 h 605"/>
              <a:gd name="T26" fmla="*/ 2147483647 w 359"/>
              <a:gd name="T27" fmla="*/ 0 h 6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605"/>
              <a:gd name="T44" fmla="*/ 359 w 359"/>
              <a:gd name="T45" fmla="*/ 605 h 6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605">
                <a:moveTo>
                  <a:pt x="263" y="0"/>
                </a:moveTo>
                <a:cubicBezTo>
                  <a:pt x="224" y="13"/>
                  <a:pt x="229" y="7"/>
                  <a:pt x="195" y="48"/>
                </a:cubicBezTo>
                <a:cubicBezTo>
                  <a:pt x="177" y="69"/>
                  <a:pt x="147" y="115"/>
                  <a:pt x="147" y="115"/>
                </a:cubicBezTo>
                <a:cubicBezTo>
                  <a:pt x="120" y="198"/>
                  <a:pt x="105" y="280"/>
                  <a:pt x="42" y="346"/>
                </a:cubicBezTo>
                <a:cubicBezTo>
                  <a:pt x="31" y="376"/>
                  <a:pt x="14" y="392"/>
                  <a:pt x="3" y="422"/>
                </a:cubicBezTo>
                <a:cubicBezTo>
                  <a:pt x="6" y="451"/>
                  <a:pt x="0" y="483"/>
                  <a:pt x="13" y="509"/>
                </a:cubicBezTo>
                <a:cubicBezTo>
                  <a:pt x="19" y="521"/>
                  <a:pt x="39" y="512"/>
                  <a:pt x="51" y="518"/>
                </a:cubicBezTo>
                <a:cubicBezTo>
                  <a:pt x="59" y="522"/>
                  <a:pt x="63" y="533"/>
                  <a:pt x="71" y="538"/>
                </a:cubicBezTo>
                <a:cubicBezTo>
                  <a:pt x="104" y="560"/>
                  <a:pt x="134" y="583"/>
                  <a:pt x="167" y="605"/>
                </a:cubicBezTo>
                <a:cubicBezTo>
                  <a:pt x="224" y="598"/>
                  <a:pt x="276" y="594"/>
                  <a:pt x="330" y="576"/>
                </a:cubicBezTo>
                <a:cubicBezTo>
                  <a:pt x="336" y="557"/>
                  <a:pt x="342" y="537"/>
                  <a:pt x="349" y="518"/>
                </a:cubicBezTo>
                <a:cubicBezTo>
                  <a:pt x="352" y="509"/>
                  <a:pt x="359" y="490"/>
                  <a:pt x="359" y="490"/>
                </a:cubicBezTo>
                <a:cubicBezTo>
                  <a:pt x="356" y="394"/>
                  <a:pt x="355" y="298"/>
                  <a:pt x="349" y="202"/>
                </a:cubicBezTo>
                <a:cubicBezTo>
                  <a:pt x="343" y="111"/>
                  <a:pt x="239" y="93"/>
                  <a:pt x="263" y="0"/>
                </a:cubicBezTo>
                <a:close/>
              </a:path>
            </a:pathLst>
          </a:custGeom>
          <a:noFill/>
          <a:ln w="25400">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614" name="Freeform 1082"/>
          <p:cNvSpPr/>
          <p:nvPr/>
        </p:nvSpPr>
        <p:spPr bwMode="auto">
          <a:xfrm>
            <a:off x="6810375" y="2060575"/>
            <a:ext cx="569913" cy="1011238"/>
          </a:xfrm>
          <a:custGeom>
            <a:avLst/>
            <a:gdLst>
              <a:gd name="T0" fmla="*/ 2147483647 w 359"/>
              <a:gd name="T1" fmla="*/ 0 h 605"/>
              <a:gd name="T2" fmla="*/ 2147483647 w 359"/>
              <a:gd name="T3" fmla="*/ 2147483647 h 605"/>
              <a:gd name="T4" fmla="*/ 2147483647 w 359"/>
              <a:gd name="T5" fmla="*/ 2147483647 h 605"/>
              <a:gd name="T6" fmla="*/ 2147483647 w 359"/>
              <a:gd name="T7" fmla="*/ 2147483647 h 605"/>
              <a:gd name="T8" fmla="*/ 2147483647 w 359"/>
              <a:gd name="T9" fmla="*/ 2147483647 h 605"/>
              <a:gd name="T10" fmla="*/ 2147483647 w 359"/>
              <a:gd name="T11" fmla="*/ 2147483647 h 605"/>
              <a:gd name="T12" fmla="*/ 2147483647 w 359"/>
              <a:gd name="T13" fmla="*/ 2147483647 h 605"/>
              <a:gd name="T14" fmla="*/ 2147483647 w 359"/>
              <a:gd name="T15" fmla="*/ 2147483647 h 605"/>
              <a:gd name="T16" fmla="*/ 2147483647 w 359"/>
              <a:gd name="T17" fmla="*/ 2147483647 h 605"/>
              <a:gd name="T18" fmla="*/ 2147483647 w 359"/>
              <a:gd name="T19" fmla="*/ 2147483647 h 605"/>
              <a:gd name="T20" fmla="*/ 2147483647 w 359"/>
              <a:gd name="T21" fmla="*/ 2147483647 h 605"/>
              <a:gd name="T22" fmla="*/ 2147483647 w 359"/>
              <a:gd name="T23" fmla="*/ 2147483647 h 605"/>
              <a:gd name="T24" fmla="*/ 2147483647 w 359"/>
              <a:gd name="T25" fmla="*/ 2147483647 h 605"/>
              <a:gd name="T26" fmla="*/ 2147483647 w 359"/>
              <a:gd name="T27" fmla="*/ 0 h 6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605"/>
              <a:gd name="T44" fmla="*/ 359 w 359"/>
              <a:gd name="T45" fmla="*/ 605 h 6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605">
                <a:moveTo>
                  <a:pt x="263" y="0"/>
                </a:moveTo>
                <a:cubicBezTo>
                  <a:pt x="224" y="13"/>
                  <a:pt x="229" y="7"/>
                  <a:pt x="195" y="48"/>
                </a:cubicBezTo>
                <a:cubicBezTo>
                  <a:pt x="177" y="69"/>
                  <a:pt x="147" y="115"/>
                  <a:pt x="147" y="115"/>
                </a:cubicBezTo>
                <a:cubicBezTo>
                  <a:pt x="120" y="198"/>
                  <a:pt x="105" y="280"/>
                  <a:pt x="42" y="346"/>
                </a:cubicBezTo>
                <a:cubicBezTo>
                  <a:pt x="31" y="376"/>
                  <a:pt x="14" y="392"/>
                  <a:pt x="3" y="422"/>
                </a:cubicBezTo>
                <a:cubicBezTo>
                  <a:pt x="6" y="451"/>
                  <a:pt x="0" y="483"/>
                  <a:pt x="13" y="509"/>
                </a:cubicBezTo>
                <a:cubicBezTo>
                  <a:pt x="19" y="521"/>
                  <a:pt x="39" y="512"/>
                  <a:pt x="51" y="518"/>
                </a:cubicBezTo>
                <a:cubicBezTo>
                  <a:pt x="59" y="522"/>
                  <a:pt x="63" y="533"/>
                  <a:pt x="71" y="538"/>
                </a:cubicBezTo>
                <a:cubicBezTo>
                  <a:pt x="104" y="560"/>
                  <a:pt x="134" y="583"/>
                  <a:pt x="167" y="605"/>
                </a:cubicBezTo>
                <a:cubicBezTo>
                  <a:pt x="224" y="598"/>
                  <a:pt x="276" y="594"/>
                  <a:pt x="330" y="576"/>
                </a:cubicBezTo>
                <a:cubicBezTo>
                  <a:pt x="336" y="557"/>
                  <a:pt x="342" y="537"/>
                  <a:pt x="349" y="518"/>
                </a:cubicBezTo>
                <a:cubicBezTo>
                  <a:pt x="352" y="509"/>
                  <a:pt x="359" y="490"/>
                  <a:pt x="359" y="490"/>
                </a:cubicBezTo>
                <a:cubicBezTo>
                  <a:pt x="356" y="394"/>
                  <a:pt x="355" y="298"/>
                  <a:pt x="349" y="202"/>
                </a:cubicBezTo>
                <a:cubicBezTo>
                  <a:pt x="343" y="111"/>
                  <a:pt x="239" y="93"/>
                  <a:pt x="263" y="0"/>
                </a:cubicBezTo>
                <a:close/>
              </a:path>
            </a:pathLst>
          </a:custGeom>
          <a:noFill/>
          <a:ln w="25400">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615" name="Line 1083"/>
          <p:cNvSpPr>
            <a:spLocks noChangeShapeType="1"/>
          </p:cNvSpPr>
          <p:nvPr/>
        </p:nvSpPr>
        <p:spPr bwMode="auto">
          <a:xfrm>
            <a:off x="4643438" y="1268413"/>
            <a:ext cx="0" cy="79216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6" name="Text Box 1084"/>
          <p:cNvSpPr txBox="1">
            <a:spLocks noChangeArrowheads="1"/>
          </p:cNvSpPr>
          <p:nvPr/>
        </p:nvSpPr>
        <p:spPr bwMode="auto">
          <a:xfrm>
            <a:off x="4224338" y="1227138"/>
            <a:ext cx="401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i="1">
                <a:latin typeface="Times New Roman" panose="02020603050405020304" pitchFamily="18" charset="0"/>
              </a:rPr>
              <a:t>z</a:t>
            </a:r>
            <a:endParaRPr lang="en-US" altLang="zh-CN" i="1">
              <a:latin typeface="Times New Roman" panose="02020603050405020304" pitchFamily="18" charset="0"/>
            </a:endParaRPr>
          </a:p>
        </p:txBody>
      </p:sp>
      <p:sp>
        <p:nvSpPr>
          <p:cNvPr id="25617" name="Line 1085"/>
          <p:cNvSpPr>
            <a:spLocks noChangeShapeType="1"/>
          </p:cNvSpPr>
          <p:nvPr/>
        </p:nvSpPr>
        <p:spPr bwMode="auto">
          <a:xfrm flipH="1">
            <a:off x="8893175"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18" name="Line 1086"/>
          <p:cNvSpPr>
            <a:spLocks noChangeShapeType="1"/>
          </p:cNvSpPr>
          <p:nvPr/>
        </p:nvSpPr>
        <p:spPr bwMode="auto">
          <a:xfrm flipH="1">
            <a:off x="8732838"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19" name="Line 1087"/>
          <p:cNvSpPr>
            <a:spLocks noChangeShapeType="1"/>
          </p:cNvSpPr>
          <p:nvPr/>
        </p:nvSpPr>
        <p:spPr bwMode="auto">
          <a:xfrm flipH="1">
            <a:off x="5092700"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0" name="Line 1088"/>
          <p:cNvSpPr>
            <a:spLocks noChangeShapeType="1"/>
          </p:cNvSpPr>
          <p:nvPr/>
        </p:nvSpPr>
        <p:spPr bwMode="auto">
          <a:xfrm flipH="1">
            <a:off x="4932363"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1" name="Line 1089"/>
          <p:cNvSpPr>
            <a:spLocks noChangeShapeType="1"/>
          </p:cNvSpPr>
          <p:nvPr/>
        </p:nvSpPr>
        <p:spPr bwMode="auto">
          <a:xfrm flipH="1">
            <a:off x="5453063"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2" name="Line 1090"/>
          <p:cNvSpPr>
            <a:spLocks noChangeShapeType="1"/>
          </p:cNvSpPr>
          <p:nvPr/>
        </p:nvSpPr>
        <p:spPr bwMode="auto">
          <a:xfrm flipH="1">
            <a:off x="5292725"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3" name="Line 1091"/>
          <p:cNvSpPr>
            <a:spLocks noChangeShapeType="1"/>
          </p:cNvSpPr>
          <p:nvPr/>
        </p:nvSpPr>
        <p:spPr bwMode="auto">
          <a:xfrm flipH="1">
            <a:off x="5811838"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4" name="Line 1092"/>
          <p:cNvSpPr>
            <a:spLocks noChangeShapeType="1"/>
          </p:cNvSpPr>
          <p:nvPr/>
        </p:nvSpPr>
        <p:spPr bwMode="auto">
          <a:xfrm flipH="1">
            <a:off x="5651500"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5" name="Line 1093"/>
          <p:cNvSpPr>
            <a:spLocks noChangeShapeType="1"/>
          </p:cNvSpPr>
          <p:nvPr/>
        </p:nvSpPr>
        <p:spPr bwMode="auto">
          <a:xfrm flipH="1">
            <a:off x="7396163"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6" name="Line 1094"/>
          <p:cNvSpPr>
            <a:spLocks noChangeShapeType="1"/>
          </p:cNvSpPr>
          <p:nvPr/>
        </p:nvSpPr>
        <p:spPr bwMode="auto">
          <a:xfrm flipH="1">
            <a:off x="7235825" y="1268413"/>
            <a:ext cx="250825" cy="1444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7" name="Rectangle 1095"/>
          <p:cNvSpPr>
            <a:spLocks noChangeArrowheads="1"/>
          </p:cNvSpPr>
          <p:nvPr/>
        </p:nvSpPr>
        <p:spPr bwMode="auto">
          <a:xfrm>
            <a:off x="4905375" y="1600200"/>
            <a:ext cx="3505200" cy="457200"/>
          </a:xfrm>
          <a:prstGeom prst="rect">
            <a:avLst/>
          </a:prstGeom>
          <a:noFill/>
          <a:ln w="38100" cap="sq">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25628" name="Rectangle 1096"/>
          <p:cNvSpPr>
            <a:spLocks noChangeArrowheads="1"/>
          </p:cNvSpPr>
          <p:nvPr/>
        </p:nvSpPr>
        <p:spPr bwMode="auto">
          <a:xfrm>
            <a:off x="6105525" y="990600"/>
            <a:ext cx="1066800" cy="1066800"/>
          </a:xfrm>
          <a:prstGeom prst="rect">
            <a:avLst/>
          </a:prstGeom>
          <a:noFill/>
          <a:ln w="38100" cap="sq">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25629" name="Line 1097"/>
          <p:cNvSpPr>
            <a:spLocks noChangeShapeType="1"/>
          </p:cNvSpPr>
          <p:nvPr/>
        </p:nvSpPr>
        <p:spPr bwMode="auto">
          <a:xfrm>
            <a:off x="612457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0" name="Line 1098"/>
          <p:cNvSpPr>
            <a:spLocks noChangeShapeType="1"/>
          </p:cNvSpPr>
          <p:nvPr/>
        </p:nvSpPr>
        <p:spPr bwMode="auto">
          <a:xfrm>
            <a:off x="637222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1" name="Line 1099"/>
          <p:cNvSpPr>
            <a:spLocks noChangeShapeType="1"/>
          </p:cNvSpPr>
          <p:nvPr/>
        </p:nvSpPr>
        <p:spPr bwMode="auto">
          <a:xfrm>
            <a:off x="688657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2" name="Line 1100"/>
          <p:cNvSpPr>
            <a:spLocks noChangeShapeType="1"/>
          </p:cNvSpPr>
          <p:nvPr/>
        </p:nvSpPr>
        <p:spPr bwMode="auto">
          <a:xfrm>
            <a:off x="6657975" y="99060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3" name="Line 1101"/>
          <p:cNvSpPr>
            <a:spLocks noChangeShapeType="1"/>
          </p:cNvSpPr>
          <p:nvPr/>
        </p:nvSpPr>
        <p:spPr bwMode="auto">
          <a:xfrm>
            <a:off x="7191375" y="1009650"/>
            <a:ext cx="0" cy="10668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4" name="Line 1102"/>
          <p:cNvSpPr>
            <a:spLocks noChangeShapeType="1"/>
          </p:cNvSpPr>
          <p:nvPr/>
        </p:nvSpPr>
        <p:spPr bwMode="auto">
          <a:xfrm flipH="1">
            <a:off x="4905375" y="1628775"/>
            <a:ext cx="26988" cy="428625"/>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5" name="Line 1103"/>
          <p:cNvSpPr>
            <a:spLocks noChangeShapeType="1"/>
          </p:cNvSpPr>
          <p:nvPr/>
        </p:nvSpPr>
        <p:spPr bwMode="auto">
          <a:xfrm>
            <a:off x="5133975" y="16002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6" name="Line 1104"/>
          <p:cNvSpPr>
            <a:spLocks noChangeShapeType="1"/>
          </p:cNvSpPr>
          <p:nvPr/>
        </p:nvSpPr>
        <p:spPr bwMode="auto">
          <a:xfrm>
            <a:off x="5438775" y="16383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7" name="Line 1105"/>
          <p:cNvSpPr>
            <a:spLocks noChangeShapeType="1"/>
          </p:cNvSpPr>
          <p:nvPr/>
        </p:nvSpPr>
        <p:spPr bwMode="auto">
          <a:xfrm>
            <a:off x="5743575" y="161925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8" name="Line 1106"/>
          <p:cNvSpPr>
            <a:spLocks noChangeShapeType="1"/>
          </p:cNvSpPr>
          <p:nvPr/>
        </p:nvSpPr>
        <p:spPr bwMode="auto">
          <a:xfrm>
            <a:off x="7496175" y="16002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9" name="Line 1107"/>
          <p:cNvSpPr>
            <a:spLocks noChangeShapeType="1"/>
          </p:cNvSpPr>
          <p:nvPr/>
        </p:nvSpPr>
        <p:spPr bwMode="auto">
          <a:xfrm>
            <a:off x="7820025" y="163830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40" name="Line 1108"/>
          <p:cNvSpPr>
            <a:spLocks noChangeShapeType="1"/>
          </p:cNvSpPr>
          <p:nvPr/>
        </p:nvSpPr>
        <p:spPr bwMode="auto">
          <a:xfrm>
            <a:off x="8162925" y="1619250"/>
            <a:ext cx="0" cy="457200"/>
          </a:xfrm>
          <a:prstGeom prst="line">
            <a:avLst/>
          </a:prstGeom>
          <a:noFill/>
          <a:ln w="38100" cap="sq">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41" name="Text Box 1109"/>
          <p:cNvSpPr txBox="1">
            <a:spLocks noChangeArrowheads="1"/>
          </p:cNvSpPr>
          <p:nvPr/>
        </p:nvSpPr>
        <p:spPr bwMode="auto">
          <a:xfrm>
            <a:off x="7586663" y="1139825"/>
            <a:ext cx="1109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en-US" sz="2400" b="1" i="1">
                <a:solidFill>
                  <a:srgbClr val="0000FF"/>
                </a:solidFill>
                <a:latin typeface="Times New Roman" panose="02020603050405020304" pitchFamily="18" charset="0"/>
              </a:rPr>
              <a:t>q</a:t>
            </a:r>
            <a:r>
              <a:rPr kumimoji="1" lang="en-US" altLang="en-US" sz="2400" b="1">
                <a:solidFill>
                  <a:srgbClr val="0000FF"/>
                </a:solidFill>
                <a:latin typeface="Times New Roman" panose="02020603050405020304" pitchFamily="18" charset="0"/>
              </a:rPr>
              <a:t> = </a:t>
            </a:r>
            <a:r>
              <a:rPr kumimoji="1" lang="en-US" altLang="en-US" sz="2400" b="1">
                <a:solidFill>
                  <a:srgbClr val="0000FF"/>
                </a:solidFill>
                <a:latin typeface="Times New Roman" panose="02020603050405020304" pitchFamily="18" charset="0"/>
                <a:sym typeface="Symbol" panose="05050102010706020507" pitchFamily="18" charset="2"/>
              </a:rPr>
              <a:t></a:t>
            </a:r>
            <a:r>
              <a:rPr kumimoji="1" lang="en-US" altLang="zh-CN" sz="2400" b="1" baseline="-25000">
                <a:solidFill>
                  <a:srgbClr val="0000FF"/>
                </a:solidFill>
                <a:latin typeface="Times New Roman" panose="02020603050405020304" pitchFamily="18" charset="0"/>
                <a:sym typeface="Symbol" panose="05050102010706020507" pitchFamily="18" charset="2"/>
              </a:rPr>
              <a:t>m</a:t>
            </a:r>
            <a:r>
              <a:rPr kumimoji="1" lang="en-US" altLang="en-US" sz="2400" b="1" i="1">
                <a:solidFill>
                  <a:srgbClr val="0000FF"/>
                </a:solidFill>
                <a:latin typeface="Times New Roman" panose="02020603050405020304" pitchFamily="18" charset="0"/>
              </a:rPr>
              <a:t>d</a:t>
            </a:r>
            <a:endParaRPr kumimoji="1" lang="en-US" altLang="zh-CN" sz="2400" b="1" i="1">
              <a:solidFill>
                <a:srgbClr val="0000FF"/>
              </a:solidFill>
              <a:latin typeface="Times New Roman" panose="02020603050405020304" pitchFamily="18" charset="0"/>
            </a:endParaRPr>
          </a:p>
        </p:txBody>
      </p:sp>
      <p:sp>
        <p:nvSpPr>
          <p:cNvPr id="25642" name="Text Box 1110"/>
          <p:cNvSpPr txBox="1">
            <a:spLocks noChangeArrowheads="1"/>
          </p:cNvSpPr>
          <p:nvPr/>
        </p:nvSpPr>
        <p:spPr bwMode="auto">
          <a:xfrm>
            <a:off x="6553200" y="381000"/>
            <a:ext cx="38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800" b="1">
                <a:solidFill>
                  <a:srgbClr val="0000FF"/>
                </a:solidFill>
                <a:latin typeface="Times New Roman" panose="02020603050405020304" pitchFamily="18" charset="0"/>
              </a:rPr>
              <a:t>p</a:t>
            </a:r>
            <a:endParaRPr kumimoji="1" lang="en-US" altLang="zh-CN" sz="2400" b="1">
              <a:solidFill>
                <a:srgbClr val="0000FF"/>
              </a:solidFill>
              <a:latin typeface="Times New Roman" panose="02020603050405020304" pitchFamily="18" charset="0"/>
            </a:endParaRPr>
          </a:p>
        </p:txBody>
      </p:sp>
      <p:sp>
        <p:nvSpPr>
          <p:cNvPr id="25643" name="Line 1111"/>
          <p:cNvSpPr>
            <a:spLocks noChangeShapeType="1"/>
          </p:cNvSpPr>
          <p:nvPr/>
        </p:nvSpPr>
        <p:spPr bwMode="auto">
          <a:xfrm flipH="1">
            <a:off x="5514975" y="2057400"/>
            <a:ext cx="533400" cy="1600200"/>
          </a:xfrm>
          <a:prstGeom prst="line">
            <a:avLst/>
          </a:prstGeom>
          <a:noFill/>
          <a:ln w="38100" cap="sq">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44" name="Line 1112"/>
          <p:cNvSpPr>
            <a:spLocks noChangeShapeType="1"/>
          </p:cNvSpPr>
          <p:nvPr/>
        </p:nvSpPr>
        <p:spPr bwMode="auto">
          <a:xfrm flipV="1">
            <a:off x="5514975" y="2057400"/>
            <a:ext cx="1676400" cy="1676400"/>
          </a:xfrm>
          <a:prstGeom prst="line">
            <a:avLst/>
          </a:prstGeom>
          <a:noFill/>
          <a:ln w="38100" cap="sq">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45" name="Freeform 1113"/>
          <p:cNvSpPr/>
          <p:nvPr/>
        </p:nvSpPr>
        <p:spPr bwMode="auto">
          <a:xfrm>
            <a:off x="5686425" y="3194050"/>
            <a:ext cx="266700" cy="177800"/>
          </a:xfrm>
          <a:custGeom>
            <a:avLst/>
            <a:gdLst>
              <a:gd name="T0" fmla="*/ 0 w 168"/>
              <a:gd name="T1" fmla="*/ 2147483647 h 112"/>
              <a:gd name="T2" fmla="*/ 2147483647 w 168"/>
              <a:gd name="T3" fmla="*/ 2147483647 h 112"/>
              <a:gd name="T4" fmla="*/ 2147483647 w 168"/>
              <a:gd name="T5" fmla="*/ 2147483647 h 112"/>
              <a:gd name="T6" fmla="*/ 0 60000 65536"/>
              <a:gd name="T7" fmla="*/ 0 60000 65536"/>
              <a:gd name="T8" fmla="*/ 0 60000 65536"/>
              <a:gd name="T9" fmla="*/ 0 w 168"/>
              <a:gd name="T10" fmla="*/ 0 h 112"/>
              <a:gd name="T11" fmla="*/ 168 w 168"/>
              <a:gd name="T12" fmla="*/ 112 h 112"/>
            </a:gdLst>
            <a:ahLst/>
            <a:cxnLst>
              <a:cxn ang="T6">
                <a:pos x="T0" y="T1"/>
              </a:cxn>
              <a:cxn ang="T7">
                <a:pos x="T2" y="T3"/>
              </a:cxn>
              <a:cxn ang="T8">
                <a:pos x="T4" y="T5"/>
              </a:cxn>
            </a:cxnLst>
            <a:rect l="T9" t="T10" r="T11" b="T12"/>
            <a:pathLst>
              <a:path w="168" h="112">
                <a:moveTo>
                  <a:pt x="0" y="16"/>
                </a:moveTo>
                <a:cubicBezTo>
                  <a:pt x="60" y="8"/>
                  <a:pt x="120" y="0"/>
                  <a:pt x="144" y="16"/>
                </a:cubicBezTo>
                <a:cubicBezTo>
                  <a:pt x="168" y="32"/>
                  <a:pt x="156" y="72"/>
                  <a:pt x="144" y="112"/>
                </a:cubicBezTo>
              </a:path>
            </a:pathLst>
          </a:custGeom>
          <a:noFill/>
          <a:ln w="38100" cap="sq">
            <a:solidFill>
              <a:srgbClr val="CC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5646" name="AutoShape 1114"/>
          <p:cNvSpPr>
            <a:spLocks noChangeArrowheads="1"/>
          </p:cNvSpPr>
          <p:nvPr/>
        </p:nvSpPr>
        <p:spPr bwMode="auto">
          <a:xfrm>
            <a:off x="6886575" y="3505200"/>
            <a:ext cx="1143000" cy="609600"/>
          </a:xfrm>
          <a:prstGeom prst="wedgeEllipseCallout">
            <a:avLst>
              <a:gd name="adj1" fmla="val -143333"/>
              <a:gd name="adj2" fmla="val -91926"/>
            </a:avLst>
          </a:prstGeom>
          <a:noFill/>
          <a:ln w="12700" cap="sq">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en-US" altLang="zh-CN" sz="2400" b="1">
                <a:solidFill>
                  <a:srgbClr val="0000FF"/>
                </a:solidFill>
                <a:latin typeface="Times New Roman" panose="02020603050405020304" pitchFamily="18" charset="0"/>
              </a:rPr>
              <a:t>2</a:t>
            </a:r>
            <a:r>
              <a:rPr kumimoji="1" lang="en-US" altLang="zh-CN" sz="2400" b="1">
                <a:solidFill>
                  <a:srgbClr val="0000FF"/>
                </a:solidFill>
                <a:latin typeface="Times New Roman" panose="02020603050405020304" pitchFamily="18" charset="0"/>
                <a:sym typeface="Symbol" panose="05050102010706020507" pitchFamily="18" charset="2"/>
              </a:rPr>
              <a:t></a:t>
            </a:r>
            <a:endParaRPr kumimoji="1" lang="en-US" altLang="zh-CN" sz="2400" b="1">
              <a:solidFill>
                <a:srgbClr val="0000FF"/>
              </a:solidFill>
              <a:latin typeface="Times New Roman" panose="02020603050405020304" pitchFamily="18" charset="0"/>
            </a:endParaRPr>
          </a:p>
        </p:txBody>
      </p:sp>
      <p:sp>
        <p:nvSpPr>
          <p:cNvPr id="25647" name="Line 1115"/>
          <p:cNvSpPr>
            <a:spLocks noChangeShapeType="1"/>
          </p:cNvSpPr>
          <p:nvPr/>
        </p:nvSpPr>
        <p:spPr bwMode="auto">
          <a:xfrm>
            <a:off x="4648200" y="3733800"/>
            <a:ext cx="638175" cy="0"/>
          </a:xfrm>
          <a:prstGeom prst="line">
            <a:avLst/>
          </a:prstGeom>
          <a:noFill/>
          <a:ln w="12700" cap="sq">
            <a:solidFill>
              <a:srgbClr val="66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48" name="Line 1116"/>
          <p:cNvSpPr>
            <a:spLocks noChangeShapeType="1"/>
          </p:cNvSpPr>
          <p:nvPr/>
        </p:nvSpPr>
        <p:spPr bwMode="auto">
          <a:xfrm>
            <a:off x="5057775" y="2057400"/>
            <a:ext cx="0" cy="1676400"/>
          </a:xfrm>
          <a:prstGeom prst="line">
            <a:avLst/>
          </a:prstGeom>
          <a:noFill/>
          <a:ln w="12700" cap="sq">
            <a:solidFill>
              <a:srgbClr val="66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49" name="Text Box 1117"/>
          <p:cNvSpPr txBox="1">
            <a:spLocks noChangeArrowheads="1"/>
          </p:cNvSpPr>
          <p:nvPr/>
        </p:nvSpPr>
        <p:spPr bwMode="auto">
          <a:xfrm>
            <a:off x="5029200" y="2590800"/>
            <a:ext cx="341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800" b="1">
                <a:solidFill>
                  <a:srgbClr val="0000FF"/>
                </a:solidFill>
                <a:latin typeface="Times New Roman" panose="02020603050405020304" pitchFamily="18" charset="0"/>
              </a:rPr>
              <a:t>z</a:t>
            </a:r>
            <a:endParaRPr kumimoji="1" lang="en-US" altLang="zh-CN" sz="2800" b="1">
              <a:solidFill>
                <a:srgbClr val="0000FF"/>
              </a:solidFill>
              <a:latin typeface="Times New Roman" panose="02020603050405020304" pitchFamily="18" charset="0"/>
            </a:endParaRPr>
          </a:p>
        </p:txBody>
      </p:sp>
      <p:sp>
        <p:nvSpPr>
          <p:cNvPr id="25650" name="Text Box 1118"/>
          <p:cNvSpPr txBox="1">
            <a:spLocks noChangeArrowheads="1"/>
          </p:cNvSpPr>
          <p:nvPr/>
        </p:nvSpPr>
        <p:spPr bwMode="auto">
          <a:xfrm>
            <a:off x="5430838" y="3733800"/>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0000FF"/>
                </a:solidFill>
                <a:latin typeface="Times New Roman" panose="02020603050405020304" pitchFamily="18" charset="0"/>
              </a:rPr>
              <a:t>M</a:t>
            </a:r>
            <a:endParaRPr kumimoji="1" lang="en-US" altLang="zh-CN" sz="2400" b="1">
              <a:solidFill>
                <a:srgbClr val="0000FF"/>
              </a:solidFill>
              <a:latin typeface="Times New Roman" panose="02020603050405020304" pitchFamily="18" charset="0"/>
            </a:endParaRPr>
          </a:p>
        </p:txBody>
      </p:sp>
      <p:sp>
        <p:nvSpPr>
          <p:cNvPr id="577631" name="AutoShape 1119"/>
          <p:cNvSpPr>
            <a:spLocks noChangeArrowheads="1"/>
          </p:cNvSpPr>
          <p:nvPr/>
        </p:nvSpPr>
        <p:spPr bwMode="auto">
          <a:xfrm>
            <a:off x="5387975" y="3551238"/>
            <a:ext cx="228600" cy="304800"/>
          </a:xfrm>
          <a:prstGeom prst="star5">
            <a:avLst/>
          </a:prstGeom>
          <a:solidFill>
            <a:srgbClr val="FF0000"/>
          </a:solidFill>
          <a:ln w="9525">
            <a:solidFill>
              <a:srgbClr val="CC0000"/>
            </a:solidFill>
            <a:miter lim="800000"/>
          </a:ln>
          <a:effectLst/>
        </p:spPr>
        <p:txBody>
          <a:bodyPr wrap="none" lIns="92075" tIns="46038" rIns="92075" bIns="46038" anchor="ctr"/>
          <a:lstStyle/>
          <a:p>
            <a:pPr>
              <a:spcBef>
                <a:spcPct val="20000"/>
              </a:spcBef>
              <a:defRPr/>
            </a:pPr>
            <a:endParaRPr lang="zh-CN" altLang="en-US">
              <a:latin typeface="Arial" panose="020B0604020202020204" pitchFamily="34" charset="0"/>
            </a:endParaRPr>
          </a:p>
        </p:txBody>
      </p:sp>
      <p:sp>
        <p:nvSpPr>
          <p:cNvPr id="25652" name="Line 1120"/>
          <p:cNvSpPr>
            <a:spLocks noChangeShapeType="1"/>
          </p:cNvSpPr>
          <p:nvPr/>
        </p:nvSpPr>
        <p:spPr bwMode="auto">
          <a:xfrm>
            <a:off x="6096000" y="2133600"/>
            <a:ext cx="0" cy="533400"/>
          </a:xfrm>
          <a:prstGeom prst="line">
            <a:avLst/>
          </a:prstGeom>
          <a:noFill/>
          <a:ln w="9525">
            <a:solidFill>
              <a:srgbClr val="66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53" name="Line 1121"/>
          <p:cNvSpPr>
            <a:spLocks noChangeShapeType="1"/>
          </p:cNvSpPr>
          <p:nvPr/>
        </p:nvSpPr>
        <p:spPr bwMode="auto">
          <a:xfrm>
            <a:off x="7239000" y="2133600"/>
            <a:ext cx="0" cy="533400"/>
          </a:xfrm>
          <a:prstGeom prst="line">
            <a:avLst/>
          </a:prstGeom>
          <a:noFill/>
          <a:ln w="9525">
            <a:solidFill>
              <a:srgbClr val="66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54" name="Line 1122"/>
          <p:cNvSpPr>
            <a:spLocks noChangeShapeType="1"/>
          </p:cNvSpPr>
          <p:nvPr/>
        </p:nvSpPr>
        <p:spPr bwMode="auto">
          <a:xfrm>
            <a:off x="6096000" y="2514600"/>
            <a:ext cx="1143000" cy="0"/>
          </a:xfrm>
          <a:prstGeom prst="line">
            <a:avLst/>
          </a:prstGeom>
          <a:noFill/>
          <a:ln w="9525">
            <a:solidFill>
              <a:srgbClr val="66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55" name="Text Box 1123"/>
          <p:cNvSpPr txBox="1">
            <a:spLocks noChangeArrowheads="1"/>
          </p:cNvSpPr>
          <p:nvPr/>
        </p:nvSpPr>
        <p:spPr bwMode="auto">
          <a:xfrm>
            <a:off x="6477000" y="2057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0000FF"/>
                </a:solidFill>
                <a:latin typeface="Times New Roman" panose="02020603050405020304" pitchFamily="18" charset="0"/>
              </a:rPr>
              <a:t>B</a:t>
            </a:r>
            <a:endParaRPr kumimoji="1" lang="en-US" altLang="zh-CN" sz="2400" b="1">
              <a:solidFill>
                <a:srgbClr val="0000FF"/>
              </a:solidFill>
              <a:latin typeface="Times New Roman" panose="02020603050405020304" pitchFamily="18" charset="0"/>
            </a:endParaRPr>
          </a:p>
        </p:txBody>
      </p:sp>
      <p:sp>
        <p:nvSpPr>
          <p:cNvPr id="25656" name="Line 1124"/>
          <p:cNvSpPr>
            <a:spLocks noChangeShapeType="1"/>
          </p:cNvSpPr>
          <p:nvPr/>
        </p:nvSpPr>
        <p:spPr bwMode="auto">
          <a:xfrm>
            <a:off x="5148263"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57" name="Line 1125"/>
          <p:cNvSpPr>
            <a:spLocks noChangeShapeType="1"/>
          </p:cNvSpPr>
          <p:nvPr/>
        </p:nvSpPr>
        <p:spPr bwMode="auto">
          <a:xfrm>
            <a:off x="543560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58" name="Line 1126"/>
          <p:cNvSpPr>
            <a:spLocks noChangeShapeType="1"/>
          </p:cNvSpPr>
          <p:nvPr/>
        </p:nvSpPr>
        <p:spPr bwMode="auto">
          <a:xfrm>
            <a:off x="5724525"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59" name="Line 1127"/>
          <p:cNvSpPr>
            <a:spLocks noChangeShapeType="1"/>
          </p:cNvSpPr>
          <p:nvPr/>
        </p:nvSpPr>
        <p:spPr bwMode="auto">
          <a:xfrm>
            <a:off x="4932363"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60" name="Line 1128"/>
          <p:cNvSpPr>
            <a:spLocks noChangeShapeType="1"/>
          </p:cNvSpPr>
          <p:nvPr/>
        </p:nvSpPr>
        <p:spPr bwMode="auto">
          <a:xfrm>
            <a:off x="6084888"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61" name="Line 1129"/>
          <p:cNvSpPr>
            <a:spLocks noChangeShapeType="1"/>
          </p:cNvSpPr>
          <p:nvPr/>
        </p:nvSpPr>
        <p:spPr bwMode="auto">
          <a:xfrm>
            <a:off x="6372225"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62" name="Line 1130"/>
          <p:cNvSpPr>
            <a:spLocks noChangeShapeType="1"/>
          </p:cNvSpPr>
          <p:nvPr/>
        </p:nvSpPr>
        <p:spPr bwMode="auto">
          <a:xfrm>
            <a:off x="6659563"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63" name="Line 1131"/>
          <p:cNvSpPr>
            <a:spLocks noChangeShapeType="1"/>
          </p:cNvSpPr>
          <p:nvPr/>
        </p:nvSpPr>
        <p:spPr bwMode="auto">
          <a:xfrm>
            <a:off x="68770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64" name="Line 1132"/>
          <p:cNvSpPr>
            <a:spLocks noChangeShapeType="1"/>
          </p:cNvSpPr>
          <p:nvPr/>
        </p:nvSpPr>
        <p:spPr bwMode="auto">
          <a:xfrm>
            <a:off x="7164388"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65" name="Line 1133"/>
          <p:cNvSpPr>
            <a:spLocks noChangeShapeType="1"/>
          </p:cNvSpPr>
          <p:nvPr/>
        </p:nvSpPr>
        <p:spPr bwMode="auto">
          <a:xfrm>
            <a:off x="75247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66" name="Line 1134"/>
          <p:cNvSpPr>
            <a:spLocks noChangeShapeType="1"/>
          </p:cNvSpPr>
          <p:nvPr/>
        </p:nvSpPr>
        <p:spPr bwMode="auto">
          <a:xfrm>
            <a:off x="7812088"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67" name="Line 1135"/>
          <p:cNvSpPr>
            <a:spLocks noChangeShapeType="1"/>
          </p:cNvSpPr>
          <p:nvPr/>
        </p:nvSpPr>
        <p:spPr bwMode="auto">
          <a:xfrm>
            <a:off x="81724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68" name="Line 1136"/>
          <p:cNvSpPr>
            <a:spLocks noChangeShapeType="1"/>
          </p:cNvSpPr>
          <p:nvPr/>
        </p:nvSpPr>
        <p:spPr bwMode="auto">
          <a:xfrm>
            <a:off x="8388350" y="1628775"/>
            <a:ext cx="0" cy="431800"/>
          </a:xfrm>
          <a:prstGeom prst="line">
            <a:avLst/>
          </a:prstGeom>
          <a:noFill/>
          <a:ln w="38100">
            <a:solidFill>
              <a:srgbClr val="66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69" name="Line 1137"/>
          <p:cNvSpPr>
            <a:spLocks noChangeShapeType="1"/>
          </p:cNvSpPr>
          <p:nvPr/>
        </p:nvSpPr>
        <p:spPr bwMode="auto">
          <a:xfrm>
            <a:off x="4427538" y="2060575"/>
            <a:ext cx="4318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 name="Text Box 8"/>
          <p:cNvSpPr txBox="1">
            <a:spLocks noChangeArrowheads="1"/>
          </p:cNvSpPr>
          <p:nvPr/>
        </p:nvSpPr>
        <p:spPr bwMode="auto">
          <a:xfrm>
            <a:off x="-7938" y="1589"/>
            <a:ext cx="3715842"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§7.3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地基临界荷载</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
        <p:nvSpPr>
          <p:cNvPr id="4" name="矩形 3"/>
          <p:cNvSpPr/>
          <p:nvPr/>
        </p:nvSpPr>
        <p:spPr>
          <a:xfrm>
            <a:off x="4446587" y="4332015"/>
            <a:ext cx="4572000" cy="384721"/>
          </a:xfrm>
          <a:prstGeom prst="rect">
            <a:avLst/>
          </a:prstGeom>
        </p:spPr>
        <p:txBody>
          <a:bodyPr>
            <a:spAutoFit/>
          </a:bodyPr>
          <a:lstStyle/>
          <a:p>
            <a:pPr eaLnBrk="1" hangingPunct="1">
              <a:lnSpc>
                <a:spcPct val="95000"/>
              </a:lnSpc>
            </a:pPr>
            <a:r>
              <a:rPr lang="zh-CN" altLang="en-US" sz="2000" b="1" dirty="0">
                <a:sym typeface="Symbol" panose="05050102010706020507" pitchFamily="18" charset="2"/>
              </a:rPr>
              <a:t>此时其轨迹为以基底为直径的一个圆弧</a:t>
            </a:r>
            <a:endParaRPr lang="zh-CN" altLang="en-US" sz="2000" b="1" dirty="0">
              <a:ea typeface="华文新魏" panose="02010800040101010101" pitchFamily="2" charset="-122"/>
              <a:sym typeface="Symbol" panose="05050102010706020507" pitchFamily="18" charset="2"/>
            </a:endParaRPr>
          </a:p>
        </p:txBody>
      </p:sp>
      <p:sp>
        <p:nvSpPr>
          <p:cNvPr id="74" name="Rectangle 46"/>
          <p:cNvSpPr>
            <a:spLocks noChangeArrowheads="1"/>
          </p:cNvSpPr>
          <p:nvPr/>
        </p:nvSpPr>
        <p:spPr bwMode="auto">
          <a:xfrm>
            <a:off x="277812" y="5344407"/>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3200" b="1" dirty="0">
                <a:solidFill>
                  <a:srgbClr val="CC3300"/>
                </a:solidFill>
                <a:latin typeface="华文新魏" panose="02010800040101010101" pitchFamily="2" charset="-122"/>
                <a:ea typeface="幼圆" panose="02010509060101010101" pitchFamily="49" charset="-122"/>
                <a:sym typeface="Symbol" panose="05050102010706020507" pitchFamily="18" charset="2"/>
              </a:rPr>
              <a:t>临塑荷载</a:t>
            </a:r>
            <a:endParaRPr lang="zh-CN" altLang="en-US" sz="3200" b="1" dirty="0">
              <a:solidFill>
                <a:srgbClr val="CC3300"/>
              </a:solidFill>
              <a:ea typeface="幼圆" panose="02010509060101010101" pitchFamily="49" charset="-122"/>
              <a:sym typeface="Symbol" panose="05050102010706020507" pitchFamily="18" charset="2"/>
            </a:endParaRPr>
          </a:p>
        </p:txBody>
      </p:sp>
      <p:sp>
        <p:nvSpPr>
          <p:cNvPr id="75" name="Rectangle 43"/>
          <p:cNvSpPr>
            <a:spLocks noChangeArrowheads="1"/>
          </p:cNvSpPr>
          <p:nvPr/>
        </p:nvSpPr>
        <p:spPr bwMode="auto">
          <a:xfrm>
            <a:off x="3068638" y="5357923"/>
            <a:ext cx="2362200" cy="609600"/>
          </a:xfrm>
          <a:prstGeom prst="rect">
            <a:avLst/>
          </a:prstGeom>
          <a:solidFill>
            <a:srgbClr val="0000FF"/>
          </a:solidFill>
          <a:ln w="9525">
            <a:solidFill>
              <a:srgbClr val="00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i="1" dirty="0" err="1">
                <a:solidFill>
                  <a:schemeClr val="accent1"/>
                </a:solidFill>
                <a:latin typeface="Times New Roman" panose="02020603050405020304" pitchFamily="18" charset="0"/>
                <a:ea typeface="华文新魏" panose="02010800040101010101" pitchFamily="2" charset="-122"/>
              </a:rPr>
              <a:t>p</a:t>
            </a:r>
            <a:r>
              <a:rPr lang="en-US" altLang="zh-CN" sz="2800" b="1" i="1" baseline="-25000" dirty="0" err="1">
                <a:solidFill>
                  <a:schemeClr val="accent1"/>
                </a:solidFill>
                <a:latin typeface="Times New Roman" panose="02020603050405020304" pitchFamily="18" charset="0"/>
                <a:ea typeface="华文新魏" panose="02010800040101010101" pitchFamily="2" charset="-122"/>
              </a:rPr>
              <a:t>cr</a:t>
            </a:r>
            <a:r>
              <a:rPr lang="en-US" altLang="zh-CN" sz="2800" b="1" i="1" dirty="0">
                <a:solidFill>
                  <a:schemeClr val="accent1"/>
                </a:solidFill>
                <a:latin typeface="Times New Roman" panose="02020603050405020304" pitchFamily="18" charset="0"/>
                <a:ea typeface="华文新魏" panose="02010800040101010101" pitchFamily="2" charset="-122"/>
              </a:rPr>
              <a:t> = </a:t>
            </a:r>
            <a:r>
              <a:rPr lang="en-US" altLang="zh-CN" sz="2800" b="1" i="1"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a:t>
            </a:r>
            <a:r>
              <a:rPr lang="en-US" altLang="zh-CN" sz="2800" b="1" i="1" baseline="-25000"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m</a:t>
            </a:r>
            <a:r>
              <a:rPr lang="en-US" altLang="zh-CN" sz="2800" b="1" i="1"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 d+c</a:t>
            </a:r>
            <a:endParaRPr lang="en-US" altLang="zh-CN" sz="2800" b="1" i="1" baseline="-25000"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76" name="Rectangle 55"/>
          <p:cNvSpPr>
            <a:spLocks noChangeArrowheads="1"/>
          </p:cNvSpPr>
          <p:nvPr/>
        </p:nvSpPr>
        <p:spPr bwMode="auto">
          <a:xfrm>
            <a:off x="277812" y="6093296"/>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3200" b="1" dirty="0">
                <a:solidFill>
                  <a:srgbClr val="CC3300"/>
                </a:solidFill>
                <a:latin typeface="华文新魏" panose="02010800040101010101" pitchFamily="2" charset="-122"/>
                <a:ea typeface="幼圆" panose="02010509060101010101" pitchFamily="49" charset="-122"/>
                <a:sym typeface="Symbol" panose="05050102010706020507" pitchFamily="18" charset="2"/>
              </a:rPr>
              <a:t>临界荷载</a:t>
            </a:r>
            <a:endParaRPr lang="zh-CN" altLang="en-US" sz="3200" b="1" dirty="0">
              <a:solidFill>
                <a:srgbClr val="CC3300"/>
              </a:solidFill>
              <a:ea typeface="幼圆" panose="02010509060101010101" pitchFamily="49" charset="-122"/>
              <a:sym typeface="Symbol" panose="05050102010706020507" pitchFamily="18" charset="2"/>
            </a:endParaRPr>
          </a:p>
        </p:txBody>
      </p:sp>
      <p:sp>
        <p:nvSpPr>
          <p:cNvPr id="77" name="Rectangle 44"/>
          <p:cNvSpPr>
            <a:spLocks noChangeArrowheads="1"/>
          </p:cNvSpPr>
          <p:nvPr/>
        </p:nvSpPr>
        <p:spPr bwMode="auto">
          <a:xfrm>
            <a:off x="2960688" y="6163990"/>
            <a:ext cx="4419600" cy="609600"/>
          </a:xfrm>
          <a:prstGeom prst="rect">
            <a:avLst/>
          </a:prstGeom>
          <a:solidFill>
            <a:srgbClr val="0000FF"/>
          </a:solidFill>
          <a:ln w="9525">
            <a:solidFill>
              <a:srgbClr val="00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i="1" dirty="0">
                <a:solidFill>
                  <a:schemeClr val="accent1"/>
                </a:solidFill>
                <a:latin typeface="Times New Roman" panose="02020603050405020304" pitchFamily="18" charset="0"/>
                <a:ea typeface="华文新魏" panose="02010800040101010101" pitchFamily="2" charset="-122"/>
              </a:rPr>
              <a:t>p</a:t>
            </a:r>
            <a:r>
              <a:rPr lang="en-US" altLang="zh-CN" sz="2800" b="1" i="1" baseline="-25000" dirty="0">
                <a:solidFill>
                  <a:schemeClr val="accent1"/>
                </a:solidFill>
                <a:latin typeface="Times New Roman" panose="02020603050405020304" pitchFamily="18" charset="0"/>
                <a:ea typeface="华文新魏" panose="02010800040101010101" pitchFamily="2" charset="-122"/>
              </a:rPr>
              <a:t>1/4 </a:t>
            </a:r>
            <a:r>
              <a:rPr lang="en-US" altLang="zh-CN" sz="2800" b="1" i="1" dirty="0">
                <a:solidFill>
                  <a:schemeClr val="accent1"/>
                </a:solidFill>
                <a:latin typeface="Times New Roman" panose="02020603050405020304" pitchFamily="18" charset="0"/>
                <a:ea typeface="华文新魏" panose="02010800040101010101" pitchFamily="2" charset="-122"/>
              </a:rPr>
              <a:t>= p</a:t>
            </a:r>
            <a:r>
              <a:rPr lang="en-US" altLang="zh-CN" sz="2800" b="1" i="1" baseline="-25000" dirty="0">
                <a:solidFill>
                  <a:schemeClr val="accent1"/>
                </a:solidFill>
                <a:latin typeface="Times New Roman" panose="02020603050405020304" pitchFamily="18" charset="0"/>
                <a:ea typeface="华文新魏" panose="02010800040101010101" pitchFamily="2" charset="-122"/>
              </a:rPr>
              <a:t>1/3</a:t>
            </a:r>
            <a:r>
              <a:rPr lang="en-US" altLang="zh-CN" sz="2800" b="1" i="1" dirty="0">
                <a:solidFill>
                  <a:schemeClr val="accent1"/>
                </a:solidFill>
                <a:latin typeface="Times New Roman" panose="02020603050405020304" pitchFamily="18" charset="0"/>
                <a:ea typeface="华文新魏" panose="02010800040101010101" pitchFamily="2" charset="-122"/>
              </a:rPr>
              <a:t> = </a:t>
            </a:r>
            <a:r>
              <a:rPr lang="en-US" altLang="zh-CN" sz="2800" b="1" i="1" dirty="0" err="1">
                <a:solidFill>
                  <a:schemeClr val="accent1"/>
                </a:solidFill>
                <a:latin typeface="Times New Roman" panose="02020603050405020304" pitchFamily="18" charset="0"/>
                <a:ea typeface="华文新魏" panose="02010800040101010101" pitchFamily="2" charset="-122"/>
              </a:rPr>
              <a:t>p</a:t>
            </a:r>
            <a:r>
              <a:rPr lang="en-US" altLang="zh-CN" sz="2800" b="1" i="1" baseline="-25000" dirty="0" err="1">
                <a:solidFill>
                  <a:schemeClr val="accent1"/>
                </a:solidFill>
                <a:latin typeface="Times New Roman" panose="02020603050405020304" pitchFamily="18" charset="0"/>
                <a:ea typeface="华文新魏" panose="02010800040101010101" pitchFamily="2" charset="-122"/>
              </a:rPr>
              <a:t>cr</a:t>
            </a:r>
            <a:r>
              <a:rPr lang="en-US" altLang="zh-CN" sz="2800" b="1" i="1" dirty="0">
                <a:solidFill>
                  <a:schemeClr val="accent1"/>
                </a:solidFill>
                <a:latin typeface="Times New Roman" panose="02020603050405020304" pitchFamily="18" charset="0"/>
                <a:ea typeface="华文新魏" panose="02010800040101010101" pitchFamily="2" charset="-122"/>
              </a:rPr>
              <a:t> = </a:t>
            </a:r>
            <a:r>
              <a:rPr lang="en-US" altLang="zh-CN" sz="2800" b="1" i="1"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a:t>
            </a:r>
            <a:r>
              <a:rPr lang="en-US" altLang="zh-CN" sz="2800" b="1" i="1" baseline="-25000"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m</a:t>
            </a:r>
            <a:r>
              <a:rPr lang="en-US" altLang="zh-CN" sz="2800" b="1" i="1"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 d+c</a:t>
            </a:r>
            <a:r>
              <a:rPr lang="en-US" altLang="zh-CN" sz="2800" b="1" i="1" dirty="0">
                <a:solidFill>
                  <a:schemeClr val="accent1"/>
                </a:solidFill>
                <a:latin typeface="Times New Roman" panose="02020603050405020304" pitchFamily="18" charset="0"/>
                <a:ea typeface="华文新魏" panose="02010800040101010101" pitchFamily="2" charset="-122"/>
              </a:rPr>
              <a:t> </a:t>
            </a:r>
            <a:endParaRPr lang="en-US" altLang="zh-CN" sz="2800" b="1" i="1" baseline="-25000" dirty="0">
              <a:solidFill>
                <a:schemeClr val="accent1"/>
              </a:solidFill>
              <a:latin typeface="Times New Roman" panose="02020603050405020304" pitchFamily="18" charset="0"/>
              <a:ea typeface="华文新魏" panose="02010800040101010101" pitchFamily="2" charset="-122"/>
              <a:sym typeface="Symbol" panose="05050102010706020507" pitchFamily="18" charset="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77551"/>
                                        </p:tgtEl>
                                        <p:attrNameLst>
                                          <p:attrName>style.visibility</p:attrName>
                                        </p:attrNameLst>
                                      </p:cBhvr>
                                      <p:to>
                                        <p:strVal val="visible"/>
                                      </p:to>
                                    </p:set>
                                    <p:animEffect transition="in" filter="dissolve">
                                      <p:cBhvr>
                                        <p:cTn id="7" dur="500"/>
                                        <p:tgtEl>
                                          <p:spTgt spid="5775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77585"/>
                                        </p:tgtEl>
                                        <p:attrNameLst>
                                          <p:attrName>style.visibility</p:attrName>
                                        </p:attrNameLst>
                                      </p:cBhvr>
                                      <p:to>
                                        <p:strVal val="visible"/>
                                      </p:to>
                                    </p:set>
                                    <p:anim calcmode="lin" valueType="num">
                                      <p:cBhvr additive="base">
                                        <p:cTn id="12" dur="500" fill="hold"/>
                                        <p:tgtEl>
                                          <p:spTgt spid="577585"/>
                                        </p:tgtEl>
                                        <p:attrNameLst>
                                          <p:attrName>ppt_x</p:attrName>
                                        </p:attrNameLst>
                                      </p:cBhvr>
                                      <p:tavLst>
                                        <p:tav tm="0">
                                          <p:val>
                                            <p:strVal val="0-#ppt_w/2"/>
                                          </p:val>
                                        </p:tav>
                                        <p:tav tm="100000">
                                          <p:val>
                                            <p:strVal val="#ppt_x"/>
                                          </p:val>
                                        </p:tav>
                                      </p:tavLst>
                                    </p:anim>
                                    <p:anim calcmode="lin" valueType="num">
                                      <p:cBhvr additive="base">
                                        <p:cTn id="13" dur="500" fill="hold"/>
                                        <p:tgtEl>
                                          <p:spTgt spid="57758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77586"/>
                                        </p:tgtEl>
                                        <p:attrNameLst>
                                          <p:attrName>style.visibility</p:attrName>
                                        </p:attrNameLst>
                                      </p:cBhvr>
                                      <p:to>
                                        <p:strVal val="visible"/>
                                      </p:to>
                                    </p:set>
                                    <p:animEffect transition="in" filter="wipe(left)">
                                      <p:cBhvr>
                                        <p:cTn id="18" dur="500"/>
                                        <p:tgtEl>
                                          <p:spTgt spid="57758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77552"/>
                                        </p:tgtEl>
                                        <p:attrNameLst>
                                          <p:attrName>style.visibility</p:attrName>
                                        </p:attrNameLst>
                                      </p:cBhvr>
                                      <p:to>
                                        <p:strVal val="visible"/>
                                      </p:to>
                                    </p:set>
                                    <p:animEffect transition="in" filter="wipe(left)">
                                      <p:cBhvr>
                                        <p:cTn id="23" dur="500"/>
                                        <p:tgtEl>
                                          <p:spTgt spid="5775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77554"/>
                                        </p:tgtEl>
                                        <p:attrNameLst>
                                          <p:attrName>style.visibility</p:attrName>
                                        </p:attrNameLst>
                                      </p:cBhvr>
                                      <p:to>
                                        <p:strVal val="visible"/>
                                      </p:to>
                                    </p:set>
                                    <p:animEffect transition="in" filter="wipe(left)">
                                      <p:cBhvr>
                                        <p:cTn id="28" dur="500"/>
                                        <p:tgtEl>
                                          <p:spTgt spid="57755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77588"/>
                                        </p:tgtEl>
                                        <p:attrNameLst>
                                          <p:attrName>style.visibility</p:attrName>
                                        </p:attrNameLst>
                                      </p:cBhvr>
                                      <p:to>
                                        <p:strVal val="visible"/>
                                      </p:to>
                                    </p:set>
                                    <p:animEffect transition="in" filter="dissolve">
                                      <p:cBhvr>
                                        <p:cTn id="33" dur="500"/>
                                        <p:tgtEl>
                                          <p:spTgt spid="57758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77590"/>
                                        </p:tgtEl>
                                        <p:attrNameLst>
                                          <p:attrName>style.visibility</p:attrName>
                                        </p:attrNameLst>
                                      </p:cBhvr>
                                      <p:to>
                                        <p:strVal val="visible"/>
                                      </p:to>
                                    </p:set>
                                    <p:animEffect transition="in" filter="dissolve">
                                      <p:cBhvr>
                                        <p:cTn id="38" dur="500"/>
                                        <p:tgtEl>
                                          <p:spTgt spid="577590"/>
                                        </p:tgtEl>
                                      </p:cBhvr>
                                    </p:animEffect>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577589"/>
                                        </p:tgtEl>
                                        <p:attrNameLst>
                                          <p:attrName>style.visibility</p:attrName>
                                        </p:attrNameLst>
                                      </p:cBhvr>
                                      <p:to>
                                        <p:strVal val="visible"/>
                                      </p:to>
                                    </p:set>
                                    <p:animEffect transition="in" filter="dissolve">
                                      <p:cBhvr>
                                        <p:cTn id="42" dur="500"/>
                                        <p:tgtEl>
                                          <p:spTgt spid="577589"/>
                                        </p:tgtEl>
                                      </p:cBhvr>
                                    </p:animEffect>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577591"/>
                                        </p:tgtEl>
                                        <p:attrNameLst>
                                          <p:attrName>style.visibility</p:attrName>
                                        </p:attrNameLst>
                                      </p:cBhvr>
                                      <p:to>
                                        <p:strVal val="visible"/>
                                      </p:to>
                                    </p:set>
                                    <p:animEffect transition="in" filter="dissolve">
                                      <p:cBhvr>
                                        <p:cTn id="46" dur="500"/>
                                        <p:tgtEl>
                                          <p:spTgt spid="57759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left)">
                                      <p:cBhvr>
                                        <p:cTn id="51" dur="500"/>
                                        <p:tgtEl>
                                          <p:spTgt spid="7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0"/>
                                  </p:iterate>
                                  <p:childTnLst>
                                    <p:set>
                                      <p:cBhvr>
                                        <p:cTn id="55" dur="1" fill="hold">
                                          <p:stCondLst>
                                            <p:cond delay="0"/>
                                          </p:stCondLst>
                                        </p:cTn>
                                        <p:tgtEl>
                                          <p:spTgt spid="75"/>
                                        </p:tgtEl>
                                        <p:attrNameLst>
                                          <p:attrName>style.visibility</p:attrName>
                                        </p:attrNameLst>
                                      </p:cBhvr>
                                      <p:to>
                                        <p:strVal val="visible"/>
                                      </p:to>
                                    </p:set>
                                    <p:animEffect transition="in" filter="wipe(left)">
                                      <p:cBhvr>
                                        <p:cTn id="56" dur="300"/>
                                        <p:tgtEl>
                                          <p:spTgt spid="7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left)">
                                      <p:cBhvr>
                                        <p:cTn id="61" dur="500"/>
                                        <p:tgtEl>
                                          <p:spTgt spid="7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0"/>
                                  </p:iterate>
                                  <p:childTnLst>
                                    <p:set>
                                      <p:cBhvr>
                                        <p:cTn id="65" dur="1" fill="hold">
                                          <p:stCondLst>
                                            <p:cond delay="0"/>
                                          </p:stCondLst>
                                        </p:cTn>
                                        <p:tgtEl>
                                          <p:spTgt spid="77"/>
                                        </p:tgtEl>
                                        <p:attrNameLst>
                                          <p:attrName>style.visibility</p:attrName>
                                        </p:attrNameLst>
                                      </p:cBhvr>
                                      <p:to>
                                        <p:strVal val="visible"/>
                                      </p:to>
                                    </p:set>
                                    <p:animEffect transition="in" filter="wipe(left)">
                                      <p:cBhvr>
                                        <p:cTn id="66" dur="3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51" grpId="0" autoUpdateAnimBg="0"/>
      <p:bldP spid="577554" grpId="0" autoUpdateAnimBg="0"/>
      <p:bldP spid="577585" grpId="0" autoUpdateAnimBg="0"/>
      <p:bldP spid="577586" grpId="0" autoUpdateAnimBg="0"/>
      <p:bldP spid="577590" grpId="0" autoUpdateAnimBg="0"/>
      <p:bldP spid="577591" grpId="0" autoUpdateAnimBg="0"/>
      <p:bldP spid="74" grpId="0" autoUpdateAnimBg="0"/>
      <p:bldP spid="75" grpId="0" animBg="1" autoUpdateAnimBg="0"/>
      <p:bldP spid="76" grpId="0" autoUpdateAnimBg="0"/>
      <p:bldP spid="7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5450" name="Picture 10" descr="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43200"/>
            <a:ext cx="512127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5451" name="Text Box 11"/>
          <p:cNvSpPr txBox="1">
            <a:spLocks noChangeArrowheads="1"/>
          </p:cNvSpPr>
          <p:nvPr/>
        </p:nvSpPr>
        <p:spPr bwMode="auto">
          <a:xfrm>
            <a:off x="381000" y="609600"/>
            <a:ext cx="4060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zh-CN" altLang="en-US" sz="3200" b="1">
                <a:solidFill>
                  <a:schemeClr val="tx1"/>
                </a:solidFill>
                <a:latin typeface="隶书" panose="02010509060101010101" pitchFamily="49" charset="-122"/>
                <a:ea typeface="隶书" panose="02010509060101010101" pitchFamily="49" charset="-122"/>
              </a:rPr>
              <a:t>加拿大特朗斯康谷仓 </a:t>
            </a:r>
            <a:endParaRPr kumimoji="1" lang="zh-CN" altLang="en-US" sz="3200" b="1">
              <a:solidFill>
                <a:schemeClr val="tx1"/>
              </a:solidFill>
              <a:latin typeface="隶书" panose="02010509060101010101" pitchFamily="49" charset="-122"/>
              <a:ea typeface="隶书" panose="02010509060101010101" pitchFamily="49" charset="-122"/>
            </a:endParaRPr>
          </a:p>
        </p:txBody>
      </p:sp>
      <p:sp>
        <p:nvSpPr>
          <p:cNvPr id="445452" name="Text Box 12"/>
          <p:cNvSpPr txBox="1">
            <a:spLocks noChangeArrowheads="1"/>
          </p:cNvSpPr>
          <p:nvPr/>
        </p:nvSpPr>
        <p:spPr bwMode="auto">
          <a:xfrm>
            <a:off x="5219700" y="3048000"/>
            <a:ext cx="3924300" cy="30130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zh-CN" altLang="en-US" sz="2400" b="1">
                <a:solidFill>
                  <a:srgbClr val="FF6699"/>
                </a:solidFill>
                <a:latin typeface="华文细黑" panose="02010600040101010101" pitchFamily="2" charset="-122"/>
                <a:ea typeface="华文细黑" panose="02010600040101010101" pitchFamily="2" charset="-122"/>
              </a:rPr>
              <a:t>事故：</a:t>
            </a:r>
            <a:endParaRPr kumimoji="1" lang="zh-CN" altLang="en-US" sz="2400" b="1">
              <a:solidFill>
                <a:srgbClr val="FF6699"/>
              </a:solidFill>
              <a:latin typeface="华文细黑" panose="02010600040101010101" pitchFamily="2" charset="-122"/>
              <a:ea typeface="华文细黑" panose="02010600040101010101" pitchFamily="2" charset="-122"/>
            </a:endParaRPr>
          </a:p>
          <a:p>
            <a:pPr eaLnBrk="1" hangingPunct="1"/>
            <a:r>
              <a:rPr kumimoji="1" lang="en-US" altLang="zh-CN" sz="2400" b="1">
                <a:solidFill>
                  <a:schemeClr val="accent1"/>
                </a:solidFill>
                <a:latin typeface="华文细黑" panose="02010600040101010101" pitchFamily="2" charset="-122"/>
                <a:ea typeface="华文细黑" panose="02010600040101010101" pitchFamily="2" charset="-122"/>
              </a:rPr>
              <a:t>1913</a:t>
            </a:r>
            <a:r>
              <a:rPr kumimoji="1" lang="zh-CN" altLang="en-US" sz="2400" b="1">
                <a:solidFill>
                  <a:schemeClr val="accent1"/>
                </a:solidFill>
                <a:latin typeface="华文细黑" panose="02010600040101010101" pitchFamily="2" charset="-122"/>
                <a:ea typeface="华文细黑" panose="02010600040101010101" pitchFamily="2" charset="-122"/>
              </a:rPr>
              <a:t>年</a:t>
            </a:r>
            <a:r>
              <a:rPr kumimoji="1" lang="en-US" altLang="zh-CN" sz="2400" b="1">
                <a:solidFill>
                  <a:schemeClr val="accent1"/>
                </a:solidFill>
                <a:latin typeface="华文细黑" panose="02010600040101010101" pitchFamily="2" charset="-122"/>
                <a:ea typeface="华文细黑" panose="02010600040101010101" pitchFamily="2" charset="-122"/>
              </a:rPr>
              <a:t>9</a:t>
            </a:r>
            <a:r>
              <a:rPr kumimoji="1" lang="zh-CN" altLang="en-US" sz="2400" b="1">
                <a:solidFill>
                  <a:schemeClr val="accent1"/>
                </a:solidFill>
                <a:latin typeface="华文细黑" panose="02010600040101010101" pitchFamily="2" charset="-122"/>
                <a:ea typeface="华文细黑" panose="02010600040101010101" pitchFamily="2" charset="-122"/>
              </a:rPr>
              <a:t>月装谷物，</a:t>
            </a:r>
            <a:r>
              <a:rPr kumimoji="1" lang="en-US" altLang="zh-CN" sz="2400" b="1">
                <a:solidFill>
                  <a:schemeClr val="accent1"/>
                </a:solidFill>
                <a:latin typeface="华文细黑" panose="02010600040101010101" pitchFamily="2" charset="-122"/>
                <a:ea typeface="华文细黑" panose="02010600040101010101" pitchFamily="2" charset="-122"/>
              </a:rPr>
              <a:t>10</a:t>
            </a:r>
            <a:r>
              <a:rPr kumimoji="1" lang="zh-CN" altLang="en-US" sz="2400" b="1">
                <a:solidFill>
                  <a:schemeClr val="accent1"/>
                </a:solidFill>
                <a:latin typeface="华文细黑" panose="02010600040101010101" pitchFamily="2" charset="-122"/>
                <a:ea typeface="华文细黑" panose="02010600040101010101" pitchFamily="2" charset="-122"/>
              </a:rPr>
              <a:t>月</a:t>
            </a:r>
            <a:r>
              <a:rPr kumimoji="1" lang="en-US" altLang="zh-CN" sz="2400" b="1">
                <a:solidFill>
                  <a:schemeClr val="accent1"/>
                </a:solidFill>
                <a:latin typeface="华文细黑" panose="02010600040101010101" pitchFamily="2" charset="-122"/>
                <a:ea typeface="华文细黑" panose="02010600040101010101" pitchFamily="2" charset="-122"/>
              </a:rPr>
              <a:t>17</a:t>
            </a:r>
            <a:r>
              <a:rPr kumimoji="1" lang="zh-CN" altLang="en-US" sz="2400" b="1">
                <a:solidFill>
                  <a:schemeClr val="accent1"/>
                </a:solidFill>
                <a:latin typeface="华文细黑" panose="02010600040101010101" pitchFamily="2" charset="-122"/>
                <a:ea typeface="华文细黑" panose="02010600040101010101" pitchFamily="2" charset="-122"/>
              </a:rPr>
              <a:t>日装了</a:t>
            </a:r>
            <a:r>
              <a:rPr kumimoji="1" lang="en-US" altLang="zh-CN" sz="2400" b="1">
                <a:solidFill>
                  <a:schemeClr val="accent1"/>
                </a:solidFill>
                <a:latin typeface="华文细黑" panose="02010600040101010101" pitchFamily="2" charset="-122"/>
                <a:ea typeface="华文细黑" panose="02010600040101010101" pitchFamily="2" charset="-122"/>
              </a:rPr>
              <a:t>31822</a:t>
            </a:r>
            <a:r>
              <a:rPr kumimoji="1" lang="zh-CN" altLang="en-US" sz="2400" b="1">
                <a:solidFill>
                  <a:schemeClr val="accent1"/>
                </a:solidFill>
                <a:latin typeface="华文细黑" panose="02010600040101010101" pitchFamily="2" charset="-122"/>
                <a:ea typeface="华文细黑" panose="02010600040101010101" pitchFamily="2" charset="-122"/>
              </a:rPr>
              <a:t>Ｔ谷物时，</a:t>
            </a:r>
            <a:endParaRPr kumimoji="1" lang="zh-CN" altLang="en-US" sz="2400" b="1">
              <a:solidFill>
                <a:schemeClr val="accent1"/>
              </a:solidFill>
              <a:latin typeface="华文细黑" panose="02010600040101010101" pitchFamily="2" charset="-122"/>
              <a:ea typeface="华文细黑" panose="02010600040101010101" pitchFamily="2" charset="-122"/>
            </a:endParaRPr>
          </a:p>
          <a:p>
            <a:pPr eaLnBrk="1" hangingPunct="1">
              <a:buFontTx/>
              <a:buChar char="•"/>
            </a:pPr>
            <a:r>
              <a:rPr kumimoji="1" lang="en-US" altLang="zh-CN" sz="2400" b="1">
                <a:solidFill>
                  <a:schemeClr val="accent1"/>
                </a:solidFill>
                <a:latin typeface="华文细黑" panose="02010600040101010101" pitchFamily="2" charset="-122"/>
                <a:ea typeface="华文细黑" panose="02010600040101010101" pitchFamily="2" charset="-122"/>
              </a:rPr>
              <a:t>1</a:t>
            </a:r>
            <a:r>
              <a:rPr kumimoji="1" lang="zh-CN" altLang="en-US" sz="2400" b="1">
                <a:solidFill>
                  <a:schemeClr val="accent1"/>
                </a:solidFill>
                <a:latin typeface="华文细黑" panose="02010600040101010101" pitchFamily="2" charset="-122"/>
                <a:ea typeface="华文细黑" panose="02010600040101010101" pitchFamily="2" charset="-122"/>
              </a:rPr>
              <a:t>小时竖向沉降达</a:t>
            </a:r>
            <a:r>
              <a:rPr kumimoji="1" lang="en-US" altLang="zh-CN" sz="2400" b="1">
                <a:solidFill>
                  <a:schemeClr val="accent1"/>
                </a:solidFill>
                <a:latin typeface="华文细黑" panose="02010600040101010101" pitchFamily="2" charset="-122"/>
                <a:ea typeface="华文细黑" panose="02010600040101010101" pitchFamily="2" charset="-122"/>
              </a:rPr>
              <a:t>30.5cm</a:t>
            </a:r>
            <a:endParaRPr kumimoji="1" lang="en-US" altLang="zh-CN" sz="2400" b="1">
              <a:solidFill>
                <a:schemeClr val="accent1"/>
              </a:solidFill>
              <a:latin typeface="华文细黑" panose="02010600040101010101" pitchFamily="2" charset="-122"/>
              <a:ea typeface="华文细黑" panose="02010600040101010101" pitchFamily="2" charset="-122"/>
            </a:endParaRPr>
          </a:p>
          <a:p>
            <a:pPr eaLnBrk="1" hangingPunct="1">
              <a:buFontTx/>
              <a:buChar char="•"/>
            </a:pPr>
            <a:r>
              <a:rPr kumimoji="1" lang="en-US" altLang="zh-CN" sz="2400" b="1">
                <a:solidFill>
                  <a:schemeClr val="accent1"/>
                </a:solidFill>
                <a:latin typeface="华文细黑" panose="02010600040101010101" pitchFamily="2" charset="-122"/>
                <a:ea typeface="华文细黑" panose="02010600040101010101" pitchFamily="2" charset="-122"/>
              </a:rPr>
              <a:t>24</a:t>
            </a:r>
            <a:r>
              <a:rPr kumimoji="1" lang="zh-CN" altLang="en-US" sz="2400" b="1">
                <a:solidFill>
                  <a:schemeClr val="accent1"/>
                </a:solidFill>
                <a:latin typeface="华文细黑" panose="02010600040101010101" pitchFamily="2" charset="-122"/>
                <a:ea typeface="华文细黑" panose="02010600040101010101" pitchFamily="2" charset="-122"/>
              </a:rPr>
              <a:t>小时倾斜</a:t>
            </a:r>
            <a:r>
              <a:rPr kumimoji="1" lang="en-US" altLang="zh-CN" sz="2400" b="1">
                <a:solidFill>
                  <a:schemeClr val="accent1"/>
                </a:solidFill>
                <a:latin typeface="华文细黑" panose="02010600040101010101" pitchFamily="2" charset="-122"/>
                <a:ea typeface="华文细黑" panose="02010600040101010101" pitchFamily="2" charset="-122"/>
              </a:rPr>
              <a:t>26°53ˊ</a:t>
            </a:r>
            <a:endParaRPr kumimoji="1" lang="en-US" altLang="zh-CN" sz="2400" b="1">
              <a:solidFill>
                <a:schemeClr val="accent1"/>
              </a:solidFill>
              <a:latin typeface="华文细黑" panose="02010600040101010101" pitchFamily="2" charset="-122"/>
              <a:ea typeface="华文细黑" panose="02010600040101010101" pitchFamily="2" charset="-122"/>
            </a:endParaRPr>
          </a:p>
          <a:p>
            <a:pPr eaLnBrk="1" hangingPunct="1">
              <a:buFontTx/>
              <a:buChar char="•"/>
            </a:pPr>
            <a:r>
              <a:rPr kumimoji="1" lang="zh-CN" altLang="en-US" sz="2400" b="1">
                <a:solidFill>
                  <a:schemeClr val="accent1"/>
                </a:solidFill>
                <a:latin typeface="华文细黑" panose="02010600040101010101" pitchFamily="2" charset="-122"/>
                <a:ea typeface="华文细黑" panose="02010600040101010101" pitchFamily="2" charset="-122"/>
              </a:rPr>
              <a:t>西端下沉</a:t>
            </a:r>
            <a:r>
              <a:rPr kumimoji="1" lang="en-US" altLang="zh-CN" sz="2400" b="1">
                <a:solidFill>
                  <a:schemeClr val="accent1"/>
                </a:solidFill>
                <a:latin typeface="华文细黑" panose="02010600040101010101" pitchFamily="2" charset="-122"/>
                <a:ea typeface="华文细黑" panose="02010600040101010101" pitchFamily="2" charset="-122"/>
              </a:rPr>
              <a:t>7.32m</a:t>
            </a:r>
            <a:endParaRPr kumimoji="1" lang="en-US" altLang="zh-CN" sz="2400" b="1">
              <a:solidFill>
                <a:schemeClr val="accent1"/>
              </a:solidFill>
              <a:latin typeface="华文细黑" panose="02010600040101010101" pitchFamily="2" charset="-122"/>
              <a:ea typeface="华文细黑" panose="02010600040101010101" pitchFamily="2" charset="-122"/>
            </a:endParaRPr>
          </a:p>
          <a:p>
            <a:pPr eaLnBrk="1" hangingPunct="1"/>
            <a:r>
              <a:rPr kumimoji="1" lang="en-US" altLang="zh-CN" sz="2400" b="1">
                <a:solidFill>
                  <a:schemeClr val="accent1"/>
                </a:solidFill>
                <a:latin typeface="华文细黑" panose="02010600040101010101" pitchFamily="2" charset="-122"/>
                <a:ea typeface="华文细黑" panose="02010600040101010101" pitchFamily="2" charset="-122"/>
              </a:rPr>
              <a:t>  </a:t>
            </a:r>
            <a:r>
              <a:rPr kumimoji="1" lang="zh-CN" altLang="en-US" sz="2400" b="1">
                <a:solidFill>
                  <a:schemeClr val="accent1"/>
                </a:solidFill>
                <a:latin typeface="华文细黑" panose="02010600040101010101" pitchFamily="2" charset="-122"/>
                <a:ea typeface="华文细黑" panose="02010600040101010101" pitchFamily="2" charset="-122"/>
              </a:rPr>
              <a:t>东端上抬</a:t>
            </a:r>
            <a:r>
              <a:rPr kumimoji="1" lang="en-US" altLang="zh-CN" sz="2400" b="1">
                <a:solidFill>
                  <a:schemeClr val="accent1"/>
                </a:solidFill>
                <a:latin typeface="华文细黑" panose="02010600040101010101" pitchFamily="2" charset="-122"/>
                <a:ea typeface="华文细黑" panose="02010600040101010101" pitchFamily="2" charset="-122"/>
              </a:rPr>
              <a:t>1.52m</a:t>
            </a:r>
            <a:endParaRPr kumimoji="1" lang="en-US" altLang="zh-CN" sz="2400" b="1">
              <a:solidFill>
                <a:schemeClr val="accent1"/>
              </a:solidFill>
              <a:latin typeface="华文细黑" panose="02010600040101010101" pitchFamily="2" charset="-122"/>
              <a:ea typeface="华文细黑" panose="02010600040101010101" pitchFamily="2" charset="-122"/>
            </a:endParaRPr>
          </a:p>
          <a:p>
            <a:pPr eaLnBrk="1" hangingPunct="1">
              <a:buFontTx/>
              <a:buChar char="•"/>
            </a:pPr>
            <a:r>
              <a:rPr kumimoji="1" lang="zh-CN" altLang="en-US" sz="2400" b="1">
                <a:solidFill>
                  <a:schemeClr val="accent1"/>
                </a:solidFill>
                <a:latin typeface="华文细黑" panose="02010600040101010101" pitchFamily="2" charset="-122"/>
                <a:ea typeface="华文细黑" panose="02010600040101010101" pitchFamily="2" charset="-122"/>
              </a:rPr>
              <a:t>上部钢混筒仓完好无损</a:t>
            </a:r>
            <a:endParaRPr kumimoji="1" lang="zh-CN" altLang="en-US" sz="2400" b="1">
              <a:solidFill>
                <a:schemeClr val="accent1"/>
              </a:solidFill>
              <a:latin typeface="华文细黑" panose="02010600040101010101" pitchFamily="2" charset="-122"/>
              <a:ea typeface="华文细黑" panose="02010600040101010101" pitchFamily="2" charset="-122"/>
            </a:endParaRPr>
          </a:p>
        </p:txBody>
      </p:sp>
      <p:sp>
        <p:nvSpPr>
          <p:cNvPr id="445453" name="AutoShape 13"/>
          <p:cNvSpPr>
            <a:spLocks noChangeArrowheads="1"/>
          </p:cNvSpPr>
          <p:nvPr/>
        </p:nvSpPr>
        <p:spPr bwMode="auto">
          <a:xfrm>
            <a:off x="533400" y="1219200"/>
            <a:ext cx="8105775" cy="1308100"/>
          </a:xfrm>
          <a:prstGeom prst="roundRect">
            <a:avLst>
              <a:gd name="adj" fmla="val 16667"/>
            </a:avLst>
          </a:pr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lIns="18000" rIns="1800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zh-CN" altLang="en-US" sz="2400" b="1">
                <a:solidFill>
                  <a:srgbClr val="0000FF"/>
                </a:solidFill>
                <a:latin typeface="楷体_GB2312" pitchFamily="49" charset="-122"/>
                <a:ea typeface="楷体_GB2312" pitchFamily="49" charset="-122"/>
              </a:rPr>
              <a:t>概况：长</a:t>
            </a:r>
            <a:r>
              <a:rPr kumimoji="1" lang="en-US" altLang="zh-CN" sz="2400" b="1">
                <a:solidFill>
                  <a:srgbClr val="0000FF"/>
                </a:solidFill>
                <a:latin typeface="楷体_GB2312" pitchFamily="49" charset="-122"/>
                <a:ea typeface="楷体_GB2312" pitchFamily="49" charset="-122"/>
              </a:rPr>
              <a:t>59.4m</a:t>
            </a:r>
            <a:r>
              <a:rPr kumimoji="1" lang="zh-CN" altLang="en-US" sz="2400" b="1">
                <a:solidFill>
                  <a:srgbClr val="0000FF"/>
                </a:solidFill>
                <a:latin typeface="楷体_GB2312" pitchFamily="49" charset="-122"/>
                <a:ea typeface="楷体_GB2312" pitchFamily="49" charset="-122"/>
              </a:rPr>
              <a:t>，宽</a:t>
            </a:r>
            <a:r>
              <a:rPr kumimoji="1" lang="en-US" altLang="zh-CN" sz="2400" b="1">
                <a:solidFill>
                  <a:srgbClr val="0000FF"/>
                </a:solidFill>
                <a:latin typeface="楷体_GB2312" pitchFamily="49" charset="-122"/>
                <a:ea typeface="楷体_GB2312" pitchFamily="49" charset="-122"/>
              </a:rPr>
              <a:t>23.5m</a:t>
            </a:r>
            <a:r>
              <a:rPr kumimoji="1" lang="zh-CN" altLang="en-US" sz="2400" b="1">
                <a:solidFill>
                  <a:srgbClr val="0000FF"/>
                </a:solidFill>
                <a:latin typeface="楷体_GB2312" pitchFamily="49" charset="-122"/>
                <a:ea typeface="楷体_GB2312" pitchFamily="49" charset="-122"/>
              </a:rPr>
              <a:t>，高</a:t>
            </a:r>
            <a:r>
              <a:rPr kumimoji="1" lang="en-US" altLang="zh-CN" sz="2400" b="1">
                <a:solidFill>
                  <a:srgbClr val="0000FF"/>
                </a:solidFill>
                <a:latin typeface="楷体_GB2312" pitchFamily="49" charset="-122"/>
                <a:ea typeface="楷体_GB2312" pitchFamily="49" charset="-122"/>
              </a:rPr>
              <a:t>31.0m</a:t>
            </a:r>
            <a:r>
              <a:rPr kumimoji="1" lang="zh-CN" altLang="en-US" sz="2400" b="1">
                <a:solidFill>
                  <a:srgbClr val="0000FF"/>
                </a:solidFill>
                <a:latin typeface="楷体_GB2312" pitchFamily="49" charset="-122"/>
                <a:ea typeface="楷体_GB2312" pitchFamily="49" charset="-122"/>
              </a:rPr>
              <a:t>，共</a:t>
            </a:r>
            <a:r>
              <a:rPr kumimoji="1" lang="en-US" altLang="zh-CN" sz="2400" b="1">
                <a:solidFill>
                  <a:srgbClr val="0000FF"/>
                </a:solidFill>
                <a:latin typeface="楷体_GB2312" pitchFamily="49" charset="-122"/>
                <a:ea typeface="楷体_GB2312" pitchFamily="49" charset="-122"/>
              </a:rPr>
              <a:t>65</a:t>
            </a:r>
            <a:r>
              <a:rPr kumimoji="1" lang="zh-CN" altLang="en-US" sz="2400" b="1">
                <a:solidFill>
                  <a:srgbClr val="0000FF"/>
                </a:solidFill>
                <a:latin typeface="楷体_GB2312" pitchFamily="49" charset="-122"/>
                <a:ea typeface="楷体_GB2312" pitchFamily="49" charset="-122"/>
              </a:rPr>
              <a:t>个圆筒仓。</a:t>
            </a:r>
            <a:endParaRPr kumimoji="1" lang="zh-CN" altLang="en-US" sz="2400" b="1">
              <a:solidFill>
                <a:srgbClr val="0000FF"/>
              </a:solidFill>
              <a:latin typeface="楷体_GB2312" pitchFamily="49" charset="-122"/>
              <a:ea typeface="楷体_GB2312" pitchFamily="49" charset="-122"/>
            </a:endParaRPr>
          </a:p>
          <a:p>
            <a:pPr eaLnBrk="1" hangingPunct="1"/>
            <a:r>
              <a:rPr kumimoji="1" lang="zh-CN" altLang="en-US" sz="2400" b="1">
                <a:solidFill>
                  <a:srgbClr val="0000FF"/>
                </a:solidFill>
                <a:latin typeface="楷体_GB2312" pitchFamily="49" charset="-122"/>
                <a:ea typeface="楷体_GB2312" pitchFamily="49" charset="-122"/>
              </a:rPr>
              <a:t>      钢混筏板基础，厚</a:t>
            </a:r>
            <a:r>
              <a:rPr kumimoji="1" lang="en-US" altLang="zh-CN" sz="2400" b="1">
                <a:solidFill>
                  <a:srgbClr val="0000FF"/>
                </a:solidFill>
                <a:latin typeface="楷体_GB2312" pitchFamily="49" charset="-122"/>
                <a:ea typeface="楷体_GB2312" pitchFamily="49" charset="-122"/>
              </a:rPr>
              <a:t>61cm</a:t>
            </a:r>
            <a:r>
              <a:rPr kumimoji="1" lang="zh-CN" altLang="en-US" sz="2400" b="1">
                <a:solidFill>
                  <a:srgbClr val="0000FF"/>
                </a:solidFill>
                <a:latin typeface="楷体_GB2312" pitchFamily="49" charset="-122"/>
                <a:ea typeface="楷体_GB2312" pitchFamily="49" charset="-122"/>
              </a:rPr>
              <a:t>，埋深</a:t>
            </a:r>
            <a:r>
              <a:rPr kumimoji="1" lang="en-US" altLang="zh-CN" sz="2400" b="1">
                <a:solidFill>
                  <a:srgbClr val="0000FF"/>
                </a:solidFill>
                <a:latin typeface="楷体_GB2312" pitchFamily="49" charset="-122"/>
                <a:ea typeface="楷体_GB2312" pitchFamily="49" charset="-122"/>
              </a:rPr>
              <a:t>3.66m</a:t>
            </a:r>
            <a:r>
              <a:rPr kumimoji="1" lang="zh-CN" altLang="en-US" sz="2400" b="1">
                <a:solidFill>
                  <a:srgbClr val="0000FF"/>
                </a:solidFill>
                <a:latin typeface="楷体_GB2312" pitchFamily="49" charset="-122"/>
                <a:ea typeface="楷体_GB2312" pitchFamily="49" charset="-122"/>
              </a:rPr>
              <a:t>。</a:t>
            </a:r>
            <a:endParaRPr kumimoji="1" lang="zh-CN" altLang="en-US" sz="2400" b="1">
              <a:solidFill>
                <a:srgbClr val="0000FF"/>
              </a:solidFill>
              <a:latin typeface="楷体_GB2312" pitchFamily="49" charset="-122"/>
              <a:ea typeface="楷体_GB2312" pitchFamily="49" charset="-122"/>
            </a:endParaRPr>
          </a:p>
          <a:p>
            <a:pPr eaLnBrk="1" hangingPunct="1"/>
            <a:r>
              <a:rPr kumimoji="1" lang="zh-CN" altLang="en-US" sz="2400" b="1">
                <a:solidFill>
                  <a:srgbClr val="0000FF"/>
                </a:solidFill>
                <a:latin typeface="楷体_GB2312" pitchFamily="49" charset="-122"/>
                <a:ea typeface="楷体_GB2312" pitchFamily="49" charset="-122"/>
              </a:rPr>
              <a:t>      </a:t>
            </a:r>
            <a:r>
              <a:rPr kumimoji="1" lang="en-US" altLang="zh-CN" sz="2400" b="1">
                <a:solidFill>
                  <a:srgbClr val="0000FF"/>
                </a:solidFill>
                <a:latin typeface="楷体_GB2312" pitchFamily="49" charset="-122"/>
                <a:ea typeface="楷体_GB2312" pitchFamily="49" charset="-122"/>
              </a:rPr>
              <a:t>1911</a:t>
            </a:r>
            <a:r>
              <a:rPr kumimoji="1" lang="zh-CN" altLang="en-US" sz="2400" b="1">
                <a:solidFill>
                  <a:srgbClr val="0000FF"/>
                </a:solidFill>
                <a:latin typeface="楷体_GB2312" pitchFamily="49" charset="-122"/>
                <a:ea typeface="楷体_GB2312" pitchFamily="49" charset="-122"/>
              </a:rPr>
              <a:t>年动工，</a:t>
            </a:r>
            <a:r>
              <a:rPr kumimoji="1" lang="en-US" altLang="zh-CN" sz="2400" b="1">
                <a:solidFill>
                  <a:srgbClr val="0000FF"/>
                </a:solidFill>
                <a:latin typeface="楷体_GB2312" pitchFamily="49" charset="-122"/>
                <a:ea typeface="楷体_GB2312" pitchFamily="49" charset="-122"/>
              </a:rPr>
              <a:t>1913</a:t>
            </a:r>
            <a:r>
              <a:rPr kumimoji="1" lang="zh-CN" altLang="en-US" sz="2400" b="1">
                <a:solidFill>
                  <a:srgbClr val="0000FF"/>
                </a:solidFill>
                <a:latin typeface="楷体_GB2312" pitchFamily="49" charset="-122"/>
                <a:ea typeface="楷体_GB2312" pitchFamily="49" charset="-122"/>
              </a:rPr>
              <a:t>年完工，自重</a:t>
            </a:r>
            <a:r>
              <a:rPr kumimoji="1" lang="en-US" altLang="zh-CN" sz="2400" b="1">
                <a:solidFill>
                  <a:srgbClr val="0000FF"/>
                </a:solidFill>
                <a:latin typeface="楷体_GB2312" pitchFamily="49" charset="-122"/>
                <a:ea typeface="楷体_GB2312" pitchFamily="49" charset="-122"/>
              </a:rPr>
              <a:t>20000T</a:t>
            </a:r>
            <a:r>
              <a:rPr kumimoji="1" lang="zh-CN" altLang="en-US" sz="2400" b="1">
                <a:solidFill>
                  <a:srgbClr val="0000FF"/>
                </a:solidFill>
                <a:latin typeface="楷体_GB2312" pitchFamily="49" charset="-122"/>
                <a:ea typeface="楷体_GB2312" pitchFamily="49" charset="-122"/>
              </a:rPr>
              <a:t>。</a:t>
            </a:r>
            <a:endParaRPr kumimoji="1" lang="zh-CN" altLang="en-US" sz="2400" b="1">
              <a:solidFill>
                <a:srgbClr val="0000FF"/>
              </a:solidFill>
              <a:latin typeface="楷体_GB2312" pitchFamily="49" charset="-122"/>
              <a:ea typeface="楷体_GB2312" pitchFamily="49" charset="-122"/>
            </a:endParaRPr>
          </a:p>
        </p:txBody>
      </p:sp>
      <p:sp>
        <p:nvSpPr>
          <p:cNvPr id="7" name="Text Box 8"/>
          <p:cNvSpPr txBox="1">
            <a:spLocks noChangeArrowheads="1"/>
          </p:cNvSpPr>
          <p:nvPr/>
        </p:nvSpPr>
        <p:spPr bwMode="auto">
          <a:xfrm>
            <a:off x="-7938" y="1589"/>
            <a:ext cx="205965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§7.1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概述</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45451"/>
                                        </p:tgtEl>
                                        <p:attrNameLst>
                                          <p:attrName>style.visibility</p:attrName>
                                        </p:attrNameLst>
                                      </p:cBhvr>
                                      <p:to>
                                        <p:strVal val="visible"/>
                                      </p:to>
                                    </p:set>
                                    <p:animEffect transition="in" filter="slide(fromBottom)">
                                      <p:cBhvr>
                                        <p:cTn id="7" dur="500"/>
                                        <p:tgtEl>
                                          <p:spTgt spid="445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5450"/>
                                        </p:tgtEl>
                                        <p:attrNameLst>
                                          <p:attrName>style.visibility</p:attrName>
                                        </p:attrNameLst>
                                      </p:cBhvr>
                                      <p:to>
                                        <p:strVal val="visible"/>
                                      </p:to>
                                    </p:set>
                                    <p:animEffect transition="in" filter="dissolve">
                                      <p:cBhvr>
                                        <p:cTn id="12" dur="500"/>
                                        <p:tgtEl>
                                          <p:spTgt spid="445450"/>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45453"/>
                                        </p:tgtEl>
                                        <p:attrNameLst>
                                          <p:attrName>style.visibility</p:attrName>
                                        </p:attrNameLst>
                                      </p:cBhvr>
                                      <p:to>
                                        <p:strVal val="visible"/>
                                      </p:to>
                                    </p:set>
                                    <p:animEffect transition="in" filter="dissolve">
                                      <p:cBhvr>
                                        <p:cTn id="16" dur="500"/>
                                        <p:tgtEl>
                                          <p:spTgt spid="445453"/>
                                        </p:tgtEl>
                                      </p:cBhvr>
                                    </p:animEffect>
                                  </p:childTnLst>
                                </p:cTn>
                              </p:par>
                            </p:childTnLst>
                          </p:cTn>
                        </p:par>
                        <p:par>
                          <p:cTn id="17" fill="hold">
                            <p:stCondLst>
                              <p:cond delay="1000"/>
                            </p:stCondLst>
                            <p:childTnLst>
                              <p:par>
                                <p:cTn id="18" presetID="16" presetClass="entr" presetSubtype="42" fill="hold" grpId="0" nodeType="afterEffect">
                                  <p:stCondLst>
                                    <p:cond delay="0"/>
                                  </p:stCondLst>
                                  <p:childTnLst>
                                    <p:set>
                                      <p:cBhvr>
                                        <p:cTn id="19" dur="1" fill="hold">
                                          <p:stCondLst>
                                            <p:cond delay="0"/>
                                          </p:stCondLst>
                                        </p:cTn>
                                        <p:tgtEl>
                                          <p:spTgt spid="445452"/>
                                        </p:tgtEl>
                                        <p:attrNameLst>
                                          <p:attrName>style.visibility</p:attrName>
                                        </p:attrNameLst>
                                      </p:cBhvr>
                                      <p:to>
                                        <p:strVal val="visible"/>
                                      </p:to>
                                    </p:set>
                                    <p:animEffect transition="in" filter="barn(outHorizontal)">
                                      <p:cBhvr>
                                        <p:cTn id="20" dur="500"/>
                                        <p:tgtEl>
                                          <p:spTgt spid="445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1" grpId="0" autoUpdateAnimBg="0"/>
      <p:bldP spid="445452" grpId="0" animBg="1" autoUpdateAnimBg="0"/>
      <p:bldP spid="44545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07" name="Text Box 7"/>
          <p:cNvSpPr txBox="1">
            <a:spLocks noChangeArrowheads="1"/>
          </p:cNvSpPr>
          <p:nvPr/>
        </p:nvSpPr>
        <p:spPr bwMode="auto">
          <a:xfrm>
            <a:off x="3048000" y="2209800"/>
            <a:ext cx="2057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a:solidFill>
                  <a:srgbClr val="CC3300"/>
                </a:solidFill>
                <a:latin typeface="Times New Roman" panose="02020603050405020304" pitchFamily="18" charset="0"/>
                <a:ea typeface="隶书" panose="02010509060101010101" pitchFamily="49" charset="-122"/>
              </a:rPr>
              <a:t>B</a:t>
            </a:r>
            <a:r>
              <a:rPr lang="zh-CN" altLang="en-US" sz="3200" b="1">
                <a:solidFill>
                  <a:srgbClr val="CC3300"/>
                </a:solidFill>
                <a:latin typeface="Times New Roman" panose="02020603050405020304" pitchFamily="18" charset="0"/>
                <a:ea typeface="隶书" panose="02010509060101010101" pitchFamily="49" charset="-122"/>
              </a:rPr>
              <a:t>、</a:t>
            </a:r>
            <a:r>
              <a:rPr lang="en-US" altLang="zh-CN" sz="3200" b="1">
                <a:solidFill>
                  <a:srgbClr val="CC3300"/>
                </a:solidFill>
                <a:latin typeface="Times New Roman" panose="02020603050405020304" pitchFamily="18" charset="0"/>
                <a:ea typeface="隶书" panose="02010509060101010101" pitchFamily="49" charset="-122"/>
              </a:rPr>
              <a:t>d </a:t>
            </a:r>
            <a:r>
              <a:rPr lang="zh-CN" altLang="en-US" sz="3200" b="1">
                <a:solidFill>
                  <a:srgbClr val="CC3300"/>
                </a:solidFill>
                <a:latin typeface="Times New Roman" panose="02020603050405020304" pitchFamily="18" charset="0"/>
                <a:ea typeface="隶书" panose="02010509060101010101" pitchFamily="49" charset="-122"/>
              </a:rPr>
              <a:t>增大</a:t>
            </a:r>
            <a:endParaRPr lang="zh-CN" altLang="en-US" sz="3200" b="1">
              <a:solidFill>
                <a:srgbClr val="CC3300"/>
              </a:solidFill>
              <a:latin typeface="Times New Roman" panose="02020603050405020304" pitchFamily="18" charset="0"/>
              <a:ea typeface="隶书" panose="02010509060101010101" pitchFamily="49" charset="-122"/>
            </a:endParaRPr>
          </a:p>
        </p:txBody>
      </p:sp>
      <p:sp>
        <p:nvSpPr>
          <p:cNvPr id="563208" name="Text Box 8"/>
          <p:cNvSpPr txBox="1">
            <a:spLocks noChangeArrowheads="1"/>
          </p:cNvSpPr>
          <p:nvPr/>
        </p:nvSpPr>
        <p:spPr bwMode="auto">
          <a:xfrm>
            <a:off x="6019800" y="2590800"/>
            <a:ext cx="2667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i="1">
                <a:solidFill>
                  <a:srgbClr val="6600FF"/>
                </a:solidFill>
                <a:latin typeface="Times New Roman" panose="02020603050405020304" pitchFamily="18" charset="0"/>
                <a:ea typeface="隶书" panose="02010509060101010101" pitchFamily="49" charset="-122"/>
              </a:rPr>
              <a:t>p</a:t>
            </a:r>
            <a:r>
              <a:rPr lang="en-US" altLang="zh-CN" sz="3200" b="1" i="1" baseline="-25000">
                <a:solidFill>
                  <a:srgbClr val="6600FF"/>
                </a:solidFill>
                <a:latin typeface="Times New Roman" panose="02020603050405020304" pitchFamily="18" charset="0"/>
                <a:ea typeface="隶书" panose="02010509060101010101" pitchFamily="49" charset="-122"/>
              </a:rPr>
              <a:t>1/4 </a:t>
            </a:r>
            <a:r>
              <a:rPr lang="zh-CN" altLang="en-US" sz="3200" b="1" i="1" baseline="-25000">
                <a:solidFill>
                  <a:srgbClr val="6600FF"/>
                </a:solidFill>
                <a:latin typeface="Times New Roman" panose="02020603050405020304" pitchFamily="18" charset="0"/>
                <a:ea typeface="隶书" panose="02010509060101010101" pitchFamily="49" charset="-122"/>
              </a:rPr>
              <a:t>、</a:t>
            </a:r>
            <a:r>
              <a:rPr lang="en-US" altLang="zh-CN" sz="3200" b="1" i="1">
                <a:solidFill>
                  <a:srgbClr val="6600FF"/>
                </a:solidFill>
                <a:latin typeface="Times New Roman" panose="02020603050405020304" pitchFamily="18" charset="0"/>
                <a:ea typeface="隶书" panose="02010509060101010101" pitchFamily="49" charset="-122"/>
              </a:rPr>
              <a:t>p</a:t>
            </a:r>
            <a:r>
              <a:rPr lang="en-US" altLang="zh-CN" sz="3200" b="1" i="1" baseline="-25000">
                <a:solidFill>
                  <a:srgbClr val="6600FF"/>
                </a:solidFill>
                <a:latin typeface="Times New Roman" panose="02020603050405020304" pitchFamily="18" charset="0"/>
                <a:ea typeface="隶书" panose="02010509060101010101" pitchFamily="49" charset="-122"/>
              </a:rPr>
              <a:t>1/3</a:t>
            </a:r>
            <a:r>
              <a:rPr lang="zh-CN" altLang="en-US" sz="3200" b="1">
                <a:solidFill>
                  <a:srgbClr val="6600FF"/>
                </a:solidFill>
                <a:latin typeface="Times New Roman" panose="02020603050405020304" pitchFamily="18" charset="0"/>
                <a:ea typeface="隶书" panose="02010509060101010101" pitchFamily="49" charset="-122"/>
              </a:rPr>
              <a:t>增大</a:t>
            </a:r>
            <a:endParaRPr lang="zh-CN" altLang="en-US" sz="3200" b="1">
              <a:solidFill>
                <a:srgbClr val="6600FF"/>
              </a:solidFill>
              <a:latin typeface="Times New Roman" panose="02020603050405020304" pitchFamily="18" charset="0"/>
              <a:ea typeface="隶书" panose="02010509060101010101" pitchFamily="49" charset="-122"/>
            </a:endParaRPr>
          </a:p>
        </p:txBody>
      </p:sp>
      <p:sp>
        <p:nvSpPr>
          <p:cNvPr id="563209" name="Text Box 9"/>
          <p:cNvSpPr txBox="1">
            <a:spLocks noChangeArrowheads="1"/>
          </p:cNvSpPr>
          <p:nvPr/>
        </p:nvSpPr>
        <p:spPr bwMode="auto">
          <a:xfrm>
            <a:off x="2590800" y="2819400"/>
            <a:ext cx="2895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a:solidFill>
                  <a:srgbClr val="CC3300"/>
                </a:solidFill>
                <a:latin typeface="Times New Roman" panose="02020603050405020304" pitchFamily="18" charset="0"/>
                <a:ea typeface="隶书" panose="02010509060101010101" pitchFamily="49" charset="-122"/>
                <a:sym typeface="Symbol" panose="05050102010706020507" pitchFamily="18" charset="2"/>
              </a:rPr>
              <a:t></a:t>
            </a:r>
            <a:r>
              <a:rPr lang="zh-CN" altLang="en-US" sz="3200" b="1">
                <a:solidFill>
                  <a:srgbClr val="CC3300"/>
                </a:solidFill>
                <a:latin typeface="Times New Roman" panose="02020603050405020304" pitchFamily="18" charset="0"/>
                <a:ea typeface="隶书" panose="02010509060101010101" pitchFamily="49" charset="-122"/>
              </a:rPr>
              <a:t>、</a:t>
            </a:r>
            <a:r>
              <a:rPr lang="en-US" altLang="zh-CN" sz="3200" b="1">
                <a:solidFill>
                  <a:srgbClr val="CC3300"/>
                </a:solidFill>
                <a:latin typeface="Times New Roman" panose="02020603050405020304" pitchFamily="18" charset="0"/>
                <a:ea typeface="隶书" panose="02010509060101010101" pitchFamily="49" charset="-122"/>
              </a:rPr>
              <a:t>c</a:t>
            </a:r>
            <a:r>
              <a:rPr lang="zh-CN" altLang="en-US" sz="3200" b="1">
                <a:solidFill>
                  <a:srgbClr val="CC3300"/>
                </a:solidFill>
                <a:latin typeface="Times New Roman" panose="02020603050405020304" pitchFamily="18" charset="0"/>
                <a:ea typeface="隶书" panose="02010509060101010101" pitchFamily="49" charset="-122"/>
              </a:rPr>
              <a:t>、</a:t>
            </a:r>
            <a:r>
              <a:rPr lang="zh-CN" altLang="en-US" sz="3200" b="1">
                <a:solidFill>
                  <a:srgbClr val="CC3300"/>
                </a:solidFill>
                <a:latin typeface="Times New Roman" panose="02020603050405020304" pitchFamily="18" charset="0"/>
                <a:ea typeface="隶书" panose="02010509060101010101" pitchFamily="49" charset="-122"/>
                <a:sym typeface="Symbol" panose="05050102010706020507" pitchFamily="18" charset="2"/>
              </a:rPr>
              <a:t></a:t>
            </a:r>
            <a:r>
              <a:rPr lang="zh-CN" altLang="en-US" sz="3200" b="1">
                <a:solidFill>
                  <a:srgbClr val="CC3300"/>
                </a:solidFill>
                <a:latin typeface="Times New Roman" panose="02020603050405020304" pitchFamily="18" charset="0"/>
                <a:ea typeface="隶书" panose="02010509060101010101" pitchFamily="49" charset="-122"/>
              </a:rPr>
              <a:t> 增大</a:t>
            </a:r>
            <a:endParaRPr lang="zh-CN" altLang="en-US" sz="3200" b="1">
              <a:solidFill>
                <a:srgbClr val="CC3300"/>
              </a:solidFill>
              <a:latin typeface="Times New Roman" panose="02020603050405020304" pitchFamily="18" charset="0"/>
              <a:ea typeface="隶书" panose="02010509060101010101" pitchFamily="49" charset="-122"/>
            </a:endParaRPr>
          </a:p>
        </p:txBody>
      </p:sp>
      <p:sp>
        <p:nvSpPr>
          <p:cNvPr id="563210" name="AutoShape 10"/>
          <p:cNvSpPr/>
          <p:nvPr/>
        </p:nvSpPr>
        <p:spPr bwMode="auto">
          <a:xfrm>
            <a:off x="5105400" y="2362200"/>
            <a:ext cx="152400" cy="914400"/>
          </a:xfrm>
          <a:prstGeom prst="rightBrace">
            <a:avLst>
              <a:gd name="adj1" fmla="val 50000"/>
              <a:gd name="adj2" fmla="val 50000"/>
            </a:avLst>
          </a:prstGeom>
          <a:noFill/>
          <a:ln w="22225">
            <a:solidFill>
              <a:srgbClr val="CC3300"/>
            </a:solidFill>
            <a:round/>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63211" name="AutoShape 11"/>
          <p:cNvSpPr>
            <a:spLocks noChangeArrowheads="1"/>
          </p:cNvSpPr>
          <p:nvPr/>
        </p:nvSpPr>
        <p:spPr bwMode="auto">
          <a:xfrm>
            <a:off x="5410200" y="2667000"/>
            <a:ext cx="533400" cy="304800"/>
          </a:xfrm>
          <a:prstGeom prst="rightArrow">
            <a:avLst>
              <a:gd name="adj1" fmla="val 50000"/>
              <a:gd name="adj2" fmla="val 43750"/>
            </a:avLst>
          </a:prstGeom>
          <a:solidFill>
            <a:schemeClr val="accent2"/>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63212" name="AutoShape 12"/>
          <p:cNvSpPr>
            <a:spLocks noChangeArrowheads="1"/>
          </p:cNvSpPr>
          <p:nvPr/>
        </p:nvSpPr>
        <p:spPr bwMode="auto">
          <a:xfrm>
            <a:off x="838200" y="2057400"/>
            <a:ext cx="1219200" cy="508000"/>
          </a:xfrm>
          <a:prstGeom prst="wedgeRoundRectCallout">
            <a:avLst>
              <a:gd name="adj1" fmla="val 113931"/>
              <a:gd name="adj2" fmla="val 24375"/>
              <a:gd name="adj3" fmla="val 16667"/>
            </a:avLst>
          </a:prstGeom>
          <a:solidFill>
            <a:schemeClr val="accent1"/>
          </a:solidFill>
          <a:ln w="19050" algn="ctr">
            <a:solidFill>
              <a:schemeClr val="folHlink"/>
            </a:solidFill>
            <a:miter lim="800000"/>
          </a:ln>
        </p:spPr>
        <p:txBody>
          <a:bodyPr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tx1"/>
                </a:solidFill>
                <a:latin typeface="Times New Roman" panose="02020603050405020304" pitchFamily="18" charset="0"/>
              </a:rPr>
              <a:t>外因</a:t>
            </a:r>
            <a:endParaRPr lang="zh-CN" altLang="en-US" sz="2400" b="1" baseline="-25000">
              <a:solidFill>
                <a:schemeClr val="tx1"/>
              </a:solidFill>
              <a:latin typeface="Times New Roman" panose="02020603050405020304" pitchFamily="18" charset="0"/>
            </a:endParaRPr>
          </a:p>
        </p:txBody>
      </p:sp>
      <p:sp>
        <p:nvSpPr>
          <p:cNvPr id="563213" name="AutoShape 13"/>
          <p:cNvSpPr>
            <a:spLocks noChangeArrowheads="1"/>
          </p:cNvSpPr>
          <p:nvPr/>
        </p:nvSpPr>
        <p:spPr bwMode="auto">
          <a:xfrm>
            <a:off x="685800" y="3200400"/>
            <a:ext cx="1219200" cy="508000"/>
          </a:xfrm>
          <a:prstGeom prst="wedgeRoundRectCallout">
            <a:avLst>
              <a:gd name="adj1" fmla="val 98699"/>
              <a:gd name="adj2" fmla="val -55315"/>
              <a:gd name="adj3" fmla="val 16667"/>
            </a:avLst>
          </a:prstGeom>
          <a:solidFill>
            <a:schemeClr val="accent1"/>
          </a:solidFill>
          <a:ln w="19050" algn="ctr">
            <a:solidFill>
              <a:schemeClr val="folHlink"/>
            </a:solidFill>
            <a:miter lim="800000"/>
          </a:ln>
        </p:spPr>
        <p:txBody>
          <a:bodyPr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tx1"/>
                </a:solidFill>
                <a:latin typeface="Times New Roman" panose="02020603050405020304" pitchFamily="18" charset="0"/>
              </a:rPr>
              <a:t>内因</a:t>
            </a:r>
            <a:endParaRPr lang="zh-CN" altLang="en-US" sz="2400" b="1" baseline="-25000">
              <a:solidFill>
                <a:schemeClr val="tx1"/>
              </a:solidFill>
              <a:latin typeface="Times New Roman" panose="02020603050405020304" pitchFamily="18" charset="0"/>
            </a:endParaRPr>
          </a:p>
        </p:txBody>
      </p:sp>
      <p:sp>
        <p:nvSpPr>
          <p:cNvPr id="563214" name="Rectangle 14"/>
          <p:cNvSpPr>
            <a:spLocks noChangeArrowheads="1"/>
          </p:cNvSpPr>
          <p:nvPr/>
        </p:nvSpPr>
        <p:spPr bwMode="auto">
          <a:xfrm>
            <a:off x="381000" y="1295400"/>
            <a:ext cx="23193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zh-CN" altLang="en-US" sz="3200" b="1">
                <a:solidFill>
                  <a:srgbClr val="CC0000"/>
                </a:solidFill>
                <a:latin typeface="Times New Roman" panose="02020603050405020304" pitchFamily="18" charset="0"/>
                <a:ea typeface="华文新魏" panose="02010800040101010101" pitchFamily="2" charset="-122"/>
              </a:rPr>
              <a:t>临界荷载</a:t>
            </a:r>
            <a:r>
              <a:rPr lang="zh-CN" altLang="en-US" sz="3200" b="1">
                <a:solidFill>
                  <a:srgbClr val="CC0000"/>
                </a:solidFill>
                <a:latin typeface="Times New Roman" panose="02020603050405020304" pitchFamily="18" charset="0"/>
                <a:ea typeface="华文新魏" panose="02010800040101010101" pitchFamily="2" charset="-122"/>
                <a:sym typeface="Symbol" panose="05050102010706020507" pitchFamily="18" charset="2"/>
              </a:rPr>
              <a:t>：</a:t>
            </a:r>
            <a:endParaRPr lang="zh-CN" altLang="en-US" sz="3200" b="1">
              <a:solidFill>
                <a:srgbClr val="CC0000"/>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563215" name="Rectangle 15"/>
          <p:cNvSpPr>
            <a:spLocks noChangeArrowheads="1"/>
          </p:cNvSpPr>
          <p:nvPr/>
        </p:nvSpPr>
        <p:spPr bwMode="auto">
          <a:xfrm>
            <a:off x="1828800" y="5486400"/>
            <a:ext cx="3124200" cy="533400"/>
          </a:xfrm>
          <a:prstGeom prst="rect">
            <a:avLst/>
          </a:prstGeom>
          <a:solidFill>
            <a:srgbClr val="0000FF"/>
          </a:solidFill>
          <a:ln w="9525">
            <a:solidFill>
              <a:srgbClr val="00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 </a:t>
            </a:r>
            <a:r>
              <a:rPr lang="en-US" altLang="zh-CN" sz="2800" b="1" i="1">
                <a:solidFill>
                  <a:schemeClr val="accent1"/>
                </a:solidFill>
                <a:latin typeface="Times New Roman" panose="02020603050405020304" pitchFamily="18" charset="0"/>
                <a:ea typeface="华文新魏" panose="02010800040101010101" pitchFamily="2" charset="-122"/>
              </a:rPr>
              <a:t>p</a:t>
            </a:r>
            <a:r>
              <a:rPr lang="en-US" altLang="zh-CN" sz="2800" b="1" i="1" baseline="-25000">
                <a:solidFill>
                  <a:schemeClr val="accent1"/>
                </a:solidFill>
                <a:latin typeface="Times New Roman" panose="02020603050405020304" pitchFamily="18" charset="0"/>
                <a:ea typeface="华文新魏" panose="02010800040101010101" pitchFamily="2" charset="-122"/>
              </a:rPr>
              <a:t>cr</a:t>
            </a:r>
            <a:r>
              <a:rPr lang="en-US" altLang="zh-CN" sz="2800" b="1" i="1">
                <a:solidFill>
                  <a:schemeClr val="accent1"/>
                </a:solidFill>
                <a:latin typeface="Times New Roman" panose="02020603050405020304" pitchFamily="18" charset="0"/>
                <a:ea typeface="华文新魏" panose="02010800040101010101" pitchFamily="2" charset="-122"/>
              </a:rPr>
              <a:t> = </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m</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 dN</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q</a:t>
            </a:r>
            <a:r>
              <a:rPr lang="en-US" altLang="zh-CN" sz="2800" b="1" i="1">
                <a:solidFill>
                  <a:schemeClr val="accent1"/>
                </a:solidFill>
                <a:latin typeface="Times New Roman" panose="02020603050405020304" pitchFamily="18" charset="0"/>
                <a:ea typeface="华文新魏" panose="02010800040101010101" pitchFamily="2" charset="-122"/>
                <a:sym typeface="Symbol" panose="05050102010706020507" pitchFamily="18" charset="2"/>
              </a:rPr>
              <a:t>+cN</a:t>
            </a:r>
            <a:r>
              <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rPr>
              <a:t>c</a:t>
            </a:r>
            <a:endParaRPr lang="en-US" altLang="zh-CN" sz="2800" b="1" i="1" baseline="-25000">
              <a:solidFill>
                <a:schemeClr val="accent1"/>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563216" name="Rectangle 16"/>
          <p:cNvSpPr>
            <a:spLocks noChangeArrowheads="1"/>
          </p:cNvSpPr>
          <p:nvPr/>
        </p:nvSpPr>
        <p:spPr bwMode="auto">
          <a:xfrm>
            <a:off x="457200" y="4572000"/>
            <a:ext cx="2314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zh-CN" altLang="en-US" sz="3200" b="1">
                <a:solidFill>
                  <a:srgbClr val="CC0000"/>
                </a:solidFill>
                <a:latin typeface="Times New Roman" panose="02020603050405020304" pitchFamily="18" charset="0"/>
                <a:ea typeface="华文新魏" panose="02010800040101010101" pitchFamily="2" charset="-122"/>
              </a:rPr>
              <a:t>临塑荷载</a:t>
            </a:r>
            <a:r>
              <a:rPr lang="zh-CN" altLang="en-US" sz="3200" b="1">
                <a:solidFill>
                  <a:srgbClr val="CC0000"/>
                </a:solidFill>
                <a:latin typeface="Times New Roman" panose="02020603050405020304" pitchFamily="18" charset="0"/>
                <a:ea typeface="华文新魏" panose="02010800040101010101" pitchFamily="2" charset="-122"/>
                <a:sym typeface="Symbol" panose="05050102010706020507" pitchFamily="18" charset="2"/>
              </a:rPr>
              <a:t>：</a:t>
            </a:r>
            <a:endParaRPr lang="zh-CN" altLang="en-US" sz="3200" b="1">
              <a:solidFill>
                <a:srgbClr val="CC0000"/>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563218" name="AutoShape 18"/>
          <p:cNvSpPr>
            <a:spLocks noChangeArrowheads="1"/>
          </p:cNvSpPr>
          <p:nvPr/>
        </p:nvSpPr>
        <p:spPr bwMode="auto">
          <a:xfrm>
            <a:off x="5638800" y="4800600"/>
            <a:ext cx="2057400" cy="901700"/>
          </a:xfrm>
          <a:prstGeom prst="wedgeRoundRectCallout">
            <a:avLst>
              <a:gd name="adj1" fmla="val -90741"/>
              <a:gd name="adj2" fmla="val 39611"/>
              <a:gd name="adj3" fmla="val 16667"/>
            </a:avLst>
          </a:prstGeom>
          <a:solidFill>
            <a:schemeClr val="accent1"/>
          </a:solidFill>
          <a:ln w="19050" algn="ctr">
            <a:solidFill>
              <a:schemeClr val="folHlink"/>
            </a:solidFill>
            <a:miter lim="800000"/>
          </a:ln>
        </p:spPr>
        <p:txBody>
          <a:bodyPr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2400" b="1">
                <a:solidFill>
                  <a:srgbClr val="6600FF"/>
                </a:solidFill>
                <a:latin typeface="Times New Roman" panose="02020603050405020304" pitchFamily="18" charset="0"/>
              </a:rPr>
              <a:t>B</a:t>
            </a:r>
            <a:r>
              <a:rPr lang="zh-CN" altLang="en-US" sz="2400" b="1">
                <a:solidFill>
                  <a:schemeClr val="tx1"/>
                </a:solidFill>
                <a:latin typeface="Times New Roman" panose="02020603050405020304" pitchFamily="18" charset="0"/>
              </a:rPr>
              <a:t>的变化对</a:t>
            </a:r>
            <a:r>
              <a:rPr lang="en-US" altLang="zh-CN" sz="2400" b="1" i="1">
                <a:solidFill>
                  <a:srgbClr val="6600FF"/>
                </a:solidFill>
                <a:latin typeface="Times New Roman" panose="02020603050405020304" pitchFamily="18" charset="0"/>
                <a:ea typeface="隶书" panose="02010509060101010101" pitchFamily="49" charset="-122"/>
              </a:rPr>
              <a:t>p</a:t>
            </a:r>
            <a:r>
              <a:rPr lang="en-US" altLang="zh-CN" sz="2400" b="1" i="1" baseline="-25000">
                <a:solidFill>
                  <a:srgbClr val="6600FF"/>
                </a:solidFill>
                <a:latin typeface="Times New Roman" panose="02020603050405020304" pitchFamily="18" charset="0"/>
                <a:ea typeface="隶书" panose="02010509060101010101" pitchFamily="49" charset="-122"/>
              </a:rPr>
              <a:t>cr</a:t>
            </a:r>
            <a:r>
              <a:rPr lang="zh-CN" altLang="en-US" sz="2400" b="1">
                <a:solidFill>
                  <a:schemeClr val="tx1"/>
                </a:solidFill>
                <a:latin typeface="Times New Roman" panose="02020603050405020304" pitchFamily="18" charset="0"/>
              </a:rPr>
              <a:t>没有影响</a:t>
            </a:r>
            <a:endParaRPr lang="zh-CN" altLang="en-US" sz="2400" b="1">
              <a:solidFill>
                <a:schemeClr val="tx1"/>
              </a:solidFill>
              <a:latin typeface="Times New Roman" panose="02020603050405020304" pitchFamily="18" charset="0"/>
            </a:endParaRPr>
          </a:p>
        </p:txBody>
      </p:sp>
      <p:sp>
        <p:nvSpPr>
          <p:cNvPr id="563219" name="AutoShape 19"/>
          <p:cNvSpPr>
            <a:spLocks noChangeArrowheads="1"/>
          </p:cNvSpPr>
          <p:nvPr/>
        </p:nvSpPr>
        <p:spPr bwMode="auto">
          <a:xfrm>
            <a:off x="4906297" y="3610768"/>
            <a:ext cx="3352800" cy="901700"/>
          </a:xfrm>
          <a:prstGeom prst="wedgeRoundRectCallout">
            <a:avLst>
              <a:gd name="adj1" fmla="val -51324"/>
              <a:gd name="adj2" fmla="val -149296"/>
              <a:gd name="adj3" fmla="val 16667"/>
            </a:avLst>
          </a:prstGeom>
          <a:solidFill>
            <a:schemeClr val="accent1"/>
          </a:solidFill>
          <a:ln w="19050" algn="ctr">
            <a:solidFill>
              <a:schemeClr val="folHlink"/>
            </a:solidFill>
            <a:miter lim="800000"/>
          </a:ln>
        </p:spPr>
        <p:txBody>
          <a:bodyPr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400" b="1">
                <a:solidFill>
                  <a:srgbClr val="CC3300"/>
                </a:solidFill>
                <a:latin typeface="Times New Roman" panose="02020603050405020304" pitchFamily="18" charset="0"/>
              </a:rPr>
              <a:t>特例：</a:t>
            </a:r>
            <a:r>
              <a:rPr lang="zh-CN" altLang="en-US" sz="2400" b="1" i="1">
                <a:solidFill>
                  <a:srgbClr val="0000FF"/>
                </a:solidFill>
                <a:latin typeface="Times New Roman" panose="02020603050405020304" pitchFamily="18" charset="0"/>
                <a:sym typeface="Symbol" panose="05050102010706020507" pitchFamily="18" charset="2"/>
              </a:rPr>
              <a:t></a:t>
            </a:r>
            <a:r>
              <a:rPr lang="zh-CN" altLang="en-US" sz="2400" b="1">
                <a:solidFill>
                  <a:srgbClr val="0000FF"/>
                </a:solidFill>
                <a:latin typeface="Times New Roman" panose="02020603050405020304" pitchFamily="18" charset="0"/>
                <a:sym typeface="Symbol" panose="05050102010706020507" pitchFamily="18" charset="2"/>
              </a:rPr>
              <a:t>＝</a:t>
            </a:r>
            <a:r>
              <a:rPr lang="en-US" altLang="zh-CN" sz="2400" b="1">
                <a:solidFill>
                  <a:srgbClr val="0000FF"/>
                </a:solidFill>
                <a:latin typeface="Times New Roman" panose="02020603050405020304" pitchFamily="18" charset="0"/>
                <a:sym typeface="Symbol" panose="05050102010706020507" pitchFamily="18" charset="2"/>
              </a:rPr>
              <a:t>0</a:t>
            </a:r>
            <a:r>
              <a:rPr lang="zh-CN" altLang="en-US" sz="2400" b="1">
                <a:solidFill>
                  <a:schemeClr val="tx1"/>
                </a:solidFill>
                <a:latin typeface="Times New Roman" panose="02020603050405020304" pitchFamily="18" charset="0"/>
                <a:sym typeface="Symbol" panose="05050102010706020507" pitchFamily="18" charset="2"/>
              </a:rPr>
              <a:t>时</a:t>
            </a:r>
            <a:r>
              <a:rPr lang="en-US" altLang="zh-CN" sz="2400" b="1">
                <a:solidFill>
                  <a:srgbClr val="6600FF"/>
                </a:solidFill>
                <a:latin typeface="Times New Roman" panose="02020603050405020304" pitchFamily="18" charset="0"/>
              </a:rPr>
              <a:t>B</a:t>
            </a:r>
            <a:r>
              <a:rPr lang="zh-CN" altLang="en-US" sz="2400" b="1">
                <a:solidFill>
                  <a:schemeClr val="tx1"/>
                </a:solidFill>
                <a:latin typeface="Times New Roman" panose="02020603050405020304" pitchFamily="18" charset="0"/>
              </a:rPr>
              <a:t>的变化对</a:t>
            </a:r>
            <a:r>
              <a:rPr lang="en-US" altLang="zh-CN" sz="2400" b="1" i="1">
                <a:solidFill>
                  <a:srgbClr val="6600FF"/>
                </a:solidFill>
                <a:latin typeface="Times New Roman" panose="02020603050405020304" pitchFamily="18" charset="0"/>
                <a:ea typeface="隶书" panose="02010509060101010101" pitchFamily="49" charset="-122"/>
              </a:rPr>
              <a:t>p</a:t>
            </a:r>
            <a:r>
              <a:rPr lang="en-US" altLang="zh-CN" sz="2400" b="1" i="1" baseline="-25000">
                <a:solidFill>
                  <a:srgbClr val="6600FF"/>
                </a:solidFill>
                <a:latin typeface="Times New Roman" panose="02020603050405020304" pitchFamily="18" charset="0"/>
                <a:ea typeface="隶书" panose="02010509060101010101" pitchFamily="49" charset="-122"/>
              </a:rPr>
              <a:t>1/4 </a:t>
            </a:r>
            <a:r>
              <a:rPr lang="zh-CN" altLang="en-US" sz="2400" b="1" i="1">
                <a:solidFill>
                  <a:srgbClr val="6600FF"/>
                </a:solidFill>
                <a:latin typeface="Times New Roman" panose="02020603050405020304" pitchFamily="18" charset="0"/>
                <a:ea typeface="隶书" panose="02010509060101010101" pitchFamily="49" charset="-122"/>
              </a:rPr>
              <a:t>、</a:t>
            </a:r>
            <a:r>
              <a:rPr lang="en-US" altLang="zh-CN" sz="2400" b="1" i="1">
                <a:solidFill>
                  <a:srgbClr val="6600FF"/>
                </a:solidFill>
                <a:latin typeface="Times New Roman" panose="02020603050405020304" pitchFamily="18" charset="0"/>
                <a:ea typeface="隶书" panose="02010509060101010101" pitchFamily="49" charset="-122"/>
              </a:rPr>
              <a:t>p</a:t>
            </a:r>
            <a:r>
              <a:rPr lang="en-US" altLang="zh-CN" sz="2400" b="1" i="1" baseline="-25000">
                <a:solidFill>
                  <a:srgbClr val="6600FF"/>
                </a:solidFill>
                <a:latin typeface="Times New Roman" panose="02020603050405020304" pitchFamily="18" charset="0"/>
                <a:ea typeface="隶书" panose="02010509060101010101" pitchFamily="49" charset="-122"/>
              </a:rPr>
              <a:t>1/3</a:t>
            </a:r>
            <a:r>
              <a:rPr lang="zh-CN" altLang="en-US" sz="2400" b="1">
                <a:solidFill>
                  <a:schemeClr val="tx1"/>
                </a:solidFill>
                <a:latin typeface="Times New Roman" panose="02020603050405020304" pitchFamily="18" charset="0"/>
              </a:rPr>
              <a:t>没有影响</a:t>
            </a:r>
            <a:endParaRPr lang="zh-CN" altLang="en-US" sz="2400" b="1">
              <a:solidFill>
                <a:schemeClr val="tx1"/>
              </a:solidFill>
              <a:latin typeface="Times New Roman" panose="02020603050405020304" pitchFamily="18" charset="0"/>
            </a:endParaRPr>
          </a:p>
        </p:txBody>
      </p:sp>
      <p:graphicFrame>
        <p:nvGraphicFramePr>
          <p:cNvPr id="563220" name="Object 20"/>
          <p:cNvGraphicFramePr>
            <a:graphicFrameLocks noChangeAspect="1"/>
          </p:cNvGraphicFramePr>
          <p:nvPr/>
        </p:nvGraphicFramePr>
        <p:xfrm>
          <a:off x="2514600" y="1066800"/>
          <a:ext cx="4267200" cy="1112838"/>
        </p:xfrm>
        <a:graphic>
          <a:graphicData uri="http://schemas.openxmlformats.org/presentationml/2006/ole">
            <mc:AlternateContent xmlns:mc="http://schemas.openxmlformats.org/markup-compatibility/2006">
              <mc:Choice xmlns:v="urn:schemas-microsoft-com:vml" Requires="v">
                <p:oleObj spid="_x0000_s12305" name="Equation" r:id="rId1" imgW="1485900" imgH="393700" progId="Equation.3">
                  <p:embed/>
                </p:oleObj>
              </mc:Choice>
              <mc:Fallback>
                <p:oleObj name="Equation" r:id="rId1" imgW="1485900" imgH="393700" progId="Equation.3">
                  <p:embed/>
                  <p:pic>
                    <p:nvPicPr>
                      <p:cNvPr id="0" name="Object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66800"/>
                        <a:ext cx="4267200" cy="1112838"/>
                      </a:xfrm>
                      <a:prstGeom prst="rect">
                        <a:avLst/>
                      </a:prstGeom>
                      <a:noFill/>
                      <a:ln>
                        <a:noFill/>
                      </a:ln>
                      <a:extLst>
                        <a:ext uri="{909E8E84-426E-40DD-AFC4-6F175D3DCCD1}">
                          <a14:hiddenFill xmlns:a14="http://schemas.microsoft.com/office/drawing/2010/main">
                            <a:solidFill>
                              <a:srgbClr val="FFE36D"/>
                            </a:solidFill>
                          </a14:hiddenFill>
                        </a:ext>
                        <a:ext uri="{91240B29-F687-4F45-9708-019B960494DF}">
                          <a14:hiddenLine xmlns:a14="http://schemas.microsoft.com/office/drawing/2010/main" w="9525">
                            <a:solidFill>
                              <a:srgbClr val="6600FF"/>
                            </a:solidFill>
                            <a:miter lim="800000"/>
                            <a:headEnd/>
                            <a:tailEnd/>
                          </a14:hiddenLine>
                        </a:ext>
                      </a:extLst>
                    </p:spPr>
                  </p:pic>
                </p:oleObj>
              </mc:Fallback>
            </mc:AlternateContent>
          </a:graphicData>
        </a:graphic>
      </p:graphicFrame>
      <p:sp>
        <p:nvSpPr>
          <p:cNvPr id="19" name="Text Box 8"/>
          <p:cNvSpPr txBox="1">
            <a:spLocks noChangeArrowheads="1"/>
          </p:cNvSpPr>
          <p:nvPr/>
        </p:nvSpPr>
        <p:spPr bwMode="auto">
          <a:xfrm>
            <a:off x="-7938" y="1589"/>
            <a:ext cx="3715842"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§7.3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地基临界荷载</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14"/>
                                        </p:tgtEl>
                                        <p:attrNameLst>
                                          <p:attrName>style.visibility</p:attrName>
                                        </p:attrNameLst>
                                      </p:cBhvr>
                                      <p:to>
                                        <p:strVal val="visible"/>
                                      </p:to>
                                    </p:set>
                                    <p:animEffect transition="in" filter="wipe(left)">
                                      <p:cBhvr>
                                        <p:cTn id="7" dur="500"/>
                                        <p:tgtEl>
                                          <p:spTgt spid="5632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63220"/>
                                        </p:tgtEl>
                                        <p:attrNameLst>
                                          <p:attrName>style.visibility</p:attrName>
                                        </p:attrNameLst>
                                      </p:cBhvr>
                                      <p:to>
                                        <p:strVal val="visible"/>
                                      </p:to>
                                    </p:set>
                                    <p:anim calcmode="lin" valueType="num">
                                      <p:cBhvr additive="base">
                                        <p:cTn id="12" dur="500" fill="hold"/>
                                        <p:tgtEl>
                                          <p:spTgt spid="563220"/>
                                        </p:tgtEl>
                                        <p:attrNameLst>
                                          <p:attrName>ppt_x</p:attrName>
                                        </p:attrNameLst>
                                      </p:cBhvr>
                                      <p:tavLst>
                                        <p:tav tm="0">
                                          <p:val>
                                            <p:strVal val="0-#ppt_w/2"/>
                                          </p:val>
                                        </p:tav>
                                        <p:tav tm="100000">
                                          <p:val>
                                            <p:strVal val="#ppt_x"/>
                                          </p:val>
                                        </p:tav>
                                      </p:tavLst>
                                    </p:anim>
                                    <p:anim calcmode="lin" valueType="num">
                                      <p:cBhvr additive="base">
                                        <p:cTn id="13" dur="500" fill="hold"/>
                                        <p:tgtEl>
                                          <p:spTgt spid="5632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63207"/>
                                        </p:tgtEl>
                                        <p:attrNameLst>
                                          <p:attrName>style.visibility</p:attrName>
                                        </p:attrNameLst>
                                      </p:cBhvr>
                                      <p:to>
                                        <p:strVal val="visible"/>
                                      </p:to>
                                    </p:set>
                                    <p:animEffect transition="in" filter="dissolve">
                                      <p:cBhvr>
                                        <p:cTn id="18" dur="500"/>
                                        <p:tgtEl>
                                          <p:spTgt spid="56320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63209"/>
                                        </p:tgtEl>
                                        <p:attrNameLst>
                                          <p:attrName>style.visibility</p:attrName>
                                        </p:attrNameLst>
                                      </p:cBhvr>
                                      <p:to>
                                        <p:strVal val="visible"/>
                                      </p:to>
                                    </p:set>
                                    <p:animEffect transition="in" filter="dissolve">
                                      <p:cBhvr>
                                        <p:cTn id="23" dur="500"/>
                                        <p:tgtEl>
                                          <p:spTgt spid="56320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563210"/>
                                        </p:tgtEl>
                                        <p:attrNameLst>
                                          <p:attrName>style.visibility</p:attrName>
                                        </p:attrNameLst>
                                      </p:cBhvr>
                                      <p:to>
                                        <p:strVal val="visible"/>
                                      </p:to>
                                    </p:set>
                                    <p:animEffect transition="in" filter="slide(fromLeft)">
                                      <p:cBhvr>
                                        <p:cTn id="28" dur="500"/>
                                        <p:tgtEl>
                                          <p:spTgt spid="563210"/>
                                        </p:tgtEl>
                                      </p:cBhvr>
                                    </p:animEffect>
                                  </p:childTnLst>
                                </p:cTn>
                              </p:par>
                            </p:childTnLst>
                          </p:cTn>
                        </p:par>
                        <p:par>
                          <p:cTn id="29" fill="hold">
                            <p:stCondLst>
                              <p:cond delay="500"/>
                            </p:stCondLst>
                            <p:childTnLst>
                              <p:par>
                                <p:cTn id="30" presetID="12" presetClass="entr" presetSubtype="8" fill="hold" grpId="0" nodeType="afterEffect">
                                  <p:stCondLst>
                                    <p:cond delay="0"/>
                                  </p:stCondLst>
                                  <p:childTnLst>
                                    <p:set>
                                      <p:cBhvr>
                                        <p:cTn id="31" dur="1" fill="hold">
                                          <p:stCondLst>
                                            <p:cond delay="0"/>
                                          </p:stCondLst>
                                        </p:cTn>
                                        <p:tgtEl>
                                          <p:spTgt spid="563211"/>
                                        </p:tgtEl>
                                        <p:attrNameLst>
                                          <p:attrName>style.visibility</p:attrName>
                                        </p:attrNameLst>
                                      </p:cBhvr>
                                      <p:to>
                                        <p:strVal val="visible"/>
                                      </p:to>
                                    </p:set>
                                    <p:animEffect transition="in" filter="slide(fromLeft)">
                                      <p:cBhvr>
                                        <p:cTn id="32" dur="500"/>
                                        <p:tgtEl>
                                          <p:spTgt spid="563211"/>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563208"/>
                                        </p:tgtEl>
                                        <p:attrNameLst>
                                          <p:attrName>style.visibility</p:attrName>
                                        </p:attrNameLst>
                                      </p:cBhvr>
                                      <p:to>
                                        <p:strVal val="visible"/>
                                      </p:to>
                                    </p:set>
                                    <p:animEffect transition="in" filter="dissolve">
                                      <p:cBhvr>
                                        <p:cTn id="36" dur="500"/>
                                        <p:tgtEl>
                                          <p:spTgt spid="563208"/>
                                        </p:tgtEl>
                                      </p:cBhvr>
                                    </p:animEffect>
                                  </p:childTnLst>
                                </p:cTn>
                              </p:par>
                            </p:childTnLst>
                          </p:cTn>
                        </p:par>
                        <p:par>
                          <p:cTn id="37" fill="hold">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563212"/>
                                        </p:tgtEl>
                                        <p:attrNameLst>
                                          <p:attrName>style.visibility</p:attrName>
                                        </p:attrNameLst>
                                      </p:cBhvr>
                                      <p:to>
                                        <p:strVal val="visible"/>
                                      </p:to>
                                    </p:set>
                                    <p:animEffect transition="in" filter="dissolve">
                                      <p:cBhvr>
                                        <p:cTn id="40" dur="500"/>
                                        <p:tgtEl>
                                          <p:spTgt spid="563212"/>
                                        </p:tgtEl>
                                      </p:cBhvr>
                                    </p:animEffect>
                                  </p:childTnLst>
                                </p:cTn>
                              </p:par>
                            </p:childTnLst>
                          </p:cTn>
                        </p:par>
                        <p:par>
                          <p:cTn id="41" fill="hold">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563213"/>
                                        </p:tgtEl>
                                        <p:attrNameLst>
                                          <p:attrName>style.visibility</p:attrName>
                                        </p:attrNameLst>
                                      </p:cBhvr>
                                      <p:to>
                                        <p:strVal val="visible"/>
                                      </p:to>
                                    </p:set>
                                    <p:animEffect transition="in" filter="dissolve">
                                      <p:cBhvr>
                                        <p:cTn id="44" dur="500"/>
                                        <p:tgtEl>
                                          <p:spTgt spid="5632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type="lt">
                                    <p:tmAbs val="75"/>
                                  </p:iterate>
                                  <p:childTnLst>
                                    <p:set>
                                      <p:cBhvr>
                                        <p:cTn id="48" dur="1" fill="hold">
                                          <p:stCondLst>
                                            <p:cond delay="74"/>
                                          </p:stCondLst>
                                        </p:cTn>
                                        <p:tgtEl>
                                          <p:spTgt spid="5632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63216"/>
                                        </p:tgtEl>
                                        <p:attrNameLst>
                                          <p:attrName>style.visibility</p:attrName>
                                        </p:attrNameLst>
                                      </p:cBhvr>
                                      <p:to>
                                        <p:strVal val="visible"/>
                                      </p:to>
                                    </p:set>
                                    <p:animEffect transition="in" filter="wipe(left)">
                                      <p:cBhvr>
                                        <p:cTn id="53" dur="500"/>
                                        <p:tgtEl>
                                          <p:spTgt spid="56321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63215"/>
                                        </p:tgtEl>
                                        <p:attrNameLst>
                                          <p:attrName>style.visibility</p:attrName>
                                        </p:attrNameLst>
                                      </p:cBhvr>
                                      <p:to>
                                        <p:strVal val="visible"/>
                                      </p:to>
                                    </p:set>
                                    <p:animEffect transition="in" filter="wipe(left)">
                                      <p:cBhvr>
                                        <p:cTn id="58" dur="500"/>
                                        <p:tgtEl>
                                          <p:spTgt spid="563215"/>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type="lt">
                                    <p:tmAbs val="75"/>
                                  </p:iterate>
                                  <p:childTnLst>
                                    <p:set>
                                      <p:cBhvr>
                                        <p:cTn id="62" dur="1" fill="hold">
                                          <p:stCondLst>
                                            <p:cond delay="74"/>
                                          </p:stCondLst>
                                        </p:cTn>
                                        <p:tgtEl>
                                          <p:spTgt spid="563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7" grpId="0" autoUpdateAnimBg="0"/>
      <p:bldP spid="563208" grpId="0" autoUpdateAnimBg="0"/>
      <p:bldP spid="563209" grpId="0" autoUpdateAnimBg="0"/>
      <p:bldP spid="563210" grpId="0" animBg="1"/>
      <p:bldP spid="563211" grpId="0" animBg="1"/>
      <p:bldP spid="563212" grpId="0" animBg="1" autoUpdateAnimBg="0"/>
      <p:bldP spid="563213" grpId="0" animBg="1" autoUpdateAnimBg="0"/>
      <p:bldP spid="563214" grpId="0" autoUpdateAnimBg="0"/>
      <p:bldP spid="563215" grpId="0" animBg="1" autoUpdateAnimBg="0"/>
      <p:bldP spid="563216" grpId="0" autoUpdateAnimBg="0"/>
      <p:bldP spid="563218" grpId="0" animBg="1" autoUpdateAnimBg="0"/>
      <p:bldP spid="56321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835" name="Rectangle 43"/>
          <p:cNvSpPr>
            <a:spLocks noChangeArrowheads="1"/>
          </p:cNvSpPr>
          <p:nvPr/>
        </p:nvSpPr>
        <p:spPr bwMode="auto">
          <a:xfrm>
            <a:off x="3275856" y="723266"/>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marL="0" indent="0" eaLnBrk="1" hangingPunct="1">
              <a:lnSpc>
                <a:spcPct val="95000"/>
              </a:lnSpc>
            </a:pPr>
            <a:r>
              <a:rPr lang="zh-CN" altLang="en-US" sz="3600" b="1" dirty="0" smtClean="0">
                <a:solidFill>
                  <a:srgbClr val="CC0000"/>
                </a:solidFill>
                <a:latin typeface="Times New Roman" panose="02020603050405020304" pitchFamily="18" charset="0"/>
                <a:ea typeface="楷体_GB2312" pitchFamily="49" charset="-122"/>
                <a:sym typeface="Symbol" panose="05050102010706020507" pitchFamily="18" charset="2"/>
              </a:rPr>
              <a:t>思 考</a:t>
            </a:r>
            <a:endParaRPr lang="zh-CN" altLang="en-US" sz="3600" b="1" dirty="0">
              <a:solidFill>
                <a:srgbClr val="CC0000"/>
              </a:solidFill>
              <a:latin typeface="Times New Roman" panose="02020603050405020304" pitchFamily="18" charset="0"/>
              <a:ea typeface="楷体_GB2312" pitchFamily="49" charset="-122"/>
              <a:sym typeface="Symbol" panose="05050102010706020507" pitchFamily="18" charset="2"/>
            </a:endParaRPr>
          </a:p>
        </p:txBody>
      </p:sp>
      <p:sp>
        <p:nvSpPr>
          <p:cNvPr id="545836" name="Rectangle 44"/>
          <p:cNvSpPr>
            <a:spLocks noChangeArrowheads="1"/>
          </p:cNvSpPr>
          <p:nvPr/>
        </p:nvSpPr>
        <p:spPr bwMode="auto">
          <a:xfrm>
            <a:off x="521875" y="3758056"/>
            <a:ext cx="815457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dirty="0">
                <a:solidFill>
                  <a:srgbClr val="0000FF"/>
                </a:solidFill>
                <a:latin typeface="Times New Roman" panose="02020603050405020304" pitchFamily="18" charset="0"/>
                <a:ea typeface="楷体_GB2312" pitchFamily="49" charset="-122"/>
                <a:sym typeface="Symbol" panose="05050102010706020507" pitchFamily="18" charset="2"/>
              </a:rPr>
              <a:t> </a:t>
            </a:r>
            <a:r>
              <a:rPr lang="en-US" altLang="zh-CN" sz="2800" b="1" dirty="0" smtClean="0">
                <a:solidFill>
                  <a:srgbClr val="0000FF"/>
                </a:solidFill>
                <a:latin typeface="Times New Roman" panose="02020603050405020304" pitchFamily="18" charset="0"/>
                <a:ea typeface="楷体_GB2312" pitchFamily="49" charset="-122"/>
                <a:sym typeface="Symbol" panose="05050102010706020507" pitchFamily="18" charset="2"/>
              </a:rPr>
              <a:t>3. </a:t>
            </a:r>
            <a:r>
              <a:rPr lang="zh-CN" altLang="en-US" sz="2800" b="1" dirty="0">
                <a:solidFill>
                  <a:srgbClr val="0000FF"/>
                </a:solidFill>
                <a:latin typeface="Times New Roman" panose="02020603050405020304" pitchFamily="18" charset="0"/>
                <a:ea typeface="楷体_GB2312" pitchFamily="49" charset="-122"/>
                <a:sym typeface="Symbol" panose="05050102010706020507" pitchFamily="18" charset="2"/>
              </a:rPr>
              <a:t>公式来源于条形基础，但用于矩形基础时是偏于安全的</a:t>
            </a:r>
            <a:endParaRPr kumimoji="1" lang="zh-CN" altLang="en-US" sz="2800" b="1" dirty="0">
              <a:solidFill>
                <a:srgbClr val="0000FF"/>
              </a:solidFill>
              <a:latin typeface="Times New Roman" panose="02020603050405020304" pitchFamily="18" charset="0"/>
              <a:ea typeface="楷体_GB2312" pitchFamily="49" charset="-122"/>
              <a:sym typeface="Symbol" panose="05050102010706020507" pitchFamily="18" charset="2"/>
            </a:endParaRPr>
          </a:p>
        </p:txBody>
      </p:sp>
      <p:sp>
        <p:nvSpPr>
          <p:cNvPr id="545837" name="Rectangle 45"/>
          <p:cNvSpPr>
            <a:spLocks noChangeArrowheads="1"/>
          </p:cNvSpPr>
          <p:nvPr/>
        </p:nvSpPr>
        <p:spPr bwMode="auto">
          <a:xfrm>
            <a:off x="521877" y="1562100"/>
            <a:ext cx="7992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dirty="0">
                <a:solidFill>
                  <a:srgbClr val="0000FF"/>
                </a:solidFill>
                <a:latin typeface="Times New Roman" panose="02020603050405020304" pitchFamily="18" charset="0"/>
                <a:ea typeface="楷体_GB2312" pitchFamily="49" charset="-122"/>
                <a:sym typeface="Symbol" panose="05050102010706020507" pitchFamily="18" charset="2"/>
              </a:rPr>
              <a:t> </a:t>
            </a:r>
            <a:r>
              <a:rPr lang="en-US" altLang="zh-CN" sz="2800" b="1" dirty="0" smtClean="0">
                <a:solidFill>
                  <a:srgbClr val="0000FF"/>
                </a:solidFill>
                <a:latin typeface="Times New Roman" panose="02020603050405020304" pitchFamily="18" charset="0"/>
                <a:ea typeface="楷体_GB2312" pitchFamily="49" charset="-122"/>
                <a:sym typeface="Symbol" panose="05050102010706020507" pitchFamily="18" charset="2"/>
              </a:rPr>
              <a:t>1</a:t>
            </a:r>
            <a:r>
              <a:rPr lang="en-US" altLang="zh-CN" sz="2800" b="1" dirty="0">
                <a:solidFill>
                  <a:srgbClr val="0000FF"/>
                </a:solidFill>
                <a:latin typeface="Times New Roman" panose="02020603050405020304" pitchFamily="18" charset="0"/>
                <a:ea typeface="楷体_GB2312" pitchFamily="49" charset="-122"/>
                <a:sym typeface="Symbol" panose="05050102010706020507" pitchFamily="18" charset="2"/>
              </a:rPr>
              <a:t>.</a:t>
            </a:r>
            <a:r>
              <a:rPr lang="en-US" altLang="zh-CN" sz="2800" b="1" dirty="0" smtClean="0">
                <a:solidFill>
                  <a:srgbClr val="0000FF"/>
                </a:solidFill>
                <a:latin typeface="Times New Roman" panose="02020603050405020304" pitchFamily="18" charset="0"/>
                <a:ea typeface="楷体_GB2312" pitchFamily="49" charset="-122"/>
                <a:sym typeface="Symbol" panose="05050102010706020507" pitchFamily="18" charset="2"/>
              </a:rPr>
              <a:t> </a:t>
            </a:r>
            <a:r>
              <a:rPr lang="zh-CN" altLang="en-US" sz="2800" b="1" dirty="0">
                <a:solidFill>
                  <a:srgbClr val="0000FF"/>
                </a:solidFill>
                <a:latin typeface="Times New Roman" panose="02020603050405020304" pitchFamily="18" charset="0"/>
                <a:ea typeface="楷体_GB2312" pitchFamily="49" charset="-122"/>
                <a:sym typeface="Symbol" panose="05050102010706020507" pitchFamily="18" charset="2"/>
              </a:rPr>
              <a:t>公式推导中假定</a:t>
            </a:r>
            <a:r>
              <a:rPr lang="en-US" altLang="zh-CN" sz="2400" b="1" dirty="0">
                <a:solidFill>
                  <a:srgbClr val="CC0000"/>
                </a:solidFill>
                <a:latin typeface="Times New Roman" panose="02020603050405020304" pitchFamily="18" charset="0"/>
                <a:ea typeface="楷体_GB2312" pitchFamily="49" charset="-122"/>
                <a:sym typeface="Symbol" panose="05050102010706020507" pitchFamily="18" charset="2"/>
              </a:rPr>
              <a:t>k</a:t>
            </a:r>
            <a:r>
              <a:rPr lang="en-US" altLang="zh-CN" sz="2400" b="1" baseline="-25000" dirty="0">
                <a:solidFill>
                  <a:srgbClr val="CC0000"/>
                </a:solidFill>
                <a:latin typeface="Times New Roman" panose="02020603050405020304" pitchFamily="18" charset="0"/>
                <a:ea typeface="楷体_GB2312" pitchFamily="49" charset="-122"/>
                <a:sym typeface="Symbol" panose="05050102010706020507" pitchFamily="18" charset="2"/>
              </a:rPr>
              <a:t>0</a:t>
            </a:r>
            <a:r>
              <a:rPr lang="en-US" altLang="zh-CN" sz="2400" b="1" dirty="0">
                <a:solidFill>
                  <a:srgbClr val="CC0000"/>
                </a:solidFill>
                <a:latin typeface="Times New Roman" panose="02020603050405020304" pitchFamily="18" charset="0"/>
                <a:ea typeface="楷体_GB2312" pitchFamily="49" charset="-122"/>
                <a:sym typeface="Symbol" panose="05050102010706020507" pitchFamily="18" charset="2"/>
              </a:rPr>
              <a:t> =1.0</a:t>
            </a:r>
            <a:r>
              <a:rPr lang="zh-CN" altLang="en-US" sz="2800" b="1" dirty="0">
                <a:solidFill>
                  <a:srgbClr val="0000FF"/>
                </a:solidFill>
                <a:latin typeface="Times New Roman" panose="02020603050405020304" pitchFamily="18" charset="0"/>
                <a:ea typeface="楷体_GB2312" pitchFamily="49" charset="-122"/>
                <a:sym typeface="Symbol" panose="05050102010706020507" pitchFamily="18" charset="2"/>
              </a:rPr>
              <a:t>与实际不符，但使问题得以简化</a:t>
            </a:r>
            <a:endParaRPr lang="zh-CN" altLang="en-US" sz="2800" b="1" dirty="0">
              <a:solidFill>
                <a:srgbClr val="0000FF"/>
              </a:solidFill>
              <a:latin typeface="Times New Roman" panose="02020603050405020304" pitchFamily="18" charset="0"/>
              <a:ea typeface="楷体_GB2312" pitchFamily="49" charset="-122"/>
              <a:sym typeface="Symbol" panose="05050102010706020507" pitchFamily="18" charset="2"/>
            </a:endParaRPr>
          </a:p>
        </p:txBody>
      </p:sp>
      <p:sp>
        <p:nvSpPr>
          <p:cNvPr id="545838" name="Rectangle 46"/>
          <p:cNvSpPr>
            <a:spLocks noChangeArrowheads="1"/>
          </p:cNvSpPr>
          <p:nvPr/>
        </p:nvSpPr>
        <p:spPr bwMode="auto">
          <a:xfrm>
            <a:off x="521876" y="2589532"/>
            <a:ext cx="8154579" cy="105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dirty="0">
                <a:solidFill>
                  <a:srgbClr val="0000FF"/>
                </a:solidFill>
                <a:latin typeface="Times New Roman" panose="02020603050405020304" pitchFamily="18" charset="0"/>
                <a:ea typeface="楷体_GB2312" pitchFamily="49" charset="-122"/>
                <a:sym typeface="Symbol" panose="05050102010706020507" pitchFamily="18" charset="2"/>
              </a:rPr>
              <a:t> </a:t>
            </a:r>
            <a:r>
              <a:rPr lang="en-US" altLang="zh-CN" sz="2800" b="1" dirty="0" smtClean="0">
                <a:solidFill>
                  <a:srgbClr val="0000FF"/>
                </a:solidFill>
                <a:latin typeface="Times New Roman" panose="02020603050405020304" pitchFamily="18" charset="0"/>
                <a:ea typeface="楷体_GB2312" pitchFamily="49" charset="-122"/>
                <a:sym typeface="Symbol" panose="05050102010706020507" pitchFamily="18" charset="2"/>
              </a:rPr>
              <a:t>2. </a:t>
            </a:r>
            <a:r>
              <a:rPr lang="zh-CN" altLang="en-US" sz="2800" b="1" dirty="0">
                <a:solidFill>
                  <a:srgbClr val="0000FF"/>
                </a:solidFill>
                <a:latin typeface="Times New Roman" panose="02020603050405020304" pitchFamily="18" charset="0"/>
                <a:ea typeface="楷体_GB2312" pitchFamily="49" charset="-122"/>
                <a:sym typeface="Symbol" panose="05050102010706020507" pitchFamily="18" charset="2"/>
              </a:rPr>
              <a:t>计算临界荷载</a:t>
            </a:r>
            <a:r>
              <a:rPr lang="en-US" altLang="zh-CN" sz="2800" b="1" i="1" dirty="0">
                <a:solidFill>
                  <a:srgbClr val="CC0000"/>
                </a:solidFill>
                <a:latin typeface="Times New Roman" panose="02020603050405020304" pitchFamily="18" charset="0"/>
                <a:ea typeface="楷体_GB2312" pitchFamily="49" charset="-122"/>
              </a:rPr>
              <a:t>p</a:t>
            </a:r>
            <a:r>
              <a:rPr lang="en-US" altLang="zh-CN" sz="2800" b="1" i="1" baseline="-25000" dirty="0">
                <a:solidFill>
                  <a:srgbClr val="CC0000"/>
                </a:solidFill>
                <a:latin typeface="Times New Roman" panose="02020603050405020304" pitchFamily="18" charset="0"/>
                <a:ea typeface="楷体_GB2312" pitchFamily="49" charset="-122"/>
              </a:rPr>
              <a:t>1/4 </a:t>
            </a:r>
            <a:r>
              <a:rPr lang="en-US" altLang="zh-CN" sz="2800" b="1" i="1" dirty="0">
                <a:solidFill>
                  <a:srgbClr val="CC0000"/>
                </a:solidFill>
                <a:latin typeface="Times New Roman" panose="02020603050405020304" pitchFamily="18" charset="0"/>
                <a:ea typeface="楷体_GB2312" pitchFamily="49" charset="-122"/>
              </a:rPr>
              <a:t>, p</a:t>
            </a:r>
            <a:r>
              <a:rPr lang="en-US" altLang="zh-CN" sz="2800" b="1" i="1" baseline="-25000" dirty="0">
                <a:solidFill>
                  <a:srgbClr val="CC0000"/>
                </a:solidFill>
                <a:latin typeface="Times New Roman" panose="02020603050405020304" pitchFamily="18" charset="0"/>
                <a:ea typeface="楷体_GB2312" pitchFamily="49" charset="-122"/>
              </a:rPr>
              <a:t>1/3</a:t>
            </a:r>
            <a:r>
              <a:rPr lang="zh-CN" altLang="en-US" sz="2800" b="1" dirty="0">
                <a:solidFill>
                  <a:srgbClr val="0000FF"/>
                </a:solidFill>
                <a:latin typeface="Times New Roman" panose="02020603050405020304" pitchFamily="18" charset="0"/>
                <a:ea typeface="楷体_GB2312" pitchFamily="49" charset="-122"/>
                <a:sym typeface="Symbol" panose="05050102010706020507" pitchFamily="18" charset="2"/>
              </a:rPr>
              <a:t>时土中已出现塑性区，此时仍按弹性理论计算土中应力</a:t>
            </a:r>
            <a:r>
              <a:rPr lang="zh-CN" altLang="en-US" sz="2800" b="1" dirty="0" smtClean="0">
                <a:solidFill>
                  <a:srgbClr val="0000FF"/>
                </a:solidFill>
                <a:latin typeface="Times New Roman" panose="02020603050405020304" pitchFamily="18" charset="0"/>
                <a:ea typeface="楷体_GB2312" pitchFamily="49" charset="-122"/>
                <a:sym typeface="Symbol" panose="05050102010706020507" pitchFamily="18" charset="2"/>
              </a:rPr>
              <a:t>，理论上</a:t>
            </a:r>
            <a:r>
              <a:rPr lang="zh-CN" altLang="en-US" sz="2800" b="1" dirty="0">
                <a:solidFill>
                  <a:srgbClr val="0000FF"/>
                </a:solidFill>
                <a:latin typeface="Times New Roman" panose="02020603050405020304" pitchFamily="18" charset="0"/>
                <a:ea typeface="楷体_GB2312" pitchFamily="49" charset="-122"/>
                <a:sym typeface="Symbol" panose="05050102010706020507" pitchFamily="18" charset="2"/>
              </a:rPr>
              <a:t>是矛盾的</a:t>
            </a:r>
            <a:endParaRPr lang="zh-CN" altLang="en-US" sz="2800" b="1" dirty="0">
              <a:solidFill>
                <a:srgbClr val="0000FF"/>
              </a:solidFill>
              <a:latin typeface="Times New Roman" panose="02020603050405020304" pitchFamily="18" charset="0"/>
              <a:ea typeface="楷体_GB2312" pitchFamily="49" charset="-122"/>
              <a:sym typeface="Symbol" panose="05050102010706020507" pitchFamily="18" charset="2"/>
            </a:endParaRPr>
          </a:p>
        </p:txBody>
      </p:sp>
      <p:sp>
        <p:nvSpPr>
          <p:cNvPr id="8" name="Text Box 8"/>
          <p:cNvSpPr txBox="1">
            <a:spLocks noChangeArrowheads="1"/>
          </p:cNvSpPr>
          <p:nvPr/>
        </p:nvSpPr>
        <p:spPr bwMode="auto">
          <a:xfrm>
            <a:off x="-7938" y="1589"/>
            <a:ext cx="3715842"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§7.3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地基临界荷载</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
        <p:nvSpPr>
          <p:cNvPr id="3" name="矩形 2"/>
          <p:cNvSpPr/>
          <p:nvPr/>
        </p:nvSpPr>
        <p:spPr>
          <a:xfrm>
            <a:off x="593855" y="4781383"/>
            <a:ext cx="7903205" cy="911019"/>
          </a:xfrm>
          <a:prstGeom prst="rect">
            <a:avLst/>
          </a:prstGeom>
        </p:spPr>
        <p:txBody>
          <a:bodyPr wrap="square">
            <a:spAutoFit/>
          </a:bodyPr>
          <a:lstStyle/>
          <a:p>
            <a:pPr marL="342900" indent="-342900" eaLnBrk="1" hangingPunct="1">
              <a:lnSpc>
                <a:spcPct val="95000"/>
              </a:lnSpc>
            </a:pPr>
            <a:r>
              <a:rPr lang="en-US" altLang="zh-CN" b="1" dirty="0">
                <a:solidFill>
                  <a:srgbClr val="0000FF"/>
                </a:solidFill>
                <a:latin typeface="Times New Roman" panose="02020603050405020304" pitchFamily="18" charset="0"/>
                <a:ea typeface="楷体_GB2312" pitchFamily="49" charset="-122"/>
              </a:rPr>
              <a:t>4. </a:t>
            </a:r>
            <a:r>
              <a:rPr lang="zh-CN" altLang="en-US" b="1" dirty="0">
                <a:solidFill>
                  <a:srgbClr val="0000FF"/>
                </a:solidFill>
                <a:latin typeface="Times New Roman" panose="02020603050405020304" pitchFamily="18" charset="0"/>
                <a:ea typeface="楷体_GB2312" pitchFamily="49" charset="-122"/>
              </a:rPr>
              <a:t>地下水位上升到基础底面</a:t>
            </a:r>
            <a:r>
              <a:rPr lang="zh-CN" altLang="en-US" b="1" dirty="0" smtClean="0">
                <a:solidFill>
                  <a:srgbClr val="0000FF"/>
                </a:solidFill>
                <a:latin typeface="Times New Roman" panose="02020603050405020304" pitchFamily="18" charset="0"/>
                <a:ea typeface="楷体_GB2312" pitchFamily="49" charset="-122"/>
              </a:rPr>
              <a:t>，</a:t>
            </a:r>
            <a:r>
              <a:rPr lang="en-US" altLang="zh-CN" b="1" dirty="0" err="1" smtClean="0">
                <a:solidFill>
                  <a:srgbClr val="0000FF"/>
                </a:solidFill>
                <a:latin typeface="Times New Roman" panose="02020603050405020304" pitchFamily="18" charset="0"/>
                <a:ea typeface="楷体_GB2312" pitchFamily="49" charset="-122"/>
              </a:rPr>
              <a:t>pcr</a:t>
            </a:r>
            <a:r>
              <a:rPr lang="zh-CN" altLang="en-US" b="1" dirty="0" smtClean="0">
                <a:solidFill>
                  <a:srgbClr val="0000FF"/>
                </a:solidFill>
                <a:latin typeface="Times New Roman" panose="02020603050405020304" pitchFamily="18" charset="0"/>
                <a:ea typeface="楷体_GB2312" pitchFamily="49" charset="-122"/>
              </a:rPr>
              <a:t>、</a:t>
            </a:r>
            <a:r>
              <a:rPr lang="en-US" altLang="zh-CN" b="1" dirty="0" smtClean="0">
                <a:solidFill>
                  <a:srgbClr val="0000FF"/>
                </a:solidFill>
                <a:latin typeface="Times New Roman" panose="02020603050405020304" pitchFamily="18" charset="0"/>
                <a:ea typeface="楷体_GB2312" pitchFamily="49" charset="-122"/>
              </a:rPr>
              <a:t>p1/3</a:t>
            </a:r>
            <a:r>
              <a:rPr lang="zh-CN" altLang="en-US" b="1" dirty="0" smtClean="0">
                <a:solidFill>
                  <a:srgbClr val="0000FF"/>
                </a:solidFill>
                <a:latin typeface="Times New Roman" panose="02020603050405020304" pitchFamily="18" charset="0"/>
                <a:ea typeface="楷体_GB2312" pitchFamily="49" charset="-122"/>
              </a:rPr>
              <a:t>、</a:t>
            </a:r>
            <a:r>
              <a:rPr lang="en-US" altLang="zh-CN" b="1" dirty="0" smtClean="0">
                <a:solidFill>
                  <a:srgbClr val="0000FF"/>
                </a:solidFill>
                <a:latin typeface="Times New Roman" panose="02020603050405020304" pitchFamily="18" charset="0"/>
                <a:ea typeface="楷体_GB2312" pitchFamily="49" charset="-122"/>
              </a:rPr>
              <a:t> </a:t>
            </a:r>
            <a:r>
              <a:rPr lang="en-US" altLang="zh-CN" b="1" dirty="0">
                <a:solidFill>
                  <a:srgbClr val="0000FF"/>
                </a:solidFill>
                <a:latin typeface="Times New Roman" panose="02020603050405020304" pitchFamily="18" charset="0"/>
                <a:ea typeface="楷体_GB2312" pitchFamily="49" charset="-122"/>
              </a:rPr>
              <a:t>p1/4</a:t>
            </a:r>
            <a:r>
              <a:rPr lang="zh-CN" altLang="en-US" b="1" dirty="0">
                <a:solidFill>
                  <a:srgbClr val="0000FF"/>
                </a:solidFill>
                <a:latin typeface="Times New Roman" panose="02020603050405020304" pitchFamily="18" charset="0"/>
                <a:ea typeface="楷体_GB2312" pitchFamily="49" charset="-122"/>
              </a:rPr>
              <a:t>的变化</a:t>
            </a:r>
            <a:r>
              <a:rPr lang="en-US" altLang="zh-CN" b="1" dirty="0">
                <a:solidFill>
                  <a:srgbClr val="0000FF"/>
                </a:solidFill>
                <a:latin typeface="Times New Roman" panose="02020603050405020304" pitchFamily="18" charset="0"/>
                <a:ea typeface="楷体_GB2312" pitchFamily="49" charset="-122"/>
              </a:rPr>
              <a:t>?</a:t>
            </a:r>
            <a:endParaRPr lang="en-US" altLang="zh-CN" b="1" dirty="0">
              <a:solidFill>
                <a:srgbClr val="0000FF"/>
              </a:solidFill>
              <a:latin typeface="Times New Roman" panose="02020603050405020304" pitchFamily="18" charset="0"/>
              <a:ea typeface="楷体_GB2312" pitchFamily="49" charset="-122"/>
            </a:endParaRPr>
          </a:p>
        </p:txBody>
      </p:sp>
      <p:sp>
        <p:nvSpPr>
          <p:cNvPr id="4" name="矩形 3"/>
          <p:cNvSpPr/>
          <p:nvPr/>
        </p:nvSpPr>
        <p:spPr>
          <a:xfrm>
            <a:off x="2843808" y="5402630"/>
            <a:ext cx="3384376" cy="461665"/>
          </a:xfrm>
          <a:prstGeom prst="rect">
            <a:avLst/>
          </a:prstGeom>
        </p:spPr>
        <p:txBody>
          <a:bodyPr wrap="square">
            <a:spAutoFit/>
          </a:bodyPr>
          <a:lstStyle/>
          <a:p>
            <a:pPr>
              <a:buFontTx/>
              <a:buNone/>
            </a:pPr>
            <a:r>
              <a:rPr lang="zh-CN" altLang="en-US" sz="2400" dirty="0">
                <a:latin typeface="Times New Roman" panose="02020603050405020304" pitchFamily="18" charset="0"/>
              </a:rPr>
              <a:t>自学   </a:t>
            </a:r>
            <a:r>
              <a:rPr lang="en-US" altLang="zh-CN" sz="2400" dirty="0" smtClean="0">
                <a:latin typeface="Times New Roman" panose="02020603050405020304" pitchFamily="18" charset="0"/>
              </a:rPr>
              <a:t>P242 </a:t>
            </a:r>
            <a:r>
              <a:rPr lang="zh-CN" altLang="en-US" sz="2400" dirty="0">
                <a:latin typeface="Times New Roman" panose="02020603050405020304" pitchFamily="18" charset="0"/>
              </a:rPr>
              <a:t>例题</a:t>
            </a:r>
            <a:r>
              <a:rPr lang="en-US" altLang="zh-CN" sz="2400" dirty="0">
                <a:latin typeface="Times New Roman" panose="02020603050405020304" pitchFamily="18" charset="0"/>
              </a:rPr>
              <a:t>【9-1</a:t>
            </a:r>
            <a:r>
              <a:rPr lang="en-US" altLang="zh-CN" sz="2400" dirty="0" smtClean="0">
                <a:latin typeface="Times New Roman" panose="02020603050405020304" pitchFamily="18" charset="0"/>
              </a:rPr>
              <a:t>】</a:t>
            </a:r>
            <a:endParaRPr lang="zh-CN" altLang="en-US" sz="2400" dirty="0">
              <a:latin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45835"/>
                                        </p:tgtEl>
                                        <p:attrNameLst>
                                          <p:attrName>style.visibility</p:attrName>
                                        </p:attrNameLst>
                                      </p:cBhvr>
                                      <p:to>
                                        <p:strVal val="visible"/>
                                      </p:to>
                                    </p:set>
                                    <p:animEffect transition="in" filter="dissolve">
                                      <p:cBhvr>
                                        <p:cTn id="7" dur="500"/>
                                        <p:tgtEl>
                                          <p:spTgt spid="5458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5837"/>
                                        </p:tgtEl>
                                        <p:attrNameLst>
                                          <p:attrName>style.visibility</p:attrName>
                                        </p:attrNameLst>
                                      </p:cBhvr>
                                      <p:to>
                                        <p:strVal val="visible"/>
                                      </p:to>
                                    </p:set>
                                    <p:animEffect transition="in" filter="wipe(left)">
                                      <p:cBhvr>
                                        <p:cTn id="12" dur="500"/>
                                        <p:tgtEl>
                                          <p:spTgt spid="5458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5838"/>
                                        </p:tgtEl>
                                        <p:attrNameLst>
                                          <p:attrName>style.visibility</p:attrName>
                                        </p:attrNameLst>
                                      </p:cBhvr>
                                      <p:to>
                                        <p:strVal val="visible"/>
                                      </p:to>
                                    </p:set>
                                    <p:animEffect transition="in" filter="wipe(left)">
                                      <p:cBhvr>
                                        <p:cTn id="17" dur="500"/>
                                        <p:tgtEl>
                                          <p:spTgt spid="5458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5836"/>
                                        </p:tgtEl>
                                        <p:attrNameLst>
                                          <p:attrName>style.visibility</p:attrName>
                                        </p:attrNameLst>
                                      </p:cBhvr>
                                      <p:to>
                                        <p:strVal val="visible"/>
                                      </p:to>
                                    </p:set>
                                    <p:animEffect transition="in" filter="wipe(left)">
                                      <p:cBhvr>
                                        <p:cTn id="22" dur="500"/>
                                        <p:tgtEl>
                                          <p:spTgt spid="545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35" grpId="0" autoUpdateAnimBg="0"/>
      <p:bldP spid="545836" grpId="0" autoUpdateAnimBg="0"/>
      <p:bldP spid="545837" grpId="0" autoUpdateAnimBg="0"/>
      <p:bldP spid="54583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bwMode="auto">
          <a:xfrm>
            <a:off x="1214439" y="2133600"/>
            <a:ext cx="631085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buClr>
                <a:schemeClr val="folHlink"/>
              </a:buClr>
              <a:buFontTx/>
              <a:buNone/>
            </a:pPr>
            <a:r>
              <a:rPr lang="en-US" altLang="zh-CN" dirty="0" smtClean="0">
                <a:solidFill>
                  <a:schemeClr val="bg2">
                    <a:lumMod val="20000"/>
                    <a:lumOff val="80000"/>
                  </a:schemeClr>
                </a:solidFill>
                <a:latin typeface="Times New Roman" panose="02020603050405020304" pitchFamily="18" charset="0"/>
                <a:cs typeface="Times New Roman" panose="02020603050405020304" pitchFamily="18" charset="0"/>
              </a:rPr>
              <a:t>§ 7</a:t>
            </a:r>
            <a:r>
              <a:rPr lang="en-US" altLang="zh-CN" b="1" dirty="0" smtClean="0">
                <a:solidFill>
                  <a:schemeClr val="bg2">
                    <a:lumMod val="20000"/>
                    <a:lumOff val="80000"/>
                  </a:schemeClr>
                </a:solidFill>
                <a:latin typeface="Times New Roman" panose="02020603050405020304" pitchFamily="18" charset="0"/>
                <a:cs typeface="Times New Roman" panose="02020603050405020304" pitchFamily="18" charset="0"/>
              </a:rPr>
              <a:t>.1 </a:t>
            </a:r>
            <a:r>
              <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rPr>
              <a:t>概述 </a:t>
            </a:r>
            <a:endPar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2">
                    <a:lumMod val="20000"/>
                    <a:lumOff val="80000"/>
                  </a:schemeClr>
                </a:solidFill>
                <a:latin typeface="Times New Roman" panose="02020603050405020304" pitchFamily="18" charset="0"/>
                <a:cs typeface="Times New Roman" panose="02020603050405020304" pitchFamily="18" charset="0"/>
              </a:rPr>
              <a:t>§ 7</a:t>
            </a:r>
            <a:r>
              <a:rPr lang="en-US" altLang="zh-CN" b="1" dirty="0" smtClean="0">
                <a:solidFill>
                  <a:schemeClr val="bg2">
                    <a:lumMod val="20000"/>
                    <a:lumOff val="80000"/>
                  </a:schemeClr>
                </a:solidFill>
                <a:latin typeface="Times New Roman" panose="02020603050405020304" pitchFamily="18" charset="0"/>
                <a:cs typeface="Times New Roman" panose="02020603050405020304" pitchFamily="18" charset="0"/>
              </a:rPr>
              <a:t>.2 </a:t>
            </a:r>
            <a:r>
              <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rPr>
              <a:t>浅基础的地基破坏模式</a:t>
            </a:r>
            <a:endParaRPr lang="en-US" altLang="zh-CN" b="1" dirty="0" smtClean="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a:solidFill>
                  <a:schemeClr val="bg2">
                    <a:lumMod val="20000"/>
                    <a:lumOff val="80000"/>
                  </a:schemeClr>
                </a:solidFill>
                <a:latin typeface="Times New Roman" panose="02020603050405020304" pitchFamily="18" charset="0"/>
                <a:cs typeface="Times New Roman" panose="02020603050405020304" pitchFamily="18" charset="0"/>
              </a:rPr>
              <a:t>§ 7</a:t>
            </a:r>
            <a:r>
              <a:rPr lang="en-US" altLang="zh-CN" b="1" dirty="0" smtClean="0">
                <a:solidFill>
                  <a:schemeClr val="bg2">
                    <a:lumMod val="20000"/>
                    <a:lumOff val="80000"/>
                  </a:schemeClr>
                </a:solidFill>
                <a:latin typeface="Times New Roman" panose="02020603050405020304" pitchFamily="18" charset="0"/>
                <a:cs typeface="Times New Roman" panose="02020603050405020304" pitchFamily="18" charset="0"/>
              </a:rPr>
              <a:t>.3 </a:t>
            </a:r>
            <a:r>
              <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rPr>
              <a:t>地基临界荷载</a:t>
            </a:r>
            <a:endPar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latin typeface="Times New Roman" panose="02020603050405020304" pitchFamily="18" charset="0"/>
                <a:cs typeface="Times New Roman" panose="02020603050405020304" pitchFamily="18" charset="0"/>
              </a:rPr>
              <a:t>§ 7</a:t>
            </a:r>
            <a:r>
              <a:rPr lang="en-US" altLang="zh-CN" b="1" dirty="0" smtClean="0">
                <a:latin typeface="Times New Roman" panose="02020603050405020304" pitchFamily="18" charset="0"/>
                <a:cs typeface="Times New Roman" panose="02020603050405020304" pitchFamily="18" charset="0"/>
              </a:rPr>
              <a:t>.4 </a:t>
            </a:r>
            <a:r>
              <a:rPr lang="zh-CN" altLang="en-US" b="1" dirty="0" smtClean="0">
                <a:latin typeface="Times New Roman" panose="02020603050405020304" pitchFamily="18" charset="0"/>
                <a:cs typeface="Times New Roman" panose="02020603050405020304" pitchFamily="18" charset="0"/>
              </a:rPr>
              <a:t>地基极限承载力</a:t>
            </a:r>
            <a:endParaRPr lang="zh-CN" altLang="en-US" b="1" dirty="0" smtClean="0">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1"/>
                </a:solidFill>
                <a:latin typeface="Times New Roman" panose="02020603050405020304" pitchFamily="18" charset="0"/>
                <a:cs typeface="Times New Roman" panose="02020603050405020304" pitchFamily="18" charset="0"/>
              </a:rPr>
              <a:t>§ 7</a:t>
            </a:r>
            <a:r>
              <a:rPr lang="en-US" altLang="zh-CN" b="1" dirty="0" smtClean="0">
                <a:solidFill>
                  <a:schemeClr val="bg1"/>
                </a:solidFill>
                <a:latin typeface="Times New Roman" panose="02020603050405020304" pitchFamily="18" charset="0"/>
                <a:cs typeface="Times New Roman" panose="02020603050405020304" pitchFamily="18" charset="0"/>
              </a:rPr>
              <a:t>.5 </a:t>
            </a:r>
            <a:r>
              <a:rPr lang="zh-CN" altLang="en-US" b="1" dirty="0" smtClean="0">
                <a:solidFill>
                  <a:schemeClr val="bg1"/>
                </a:solidFill>
                <a:latin typeface="Times New Roman" panose="02020603050405020304" pitchFamily="18" charset="0"/>
                <a:cs typeface="Times New Roman" panose="02020603050405020304" pitchFamily="18" charset="0"/>
              </a:rPr>
              <a:t>地基承载力特征值确定方法</a:t>
            </a:r>
            <a:endParaRPr lang="en-US" altLang="zh-CN" b="1" dirty="0" smtClean="0">
              <a:solidFill>
                <a:schemeClr val="bg1"/>
              </a:solidFill>
              <a:latin typeface="幼圆" panose="02010509060101010101" pitchFamily="49" charset="-122"/>
              <a:ea typeface="幼圆" panose="02010509060101010101" pitchFamily="49" charset="-122"/>
            </a:endParaRPr>
          </a:p>
        </p:txBody>
      </p:sp>
      <p:sp>
        <p:nvSpPr>
          <p:cNvPr id="1027" name="Rectangle 54"/>
          <p:cNvSpPr>
            <a:spLocks noChangeArrowheads="1"/>
          </p:cNvSpPr>
          <p:nvPr/>
        </p:nvSpPr>
        <p:spPr bwMode="auto">
          <a:xfrm>
            <a:off x="1835696" y="764704"/>
            <a:ext cx="568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4800" b="1" dirty="0">
                <a:solidFill>
                  <a:srgbClr val="FF0000"/>
                </a:solidFill>
                <a:latin typeface="宋体" panose="02010600030101010101" pitchFamily="2" charset="-122"/>
              </a:rPr>
              <a:t>第九章 地基承载力</a:t>
            </a:r>
            <a:endParaRPr lang="zh-CN" altLang="en-US" sz="4800" b="1" dirty="0">
              <a:solidFill>
                <a:srgbClr val="FF0000"/>
              </a:solidFill>
              <a:latin typeface="宋体" panose="02010600030101010101" pitchFamily="2" charset="-122"/>
            </a:endParaRPr>
          </a:p>
        </p:txBody>
      </p:sp>
      <p:sp>
        <p:nvSpPr>
          <p:cNvPr id="4" name="Rectangle 20"/>
          <p:cNvSpPr txBox="1">
            <a:spLocks noRot="1" noChangeArrowheads="1"/>
          </p:cNvSpPr>
          <p:nvPr/>
        </p:nvSpPr>
        <p:spPr bwMode="auto">
          <a:xfrm>
            <a:off x="3347864" y="4365104"/>
            <a:ext cx="489654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buFontTx/>
              <a:buNone/>
            </a:pPr>
            <a:r>
              <a:rPr kumimoji="0" lang="en-US" altLang="zh-CN" sz="2400" b="1" kern="0" dirty="0" smtClean="0">
                <a:latin typeface="Times New Roman" panose="02020603050405020304" pitchFamily="18" charset="0"/>
                <a:ea typeface="宋体" panose="02010600030101010101" pitchFamily="2" charset="-122"/>
                <a:cs typeface="Times New Roman" panose="02020603050405020304" pitchFamily="18" charset="0"/>
              </a:rPr>
              <a:t>1. </a:t>
            </a:r>
            <a:r>
              <a:rPr kumimoji="0" lang="zh-CN" altLang="en-US" sz="2400" b="1" kern="0" dirty="0" smtClean="0">
                <a:latin typeface="Times New Roman" panose="02020603050405020304" pitchFamily="18" charset="0"/>
                <a:ea typeface="宋体" panose="02010600030101010101" pitchFamily="2" charset="-122"/>
                <a:cs typeface="Times New Roman" panose="02020603050405020304" pitchFamily="18" charset="0"/>
              </a:rPr>
              <a:t>普朗德尔和赖斯纳极限承载力</a:t>
            </a:r>
            <a:endParaRPr kumimoji="0" lang="zh-CN" altLang="en-US" sz="2400" b="1" kern="0" dirty="0" smtClean="0">
              <a:latin typeface="Times New Roman" panose="02020603050405020304" pitchFamily="18" charset="0"/>
              <a:ea typeface="宋体" panose="02010600030101010101" pitchFamily="2" charset="-122"/>
              <a:cs typeface="Times New Roman" panose="02020603050405020304" pitchFamily="18" charset="0"/>
            </a:endParaRPr>
          </a:p>
          <a:p>
            <a:pPr eaLnBrk="1" hangingPunct="1">
              <a:buFontTx/>
              <a:buNone/>
            </a:pPr>
            <a:r>
              <a:rPr kumimoji="0" lang="en-US" altLang="zh-CN" sz="2400" b="1" kern="0" dirty="0" smtClean="0">
                <a:latin typeface="Times New Roman" panose="02020603050405020304" pitchFamily="18" charset="0"/>
                <a:ea typeface="宋体" panose="02010600030101010101" pitchFamily="2" charset="-122"/>
                <a:cs typeface="Times New Roman" panose="02020603050405020304" pitchFamily="18" charset="0"/>
              </a:rPr>
              <a:t>2. </a:t>
            </a:r>
            <a:r>
              <a:rPr kumimoji="0" lang="zh-CN" altLang="en-US" sz="2400" b="1" kern="0" dirty="0" smtClean="0">
                <a:latin typeface="Times New Roman" panose="02020603050405020304" pitchFamily="18" charset="0"/>
                <a:ea typeface="宋体" panose="02010600030101010101" pitchFamily="2" charset="-122"/>
                <a:cs typeface="Times New Roman" panose="02020603050405020304" pitchFamily="18" charset="0"/>
              </a:rPr>
              <a:t>太沙基极限承载力</a:t>
            </a:r>
            <a:endParaRPr kumimoji="0" lang="zh-CN" altLang="en-US" sz="2400" b="1" kern="0" dirty="0" smtClean="0">
              <a:latin typeface="Times New Roman" panose="02020603050405020304" pitchFamily="18" charset="0"/>
              <a:ea typeface="宋体" panose="02010600030101010101" pitchFamily="2" charset="-122"/>
              <a:cs typeface="Times New Roman" panose="02020603050405020304" pitchFamily="18" charset="0"/>
            </a:endParaRPr>
          </a:p>
          <a:p>
            <a:pPr eaLnBrk="1" hangingPunct="1">
              <a:buFontTx/>
              <a:buNone/>
            </a:pPr>
            <a:r>
              <a:rPr kumimoji="0" lang="en-US" altLang="zh-CN" sz="2400" b="1" kern="0" dirty="0" smtClean="0">
                <a:latin typeface="Times New Roman" panose="02020603050405020304" pitchFamily="18" charset="0"/>
                <a:ea typeface="宋体" panose="02010600030101010101" pitchFamily="2" charset="-122"/>
                <a:cs typeface="Times New Roman" panose="02020603050405020304" pitchFamily="18" charset="0"/>
              </a:rPr>
              <a:t>3. </a:t>
            </a:r>
            <a:r>
              <a:rPr kumimoji="0" lang="zh-CN" altLang="en-US" sz="2400" b="1" kern="0" dirty="0" smtClean="0">
                <a:latin typeface="Times New Roman" panose="02020603050405020304" pitchFamily="18" charset="0"/>
                <a:ea typeface="宋体" panose="02010600030101010101" pitchFamily="2" charset="-122"/>
                <a:cs typeface="Times New Roman" panose="02020603050405020304" pitchFamily="18" charset="0"/>
              </a:rPr>
              <a:t>汉森和魏锡克极限承载力</a:t>
            </a:r>
            <a:endParaRPr kumimoji="0" lang="zh-CN" altLang="en-US" sz="2400" b="1" kern="0" dirty="0" smtClean="0">
              <a:latin typeface="Times New Roman" panose="02020603050405020304" pitchFamily="18" charset="0"/>
              <a:ea typeface="宋体" panose="02010600030101010101" pitchFamily="2" charset="-122"/>
              <a:cs typeface="Times New Roman" panose="02020603050405020304" pitchFamily="18" charset="0"/>
            </a:endParaRPr>
          </a:p>
          <a:p>
            <a:pPr eaLnBrk="1" hangingPunct="1">
              <a:buFontTx/>
              <a:buNone/>
            </a:pPr>
            <a:r>
              <a:rPr kumimoji="0" lang="en-US" altLang="zh-CN" sz="2400" b="1" kern="0" dirty="0" smtClean="0">
                <a:latin typeface="Times New Roman" panose="02020603050405020304" pitchFamily="18" charset="0"/>
                <a:ea typeface="宋体" panose="02010600030101010101" pitchFamily="2" charset="-122"/>
                <a:cs typeface="Times New Roman" panose="02020603050405020304" pitchFamily="18" charset="0"/>
              </a:rPr>
              <a:t>4. </a:t>
            </a:r>
            <a:r>
              <a:rPr kumimoji="0" lang="zh-CN" altLang="en-US" sz="2400" b="1" kern="0" dirty="0" smtClean="0">
                <a:latin typeface="Times New Roman" panose="02020603050405020304" pitchFamily="18" charset="0"/>
                <a:ea typeface="宋体" panose="02010600030101010101" pitchFamily="2" charset="-122"/>
                <a:cs typeface="Times New Roman" panose="02020603050405020304" pitchFamily="18" charset="0"/>
              </a:rPr>
              <a:t>极限承载力公式的比较</a:t>
            </a:r>
            <a:endParaRPr kumimoji="0" lang="zh-CN" altLang="en-US" sz="2400" b="1" kern="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arn(outVertical)">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7" name="Text Box 3"/>
          <p:cNvSpPr txBox="1">
            <a:spLocks noChangeArrowheads="1"/>
          </p:cNvSpPr>
          <p:nvPr/>
        </p:nvSpPr>
        <p:spPr bwMode="auto">
          <a:xfrm>
            <a:off x="643731" y="3560762"/>
            <a:ext cx="152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990033"/>
                </a:solidFill>
                <a:ea typeface="隶书" panose="02010509060101010101" pitchFamily="49" charset="-122"/>
              </a:rPr>
              <a:t>假定：</a:t>
            </a:r>
            <a:endParaRPr lang="zh-CN" altLang="en-US" sz="3200" b="1" dirty="0">
              <a:solidFill>
                <a:srgbClr val="990033"/>
              </a:solidFill>
              <a:ea typeface="隶书" panose="02010509060101010101" pitchFamily="49" charset="-122"/>
            </a:endParaRPr>
          </a:p>
        </p:txBody>
      </p:sp>
      <p:sp>
        <p:nvSpPr>
          <p:cNvPr id="31748" name="Rectangle 5"/>
          <p:cNvSpPr>
            <a:spLocks noRot="1" noChangeArrowheads="1"/>
          </p:cNvSpPr>
          <p:nvPr/>
        </p:nvSpPr>
        <p:spPr bwMode="auto">
          <a:xfrm>
            <a:off x="1686136" y="601662"/>
            <a:ext cx="4902088" cy="541338"/>
          </a:xfrm>
          <a:prstGeom prst="rect">
            <a:avLst/>
          </a:prstGeom>
          <a:solidFill>
            <a:srgbClr val="FFC000"/>
          </a:solidFill>
          <a:ln>
            <a:noFill/>
          </a:ln>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chemeClr val="tx1"/>
                </a:solidFill>
                <a:latin typeface="+mj-ea"/>
                <a:ea typeface="+mj-ea"/>
              </a:rPr>
              <a:t>普朗德尔和赖斯纳极限承载力</a:t>
            </a:r>
            <a:endParaRPr lang="zh-CN" altLang="en-US" sz="2800" b="1" dirty="0">
              <a:solidFill>
                <a:schemeClr val="tx1"/>
              </a:solidFill>
              <a:latin typeface="+mj-ea"/>
              <a:ea typeface="+mj-ea"/>
            </a:endParaRPr>
          </a:p>
        </p:txBody>
      </p:sp>
      <p:sp>
        <p:nvSpPr>
          <p:cNvPr id="548873" name="AutoShape 9"/>
          <p:cNvSpPr>
            <a:spLocks noChangeArrowheads="1"/>
          </p:cNvSpPr>
          <p:nvPr/>
        </p:nvSpPr>
        <p:spPr bwMode="auto">
          <a:xfrm>
            <a:off x="323528" y="1283852"/>
            <a:ext cx="8496944" cy="1940957"/>
          </a:xfrm>
          <a:prstGeom prst="roundRect">
            <a:avLst>
              <a:gd name="adj" fmla="val 16667"/>
            </a:avLst>
          </a:prstGeom>
          <a:solidFill>
            <a:schemeClr val="tx2">
              <a:lumMod val="20000"/>
              <a:lumOff val="80000"/>
            </a:schemeClr>
          </a:solidFill>
          <a:ln w="9525" algn="ctr">
            <a:solidFill>
              <a:srgbClr val="0000FF"/>
            </a:solidFill>
            <a:round/>
          </a:ln>
        </p:spPr>
        <p:txBody>
          <a:bodyPr wrap="squar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150000"/>
              </a:lnSpc>
            </a:pPr>
            <a:r>
              <a:rPr kumimoji="1" lang="zh-CN" altLang="en-US" sz="2400" b="1" dirty="0">
                <a:solidFill>
                  <a:srgbClr val="CC0000"/>
                </a:solidFill>
                <a:latin typeface="华文细黑" panose="02010600040101010101" pitchFamily="2" charset="-122"/>
                <a:ea typeface="华文细黑" panose="02010600040101010101" pitchFamily="2" charset="-122"/>
              </a:rPr>
              <a:t>概述：</a:t>
            </a:r>
            <a:r>
              <a:rPr lang="zh-CN" altLang="en-US" sz="2400" b="1" dirty="0">
                <a:solidFill>
                  <a:schemeClr val="tx1"/>
                </a:solidFill>
              </a:rPr>
              <a:t>普朗德尔</a:t>
            </a:r>
            <a:r>
              <a:rPr lang="en-US" altLang="zh-CN" sz="2400" b="1" dirty="0">
                <a:solidFill>
                  <a:schemeClr val="tx1"/>
                </a:solidFill>
              </a:rPr>
              <a:t>(</a:t>
            </a:r>
            <a:r>
              <a:rPr lang="en-US" altLang="zh-CN" sz="2400" b="1" dirty="0" err="1">
                <a:solidFill>
                  <a:schemeClr val="tx1"/>
                </a:solidFill>
              </a:rPr>
              <a:t>Prandtl</a:t>
            </a:r>
            <a:r>
              <a:rPr lang="en-US" altLang="zh-CN" sz="2400" b="1" dirty="0">
                <a:solidFill>
                  <a:schemeClr val="tx1"/>
                </a:solidFill>
              </a:rPr>
              <a:t>, 1920)</a:t>
            </a:r>
            <a:r>
              <a:rPr lang="zh-CN" altLang="en-US" sz="2400" b="1" dirty="0">
                <a:solidFill>
                  <a:schemeClr val="tx1"/>
                </a:solidFill>
              </a:rPr>
              <a:t>利用塑性力学针对无埋深条形基础得到极限承载力的理论解</a:t>
            </a:r>
            <a:r>
              <a:rPr lang="zh-CN" altLang="en-US" sz="2400" b="1" dirty="0" smtClean="0">
                <a:solidFill>
                  <a:schemeClr val="tx1"/>
                </a:solidFill>
              </a:rPr>
              <a:t>，赖斯纳</a:t>
            </a:r>
            <a:r>
              <a:rPr lang="en-US" altLang="zh-CN" sz="2400" b="1" dirty="0">
                <a:solidFill>
                  <a:schemeClr val="tx1"/>
                </a:solidFill>
              </a:rPr>
              <a:t>(</a:t>
            </a:r>
            <a:r>
              <a:rPr lang="en-US" altLang="zh-CN" sz="2400" b="1" dirty="0" err="1">
                <a:solidFill>
                  <a:schemeClr val="tx1"/>
                </a:solidFill>
              </a:rPr>
              <a:t>Reissner</a:t>
            </a:r>
            <a:r>
              <a:rPr lang="en-US" altLang="zh-CN" sz="2400" b="1" dirty="0">
                <a:solidFill>
                  <a:schemeClr val="tx1"/>
                </a:solidFill>
              </a:rPr>
              <a:t>, 1924)</a:t>
            </a:r>
            <a:r>
              <a:rPr lang="zh-CN" altLang="en-US" sz="2400" b="1" dirty="0">
                <a:solidFill>
                  <a:schemeClr val="tx1"/>
                </a:solidFill>
              </a:rPr>
              <a:t>将其推广到有埋深的情况。</a:t>
            </a:r>
            <a:endParaRPr kumimoji="1" lang="zh-CN" altLang="en-US" sz="2400" b="1" dirty="0">
              <a:solidFill>
                <a:schemeClr val="tx1"/>
              </a:solidFill>
              <a:latin typeface="华文细黑" panose="02010600040101010101" pitchFamily="2" charset="-122"/>
              <a:ea typeface="华文细黑" panose="02010600040101010101" pitchFamily="2" charset="-122"/>
            </a:endParaRPr>
          </a:p>
        </p:txBody>
      </p:sp>
      <p:sp>
        <p:nvSpPr>
          <p:cNvPr id="548874" name="Rectangle 10"/>
          <p:cNvSpPr>
            <a:spLocks noChangeArrowheads="1"/>
          </p:cNvSpPr>
          <p:nvPr/>
        </p:nvSpPr>
        <p:spPr bwMode="auto">
          <a:xfrm>
            <a:off x="1134083" y="4133850"/>
            <a:ext cx="293332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3200" b="1" dirty="0">
                <a:solidFill>
                  <a:srgbClr val="0000FF"/>
                </a:solidFill>
                <a:ea typeface="华文新魏" panose="02010800040101010101" pitchFamily="2" charset="-122"/>
                <a:sym typeface="Symbol" panose="05050102010706020507" pitchFamily="18" charset="2"/>
              </a:rPr>
              <a:t> </a:t>
            </a:r>
            <a:r>
              <a:rPr lang="en-US" altLang="zh-CN"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1 </a:t>
            </a:r>
            <a:r>
              <a:rPr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基底以下土 ＝</a:t>
            </a:r>
            <a:r>
              <a:rPr lang="en-US" altLang="zh-CN"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0</a:t>
            </a:r>
            <a:endParaRPr kumimoji="1" lang="en-US" altLang="zh-CN"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endParaRPr>
          </a:p>
        </p:txBody>
      </p:sp>
      <p:grpSp>
        <p:nvGrpSpPr>
          <p:cNvPr id="2" name="Group 26"/>
          <p:cNvGrpSpPr/>
          <p:nvPr/>
        </p:nvGrpSpPr>
        <p:grpSpPr bwMode="auto">
          <a:xfrm>
            <a:off x="4953000" y="3429000"/>
            <a:ext cx="3733800" cy="2076450"/>
            <a:chOff x="3120" y="2160"/>
            <a:chExt cx="2352" cy="1308"/>
          </a:xfrm>
        </p:grpSpPr>
        <p:sp>
          <p:nvSpPr>
            <p:cNvPr id="31754" name="Line 21"/>
            <p:cNvSpPr>
              <a:spLocks noChangeShapeType="1"/>
            </p:cNvSpPr>
            <p:nvPr/>
          </p:nvSpPr>
          <p:spPr bwMode="auto">
            <a:xfrm>
              <a:off x="3120" y="2640"/>
              <a:ext cx="2256" cy="0"/>
            </a:xfrm>
            <a:prstGeom prst="line">
              <a:avLst/>
            </a:prstGeom>
            <a:noFill/>
            <a:ln w="34925">
              <a:solidFill>
                <a:schemeClr val="folHlink"/>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55" name="Rectangle 12" descr="球体"/>
            <p:cNvSpPr>
              <a:spLocks noChangeArrowheads="1"/>
            </p:cNvSpPr>
            <p:nvPr/>
          </p:nvSpPr>
          <p:spPr bwMode="auto">
            <a:xfrm>
              <a:off x="3600" y="2652"/>
              <a:ext cx="1200" cy="336"/>
            </a:xfrm>
            <a:prstGeom prst="rect">
              <a:avLst/>
            </a:prstGeom>
            <a:pattFill prst="sphere">
              <a:fgClr>
                <a:srgbClr val="339933"/>
              </a:fgClr>
              <a:bgClr>
                <a:schemeClr val="bg1"/>
              </a:bgClr>
            </a:pattFill>
            <a:ln w="34925">
              <a:solidFill>
                <a:srgbClr val="0000FF"/>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1756" name="AutoShape 13"/>
            <p:cNvSpPr>
              <a:spLocks noChangeArrowheads="1"/>
            </p:cNvSpPr>
            <p:nvPr/>
          </p:nvSpPr>
          <p:spPr bwMode="auto">
            <a:xfrm>
              <a:off x="4032" y="2160"/>
              <a:ext cx="288" cy="480"/>
            </a:xfrm>
            <a:prstGeom prst="downArrow">
              <a:avLst>
                <a:gd name="adj1" fmla="val 50000"/>
                <a:gd name="adj2" fmla="val 41667"/>
              </a:avLst>
            </a:prstGeom>
            <a:solidFill>
              <a:srgbClr val="FF6600"/>
            </a:solidFill>
            <a:ln w="9525">
              <a:solidFill>
                <a:schemeClr val="tx1"/>
              </a:solidFill>
              <a:miter lim="800000"/>
            </a:ln>
          </p:spPr>
          <p:txBody>
            <a:bodyPr vert="eaVert"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1757" name="Line 15"/>
            <p:cNvSpPr>
              <a:spLocks noChangeShapeType="1"/>
            </p:cNvSpPr>
            <p:nvPr/>
          </p:nvSpPr>
          <p:spPr bwMode="auto">
            <a:xfrm>
              <a:off x="4800" y="3036"/>
              <a:ext cx="0" cy="288"/>
            </a:xfrm>
            <a:prstGeom prst="line">
              <a:avLst/>
            </a:prstGeom>
            <a:noFill/>
            <a:ln w="9525">
              <a:solidFill>
                <a:srgbClr val="00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8" name="Line 16"/>
            <p:cNvSpPr>
              <a:spLocks noChangeShapeType="1"/>
            </p:cNvSpPr>
            <p:nvPr/>
          </p:nvSpPr>
          <p:spPr bwMode="auto">
            <a:xfrm>
              <a:off x="3600" y="3228"/>
              <a:ext cx="1200" cy="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9" name="Line 17"/>
            <p:cNvSpPr>
              <a:spLocks noChangeShapeType="1"/>
            </p:cNvSpPr>
            <p:nvPr/>
          </p:nvSpPr>
          <p:spPr bwMode="auto">
            <a:xfrm>
              <a:off x="4944" y="2988"/>
              <a:ext cx="528" cy="0"/>
            </a:xfrm>
            <a:prstGeom prst="line">
              <a:avLst/>
            </a:prstGeom>
            <a:noFill/>
            <a:ln w="9525">
              <a:solidFill>
                <a:srgbClr val="00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0" name="Line 18"/>
            <p:cNvSpPr>
              <a:spLocks noChangeShapeType="1"/>
            </p:cNvSpPr>
            <p:nvPr/>
          </p:nvSpPr>
          <p:spPr bwMode="auto">
            <a:xfrm>
              <a:off x="5232" y="2652"/>
              <a:ext cx="0" cy="336"/>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61" name="Text Box 19"/>
            <p:cNvSpPr txBox="1">
              <a:spLocks noChangeArrowheads="1"/>
            </p:cNvSpPr>
            <p:nvPr/>
          </p:nvSpPr>
          <p:spPr bwMode="auto">
            <a:xfrm>
              <a:off x="4128" y="3180"/>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rgbClr val="CC0000"/>
                  </a:solidFill>
                  <a:latin typeface="Times New Roman" panose="02020603050405020304" pitchFamily="18" charset="0"/>
                </a:rPr>
                <a:t>B</a:t>
              </a:r>
              <a:endParaRPr kumimoji="1" lang="en-US" altLang="zh-CN" sz="2400" b="1">
                <a:solidFill>
                  <a:srgbClr val="CC0000"/>
                </a:solidFill>
                <a:latin typeface="Times New Roman" panose="02020603050405020304" pitchFamily="18" charset="0"/>
              </a:endParaRPr>
            </a:p>
          </p:txBody>
        </p:sp>
        <p:sp>
          <p:nvSpPr>
            <p:cNvPr id="31762" name="Text Box 20"/>
            <p:cNvSpPr txBox="1">
              <a:spLocks noChangeArrowheads="1"/>
            </p:cNvSpPr>
            <p:nvPr/>
          </p:nvSpPr>
          <p:spPr bwMode="auto">
            <a:xfrm>
              <a:off x="5040" y="2652"/>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rgbClr val="CC0000"/>
                  </a:solidFill>
                  <a:latin typeface="Times New Roman" panose="02020603050405020304" pitchFamily="18" charset="0"/>
                </a:rPr>
                <a:t>d</a:t>
              </a:r>
              <a:endParaRPr kumimoji="1" lang="en-US" altLang="zh-CN" sz="2400" b="1">
                <a:solidFill>
                  <a:srgbClr val="CC0000"/>
                </a:solidFill>
                <a:latin typeface="Times New Roman" panose="02020603050405020304" pitchFamily="18" charset="0"/>
              </a:endParaRPr>
            </a:p>
          </p:txBody>
        </p:sp>
        <p:sp>
          <p:nvSpPr>
            <p:cNvPr id="31763" name="Line 22"/>
            <p:cNvSpPr>
              <a:spLocks noChangeShapeType="1"/>
            </p:cNvSpPr>
            <p:nvPr/>
          </p:nvSpPr>
          <p:spPr bwMode="auto">
            <a:xfrm>
              <a:off x="3600" y="3036"/>
              <a:ext cx="0" cy="288"/>
            </a:xfrm>
            <a:prstGeom prst="line">
              <a:avLst/>
            </a:prstGeom>
            <a:noFill/>
            <a:ln w="9525">
              <a:solidFill>
                <a:srgbClr val="00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48888" name="Rectangle 24"/>
          <p:cNvSpPr>
            <a:spLocks noChangeArrowheads="1"/>
          </p:cNvSpPr>
          <p:nvPr/>
        </p:nvSpPr>
        <p:spPr bwMode="auto">
          <a:xfrm>
            <a:off x="1132520" y="4772025"/>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3200" b="1" dirty="0">
                <a:solidFill>
                  <a:srgbClr val="0000FF"/>
                </a:solidFill>
                <a:ea typeface="华文新魏" panose="02010800040101010101" pitchFamily="2" charset="-122"/>
                <a:sym typeface="Symbol" panose="05050102010706020507" pitchFamily="18" charset="2"/>
              </a:rPr>
              <a:t> </a:t>
            </a:r>
            <a:r>
              <a:rPr lang="en-US" altLang="zh-CN"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2 </a:t>
            </a:r>
            <a:r>
              <a:rPr lang="en-US" altLang="zh-CN" sz="2400" b="1" dirty="0" smtClean="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lang="zh-CN" altLang="en-US" sz="2400" b="1" dirty="0" smtClean="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基底</a:t>
            </a:r>
            <a:r>
              <a:rPr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完全光滑</a:t>
            </a:r>
            <a:endParaRPr kumimoji="1"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548889" name="Rectangle 25"/>
          <p:cNvSpPr>
            <a:spLocks noChangeArrowheads="1"/>
          </p:cNvSpPr>
          <p:nvPr/>
        </p:nvSpPr>
        <p:spPr bwMode="auto">
          <a:xfrm>
            <a:off x="1198240" y="5467350"/>
            <a:ext cx="31451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 3 </a:t>
            </a:r>
            <a:r>
              <a:rPr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埋深</a:t>
            </a:r>
            <a:r>
              <a:rPr lang="en-US" altLang="zh-CN"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d&lt;B</a:t>
            </a:r>
            <a:r>
              <a:rPr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（底宽）</a:t>
            </a:r>
            <a:endParaRPr kumimoji="1"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20"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8873"/>
                                        </p:tgtEl>
                                        <p:attrNameLst>
                                          <p:attrName>style.visibility</p:attrName>
                                        </p:attrNameLst>
                                      </p:cBhvr>
                                      <p:to>
                                        <p:strVal val="visible"/>
                                      </p:to>
                                    </p:set>
                                    <p:animEffect transition="in" filter="dissolve">
                                      <p:cBhvr>
                                        <p:cTn id="7" dur="500"/>
                                        <p:tgtEl>
                                          <p:spTgt spid="5488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8867"/>
                                        </p:tgtEl>
                                        <p:attrNameLst>
                                          <p:attrName>style.visibility</p:attrName>
                                        </p:attrNameLst>
                                      </p:cBhvr>
                                      <p:to>
                                        <p:strVal val="visible"/>
                                      </p:to>
                                    </p:set>
                                    <p:animEffect transition="in" filter="wipe(left)">
                                      <p:cBhvr>
                                        <p:cTn id="12" dur="500"/>
                                        <p:tgtEl>
                                          <p:spTgt spid="54886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48874"/>
                                        </p:tgtEl>
                                        <p:attrNameLst>
                                          <p:attrName>style.visibility</p:attrName>
                                        </p:attrNameLst>
                                      </p:cBhvr>
                                      <p:to>
                                        <p:strVal val="visible"/>
                                      </p:to>
                                    </p:set>
                                    <p:animEffect transition="in" filter="wipe(left)">
                                      <p:cBhvr>
                                        <p:cTn id="21" dur="500"/>
                                        <p:tgtEl>
                                          <p:spTgt spid="5488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48888"/>
                                        </p:tgtEl>
                                        <p:attrNameLst>
                                          <p:attrName>style.visibility</p:attrName>
                                        </p:attrNameLst>
                                      </p:cBhvr>
                                      <p:to>
                                        <p:strVal val="visible"/>
                                      </p:to>
                                    </p:set>
                                    <p:animEffect transition="in" filter="wipe(left)">
                                      <p:cBhvr>
                                        <p:cTn id="26" dur="500"/>
                                        <p:tgtEl>
                                          <p:spTgt spid="54888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48889"/>
                                        </p:tgtEl>
                                        <p:attrNameLst>
                                          <p:attrName>style.visibility</p:attrName>
                                        </p:attrNameLst>
                                      </p:cBhvr>
                                      <p:to>
                                        <p:strVal val="visible"/>
                                      </p:to>
                                    </p:set>
                                    <p:animEffect transition="in" filter="wipe(left)">
                                      <p:cBhvr>
                                        <p:cTn id="31" dur="500"/>
                                        <p:tgtEl>
                                          <p:spTgt spid="548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autoUpdateAnimBg="0"/>
      <p:bldP spid="548873" grpId="0" animBg="1" autoUpdateAnimBg="0"/>
      <p:bldP spid="548874" grpId="0" autoUpdateAnimBg="0"/>
      <p:bldP spid="548888" grpId="0" autoUpdateAnimBg="0"/>
      <p:bldP spid="54888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56" name="Text Box 1068"/>
          <p:cNvSpPr txBox="1">
            <a:spLocks noChangeArrowheads="1"/>
          </p:cNvSpPr>
          <p:nvPr/>
        </p:nvSpPr>
        <p:spPr bwMode="auto">
          <a:xfrm>
            <a:off x="228600" y="42672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rgbClr val="CC3300"/>
                </a:solidFill>
                <a:latin typeface="Times New Roman" panose="02020603050405020304" pitchFamily="18" charset="0"/>
              </a:rPr>
              <a:t>1  I </a:t>
            </a:r>
            <a:r>
              <a:rPr kumimoji="1" lang="zh-CN" altLang="en-US" sz="2400" b="1">
                <a:solidFill>
                  <a:srgbClr val="CC3300"/>
                </a:solidFill>
                <a:latin typeface="Times New Roman" panose="02020603050405020304" pitchFamily="18" charset="0"/>
              </a:rPr>
              <a:t>朗肯主动区：</a:t>
            </a:r>
            <a:r>
              <a:rPr kumimoji="1" lang="zh-CN" altLang="en-US" sz="2400" b="1">
                <a:solidFill>
                  <a:schemeClr val="tx1"/>
                </a:solidFill>
                <a:latin typeface="Times New Roman" panose="02020603050405020304" pitchFamily="18" charset="0"/>
              </a:rPr>
              <a:t> </a:t>
            </a:r>
            <a:r>
              <a:rPr kumimoji="1" lang="en-US" altLang="zh-CN" sz="3200" b="1">
                <a:solidFill>
                  <a:srgbClr val="6600FF"/>
                </a:solidFill>
                <a:latin typeface="Times New Roman" panose="02020603050405020304" pitchFamily="18" charset="0"/>
              </a:rPr>
              <a:t>p</a:t>
            </a:r>
            <a:r>
              <a:rPr kumimoji="1" lang="en-US" altLang="zh-CN" sz="3200" b="1" baseline="-25000">
                <a:solidFill>
                  <a:srgbClr val="6600FF"/>
                </a:solidFill>
                <a:latin typeface="Times New Roman" panose="02020603050405020304" pitchFamily="18" charset="0"/>
              </a:rPr>
              <a:t>u</a:t>
            </a:r>
            <a:r>
              <a:rPr kumimoji="1" lang="zh-CN" altLang="en-US" sz="2400" b="1">
                <a:solidFill>
                  <a:srgbClr val="6600FF"/>
                </a:solidFill>
                <a:latin typeface="Times New Roman" panose="02020603050405020304" pitchFamily="18" charset="0"/>
              </a:rPr>
              <a:t>为大主应力，</a:t>
            </a:r>
            <a:r>
              <a:rPr kumimoji="1" lang="en-US" altLang="zh-CN" sz="2400" b="1">
                <a:solidFill>
                  <a:srgbClr val="6600FF"/>
                </a:solidFill>
                <a:latin typeface="Times New Roman" panose="02020603050405020304" pitchFamily="18" charset="0"/>
              </a:rPr>
              <a:t>AC</a:t>
            </a:r>
            <a:r>
              <a:rPr kumimoji="1" lang="zh-CN" altLang="en-US" sz="2400" b="1">
                <a:solidFill>
                  <a:srgbClr val="6600FF"/>
                </a:solidFill>
                <a:latin typeface="Times New Roman" panose="02020603050405020304" pitchFamily="18" charset="0"/>
              </a:rPr>
              <a:t>与水平向夹角</a:t>
            </a:r>
            <a:r>
              <a:rPr kumimoji="1" lang="en-US" altLang="zh-CN" sz="2400" b="1">
                <a:solidFill>
                  <a:srgbClr val="6600FF"/>
                </a:solidFill>
                <a:latin typeface="Times New Roman" panose="02020603050405020304" pitchFamily="18" charset="0"/>
              </a:rPr>
              <a:t>45</a:t>
            </a:r>
            <a:r>
              <a:rPr kumimoji="1" lang="en-US" altLang="zh-CN" sz="2400" b="1">
                <a:solidFill>
                  <a:srgbClr val="6600FF"/>
                </a:solidFill>
                <a:latin typeface="Times New Roman" panose="02020603050405020304" pitchFamily="18" charset="0"/>
                <a:sym typeface="Symbol" panose="05050102010706020507" pitchFamily="18" charset="2"/>
              </a:rPr>
              <a:t>  2</a:t>
            </a:r>
            <a:endParaRPr kumimoji="1" lang="en-US" altLang="zh-CN" sz="2400" b="1">
              <a:solidFill>
                <a:srgbClr val="6600FF"/>
              </a:solidFill>
              <a:latin typeface="Times New Roman" panose="02020603050405020304" pitchFamily="18" charset="0"/>
              <a:sym typeface="Symbol" panose="05050102010706020507" pitchFamily="18" charset="2"/>
            </a:endParaRPr>
          </a:p>
        </p:txBody>
      </p:sp>
      <p:sp>
        <p:nvSpPr>
          <p:cNvPr id="550957" name="Text Box 1069"/>
          <p:cNvSpPr txBox="1">
            <a:spLocks noChangeArrowheads="1"/>
          </p:cNvSpPr>
          <p:nvPr/>
        </p:nvSpPr>
        <p:spPr bwMode="auto">
          <a:xfrm>
            <a:off x="152400" y="480060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rgbClr val="CC3300"/>
                </a:solidFill>
                <a:latin typeface="Times New Roman" panose="02020603050405020304" pitchFamily="18" charset="0"/>
                <a:sym typeface="Symbol" panose="05050102010706020507" pitchFamily="18" charset="2"/>
              </a:rPr>
              <a:t> 2  II </a:t>
            </a:r>
            <a:r>
              <a:rPr kumimoji="1" lang="zh-CN" altLang="en-US" sz="2400" b="1">
                <a:solidFill>
                  <a:srgbClr val="CC3300"/>
                </a:solidFill>
                <a:latin typeface="Times New Roman" panose="02020603050405020304" pitchFamily="18" charset="0"/>
                <a:sym typeface="Symbol" panose="05050102010706020507" pitchFamily="18" charset="2"/>
              </a:rPr>
              <a:t>过渡区：</a:t>
            </a:r>
            <a:r>
              <a:rPr kumimoji="1" lang="en-US" altLang="zh-CN" sz="4000" b="1">
                <a:solidFill>
                  <a:srgbClr val="6600FF"/>
                </a:solidFill>
                <a:latin typeface="Times New Roman" panose="02020603050405020304" pitchFamily="18" charset="0"/>
                <a:sym typeface="Symbol" panose="05050102010706020507" pitchFamily="18" charset="2"/>
              </a:rPr>
              <a:t>r=r</a:t>
            </a:r>
            <a:r>
              <a:rPr kumimoji="1" lang="en-US" altLang="zh-CN" sz="4000" b="1" baseline="-25000">
                <a:solidFill>
                  <a:srgbClr val="6600FF"/>
                </a:solidFill>
                <a:latin typeface="Times New Roman" panose="02020603050405020304" pitchFamily="18" charset="0"/>
                <a:sym typeface="Symbol" panose="05050102010706020507" pitchFamily="18" charset="2"/>
              </a:rPr>
              <a:t>0</a:t>
            </a:r>
            <a:r>
              <a:rPr kumimoji="1" lang="en-US" altLang="zh-CN" sz="4000" b="1">
                <a:solidFill>
                  <a:srgbClr val="6600FF"/>
                </a:solidFill>
                <a:latin typeface="Times New Roman" panose="02020603050405020304" pitchFamily="18" charset="0"/>
                <a:sym typeface="Symbol" panose="05050102010706020507" pitchFamily="18" charset="2"/>
              </a:rPr>
              <a:t>e</a:t>
            </a:r>
            <a:r>
              <a:rPr kumimoji="1" lang="en-US" altLang="zh-CN" sz="4000" b="1" baseline="30000">
                <a:solidFill>
                  <a:srgbClr val="6600FF"/>
                </a:solidFill>
                <a:latin typeface="Times New Roman" panose="02020603050405020304" pitchFamily="18" charset="0"/>
                <a:sym typeface="Symbol" panose="05050102010706020507" pitchFamily="18" charset="2"/>
              </a:rPr>
              <a:t> tg</a:t>
            </a:r>
            <a:endParaRPr kumimoji="1" lang="en-US" altLang="zh-CN" sz="4000" b="1">
              <a:solidFill>
                <a:srgbClr val="6600FF"/>
              </a:solidFill>
              <a:latin typeface="Times New Roman" panose="02020603050405020304" pitchFamily="18" charset="0"/>
            </a:endParaRPr>
          </a:p>
        </p:txBody>
      </p:sp>
      <p:sp>
        <p:nvSpPr>
          <p:cNvPr id="550958" name="Text Box 1070"/>
          <p:cNvSpPr txBox="1">
            <a:spLocks noChangeArrowheads="1"/>
          </p:cNvSpPr>
          <p:nvPr/>
        </p:nvSpPr>
        <p:spPr bwMode="auto">
          <a:xfrm>
            <a:off x="228600" y="5638800"/>
            <a:ext cx="876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rgbClr val="CC3300"/>
                </a:solidFill>
                <a:latin typeface="Times New Roman" panose="02020603050405020304" pitchFamily="18" charset="0"/>
                <a:sym typeface="Symbol" panose="05050102010706020507" pitchFamily="18" charset="2"/>
              </a:rPr>
              <a:t>3  III </a:t>
            </a:r>
            <a:r>
              <a:rPr kumimoji="1" lang="zh-CN" altLang="en-US" sz="2400" b="1">
                <a:solidFill>
                  <a:srgbClr val="CC3300"/>
                </a:solidFill>
                <a:latin typeface="Times New Roman" panose="02020603050405020304" pitchFamily="18" charset="0"/>
              </a:rPr>
              <a:t>朗肯被动区：</a:t>
            </a:r>
            <a:r>
              <a:rPr kumimoji="1" lang="zh-CN" altLang="en-US" sz="2400" b="1">
                <a:solidFill>
                  <a:srgbClr val="6600FF"/>
                </a:solidFill>
                <a:latin typeface="Times New Roman" panose="02020603050405020304" pitchFamily="18" charset="0"/>
              </a:rPr>
              <a:t>水平方向为大主应力，</a:t>
            </a:r>
            <a:r>
              <a:rPr kumimoji="1" lang="en-US" altLang="zh-CN" sz="2400" b="1">
                <a:solidFill>
                  <a:srgbClr val="6600FF"/>
                </a:solidFill>
                <a:latin typeface="Times New Roman" panose="02020603050405020304" pitchFamily="18" charset="0"/>
              </a:rPr>
              <a:t>EF</a:t>
            </a:r>
            <a:r>
              <a:rPr kumimoji="1" lang="zh-CN" altLang="en-US" sz="2400" b="1">
                <a:solidFill>
                  <a:srgbClr val="6600FF"/>
                </a:solidFill>
                <a:latin typeface="Times New Roman" panose="02020603050405020304" pitchFamily="18" charset="0"/>
              </a:rPr>
              <a:t>与水平向夹角</a:t>
            </a:r>
            <a:r>
              <a:rPr kumimoji="1" lang="en-US" altLang="zh-CN" sz="2400" b="1">
                <a:solidFill>
                  <a:srgbClr val="6600FF"/>
                </a:solidFill>
                <a:latin typeface="Times New Roman" panose="02020603050405020304" pitchFamily="18" charset="0"/>
              </a:rPr>
              <a:t>45</a:t>
            </a:r>
            <a:r>
              <a:rPr kumimoji="1" lang="en-US" altLang="zh-CN" sz="2400" b="1">
                <a:solidFill>
                  <a:srgbClr val="6600FF"/>
                </a:solidFill>
                <a:latin typeface="Times New Roman" panose="02020603050405020304" pitchFamily="18" charset="0"/>
                <a:sym typeface="Symbol" panose="05050102010706020507" pitchFamily="18" charset="2"/>
              </a:rPr>
              <a:t>-  2 </a:t>
            </a:r>
            <a:endParaRPr kumimoji="1" lang="en-US" altLang="zh-CN" sz="2400" b="1">
              <a:solidFill>
                <a:srgbClr val="6600FF"/>
              </a:solidFill>
              <a:latin typeface="Times New Roman" panose="02020603050405020304" pitchFamily="18" charset="0"/>
              <a:sym typeface="Symbol" panose="05050102010706020507" pitchFamily="18" charset="2"/>
            </a:endParaRPr>
          </a:p>
        </p:txBody>
      </p:sp>
      <p:grpSp>
        <p:nvGrpSpPr>
          <p:cNvPr id="33798" name="Group 1072"/>
          <p:cNvGrpSpPr/>
          <p:nvPr/>
        </p:nvGrpSpPr>
        <p:grpSpPr bwMode="auto">
          <a:xfrm>
            <a:off x="152400" y="838200"/>
            <a:ext cx="8763000" cy="3159125"/>
            <a:chOff x="0" y="528"/>
            <a:chExt cx="5520" cy="1990"/>
          </a:xfrm>
        </p:grpSpPr>
        <p:grpSp>
          <p:nvGrpSpPr>
            <p:cNvPr id="33799" name="Group 1067"/>
            <p:cNvGrpSpPr/>
            <p:nvPr/>
          </p:nvGrpSpPr>
          <p:grpSpPr bwMode="auto">
            <a:xfrm>
              <a:off x="0" y="528"/>
              <a:ext cx="5520" cy="1990"/>
              <a:chOff x="0" y="528"/>
              <a:chExt cx="5520" cy="1990"/>
            </a:xfrm>
          </p:grpSpPr>
          <p:grpSp>
            <p:nvGrpSpPr>
              <p:cNvPr id="33801" name="Group 1066"/>
              <p:cNvGrpSpPr/>
              <p:nvPr/>
            </p:nvGrpSpPr>
            <p:grpSpPr bwMode="auto">
              <a:xfrm>
                <a:off x="0" y="528"/>
                <a:ext cx="5520" cy="1990"/>
                <a:chOff x="0" y="528"/>
                <a:chExt cx="5520" cy="1990"/>
              </a:xfrm>
            </p:grpSpPr>
            <p:graphicFrame>
              <p:nvGraphicFramePr>
                <p:cNvPr id="33803" name="Object 1061"/>
                <p:cNvGraphicFramePr>
                  <a:graphicFrameLocks noChangeAspect="1"/>
                </p:cNvGraphicFramePr>
                <p:nvPr/>
              </p:nvGraphicFramePr>
              <p:xfrm>
                <a:off x="0" y="528"/>
                <a:ext cx="5520" cy="1990"/>
              </p:xfrm>
              <a:graphic>
                <a:graphicData uri="http://schemas.openxmlformats.org/presentationml/2006/ole">
                  <mc:AlternateContent xmlns:mc="http://schemas.openxmlformats.org/markup-compatibility/2006">
                    <mc:Choice xmlns:v="urn:schemas-microsoft-com:vml" Requires="v">
                      <p:oleObj spid="_x0000_s14352" name="Drawing" r:id="rId1" imgW="6553200" imgH="5448300" progId="AutoCAD.Drawing.15">
                        <p:embed/>
                      </p:oleObj>
                    </mc:Choice>
                    <mc:Fallback>
                      <p:oleObj name="Drawing" r:id="rId1" imgW="6553200" imgH="5448300" progId="AutoCAD.Drawing.15">
                        <p:embed/>
                        <p:pic>
                          <p:nvPicPr>
                            <p:cNvPr id="0" name="Object 1061"/>
                            <p:cNvPicPr>
                              <a:picLocks noChangeAspect="1" noChangeArrowheads="1"/>
                            </p:cNvPicPr>
                            <p:nvPr/>
                          </p:nvPicPr>
                          <p:blipFill>
                            <a:blip r:embed="rId2">
                              <a:extLst>
                                <a:ext uri="{28A0092B-C50C-407E-A947-70E740481C1C}">
                                  <a14:useLocalDpi xmlns:a14="http://schemas.microsoft.com/office/drawing/2010/main" val="0"/>
                                </a:ext>
                              </a:extLst>
                            </a:blip>
                            <a:srcRect l="10464" t="30420" r="18605" b="38811"/>
                            <a:stretch>
                              <a:fillRect/>
                            </a:stretch>
                          </p:blipFill>
                          <p:spPr bwMode="auto">
                            <a:xfrm>
                              <a:off x="0" y="528"/>
                              <a:ext cx="5520" cy="1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4" name="Rectangle 1062"/>
                <p:cNvSpPr>
                  <a:spLocks noChangeArrowheads="1"/>
                </p:cNvSpPr>
                <p:nvPr/>
              </p:nvSpPr>
              <p:spPr bwMode="auto">
                <a:xfrm>
                  <a:off x="672" y="768"/>
                  <a:ext cx="768" cy="3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a:solidFill>
                        <a:srgbClr val="FF0066"/>
                      </a:solidFill>
                      <a:latin typeface="Times New Roman" panose="02020603050405020304" pitchFamily="18" charset="0"/>
                      <a:sym typeface="Symbol" panose="05050102010706020507" pitchFamily="18" charset="2"/>
                    </a:rPr>
                    <a:t>q=</a:t>
                  </a:r>
                  <a:r>
                    <a:rPr lang="en-US" altLang="zh-CN" sz="2800" b="1" baseline="-25000">
                      <a:solidFill>
                        <a:srgbClr val="FF0066"/>
                      </a:solidFill>
                      <a:latin typeface="Times New Roman" panose="02020603050405020304" pitchFamily="18" charset="0"/>
                      <a:sym typeface="Symbol" panose="05050102010706020507" pitchFamily="18" charset="2"/>
                    </a:rPr>
                    <a:t>m</a:t>
                  </a:r>
                  <a:r>
                    <a:rPr lang="en-US" altLang="zh-CN" sz="2800" b="1">
                      <a:solidFill>
                        <a:srgbClr val="FF0066"/>
                      </a:solidFill>
                      <a:latin typeface="Times New Roman" panose="02020603050405020304" pitchFamily="18" charset="0"/>
                      <a:sym typeface="Symbol" panose="05050102010706020507" pitchFamily="18" charset="2"/>
                    </a:rPr>
                    <a:t>d</a:t>
                  </a:r>
                  <a:endParaRPr kumimoji="1" lang="en-US" altLang="zh-CN" sz="2800" b="1">
                    <a:solidFill>
                      <a:srgbClr val="FF0066"/>
                    </a:solidFill>
                    <a:latin typeface="Times New Roman" panose="02020603050405020304" pitchFamily="18" charset="0"/>
                    <a:sym typeface="Symbol" panose="05050102010706020507" pitchFamily="18" charset="2"/>
                  </a:endParaRPr>
                </a:p>
              </p:txBody>
            </p:sp>
            <p:sp>
              <p:nvSpPr>
                <p:cNvPr id="33805" name="Rectangle 1064"/>
                <p:cNvSpPr>
                  <a:spLocks noChangeArrowheads="1"/>
                </p:cNvSpPr>
                <p:nvPr/>
              </p:nvSpPr>
              <p:spPr bwMode="auto">
                <a:xfrm>
                  <a:off x="0" y="1152"/>
                  <a:ext cx="240" cy="288"/>
                </a:xfrm>
                <a:prstGeom prst="rect">
                  <a:avLst/>
                </a:prstGeom>
                <a:solidFill>
                  <a:srgbClr val="FFFFFF"/>
                </a:solidFill>
                <a:ln w="9525">
                  <a:solidFill>
                    <a:schemeClr val="accent1"/>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33802" name="Rectangle 1063"/>
              <p:cNvSpPr>
                <a:spLocks noChangeArrowheads="1"/>
              </p:cNvSpPr>
              <p:nvPr/>
            </p:nvSpPr>
            <p:spPr bwMode="auto">
              <a:xfrm>
                <a:off x="0" y="1152"/>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a:solidFill>
                      <a:srgbClr val="FF0066"/>
                    </a:solidFill>
                    <a:latin typeface="Times New Roman" panose="02020603050405020304" pitchFamily="18" charset="0"/>
                    <a:sym typeface="Symbol" panose="05050102010706020507" pitchFamily="18" charset="2"/>
                  </a:rPr>
                  <a:t> d</a:t>
                </a:r>
                <a:endParaRPr kumimoji="1" lang="en-US" altLang="zh-CN" sz="2800" b="1">
                  <a:solidFill>
                    <a:srgbClr val="FF0066"/>
                  </a:solidFill>
                  <a:latin typeface="Times New Roman" panose="02020603050405020304" pitchFamily="18" charset="0"/>
                  <a:sym typeface="Symbol" panose="05050102010706020507" pitchFamily="18" charset="2"/>
                </a:endParaRPr>
              </a:p>
            </p:txBody>
          </p:sp>
        </p:grpSp>
        <p:sp>
          <p:nvSpPr>
            <p:cNvPr id="33800" name="Rectangle 1071"/>
            <p:cNvSpPr>
              <a:spLocks noChangeArrowheads="1"/>
            </p:cNvSpPr>
            <p:nvPr/>
          </p:nvSpPr>
          <p:spPr bwMode="auto">
            <a:xfrm>
              <a:off x="3312" y="768"/>
              <a:ext cx="326" cy="3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800" b="1">
                  <a:solidFill>
                    <a:srgbClr val="FF0066"/>
                  </a:solidFill>
                  <a:latin typeface="Times New Roman" panose="02020603050405020304" pitchFamily="18" charset="0"/>
                  <a:sym typeface="Symbol" panose="05050102010706020507" pitchFamily="18" charset="2"/>
                </a:rPr>
                <a:t>p</a:t>
              </a:r>
              <a:r>
                <a:rPr lang="en-US" altLang="zh-CN" sz="2800" b="1" baseline="-25000">
                  <a:solidFill>
                    <a:srgbClr val="FF0066"/>
                  </a:solidFill>
                  <a:latin typeface="Times New Roman" panose="02020603050405020304" pitchFamily="18" charset="0"/>
                  <a:sym typeface="Symbol" panose="05050102010706020507" pitchFamily="18" charset="2"/>
                </a:rPr>
                <a:t>u</a:t>
              </a:r>
              <a:endParaRPr lang="en-US" altLang="zh-CN" sz="2800" b="1">
                <a:solidFill>
                  <a:srgbClr val="FF0066"/>
                </a:solidFill>
                <a:latin typeface="Times New Roman" panose="02020603050405020304" pitchFamily="18" charset="0"/>
                <a:sym typeface="Symbol" panose="05050102010706020507" pitchFamily="18" charset="2"/>
              </a:endParaRPr>
            </a:p>
          </p:txBody>
        </p:sp>
      </p:grpSp>
      <p:sp>
        <p:nvSpPr>
          <p:cNvPr id="15"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0956">
                                            <p:txEl>
                                              <p:pRg st="0" end="0"/>
                                            </p:txEl>
                                          </p:spTgt>
                                        </p:tgtEl>
                                        <p:attrNameLst>
                                          <p:attrName>style.visibility</p:attrName>
                                        </p:attrNameLst>
                                      </p:cBhvr>
                                      <p:to>
                                        <p:strVal val="visible"/>
                                      </p:to>
                                    </p:set>
                                    <p:animEffect transition="in" filter="dissolve">
                                      <p:cBhvr>
                                        <p:cTn id="7" dur="500"/>
                                        <p:tgtEl>
                                          <p:spTgt spid="5509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0957">
                                            <p:txEl>
                                              <p:pRg st="0" end="0"/>
                                            </p:txEl>
                                          </p:spTgt>
                                        </p:tgtEl>
                                        <p:attrNameLst>
                                          <p:attrName>style.visibility</p:attrName>
                                        </p:attrNameLst>
                                      </p:cBhvr>
                                      <p:to>
                                        <p:strVal val="visible"/>
                                      </p:to>
                                    </p:set>
                                    <p:animEffect transition="in" filter="dissolve">
                                      <p:cBhvr>
                                        <p:cTn id="12" dur="500"/>
                                        <p:tgtEl>
                                          <p:spTgt spid="5509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0958">
                                            <p:txEl>
                                              <p:pRg st="0" end="0"/>
                                            </p:txEl>
                                          </p:spTgt>
                                        </p:tgtEl>
                                        <p:attrNameLst>
                                          <p:attrName>style.visibility</p:attrName>
                                        </p:attrNameLst>
                                      </p:cBhvr>
                                      <p:to>
                                        <p:strVal val="visible"/>
                                      </p:to>
                                    </p:set>
                                    <p:animEffect transition="in" filter="dissolve">
                                      <p:cBhvr>
                                        <p:cTn id="17" dur="500"/>
                                        <p:tgtEl>
                                          <p:spTgt spid="5509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56" grpId="0" autoUpdateAnimBg="0" build="p"/>
      <p:bldP spid="550957" grpId="0" autoUpdateAnimBg="0" build="p"/>
      <p:bldP spid="550958" grpId="0" autoUpdateAnimBg="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922" name="Text Box 26"/>
          <p:cNvSpPr txBox="1">
            <a:spLocks noChangeArrowheads="1"/>
          </p:cNvSpPr>
          <p:nvPr/>
        </p:nvSpPr>
        <p:spPr bwMode="auto">
          <a:xfrm>
            <a:off x="3276600" y="12954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rgbClr val="CC3300"/>
                </a:solidFill>
                <a:latin typeface="Times New Roman" panose="02020603050405020304" pitchFamily="18" charset="0"/>
              </a:rPr>
              <a:t>p</a:t>
            </a:r>
            <a:r>
              <a:rPr kumimoji="1" lang="en-US" altLang="zh-CN" sz="3200" b="1" baseline="-25000">
                <a:solidFill>
                  <a:srgbClr val="CC3300"/>
                </a:solidFill>
                <a:latin typeface="Times New Roman" panose="02020603050405020304" pitchFamily="18" charset="0"/>
              </a:rPr>
              <a:t>u</a:t>
            </a:r>
            <a:endParaRPr kumimoji="1" lang="en-US" altLang="zh-CN" sz="3200" b="1">
              <a:solidFill>
                <a:srgbClr val="CC3300"/>
              </a:solidFill>
              <a:latin typeface="Times New Roman" panose="02020603050405020304" pitchFamily="18" charset="0"/>
            </a:endParaRPr>
          </a:p>
        </p:txBody>
      </p:sp>
      <p:grpSp>
        <p:nvGrpSpPr>
          <p:cNvPr id="2" name="Group 39"/>
          <p:cNvGrpSpPr/>
          <p:nvPr/>
        </p:nvGrpSpPr>
        <p:grpSpPr bwMode="auto">
          <a:xfrm>
            <a:off x="1905000" y="914400"/>
            <a:ext cx="1219200" cy="4038600"/>
            <a:chOff x="1200" y="480"/>
            <a:chExt cx="768" cy="2544"/>
          </a:xfrm>
        </p:grpSpPr>
        <p:sp>
          <p:nvSpPr>
            <p:cNvPr id="34834" name="Line 27"/>
            <p:cNvSpPr>
              <a:spLocks noChangeShapeType="1"/>
            </p:cNvSpPr>
            <p:nvPr/>
          </p:nvSpPr>
          <p:spPr bwMode="auto">
            <a:xfrm flipH="1">
              <a:off x="1584" y="480"/>
              <a:ext cx="0" cy="2544"/>
            </a:xfrm>
            <a:prstGeom prst="line">
              <a:avLst/>
            </a:prstGeom>
            <a:noFill/>
            <a:ln w="38100">
              <a:solidFill>
                <a:schemeClr val="folHlink"/>
              </a:solidFill>
              <a:prstDash val="lgDash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5" name="Rectangle 15"/>
            <p:cNvSpPr>
              <a:spLocks noChangeArrowheads="1"/>
            </p:cNvSpPr>
            <p:nvPr/>
          </p:nvSpPr>
          <p:spPr bwMode="auto">
            <a:xfrm>
              <a:off x="1200" y="830"/>
              <a:ext cx="767" cy="521"/>
            </a:xfrm>
            <a:prstGeom prst="rect">
              <a:avLst/>
            </a:prstGeom>
            <a:noFill/>
            <a:ln w="38100">
              <a:solidFill>
                <a:srgbClr val="3366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4836" name="AutoShape 16"/>
            <p:cNvSpPr>
              <a:spLocks noChangeArrowheads="1"/>
            </p:cNvSpPr>
            <p:nvPr/>
          </p:nvSpPr>
          <p:spPr bwMode="auto">
            <a:xfrm rot="10800000">
              <a:off x="1220" y="1351"/>
              <a:ext cx="727" cy="1129"/>
            </a:xfrm>
            <a:prstGeom prst="triangle">
              <a:avLst>
                <a:gd name="adj" fmla="val 50000"/>
              </a:avLst>
            </a:prstGeom>
            <a:noFill/>
            <a:ln w="38100">
              <a:solidFill>
                <a:srgbClr val="3366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4837" name="Line 17"/>
            <p:cNvSpPr>
              <a:spLocks noChangeShapeType="1"/>
            </p:cNvSpPr>
            <p:nvPr/>
          </p:nvSpPr>
          <p:spPr bwMode="auto">
            <a:xfrm>
              <a:off x="1200" y="874"/>
              <a:ext cx="1" cy="477"/>
            </a:xfrm>
            <a:prstGeom prst="line">
              <a:avLst/>
            </a:prstGeom>
            <a:noFill/>
            <a:ln w="38100">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8" name="Line 18"/>
            <p:cNvSpPr>
              <a:spLocks noChangeShapeType="1"/>
            </p:cNvSpPr>
            <p:nvPr/>
          </p:nvSpPr>
          <p:spPr bwMode="auto">
            <a:xfrm>
              <a:off x="1365" y="816"/>
              <a:ext cx="7" cy="535"/>
            </a:xfrm>
            <a:prstGeom prst="line">
              <a:avLst/>
            </a:prstGeom>
            <a:noFill/>
            <a:ln w="38100">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9" name="Line 19"/>
            <p:cNvSpPr>
              <a:spLocks noChangeShapeType="1"/>
            </p:cNvSpPr>
            <p:nvPr/>
          </p:nvSpPr>
          <p:spPr bwMode="auto">
            <a:xfrm>
              <a:off x="1584" y="816"/>
              <a:ext cx="1" cy="521"/>
            </a:xfrm>
            <a:prstGeom prst="line">
              <a:avLst/>
            </a:prstGeom>
            <a:noFill/>
            <a:ln w="38100">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0" name="Line 20"/>
            <p:cNvSpPr>
              <a:spLocks noChangeShapeType="1"/>
            </p:cNvSpPr>
            <p:nvPr/>
          </p:nvSpPr>
          <p:spPr bwMode="auto">
            <a:xfrm>
              <a:off x="1755" y="830"/>
              <a:ext cx="1" cy="521"/>
            </a:xfrm>
            <a:prstGeom prst="line">
              <a:avLst/>
            </a:prstGeom>
            <a:noFill/>
            <a:ln w="38100">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1" name="Line 21"/>
            <p:cNvSpPr>
              <a:spLocks noChangeShapeType="1"/>
            </p:cNvSpPr>
            <p:nvPr/>
          </p:nvSpPr>
          <p:spPr bwMode="auto">
            <a:xfrm>
              <a:off x="1967" y="874"/>
              <a:ext cx="1" cy="477"/>
            </a:xfrm>
            <a:prstGeom prst="line">
              <a:avLst/>
            </a:prstGeom>
            <a:noFill/>
            <a:ln w="38100">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2" name="Line 22"/>
            <p:cNvSpPr>
              <a:spLocks noChangeShapeType="1"/>
            </p:cNvSpPr>
            <p:nvPr/>
          </p:nvSpPr>
          <p:spPr bwMode="auto">
            <a:xfrm flipH="1">
              <a:off x="1483" y="1351"/>
              <a:ext cx="242" cy="782"/>
            </a:xfrm>
            <a:prstGeom prst="line">
              <a:avLst/>
            </a:prstGeom>
            <a:noFill/>
            <a:ln w="25400" cap="rnd">
              <a:solidFill>
                <a:srgbClr val="3366FF"/>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3" name="Line 23"/>
            <p:cNvSpPr>
              <a:spLocks noChangeShapeType="1"/>
            </p:cNvSpPr>
            <p:nvPr/>
          </p:nvSpPr>
          <p:spPr bwMode="auto">
            <a:xfrm flipH="1">
              <a:off x="1362" y="1351"/>
              <a:ext cx="80" cy="348"/>
            </a:xfrm>
            <a:prstGeom prst="line">
              <a:avLst/>
            </a:prstGeom>
            <a:noFill/>
            <a:ln w="25400" cap="rnd">
              <a:solidFill>
                <a:srgbClr val="3366FF"/>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4" name="Line 24"/>
            <p:cNvSpPr>
              <a:spLocks noChangeShapeType="1"/>
            </p:cNvSpPr>
            <p:nvPr/>
          </p:nvSpPr>
          <p:spPr bwMode="auto">
            <a:xfrm>
              <a:off x="1765" y="1438"/>
              <a:ext cx="59" cy="146"/>
            </a:xfrm>
            <a:prstGeom prst="line">
              <a:avLst/>
            </a:prstGeom>
            <a:noFill/>
            <a:ln w="25400" cap="rnd">
              <a:solidFill>
                <a:srgbClr val="3366FF"/>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5" name="Line 25"/>
            <p:cNvSpPr>
              <a:spLocks noChangeShapeType="1"/>
            </p:cNvSpPr>
            <p:nvPr/>
          </p:nvSpPr>
          <p:spPr bwMode="auto">
            <a:xfrm>
              <a:off x="1442" y="1395"/>
              <a:ext cx="243" cy="781"/>
            </a:xfrm>
            <a:prstGeom prst="line">
              <a:avLst/>
            </a:prstGeom>
            <a:noFill/>
            <a:ln w="25400" cap="rnd">
              <a:solidFill>
                <a:srgbClr val="3366FF"/>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92926" name="Text Box 30"/>
          <p:cNvSpPr txBox="1">
            <a:spLocks noChangeArrowheads="1"/>
          </p:cNvSpPr>
          <p:nvPr/>
        </p:nvSpPr>
        <p:spPr bwMode="auto">
          <a:xfrm>
            <a:off x="5054600" y="12954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3200" b="1">
                <a:solidFill>
                  <a:srgbClr val="CC3300"/>
                </a:solidFill>
                <a:latin typeface="Times New Roman" panose="02020603050405020304" pitchFamily="18" charset="0"/>
                <a:sym typeface="Symbol" panose="05050102010706020507" pitchFamily="18" charset="2"/>
              </a:rPr>
              <a:t></a:t>
            </a:r>
            <a:r>
              <a:rPr kumimoji="1" lang="en-US" altLang="zh-CN" sz="3200" b="1" baseline="-25000">
                <a:solidFill>
                  <a:srgbClr val="CC3300"/>
                </a:solidFill>
                <a:latin typeface="Times New Roman" panose="02020603050405020304" pitchFamily="18" charset="0"/>
                <a:sym typeface="Symbol" panose="05050102010706020507" pitchFamily="18" charset="2"/>
              </a:rPr>
              <a:t></a:t>
            </a:r>
            <a:r>
              <a:rPr kumimoji="1" lang="en-US" altLang="zh-CN" sz="3200" b="1">
                <a:solidFill>
                  <a:srgbClr val="CC3300"/>
                </a:solidFill>
                <a:latin typeface="Times New Roman" panose="02020603050405020304" pitchFamily="18" charset="0"/>
                <a:sym typeface="Symbol" panose="05050102010706020507" pitchFamily="18" charset="2"/>
              </a:rPr>
              <a:t>=p</a:t>
            </a:r>
            <a:r>
              <a:rPr kumimoji="1" lang="en-US" altLang="zh-CN" sz="3200" b="1" baseline="-25000">
                <a:solidFill>
                  <a:srgbClr val="CC3300"/>
                </a:solidFill>
                <a:latin typeface="Times New Roman" panose="02020603050405020304" pitchFamily="18" charset="0"/>
                <a:sym typeface="Symbol" panose="05050102010706020507" pitchFamily="18" charset="2"/>
              </a:rPr>
              <a:t>u</a:t>
            </a:r>
            <a:endParaRPr kumimoji="1" lang="en-US" altLang="zh-CN" sz="3200" b="1" baseline="-25000">
              <a:solidFill>
                <a:srgbClr val="CC3300"/>
              </a:solidFill>
              <a:latin typeface="Times New Roman" panose="02020603050405020304" pitchFamily="18" charset="0"/>
              <a:sym typeface="Symbol" panose="05050102010706020507" pitchFamily="18" charset="2"/>
            </a:endParaRPr>
          </a:p>
        </p:txBody>
      </p:sp>
      <p:grpSp>
        <p:nvGrpSpPr>
          <p:cNvPr id="3" name="Group 42"/>
          <p:cNvGrpSpPr/>
          <p:nvPr/>
        </p:nvGrpSpPr>
        <p:grpSpPr bwMode="auto">
          <a:xfrm>
            <a:off x="4267200" y="1676400"/>
            <a:ext cx="1854200" cy="2819400"/>
            <a:chOff x="2688" y="1056"/>
            <a:chExt cx="1168" cy="1776"/>
          </a:xfrm>
        </p:grpSpPr>
        <p:sp>
          <p:nvSpPr>
            <p:cNvPr id="34829" name="Rectangle 31"/>
            <p:cNvSpPr>
              <a:spLocks noChangeArrowheads="1"/>
            </p:cNvSpPr>
            <p:nvPr/>
          </p:nvSpPr>
          <p:spPr bwMode="auto">
            <a:xfrm>
              <a:off x="2944" y="1584"/>
              <a:ext cx="672" cy="720"/>
            </a:xfrm>
            <a:prstGeom prst="rect">
              <a:avLst/>
            </a:prstGeom>
            <a:solidFill>
              <a:srgbClr val="CCFFCC"/>
            </a:solidFill>
            <a:ln w="28575">
              <a:solidFill>
                <a:schemeClr val="tx1"/>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4830" name="Line 32"/>
            <p:cNvSpPr>
              <a:spLocks noChangeShapeType="1"/>
            </p:cNvSpPr>
            <p:nvPr/>
          </p:nvSpPr>
          <p:spPr bwMode="auto">
            <a:xfrm>
              <a:off x="3280" y="1056"/>
              <a:ext cx="0" cy="528"/>
            </a:xfrm>
            <a:prstGeom prst="line">
              <a:avLst/>
            </a:prstGeom>
            <a:noFill/>
            <a:ln w="88900">
              <a:solidFill>
                <a:srgbClr val="00808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1" name="Line 33"/>
            <p:cNvSpPr>
              <a:spLocks noChangeShapeType="1"/>
            </p:cNvSpPr>
            <p:nvPr/>
          </p:nvSpPr>
          <p:spPr bwMode="auto">
            <a:xfrm flipV="1">
              <a:off x="3280" y="2304"/>
              <a:ext cx="0" cy="528"/>
            </a:xfrm>
            <a:prstGeom prst="line">
              <a:avLst/>
            </a:prstGeom>
            <a:noFill/>
            <a:ln w="88900">
              <a:solidFill>
                <a:srgbClr val="00808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2" name="Line 34"/>
            <p:cNvSpPr>
              <a:spLocks noChangeShapeType="1"/>
            </p:cNvSpPr>
            <p:nvPr/>
          </p:nvSpPr>
          <p:spPr bwMode="auto">
            <a:xfrm>
              <a:off x="2688" y="1920"/>
              <a:ext cx="256" cy="0"/>
            </a:xfrm>
            <a:prstGeom prst="line">
              <a:avLst/>
            </a:prstGeom>
            <a:noFill/>
            <a:ln w="38100">
              <a:solidFill>
                <a:srgbClr val="00808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3" name="Line 35"/>
            <p:cNvSpPr>
              <a:spLocks noChangeShapeType="1"/>
            </p:cNvSpPr>
            <p:nvPr/>
          </p:nvSpPr>
          <p:spPr bwMode="auto">
            <a:xfrm flipH="1">
              <a:off x="3616" y="1920"/>
              <a:ext cx="240" cy="0"/>
            </a:xfrm>
            <a:prstGeom prst="line">
              <a:avLst/>
            </a:prstGeom>
            <a:noFill/>
            <a:ln w="38100">
              <a:solidFill>
                <a:srgbClr val="00808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92932" name="Text Box 36"/>
          <p:cNvSpPr txBox="1">
            <a:spLocks noChangeArrowheads="1"/>
          </p:cNvSpPr>
          <p:nvPr/>
        </p:nvSpPr>
        <p:spPr bwMode="auto">
          <a:xfrm>
            <a:off x="5943600" y="25146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rgbClr val="CC3300"/>
                </a:solidFill>
                <a:latin typeface="Times New Roman" panose="02020603050405020304" pitchFamily="18" charset="0"/>
                <a:sym typeface="Symbol" panose="05050102010706020507" pitchFamily="18" charset="2"/>
              </a:rPr>
              <a:t></a:t>
            </a:r>
            <a:r>
              <a:rPr kumimoji="1" lang="en-US" altLang="zh-CN" sz="3200" b="1" baseline="-25000">
                <a:solidFill>
                  <a:srgbClr val="CC3300"/>
                </a:solidFill>
                <a:latin typeface="Times New Roman" panose="02020603050405020304" pitchFamily="18" charset="0"/>
                <a:sym typeface="Symbol" panose="05050102010706020507" pitchFamily="18" charset="2"/>
              </a:rPr>
              <a:t> </a:t>
            </a:r>
            <a:r>
              <a:rPr kumimoji="1" lang="en-US" altLang="zh-CN" sz="3200" b="1">
                <a:solidFill>
                  <a:srgbClr val="CC3300"/>
                </a:solidFill>
                <a:latin typeface="Times New Roman" panose="02020603050405020304" pitchFamily="18" charset="0"/>
                <a:sym typeface="Symbol" panose="05050102010706020507" pitchFamily="18" charset="2"/>
              </a:rPr>
              <a:t> </a:t>
            </a:r>
            <a:r>
              <a:rPr kumimoji="1" lang="en-US" altLang="zh-CN" sz="3200" b="1" baseline="-25000">
                <a:solidFill>
                  <a:srgbClr val="CC3300"/>
                </a:solidFill>
                <a:latin typeface="Times New Roman" panose="02020603050405020304" pitchFamily="18" charset="0"/>
                <a:sym typeface="Symbol" panose="05050102010706020507" pitchFamily="18" charset="2"/>
              </a:rPr>
              <a:t>a</a:t>
            </a:r>
            <a:endParaRPr kumimoji="1" lang="en-US" altLang="zh-CN" sz="3200" b="1" baseline="-25000">
              <a:solidFill>
                <a:srgbClr val="CC3300"/>
              </a:solidFill>
              <a:latin typeface="Times New Roman" panose="02020603050405020304" pitchFamily="18" charset="0"/>
              <a:sym typeface="Symbol" panose="05050102010706020507" pitchFamily="18" charset="2"/>
            </a:endParaRPr>
          </a:p>
        </p:txBody>
      </p:sp>
      <p:sp>
        <p:nvSpPr>
          <p:cNvPr id="34824" name="Rectangle 37"/>
          <p:cNvSpPr>
            <a:spLocks noChangeArrowheads="1"/>
          </p:cNvSpPr>
          <p:nvPr/>
        </p:nvSpPr>
        <p:spPr bwMode="auto">
          <a:xfrm>
            <a:off x="304800" y="838200"/>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en-US" altLang="zh-CN" sz="3600" b="1">
                <a:solidFill>
                  <a:srgbClr val="CC3300"/>
                </a:solidFill>
                <a:latin typeface="Times New Roman" panose="02020603050405020304" pitchFamily="18" charset="0"/>
              </a:rPr>
              <a:t>I  </a:t>
            </a:r>
            <a:r>
              <a:rPr lang="zh-CN" altLang="en-US" sz="3600" b="1">
                <a:solidFill>
                  <a:srgbClr val="CC3300"/>
                </a:solidFill>
                <a:latin typeface="Times New Roman" panose="02020603050405020304" pitchFamily="18" charset="0"/>
              </a:rPr>
              <a:t>区</a:t>
            </a:r>
            <a:endParaRPr lang="zh-CN" altLang="en-US" sz="3600" b="1">
              <a:solidFill>
                <a:srgbClr val="CC3300"/>
              </a:solidFill>
              <a:latin typeface="Times New Roman" panose="02020603050405020304" pitchFamily="18" charset="0"/>
            </a:endParaRPr>
          </a:p>
        </p:txBody>
      </p:sp>
      <p:graphicFrame>
        <p:nvGraphicFramePr>
          <p:cNvPr id="592936" name="Object 40"/>
          <p:cNvGraphicFramePr>
            <a:graphicFrameLocks noChangeAspect="1"/>
          </p:cNvGraphicFramePr>
          <p:nvPr/>
        </p:nvGraphicFramePr>
        <p:xfrm>
          <a:off x="974725" y="5181600"/>
          <a:ext cx="3203575" cy="666750"/>
        </p:xfrm>
        <a:graphic>
          <a:graphicData uri="http://schemas.openxmlformats.org/presentationml/2006/ole">
            <mc:AlternateContent xmlns:mc="http://schemas.openxmlformats.org/markup-compatibility/2006">
              <mc:Choice xmlns:v="urn:schemas-microsoft-com:vml" Requires="v">
                <p:oleObj spid="_x0000_s15390" name="公式" r:id="rId1" imgW="1282700" imgH="266700" progId="Equation.3">
                  <p:embed/>
                </p:oleObj>
              </mc:Choice>
              <mc:Fallback>
                <p:oleObj name="公式" r:id="rId1" imgW="1282700" imgH="266700" progId="Equation.3">
                  <p:embed/>
                  <p:pic>
                    <p:nvPicPr>
                      <p:cNvPr id="0" name="Object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5181600"/>
                        <a:ext cx="32035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2937" name="Object 41"/>
          <p:cNvGraphicFramePr>
            <a:graphicFrameLocks noChangeAspect="1"/>
          </p:cNvGraphicFramePr>
          <p:nvPr/>
        </p:nvGraphicFramePr>
        <p:xfrm>
          <a:off x="4648200" y="5105400"/>
          <a:ext cx="2555875" cy="881063"/>
        </p:xfrm>
        <a:graphic>
          <a:graphicData uri="http://schemas.openxmlformats.org/presentationml/2006/ole">
            <mc:AlternateContent xmlns:mc="http://schemas.openxmlformats.org/markup-compatibility/2006">
              <mc:Choice xmlns:v="urn:schemas-microsoft-com:vml" Requires="v">
                <p:oleObj spid="_x0000_s15391" name="Equation" r:id="rId3" imgW="1143000" imgH="393700" progId="Equation.3">
                  <p:embed/>
                </p:oleObj>
              </mc:Choice>
              <mc:Fallback>
                <p:oleObj name="Equation" r:id="rId3" imgW="1143000" imgH="393700" progId="Equation.3">
                  <p:embed/>
                  <p:pic>
                    <p:nvPicPr>
                      <p:cNvPr id="0"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105400"/>
                        <a:ext cx="2555875"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7" name="Text Box 43"/>
          <p:cNvSpPr txBox="1">
            <a:spLocks noChangeArrowheads="1"/>
          </p:cNvSpPr>
          <p:nvPr/>
        </p:nvSpPr>
        <p:spPr bwMode="auto">
          <a:xfrm>
            <a:off x="684213" y="6084888"/>
            <a:ext cx="2673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2800" dirty="0">
                <a:solidFill>
                  <a:srgbClr val="7030A0"/>
                </a:solidFill>
                <a:ea typeface="楷体_GB2312" pitchFamily="49" charset="-122"/>
              </a:rPr>
              <a:t>主动土压力强度</a:t>
            </a:r>
            <a:endParaRPr lang="zh-CN" altLang="en-US" sz="2800" dirty="0">
              <a:solidFill>
                <a:srgbClr val="7030A0"/>
              </a:solidFill>
              <a:ea typeface="楷体_GB2312" pitchFamily="49" charset="-122"/>
            </a:endParaRPr>
          </a:p>
        </p:txBody>
      </p:sp>
      <p:sp>
        <p:nvSpPr>
          <p:cNvPr id="34828" name="Line 44"/>
          <p:cNvSpPr>
            <a:spLocks noChangeShapeType="1"/>
          </p:cNvSpPr>
          <p:nvPr/>
        </p:nvSpPr>
        <p:spPr bwMode="auto">
          <a:xfrm flipV="1">
            <a:off x="1187450" y="5734050"/>
            <a:ext cx="0" cy="431800"/>
          </a:xfrm>
          <a:prstGeom prst="line">
            <a:avLst/>
          </a:prstGeom>
          <a:noFill/>
          <a:ln w="95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2922"/>
                                        </p:tgtEl>
                                        <p:attrNameLst>
                                          <p:attrName>style.visibility</p:attrName>
                                        </p:attrNameLst>
                                      </p:cBhvr>
                                      <p:to>
                                        <p:strVal val="visible"/>
                                      </p:to>
                                    </p:set>
                                    <p:animEffect transition="in" filter="wipe(left)">
                                      <p:cBhvr>
                                        <p:cTn id="11" dur="500"/>
                                        <p:tgtEl>
                                          <p:spTgt spid="59292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92926"/>
                                        </p:tgtEl>
                                        <p:attrNameLst>
                                          <p:attrName>style.visibility</p:attrName>
                                        </p:attrNameLst>
                                      </p:cBhvr>
                                      <p:to>
                                        <p:strVal val="visible"/>
                                      </p:to>
                                    </p:set>
                                    <p:animEffect transition="in" filter="wipe(left)">
                                      <p:cBhvr>
                                        <p:cTn id="21" dur="500"/>
                                        <p:tgtEl>
                                          <p:spTgt spid="5929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92932"/>
                                        </p:tgtEl>
                                        <p:attrNameLst>
                                          <p:attrName>style.visibility</p:attrName>
                                        </p:attrNameLst>
                                      </p:cBhvr>
                                      <p:to>
                                        <p:strVal val="visible"/>
                                      </p:to>
                                    </p:set>
                                    <p:animEffect transition="in" filter="wipe(left)">
                                      <p:cBhvr>
                                        <p:cTn id="26" dur="500"/>
                                        <p:tgtEl>
                                          <p:spTgt spid="5929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92936"/>
                                        </p:tgtEl>
                                        <p:attrNameLst>
                                          <p:attrName>style.visibility</p:attrName>
                                        </p:attrNameLst>
                                      </p:cBhvr>
                                      <p:to>
                                        <p:strVal val="visible"/>
                                      </p:to>
                                    </p:set>
                                    <p:animEffect transition="in" filter="wipe(left)">
                                      <p:cBhvr>
                                        <p:cTn id="31" dur="500"/>
                                        <p:tgtEl>
                                          <p:spTgt spid="5929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92937"/>
                                        </p:tgtEl>
                                        <p:attrNameLst>
                                          <p:attrName>style.visibility</p:attrName>
                                        </p:attrNameLst>
                                      </p:cBhvr>
                                      <p:to>
                                        <p:strVal val="visible"/>
                                      </p:to>
                                    </p:set>
                                    <p:animEffect transition="in" filter="wipe(left)">
                                      <p:cBhvr>
                                        <p:cTn id="36" dur="500"/>
                                        <p:tgtEl>
                                          <p:spTgt spid="592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22" grpId="0" autoUpdateAnimBg="0"/>
      <p:bldP spid="592926" grpId="0" autoUpdateAnimBg="0"/>
      <p:bldP spid="5929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14"/>
          <p:cNvSpPr>
            <a:spLocks noChangeArrowheads="1"/>
          </p:cNvSpPr>
          <p:nvPr/>
        </p:nvSpPr>
        <p:spPr bwMode="auto">
          <a:xfrm>
            <a:off x="304800" y="914400"/>
            <a:ext cx="205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en-US" altLang="zh-CN" sz="3600" b="1">
                <a:solidFill>
                  <a:srgbClr val="CC3300"/>
                </a:solidFill>
                <a:latin typeface="Times New Roman" panose="02020603050405020304" pitchFamily="18" charset="0"/>
              </a:rPr>
              <a:t>III  </a:t>
            </a:r>
            <a:r>
              <a:rPr lang="zh-CN" altLang="en-US" sz="3600" b="1">
                <a:solidFill>
                  <a:srgbClr val="CC3300"/>
                </a:solidFill>
                <a:latin typeface="Times New Roman" panose="02020603050405020304" pitchFamily="18" charset="0"/>
              </a:rPr>
              <a:t>区</a:t>
            </a:r>
            <a:endParaRPr lang="zh-CN" altLang="en-US" sz="3600" b="1">
              <a:solidFill>
                <a:srgbClr val="CC3300"/>
              </a:solidFill>
              <a:latin typeface="Times New Roman" panose="02020603050405020304" pitchFamily="18" charset="0"/>
            </a:endParaRPr>
          </a:p>
        </p:txBody>
      </p:sp>
      <p:sp>
        <p:nvSpPr>
          <p:cNvPr id="593954" name="Text Box 34"/>
          <p:cNvSpPr txBox="1">
            <a:spLocks noChangeArrowheads="1"/>
          </p:cNvSpPr>
          <p:nvPr/>
        </p:nvSpPr>
        <p:spPr bwMode="auto">
          <a:xfrm>
            <a:off x="4356100" y="22733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rgbClr val="CC3300"/>
                </a:solidFill>
                <a:latin typeface="Times New Roman" panose="02020603050405020304" pitchFamily="18" charset="0"/>
                <a:sym typeface="Symbol" panose="05050102010706020507" pitchFamily="18" charset="2"/>
              </a:rPr>
              <a:t></a:t>
            </a:r>
            <a:r>
              <a:rPr kumimoji="1" lang="en-US" altLang="zh-CN" sz="3200" b="1" baseline="-25000">
                <a:solidFill>
                  <a:srgbClr val="CC3300"/>
                </a:solidFill>
                <a:latin typeface="Times New Roman" panose="02020603050405020304" pitchFamily="18" charset="0"/>
                <a:sym typeface="Symbol" panose="05050102010706020507" pitchFamily="18" charset="2"/>
              </a:rPr>
              <a:t>m</a:t>
            </a:r>
            <a:r>
              <a:rPr kumimoji="1" lang="en-US" altLang="zh-CN" sz="3200" b="1">
                <a:solidFill>
                  <a:srgbClr val="CC3300"/>
                </a:solidFill>
                <a:latin typeface="Times New Roman" panose="02020603050405020304" pitchFamily="18" charset="0"/>
                <a:sym typeface="Symbol" panose="05050102010706020507" pitchFamily="18" charset="2"/>
              </a:rPr>
              <a:t>d</a:t>
            </a:r>
            <a:endParaRPr kumimoji="1" lang="en-US" altLang="zh-CN" sz="3200" b="1">
              <a:solidFill>
                <a:srgbClr val="CC3300"/>
              </a:solidFill>
              <a:latin typeface="Times New Roman" panose="02020603050405020304" pitchFamily="18" charset="0"/>
            </a:endParaRPr>
          </a:p>
        </p:txBody>
      </p:sp>
      <p:sp>
        <p:nvSpPr>
          <p:cNvPr id="593957" name="Text Box 37"/>
          <p:cNvSpPr txBox="1">
            <a:spLocks noChangeArrowheads="1"/>
          </p:cNvSpPr>
          <p:nvPr/>
        </p:nvSpPr>
        <p:spPr bwMode="auto">
          <a:xfrm>
            <a:off x="5795963" y="18288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3200" b="1">
                <a:solidFill>
                  <a:srgbClr val="CC3300"/>
                </a:solidFill>
                <a:latin typeface="Times New Roman" panose="02020603050405020304" pitchFamily="18" charset="0"/>
                <a:sym typeface="Symbol" panose="05050102010706020507" pitchFamily="18" charset="2"/>
              </a:rPr>
              <a:t></a:t>
            </a:r>
            <a:r>
              <a:rPr kumimoji="1" lang="en-US" altLang="zh-CN" sz="3200" b="1" baseline="-25000">
                <a:solidFill>
                  <a:srgbClr val="CC3300"/>
                </a:solidFill>
                <a:latin typeface="Times New Roman" panose="02020603050405020304" pitchFamily="18" charset="0"/>
                <a:sym typeface="Symbol" panose="05050102010706020507" pitchFamily="18" charset="2"/>
              </a:rPr>
              <a:t>3</a:t>
            </a:r>
            <a:r>
              <a:rPr kumimoji="1" lang="en-US" altLang="zh-CN" sz="3200" b="1">
                <a:solidFill>
                  <a:srgbClr val="CC3300"/>
                </a:solidFill>
                <a:latin typeface="Times New Roman" panose="02020603050405020304" pitchFamily="18" charset="0"/>
                <a:sym typeface="Symbol" panose="05050102010706020507" pitchFamily="18" charset="2"/>
              </a:rPr>
              <a:t>= </a:t>
            </a:r>
            <a:r>
              <a:rPr kumimoji="1" lang="en-US" altLang="zh-CN" sz="3200" b="1" baseline="-25000">
                <a:solidFill>
                  <a:srgbClr val="CC3300"/>
                </a:solidFill>
                <a:latin typeface="Times New Roman" panose="02020603050405020304" pitchFamily="18" charset="0"/>
                <a:sym typeface="Symbol" panose="05050102010706020507" pitchFamily="18" charset="2"/>
              </a:rPr>
              <a:t>m</a:t>
            </a:r>
            <a:r>
              <a:rPr kumimoji="1" lang="en-US" altLang="zh-CN" sz="3200" b="1">
                <a:solidFill>
                  <a:srgbClr val="CC3300"/>
                </a:solidFill>
                <a:latin typeface="Times New Roman" panose="02020603050405020304" pitchFamily="18" charset="0"/>
                <a:sym typeface="Symbol" panose="05050102010706020507" pitchFamily="18" charset="2"/>
              </a:rPr>
              <a:t>d </a:t>
            </a:r>
            <a:endParaRPr kumimoji="1" lang="en-US" altLang="zh-CN" sz="3200" b="1">
              <a:solidFill>
                <a:srgbClr val="CC3300"/>
              </a:solidFill>
              <a:latin typeface="Times New Roman" panose="02020603050405020304" pitchFamily="18" charset="0"/>
              <a:sym typeface="Symbol" panose="05050102010706020507" pitchFamily="18" charset="2"/>
            </a:endParaRPr>
          </a:p>
        </p:txBody>
      </p:sp>
      <p:grpSp>
        <p:nvGrpSpPr>
          <p:cNvPr id="2" name="Group 46"/>
          <p:cNvGrpSpPr/>
          <p:nvPr/>
        </p:nvGrpSpPr>
        <p:grpSpPr bwMode="auto">
          <a:xfrm>
            <a:off x="5321300" y="2286000"/>
            <a:ext cx="2565400" cy="2044700"/>
            <a:chOff x="3120" y="1789"/>
            <a:chExt cx="1616" cy="1288"/>
          </a:xfrm>
        </p:grpSpPr>
        <p:sp>
          <p:nvSpPr>
            <p:cNvPr id="35873" name="Rectangle 38"/>
            <p:cNvSpPr>
              <a:spLocks noChangeArrowheads="1"/>
            </p:cNvSpPr>
            <p:nvPr/>
          </p:nvSpPr>
          <p:spPr bwMode="auto">
            <a:xfrm>
              <a:off x="3600" y="2093"/>
              <a:ext cx="672" cy="720"/>
            </a:xfrm>
            <a:prstGeom prst="rect">
              <a:avLst/>
            </a:prstGeom>
            <a:solidFill>
              <a:srgbClr val="CCFFCC"/>
            </a:solidFill>
            <a:ln w="28575">
              <a:solidFill>
                <a:schemeClr val="tx1"/>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5874" name="Line 39"/>
            <p:cNvSpPr>
              <a:spLocks noChangeShapeType="1"/>
            </p:cNvSpPr>
            <p:nvPr/>
          </p:nvSpPr>
          <p:spPr bwMode="auto">
            <a:xfrm flipH="1">
              <a:off x="3936" y="1789"/>
              <a:ext cx="8" cy="304"/>
            </a:xfrm>
            <a:prstGeom prst="line">
              <a:avLst/>
            </a:prstGeom>
            <a:noFill/>
            <a:ln w="50800">
              <a:solidFill>
                <a:srgbClr val="00808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5" name="Line 40"/>
            <p:cNvSpPr>
              <a:spLocks noChangeShapeType="1"/>
            </p:cNvSpPr>
            <p:nvPr/>
          </p:nvSpPr>
          <p:spPr bwMode="auto">
            <a:xfrm flipV="1">
              <a:off x="3928" y="2813"/>
              <a:ext cx="8" cy="264"/>
            </a:xfrm>
            <a:prstGeom prst="line">
              <a:avLst/>
            </a:prstGeom>
            <a:noFill/>
            <a:ln w="50800">
              <a:solidFill>
                <a:srgbClr val="00808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6" name="Line 41"/>
            <p:cNvSpPr>
              <a:spLocks noChangeShapeType="1"/>
            </p:cNvSpPr>
            <p:nvPr/>
          </p:nvSpPr>
          <p:spPr bwMode="auto">
            <a:xfrm flipV="1">
              <a:off x="3120" y="2429"/>
              <a:ext cx="480" cy="0"/>
            </a:xfrm>
            <a:prstGeom prst="line">
              <a:avLst/>
            </a:prstGeom>
            <a:noFill/>
            <a:ln w="101600">
              <a:solidFill>
                <a:srgbClr val="00808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7" name="Line 42"/>
            <p:cNvSpPr>
              <a:spLocks noChangeShapeType="1"/>
            </p:cNvSpPr>
            <p:nvPr/>
          </p:nvSpPr>
          <p:spPr bwMode="auto">
            <a:xfrm flipH="1">
              <a:off x="4272" y="2429"/>
              <a:ext cx="464" cy="0"/>
            </a:xfrm>
            <a:prstGeom prst="line">
              <a:avLst/>
            </a:prstGeom>
            <a:noFill/>
            <a:ln w="101600">
              <a:solidFill>
                <a:srgbClr val="00808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93963" name="Text Box 43"/>
          <p:cNvSpPr txBox="1">
            <a:spLocks noChangeArrowheads="1"/>
          </p:cNvSpPr>
          <p:nvPr/>
        </p:nvSpPr>
        <p:spPr bwMode="auto">
          <a:xfrm>
            <a:off x="7877175" y="2924175"/>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rgbClr val="CC3300"/>
                </a:solidFill>
                <a:latin typeface="Times New Roman" panose="02020603050405020304" pitchFamily="18" charset="0"/>
                <a:sym typeface="Symbol" panose="05050102010706020507" pitchFamily="18" charset="2"/>
              </a:rPr>
              <a:t></a:t>
            </a:r>
            <a:r>
              <a:rPr kumimoji="1" lang="en-US" altLang="zh-CN" sz="3200" b="1" baseline="-25000">
                <a:solidFill>
                  <a:srgbClr val="CC3300"/>
                </a:solidFill>
                <a:latin typeface="Times New Roman" panose="02020603050405020304" pitchFamily="18" charset="0"/>
                <a:sym typeface="Symbol" panose="05050102010706020507" pitchFamily="18" charset="2"/>
              </a:rPr>
              <a:t>1 </a:t>
            </a:r>
            <a:r>
              <a:rPr kumimoji="1" lang="en-US" altLang="zh-CN" sz="3200" b="1">
                <a:solidFill>
                  <a:srgbClr val="CC3300"/>
                </a:solidFill>
                <a:latin typeface="Times New Roman" panose="02020603050405020304" pitchFamily="18" charset="0"/>
                <a:sym typeface="Symbol" panose="05050102010706020507" pitchFamily="18" charset="2"/>
              </a:rPr>
              <a:t></a:t>
            </a:r>
            <a:r>
              <a:rPr kumimoji="1" lang="en-US" altLang="zh-CN" sz="3200" b="1" baseline="-25000">
                <a:solidFill>
                  <a:srgbClr val="CC3300"/>
                </a:solidFill>
                <a:latin typeface="Times New Roman" panose="02020603050405020304" pitchFamily="18" charset="0"/>
                <a:sym typeface="Symbol" panose="05050102010706020507" pitchFamily="18" charset="2"/>
              </a:rPr>
              <a:t>p</a:t>
            </a:r>
            <a:endParaRPr kumimoji="1" lang="en-US" altLang="zh-CN" sz="3200" b="1">
              <a:solidFill>
                <a:srgbClr val="CC3300"/>
              </a:solidFill>
              <a:latin typeface="Times New Roman" panose="02020603050405020304" pitchFamily="18" charset="0"/>
              <a:sym typeface="Symbol" panose="05050102010706020507" pitchFamily="18" charset="2"/>
            </a:endParaRPr>
          </a:p>
        </p:txBody>
      </p:sp>
      <p:graphicFrame>
        <p:nvGraphicFramePr>
          <p:cNvPr id="593967" name="Object 47"/>
          <p:cNvGraphicFramePr>
            <a:graphicFrameLocks noChangeAspect="1"/>
          </p:cNvGraphicFramePr>
          <p:nvPr/>
        </p:nvGraphicFramePr>
        <p:xfrm>
          <a:off x="806450" y="5105400"/>
          <a:ext cx="3457575" cy="698500"/>
        </p:xfrm>
        <a:graphic>
          <a:graphicData uri="http://schemas.openxmlformats.org/presentationml/2006/ole">
            <mc:AlternateContent xmlns:mc="http://schemas.openxmlformats.org/markup-compatibility/2006">
              <mc:Choice xmlns:v="urn:schemas-microsoft-com:vml" Requires="v">
                <p:oleObj spid="_x0000_s16414" name="数式" r:id="rId1" imgW="1384300" imgH="279400" progId="Equation.3">
                  <p:embed/>
                </p:oleObj>
              </mc:Choice>
              <mc:Fallback>
                <p:oleObj name="数式" r:id="rId1" imgW="1384300" imgH="279400" progId="Equation.3">
                  <p:embed/>
                  <p:pic>
                    <p:nvPicPr>
                      <p:cNvPr id="0" name="Object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5105400"/>
                        <a:ext cx="34575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68" name="Object 48"/>
          <p:cNvGraphicFramePr>
            <a:graphicFrameLocks noChangeAspect="1"/>
          </p:cNvGraphicFramePr>
          <p:nvPr/>
        </p:nvGraphicFramePr>
        <p:xfrm>
          <a:off x="4572000" y="5029200"/>
          <a:ext cx="2584450" cy="881063"/>
        </p:xfrm>
        <a:graphic>
          <a:graphicData uri="http://schemas.openxmlformats.org/presentationml/2006/ole">
            <mc:AlternateContent xmlns:mc="http://schemas.openxmlformats.org/markup-compatibility/2006">
              <mc:Choice xmlns:v="urn:schemas-microsoft-com:vml" Requires="v">
                <p:oleObj spid="_x0000_s16415" name="Equation" r:id="rId3" imgW="1155700" imgH="393700" progId="Equation.3">
                  <p:embed/>
                </p:oleObj>
              </mc:Choice>
              <mc:Fallback>
                <p:oleObj name="Equation" r:id="rId3" imgW="1155700" imgH="393700" progId="Equation.3">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029200"/>
                        <a:ext cx="258445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50"/>
          <p:cNvGrpSpPr/>
          <p:nvPr/>
        </p:nvGrpSpPr>
        <p:grpSpPr bwMode="auto">
          <a:xfrm>
            <a:off x="304800" y="1524000"/>
            <a:ext cx="4038600" cy="2819400"/>
            <a:chOff x="192" y="960"/>
            <a:chExt cx="2544" cy="1776"/>
          </a:xfrm>
        </p:grpSpPr>
        <p:grpSp>
          <p:nvGrpSpPr>
            <p:cNvPr id="35853" name="Group 45"/>
            <p:cNvGrpSpPr/>
            <p:nvPr/>
          </p:nvGrpSpPr>
          <p:grpSpPr bwMode="auto">
            <a:xfrm>
              <a:off x="192" y="1536"/>
              <a:ext cx="2544" cy="816"/>
              <a:chOff x="192" y="1392"/>
              <a:chExt cx="2592" cy="816"/>
            </a:xfrm>
          </p:grpSpPr>
          <p:sp>
            <p:nvSpPr>
              <p:cNvPr id="35855" name="Rectangle 16"/>
              <p:cNvSpPr>
                <a:spLocks noChangeArrowheads="1"/>
              </p:cNvSpPr>
              <p:nvPr/>
            </p:nvSpPr>
            <p:spPr bwMode="auto">
              <a:xfrm>
                <a:off x="192" y="1392"/>
                <a:ext cx="2592" cy="297"/>
              </a:xfrm>
              <a:prstGeom prst="rect">
                <a:avLst/>
              </a:prstGeom>
              <a:noFill/>
              <a:ln w="28575">
                <a:solidFill>
                  <a:srgbClr val="3366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5856" name="AutoShape 17"/>
              <p:cNvSpPr>
                <a:spLocks noChangeArrowheads="1"/>
              </p:cNvSpPr>
              <p:nvPr/>
            </p:nvSpPr>
            <p:spPr bwMode="auto">
              <a:xfrm flipV="1">
                <a:off x="192" y="1689"/>
                <a:ext cx="2552" cy="519"/>
              </a:xfrm>
              <a:prstGeom prst="triangle">
                <a:avLst>
                  <a:gd name="adj" fmla="val 50000"/>
                </a:avLst>
              </a:prstGeom>
              <a:noFill/>
              <a:ln w="28575">
                <a:solidFill>
                  <a:srgbClr val="3366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5857" name="Line 18"/>
              <p:cNvSpPr>
                <a:spLocks noChangeShapeType="1"/>
              </p:cNvSpPr>
              <p:nvPr/>
            </p:nvSpPr>
            <p:spPr bwMode="auto">
              <a:xfrm>
                <a:off x="192" y="1392"/>
                <a:ext cx="0" cy="297"/>
              </a:xfrm>
              <a:prstGeom prst="line">
                <a:avLst/>
              </a:prstGeom>
              <a:noFill/>
              <a:ln w="28575">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8" name="Line 19"/>
              <p:cNvSpPr>
                <a:spLocks noChangeShapeType="1"/>
              </p:cNvSpPr>
              <p:nvPr/>
            </p:nvSpPr>
            <p:spPr bwMode="auto">
              <a:xfrm>
                <a:off x="1309" y="1392"/>
                <a:ext cx="0" cy="297"/>
              </a:xfrm>
              <a:prstGeom prst="line">
                <a:avLst/>
              </a:prstGeom>
              <a:noFill/>
              <a:ln w="28575">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9" name="Line 20"/>
              <p:cNvSpPr>
                <a:spLocks noChangeShapeType="1"/>
              </p:cNvSpPr>
              <p:nvPr/>
            </p:nvSpPr>
            <p:spPr bwMode="auto">
              <a:xfrm>
                <a:off x="1618" y="1392"/>
                <a:ext cx="0" cy="297"/>
              </a:xfrm>
              <a:prstGeom prst="line">
                <a:avLst/>
              </a:prstGeom>
              <a:noFill/>
              <a:ln w="28575">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0" name="Line 21"/>
              <p:cNvSpPr>
                <a:spLocks noChangeShapeType="1"/>
              </p:cNvSpPr>
              <p:nvPr/>
            </p:nvSpPr>
            <p:spPr bwMode="auto">
              <a:xfrm>
                <a:off x="1917" y="1411"/>
                <a:ext cx="0" cy="296"/>
              </a:xfrm>
              <a:prstGeom prst="line">
                <a:avLst/>
              </a:prstGeom>
              <a:noFill/>
              <a:ln w="28575">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1" name="Line 22"/>
              <p:cNvSpPr>
                <a:spLocks noChangeShapeType="1"/>
              </p:cNvSpPr>
              <p:nvPr/>
            </p:nvSpPr>
            <p:spPr bwMode="auto">
              <a:xfrm>
                <a:off x="2226" y="1392"/>
                <a:ext cx="0" cy="297"/>
              </a:xfrm>
              <a:prstGeom prst="line">
                <a:avLst/>
              </a:prstGeom>
              <a:noFill/>
              <a:ln w="28575">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2" name="Line 23"/>
              <p:cNvSpPr>
                <a:spLocks noChangeShapeType="1"/>
              </p:cNvSpPr>
              <p:nvPr/>
            </p:nvSpPr>
            <p:spPr bwMode="auto">
              <a:xfrm>
                <a:off x="2505" y="1392"/>
                <a:ext cx="0" cy="297"/>
              </a:xfrm>
              <a:prstGeom prst="line">
                <a:avLst/>
              </a:prstGeom>
              <a:noFill/>
              <a:ln w="28575">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3" name="Line 24"/>
              <p:cNvSpPr>
                <a:spLocks noChangeShapeType="1"/>
              </p:cNvSpPr>
              <p:nvPr/>
            </p:nvSpPr>
            <p:spPr bwMode="auto">
              <a:xfrm>
                <a:off x="2784" y="1392"/>
                <a:ext cx="0" cy="297"/>
              </a:xfrm>
              <a:prstGeom prst="line">
                <a:avLst/>
              </a:prstGeom>
              <a:noFill/>
              <a:ln w="28575">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4" name="Line 25"/>
              <p:cNvSpPr>
                <a:spLocks noChangeShapeType="1"/>
              </p:cNvSpPr>
              <p:nvPr/>
            </p:nvSpPr>
            <p:spPr bwMode="auto">
              <a:xfrm>
                <a:off x="471" y="1392"/>
                <a:ext cx="0" cy="297"/>
              </a:xfrm>
              <a:prstGeom prst="line">
                <a:avLst/>
              </a:prstGeom>
              <a:noFill/>
              <a:ln w="28575">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5" name="Line 26"/>
              <p:cNvSpPr>
                <a:spLocks noChangeShapeType="1"/>
              </p:cNvSpPr>
              <p:nvPr/>
            </p:nvSpPr>
            <p:spPr bwMode="auto">
              <a:xfrm>
                <a:off x="750" y="1392"/>
                <a:ext cx="0" cy="297"/>
              </a:xfrm>
              <a:prstGeom prst="line">
                <a:avLst/>
              </a:prstGeom>
              <a:noFill/>
              <a:ln w="28575">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6" name="Line 27"/>
              <p:cNvSpPr>
                <a:spLocks noChangeShapeType="1"/>
              </p:cNvSpPr>
              <p:nvPr/>
            </p:nvSpPr>
            <p:spPr bwMode="auto">
              <a:xfrm>
                <a:off x="1029" y="1392"/>
                <a:ext cx="0" cy="297"/>
              </a:xfrm>
              <a:prstGeom prst="line">
                <a:avLst/>
              </a:prstGeom>
              <a:noFill/>
              <a:ln w="28575">
                <a:solidFill>
                  <a:srgbClr val="3366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7" name="Line 28"/>
              <p:cNvSpPr>
                <a:spLocks noChangeShapeType="1"/>
              </p:cNvSpPr>
              <p:nvPr/>
            </p:nvSpPr>
            <p:spPr bwMode="auto">
              <a:xfrm>
                <a:off x="830" y="1689"/>
                <a:ext cx="997" cy="408"/>
              </a:xfrm>
              <a:prstGeom prst="line">
                <a:avLst/>
              </a:prstGeom>
              <a:noFill/>
              <a:ln w="28575">
                <a:solidFill>
                  <a:srgbClr val="3366FF"/>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8" name="Line 29"/>
              <p:cNvSpPr>
                <a:spLocks noChangeShapeType="1"/>
              </p:cNvSpPr>
              <p:nvPr/>
            </p:nvSpPr>
            <p:spPr bwMode="auto">
              <a:xfrm>
                <a:off x="2106" y="1689"/>
                <a:ext cx="319" cy="148"/>
              </a:xfrm>
              <a:prstGeom prst="line">
                <a:avLst/>
              </a:prstGeom>
              <a:noFill/>
              <a:ln w="28575">
                <a:solidFill>
                  <a:srgbClr val="3366FF"/>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9" name="Line 30"/>
              <p:cNvSpPr>
                <a:spLocks noChangeShapeType="1"/>
              </p:cNvSpPr>
              <p:nvPr/>
            </p:nvSpPr>
            <p:spPr bwMode="auto">
              <a:xfrm>
                <a:off x="1508" y="1689"/>
                <a:ext cx="598" cy="259"/>
              </a:xfrm>
              <a:prstGeom prst="line">
                <a:avLst/>
              </a:prstGeom>
              <a:noFill/>
              <a:ln w="28575">
                <a:solidFill>
                  <a:srgbClr val="3366FF"/>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0" name="Line 31"/>
              <p:cNvSpPr>
                <a:spLocks noChangeShapeType="1"/>
              </p:cNvSpPr>
              <p:nvPr/>
            </p:nvSpPr>
            <p:spPr bwMode="auto">
              <a:xfrm flipV="1">
                <a:off x="1149" y="1689"/>
                <a:ext cx="1037" cy="408"/>
              </a:xfrm>
              <a:prstGeom prst="line">
                <a:avLst/>
              </a:prstGeom>
              <a:noFill/>
              <a:ln w="28575">
                <a:solidFill>
                  <a:srgbClr val="3366FF"/>
                </a:solidFill>
                <a:prstDash val="lg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1" name="Line 32"/>
              <p:cNvSpPr>
                <a:spLocks noChangeShapeType="1"/>
              </p:cNvSpPr>
              <p:nvPr/>
            </p:nvSpPr>
            <p:spPr bwMode="auto">
              <a:xfrm flipV="1">
                <a:off x="830" y="1689"/>
                <a:ext cx="718" cy="259"/>
              </a:xfrm>
              <a:prstGeom prst="line">
                <a:avLst/>
              </a:prstGeom>
              <a:noFill/>
              <a:ln w="28575">
                <a:solidFill>
                  <a:srgbClr val="3366FF"/>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2" name="Line 33"/>
              <p:cNvSpPr>
                <a:spLocks noChangeShapeType="1"/>
              </p:cNvSpPr>
              <p:nvPr/>
            </p:nvSpPr>
            <p:spPr bwMode="auto">
              <a:xfrm flipV="1">
                <a:off x="511" y="1689"/>
                <a:ext cx="439" cy="148"/>
              </a:xfrm>
              <a:prstGeom prst="line">
                <a:avLst/>
              </a:prstGeom>
              <a:noFill/>
              <a:ln w="28575">
                <a:solidFill>
                  <a:srgbClr val="3366FF"/>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5854" name="Line 49"/>
            <p:cNvSpPr>
              <a:spLocks noChangeShapeType="1"/>
            </p:cNvSpPr>
            <p:nvPr/>
          </p:nvSpPr>
          <p:spPr bwMode="auto">
            <a:xfrm flipV="1">
              <a:off x="1440" y="960"/>
              <a:ext cx="0" cy="1776"/>
            </a:xfrm>
            <a:prstGeom prst="line">
              <a:avLst/>
            </a:prstGeom>
            <a:noFill/>
            <a:ln w="28575">
              <a:solidFill>
                <a:schemeClr val="folHlink"/>
              </a:solidFill>
              <a:prstDash val="lgDashDot"/>
              <a:round/>
            </a:ln>
            <a:extLst>
              <a:ext uri="{909E8E84-426E-40DD-AFC4-6F175D3DCCD1}">
                <a14:hiddenFill xmlns:a14="http://schemas.microsoft.com/office/drawing/2010/main">
                  <a:noFill/>
                </a14:hiddenFill>
              </a:ext>
            </a:extLst>
          </p:spPr>
          <p:txBody>
            <a:bodyPr/>
            <a:lstStyle/>
            <a:p>
              <a:endParaRPr lang="zh-CN" altLang="en-US"/>
            </a:p>
          </p:txBody>
        </p:sp>
      </p:grpSp>
      <p:sp>
        <p:nvSpPr>
          <p:cNvPr id="35851" name="Text Box 51"/>
          <p:cNvSpPr txBox="1">
            <a:spLocks noChangeArrowheads="1"/>
          </p:cNvSpPr>
          <p:nvPr/>
        </p:nvSpPr>
        <p:spPr bwMode="auto">
          <a:xfrm>
            <a:off x="684213" y="6084888"/>
            <a:ext cx="2673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2800" dirty="0">
                <a:solidFill>
                  <a:srgbClr val="7030A0"/>
                </a:solidFill>
                <a:ea typeface="楷体_GB2312" pitchFamily="49" charset="-122"/>
              </a:rPr>
              <a:t>被动土压力强度</a:t>
            </a:r>
            <a:endParaRPr lang="zh-CN" altLang="en-US" sz="2800" dirty="0">
              <a:solidFill>
                <a:srgbClr val="7030A0"/>
              </a:solidFill>
              <a:ea typeface="楷体_GB2312" pitchFamily="49" charset="-122"/>
            </a:endParaRPr>
          </a:p>
        </p:txBody>
      </p:sp>
      <p:sp>
        <p:nvSpPr>
          <p:cNvPr id="35852" name="Line 52"/>
          <p:cNvSpPr>
            <a:spLocks noChangeShapeType="1"/>
          </p:cNvSpPr>
          <p:nvPr/>
        </p:nvSpPr>
        <p:spPr bwMode="auto">
          <a:xfrm flipV="1">
            <a:off x="1187450" y="5734050"/>
            <a:ext cx="0" cy="431800"/>
          </a:xfrm>
          <a:prstGeom prst="line">
            <a:avLst/>
          </a:prstGeom>
          <a:noFill/>
          <a:ln w="95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4"/>
                                        </p:tgtEl>
                                        <p:attrNameLst>
                                          <p:attrName>style.visibility</p:attrName>
                                        </p:attrNameLst>
                                      </p:cBhvr>
                                      <p:to>
                                        <p:strVal val="visible"/>
                                      </p:to>
                                    </p:set>
                                    <p:animEffect transition="in" filter="wipe(left)">
                                      <p:cBhvr>
                                        <p:cTn id="12" dur="500"/>
                                        <p:tgtEl>
                                          <p:spTgt spid="5939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7"/>
                                        </p:tgtEl>
                                        <p:attrNameLst>
                                          <p:attrName>style.visibility</p:attrName>
                                        </p:attrNameLst>
                                      </p:cBhvr>
                                      <p:to>
                                        <p:strVal val="visible"/>
                                      </p:to>
                                    </p:set>
                                    <p:animEffect transition="in" filter="wipe(left)">
                                      <p:cBhvr>
                                        <p:cTn id="22" dur="500"/>
                                        <p:tgtEl>
                                          <p:spTgt spid="5939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63"/>
                                        </p:tgtEl>
                                        <p:attrNameLst>
                                          <p:attrName>style.visibility</p:attrName>
                                        </p:attrNameLst>
                                      </p:cBhvr>
                                      <p:to>
                                        <p:strVal val="visible"/>
                                      </p:to>
                                    </p:set>
                                    <p:animEffect transition="in" filter="wipe(left)">
                                      <p:cBhvr>
                                        <p:cTn id="27" dur="500"/>
                                        <p:tgtEl>
                                          <p:spTgt spid="5939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93967"/>
                                        </p:tgtEl>
                                        <p:attrNameLst>
                                          <p:attrName>style.visibility</p:attrName>
                                        </p:attrNameLst>
                                      </p:cBhvr>
                                      <p:to>
                                        <p:strVal val="visible"/>
                                      </p:to>
                                    </p:set>
                                    <p:animEffect transition="in" filter="wipe(left)">
                                      <p:cBhvr>
                                        <p:cTn id="32" dur="500"/>
                                        <p:tgtEl>
                                          <p:spTgt spid="5939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93968"/>
                                        </p:tgtEl>
                                        <p:attrNameLst>
                                          <p:attrName>style.visibility</p:attrName>
                                        </p:attrNameLst>
                                      </p:cBhvr>
                                      <p:to>
                                        <p:strVal val="visible"/>
                                      </p:to>
                                    </p:set>
                                    <p:animEffect transition="in" filter="wipe(left)">
                                      <p:cBhvr>
                                        <p:cTn id="37" dur="500"/>
                                        <p:tgtEl>
                                          <p:spTgt spid="593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4" grpId="0" autoUpdateAnimBg="0"/>
      <p:bldP spid="593957" grpId="0" autoUpdateAnimBg="0"/>
      <p:bldP spid="59396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016" name="Text Box 72"/>
          <p:cNvSpPr txBox="1">
            <a:spLocks noChangeArrowheads="1"/>
          </p:cNvSpPr>
          <p:nvPr/>
        </p:nvSpPr>
        <p:spPr bwMode="auto">
          <a:xfrm>
            <a:off x="2743200" y="804863"/>
            <a:ext cx="91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kumimoji="1" lang="en-US" altLang="zh-CN" sz="3200" b="1">
                <a:solidFill>
                  <a:srgbClr val="3366FF"/>
                </a:solidFill>
                <a:latin typeface="Times New Roman" panose="02020603050405020304" pitchFamily="18" charset="0"/>
              </a:rPr>
              <a:t>p</a:t>
            </a:r>
            <a:r>
              <a:rPr kumimoji="1" lang="en-US" altLang="zh-CN" sz="3200" b="1" baseline="-25000">
                <a:solidFill>
                  <a:srgbClr val="3366FF"/>
                </a:solidFill>
                <a:latin typeface="Times New Roman" panose="02020603050405020304" pitchFamily="18" charset="0"/>
              </a:rPr>
              <a:t>u</a:t>
            </a:r>
            <a:endParaRPr kumimoji="1" lang="en-US" altLang="zh-CN" sz="2400" b="1">
              <a:solidFill>
                <a:srgbClr val="3366FF"/>
              </a:solidFill>
              <a:latin typeface="Times New Roman" panose="02020603050405020304" pitchFamily="18" charset="0"/>
            </a:endParaRPr>
          </a:p>
        </p:txBody>
      </p:sp>
      <p:sp>
        <p:nvSpPr>
          <p:cNvPr id="595034" name="Rectangle 90"/>
          <p:cNvSpPr>
            <a:spLocks noChangeArrowheads="1"/>
          </p:cNvSpPr>
          <p:nvPr/>
        </p:nvSpPr>
        <p:spPr bwMode="auto">
          <a:xfrm>
            <a:off x="4932363" y="5661025"/>
            <a:ext cx="4778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3366FF"/>
                </a:solidFill>
                <a:latin typeface="Times New Roman" panose="02020603050405020304" pitchFamily="18" charset="0"/>
              </a:rPr>
              <a:t>R</a:t>
            </a:r>
            <a:endParaRPr kumimoji="1" lang="en-US" altLang="zh-CN" sz="3200" b="1">
              <a:solidFill>
                <a:srgbClr val="3366FF"/>
              </a:solidFill>
              <a:latin typeface="Times New Roman" panose="02020603050405020304" pitchFamily="18" charset="0"/>
            </a:endParaRPr>
          </a:p>
        </p:txBody>
      </p:sp>
      <p:sp>
        <p:nvSpPr>
          <p:cNvPr id="36869" name="Rectangle 92"/>
          <p:cNvSpPr>
            <a:spLocks noChangeArrowheads="1"/>
          </p:cNvSpPr>
          <p:nvPr/>
        </p:nvSpPr>
        <p:spPr bwMode="auto">
          <a:xfrm>
            <a:off x="96838" y="404813"/>
            <a:ext cx="28194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160000"/>
              </a:lnSpc>
            </a:pPr>
            <a:r>
              <a:rPr kumimoji="1" lang="zh-CN" altLang="en-US" sz="3200" b="1" dirty="0">
                <a:solidFill>
                  <a:srgbClr val="3366FF"/>
                </a:solidFill>
                <a:latin typeface="Times New Roman" panose="02020603050405020304" pitchFamily="18" charset="0"/>
                <a:ea typeface="华文新魏" panose="02010800040101010101" pitchFamily="2" charset="-122"/>
                <a:sym typeface="Symbol" panose="05050102010706020507" pitchFamily="18" charset="2"/>
              </a:rPr>
              <a:t>隔离体分析</a:t>
            </a:r>
            <a:endParaRPr kumimoji="1" lang="zh-CN" altLang="en-US" sz="3200" b="1" dirty="0">
              <a:solidFill>
                <a:srgbClr val="3366FF"/>
              </a:solidFill>
              <a:latin typeface="Times New Roman" panose="02020603050405020304" pitchFamily="18" charset="0"/>
              <a:ea typeface="华文新魏" panose="02010800040101010101" pitchFamily="2" charset="-122"/>
              <a:sym typeface="Symbol" panose="05050102010706020507" pitchFamily="18" charset="2"/>
            </a:endParaRPr>
          </a:p>
        </p:txBody>
      </p:sp>
      <p:grpSp>
        <p:nvGrpSpPr>
          <p:cNvPr id="36870" name="Group 68"/>
          <p:cNvGrpSpPr/>
          <p:nvPr/>
        </p:nvGrpSpPr>
        <p:grpSpPr bwMode="auto">
          <a:xfrm>
            <a:off x="1274763" y="1052513"/>
            <a:ext cx="6826250" cy="4953000"/>
            <a:chOff x="768" y="768"/>
            <a:chExt cx="4300" cy="3120"/>
          </a:xfrm>
        </p:grpSpPr>
        <p:sp>
          <p:nvSpPr>
            <p:cNvPr id="36872" name="Rectangle 39"/>
            <p:cNvSpPr>
              <a:spLocks noChangeArrowheads="1"/>
            </p:cNvSpPr>
            <p:nvPr/>
          </p:nvSpPr>
          <p:spPr bwMode="auto">
            <a:xfrm>
              <a:off x="1632" y="2061"/>
              <a:ext cx="31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3366FF"/>
                  </a:solidFill>
                  <a:latin typeface="Times New Roman" panose="02020603050405020304" pitchFamily="18" charset="0"/>
                  <a:sym typeface="Symbol" panose="05050102010706020507" pitchFamily="18" charset="2"/>
                </a:rPr>
                <a:t>r</a:t>
              </a:r>
              <a:r>
                <a:rPr kumimoji="1" lang="en-US" altLang="zh-CN" sz="3200" b="1" baseline="-25000">
                  <a:solidFill>
                    <a:srgbClr val="3366FF"/>
                  </a:solidFill>
                  <a:latin typeface="Times New Roman" panose="02020603050405020304" pitchFamily="18" charset="0"/>
                  <a:sym typeface="Symbol" panose="05050102010706020507" pitchFamily="18" charset="2"/>
                </a:rPr>
                <a:t>0</a:t>
              </a:r>
              <a:endParaRPr kumimoji="1" lang="en-US" altLang="zh-CN" sz="3200" b="1" baseline="-25000">
                <a:solidFill>
                  <a:srgbClr val="3366FF"/>
                </a:solidFill>
                <a:latin typeface="Times New Roman" panose="02020603050405020304" pitchFamily="18" charset="0"/>
                <a:sym typeface="Symbol" panose="05050102010706020507" pitchFamily="18" charset="2"/>
              </a:endParaRPr>
            </a:p>
          </p:txBody>
        </p:sp>
        <p:sp>
          <p:nvSpPr>
            <p:cNvPr id="36873" name="Rectangle 41"/>
            <p:cNvSpPr>
              <a:spLocks noChangeArrowheads="1"/>
            </p:cNvSpPr>
            <p:nvPr/>
          </p:nvSpPr>
          <p:spPr bwMode="auto">
            <a:xfrm>
              <a:off x="2544" y="2496"/>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3366FF"/>
                  </a:solidFill>
                  <a:latin typeface="Times New Roman" panose="02020603050405020304" pitchFamily="18" charset="0"/>
                  <a:sym typeface="Symbol" panose="05050102010706020507" pitchFamily="18" charset="2"/>
                </a:rPr>
                <a:t>r</a:t>
              </a:r>
              <a:endParaRPr kumimoji="1" lang="en-US" altLang="zh-CN" sz="3200" b="1">
                <a:solidFill>
                  <a:srgbClr val="3366FF"/>
                </a:solidFill>
                <a:latin typeface="Times New Roman" panose="02020603050405020304" pitchFamily="18" charset="0"/>
                <a:sym typeface="Symbol" panose="05050102010706020507" pitchFamily="18" charset="2"/>
              </a:endParaRPr>
            </a:p>
          </p:txBody>
        </p:sp>
        <p:grpSp>
          <p:nvGrpSpPr>
            <p:cNvPr id="36874" name="Group 100"/>
            <p:cNvGrpSpPr/>
            <p:nvPr/>
          </p:nvGrpSpPr>
          <p:grpSpPr bwMode="auto">
            <a:xfrm>
              <a:off x="1488" y="1152"/>
              <a:ext cx="864" cy="552"/>
              <a:chOff x="1488" y="1152"/>
              <a:chExt cx="864" cy="552"/>
            </a:xfrm>
          </p:grpSpPr>
          <p:sp>
            <p:nvSpPr>
              <p:cNvPr id="36926" name="Rectangle 46"/>
              <p:cNvSpPr>
                <a:spLocks noChangeArrowheads="1"/>
              </p:cNvSpPr>
              <p:nvPr/>
            </p:nvSpPr>
            <p:spPr bwMode="auto">
              <a:xfrm>
                <a:off x="1488" y="1152"/>
                <a:ext cx="864" cy="528"/>
              </a:xfrm>
              <a:prstGeom prst="rect">
                <a:avLst/>
              </a:prstGeom>
              <a:noFill/>
              <a:ln w="28575">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6927" name="Line 48"/>
              <p:cNvSpPr>
                <a:spLocks noChangeShapeType="1"/>
              </p:cNvSpPr>
              <p:nvPr/>
            </p:nvSpPr>
            <p:spPr bwMode="auto">
              <a:xfrm>
                <a:off x="1488" y="1152"/>
                <a:ext cx="0" cy="528"/>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8" name="Line 49"/>
              <p:cNvSpPr>
                <a:spLocks noChangeShapeType="1"/>
              </p:cNvSpPr>
              <p:nvPr/>
            </p:nvSpPr>
            <p:spPr bwMode="auto">
              <a:xfrm>
                <a:off x="1680" y="1152"/>
                <a:ext cx="0" cy="528"/>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9" name="Line 50"/>
              <p:cNvSpPr>
                <a:spLocks noChangeShapeType="1"/>
              </p:cNvSpPr>
              <p:nvPr/>
            </p:nvSpPr>
            <p:spPr bwMode="auto">
              <a:xfrm>
                <a:off x="1920" y="1152"/>
                <a:ext cx="0" cy="528"/>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30" name="Line 51"/>
              <p:cNvSpPr>
                <a:spLocks noChangeShapeType="1"/>
              </p:cNvSpPr>
              <p:nvPr/>
            </p:nvSpPr>
            <p:spPr bwMode="auto">
              <a:xfrm>
                <a:off x="2160" y="1152"/>
                <a:ext cx="0" cy="552"/>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31" name="Line 52"/>
              <p:cNvSpPr>
                <a:spLocks noChangeShapeType="1"/>
              </p:cNvSpPr>
              <p:nvPr/>
            </p:nvSpPr>
            <p:spPr bwMode="auto">
              <a:xfrm>
                <a:off x="2352" y="1152"/>
                <a:ext cx="0" cy="528"/>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6875" name="Group 99"/>
            <p:cNvGrpSpPr/>
            <p:nvPr/>
          </p:nvGrpSpPr>
          <p:grpSpPr bwMode="auto">
            <a:xfrm>
              <a:off x="2352" y="1440"/>
              <a:ext cx="1872" cy="240"/>
              <a:chOff x="2352" y="1440"/>
              <a:chExt cx="1872" cy="240"/>
            </a:xfrm>
          </p:grpSpPr>
          <p:sp>
            <p:nvSpPr>
              <p:cNvPr id="36919" name="Rectangle 47"/>
              <p:cNvSpPr>
                <a:spLocks noChangeArrowheads="1"/>
              </p:cNvSpPr>
              <p:nvPr/>
            </p:nvSpPr>
            <p:spPr bwMode="auto">
              <a:xfrm>
                <a:off x="2352" y="1440"/>
                <a:ext cx="1872" cy="240"/>
              </a:xfrm>
              <a:prstGeom prst="rect">
                <a:avLst/>
              </a:prstGeom>
              <a:noFill/>
              <a:ln w="28575">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6920" name="Line 53"/>
              <p:cNvSpPr>
                <a:spLocks noChangeShapeType="1"/>
              </p:cNvSpPr>
              <p:nvPr/>
            </p:nvSpPr>
            <p:spPr bwMode="auto">
              <a:xfrm>
                <a:off x="2808" y="1440"/>
                <a:ext cx="0" cy="24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1" name="Line 54"/>
              <p:cNvSpPr>
                <a:spLocks noChangeShapeType="1"/>
              </p:cNvSpPr>
              <p:nvPr/>
            </p:nvSpPr>
            <p:spPr bwMode="auto">
              <a:xfrm>
                <a:off x="2556" y="1440"/>
                <a:ext cx="0" cy="24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2" name="Line 55"/>
              <p:cNvSpPr>
                <a:spLocks noChangeShapeType="1"/>
              </p:cNvSpPr>
              <p:nvPr/>
            </p:nvSpPr>
            <p:spPr bwMode="auto">
              <a:xfrm>
                <a:off x="3084" y="1440"/>
                <a:ext cx="0" cy="24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3" name="Line 56"/>
              <p:cNvSpPr>
                <a:spLocks noChangeShapeType="1"/>
              </p:cNvSpPr>
              <p:nvPr/>
            </p:nvSpPr>
            <p:spPr bwMode="auto">
              <a:xfrm>
                <a:off x="3372" y="1440"/>
                <a:ext cx="0" cy="24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4" name="Line 57"/>
              <p:cNvSpPr>
                <a:spLocks noChangeShapeType="1"/>
              </p:cNvSpPr>
              <p:nvPr/>
            </p:nvSpPr>
            <p:spPr bwMode="auto">
              <a:xfrm>
                <a:off x="3660" y="1440"/>
                <a:ext cx="0" cy="24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5" name="Line 58"/>
              <p:cNvSpPr>
                <a:spLocks noChangeShapeType="1"/>
              </p:cNvSpPr>
              <p:nvPr/>
            </p:nvSpPr>
            <p:spPr bwMode="auto">
              <a:xfrm>
                <a:off x="3936" y="1440"/>
                <a:ext cx="0" cy="24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6876" name="Group 97"/>
            <p:cNvGrpSpPr/>
            <p:nvPr/>
          </p:nvGrpSpPr>
          <p:grpSpPr bwMode="auto">
            <a:xfrm>
              <a:off x="1152" y="1680"/>
              <a:ext cx="336" cy="1296"/>
              <a:chOff x="1152" y="1728"/>
              <a:chExt cx="336" cy="1296"/>
            </a:xfrm>
          </p:grpSpPr>
          <p:sp>
            <p:nvSpPr>
              <p:cNvPr id="36911" name="Rectangle 59"/>
              <p:cNvSpPr>
                <a:spLocks noChangeArrowheads="1"/>
              </p:cNvSpPr>
              <p:nvPr/>
            </p:nvSpPr>
            <p:spPr bwMode="auto">
              <a:xfrm>
                <a:off x="1152" y="1728"/>
                <a:ext cx="336" cy="1296"/>
              </a:xfrm>
              <a:prstGeom prst="rect">
                <a:avLst/>
              </a:prstGeom>
              <a:noFill/>
              <a:ln w="28575">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36912" name="Line 60"/>
              <p:cNvSpPr>
                <a:spLocks noChangeShapeType="1"/>
              </p:cNvSpPr>
              <p:nvPr/>
            </p:nvSpPr>
            <p:spPr bwMode="auto">
              <a:xfrm>
                <a:off x="1152" y="1728"/>
                <a:ext cx="336"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3" name="Line 61"/>
              <p:cNvSpPr>
                <a:spLocks noChangeShapeType="1"/>
              </p:cNvSpPr>
              <p:nvPr/>
            </p:nvSpPr>
            <p:spPr bwMode="auto">
              <a:xfrm>
                <a:off x="1152" y="1968"/>
                <a:ext cx="336"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4" name="Line 62"/>
              <p:cNvSpPr>
                <a:spLocks noChangeShapeType="1"/>
              </p:cNvSpPr>
              <p:nvPr/>
            </p:nvSpPr>
            <p:spPr bwMode="auto">
              <a:xfrm>
                <a:off x="1152" y="2160"/>
                <a:ext cx="336"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5" name="Line 63"/>
              <p:cNvSpPr>
                <a:spLocks noChangeShapeType="1"/>
              </p:cNvSpPr>
              <p:nvPr/>
            </p:nvSpPr>
            <p:spPr bwMode="auto">
              <a:xfrm>
                <a:off x="1152" y="2400"/>
                <a:ext cx="336"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6" name="Line 64"/>
              <p:cNvSpPr>
                <a:spLocks noChangeShapeType="1"/>
              </p:cNvSpPr>
              <p:nvPr/>
            </p:nvSpPr>
            <p:spPr bwMode="auto">
              <a:xfrm>
                <a:off x="1152" y="2628"/>
                <a:ext cx="336"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7" name="Line 65"/>
              <p:cNvSpPr>
                <a:spLocks noChangeShapeType="1"/>
              </p:cNvSpPr>
              <p:nvPr/>
            </p:nvSpPr>
            <p:spPr bwMode="auto">
              <a:xfrm>
                <a:off x="1152" y="2820"/>
                <a:ext cx="336"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8" name="Line 66"/>
              <p:cNvSpPr>
                <a:spLocks noChangeShapeType="1"/>
              </p:cNvSpPr>
              <p:nvPr/>
            </p:nvSpPr>
            <p:spPr bwMode="auto">
              <a:xfrm>
                <a:off x="1152" y="3024"/>
                <a:ext cx="336"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6877" name="Rectangle 73"/>
            <p:cNvSpPr>
              <a:spLocks noChangeArrowheads="1"/>
            </p:cNvSpPr>
            <p:nvPr/>
          </p:nvSpPr>
          <p:spPr bwMode="auto">
            <a:xfrm>
              <a:off x="4704" y="2208"/>
              <a:ext cx="36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3366FF"/>
                  </a:solidFill>
                  <a:latin typeface="Times New Roman" panose="02020603050405020304" pitchFamily="18" charset="0"/>
                  <a:sym typeface="Symbol" panose="05050102010706020507" pitchFamily="18" charset="2"/>
                </a:rPr>
                <a:t></a:t>
              </a:r>
              <a:r>
                <a:rPr kumimoji="1" lang="en-US" altLang="zh-CN" sz="3200" b="1" baseline="-25000">
                  <a:solidFill>
                    <a:srgbClr val="3366FF"/>
                  </a:solidFill>
                  <a:latin typeface="Times New Roman" panose="02020603050405020304" pitchFamily="18" charset="0"/>
                </a:rPr>
                <a:t>p</a:t>
              </a:r>
              <a:endParaRPr kumimoji="1" lang="en-US" altLang="zh-CN" sz="3200" b="1">
                <a:solidFill>
                  <a:srgbClr val="3366FF"/>
                </a:solidFill>
                <a:latin typeface="Times New Roman" panose="02020603050405020304" pitchFamily="18" charset="0"/>
              </a:endParaRPr>
            </a:p>
          </p:txBody>
        </p:sp>
        <p:sp>
          <p:nvSpPr>
            <p:cNvPr id="36878" name="Rectangle 74"/>
            <p:cNvSpPr>
              <a:spLocks noChangeArrowheads="1"/>
            </p:cNvSpPr>
            <p:nvPr/>
          </p:nvSpPr>
          <p:spPr bwMode="auto">
            <a:xfrm>
              <a:off x="768" y="2208"/>
              <a:ext cx="3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3366FF"/>
                  </a:solidFill>
                  <a:latin typeface="Times New Roman" panose="02020603050405020304" pitchFamily="18" charset="0"/>
                  <a:sym typeface="Symbol" panose="05050102010706020507" pitchFamily="18" charset="2"/>
                </a:rPr>
                <a:t></a:t>
              </a:r>
              <a:r>
                <a:rPr kumimoji="1" lang="en-US" altLang="zh-CN" sz="3200" b="1" baseline="-25000">
                  <a:solidFill>
                    <a:srgbClr val="3366FF"/>
                  </a:solidFill>
                  <a:latin typeface="Times New Roman" panose="02020603050405020304" pitchFamily="18" charset="0"/>
                </a:rPr>
                <a:t>a</a:t>
              </a:r>
              <a:endParaRPr kumimoji="1" lang="en-US" altLang="zh-CN" sz="3200" b="1">
                <a:solidFill>
                  <a:srgbClr val="3366FF"/>
                </a:solidFill>
                <a:latin typeface="Times New Roman" panose="02020603050405020304" pitchFamily="18" charset="0"/>
              </a:endParaRPr>
            </a:p>
          </p:txBody>
        </p:sp>
        <p:sp>
          <p:nvSpPr>
            <p:cNvPr id="36879" name="Rectangle 75"/>
            <p:cNvSpPr>
              <a:spLocks noChangeArrowheads="1"/>
            </p:cNvSpPr>
            <p:nvPr/>
          </p:nvSpPr>
          <p:spPr bwMode="auto">
            <a:xfrm>
              <a:off x="3408" y="768"/>
              <a:ext cx="503"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200000"/>
                </a:lnSpc>
                <a:spcBef>
                  <a:spcPct val="50000"/>
                </a:spcBef>
              </a:pPr>
              <a:r>
                <a:rPr kumimoji="1" lang="en-US" altLang="zh-CN" sz="3200" b="1">
                  <a:solidFill>
                    <a:srgbClr val="3366FF"/>
                  </a:solidFill>
                  <a:latin typeface="Times New Roman" panose="02020603050405020304" pitchFamily="18" charset="0"/>
                  <a:sym typeface="Symbol" panose="05050102010706020507" pitchFamily="18" charset="2"/>
                </a:rPr>
                <a:t></a:t>
              </a:r>
              <a:r>
                <a:rPr kumimoji="1" lang="en-US" altLang="zh-CN" sz="3200" b="1" baseline="-25000">
                  <a:solidFill>
                    <a:srgbClr val="3366FF"/>
                  </a:solidFill>
                  <a:latin typeface="Times New Roman" panose="02020603050405020304" pitchFamily="18" charset="0"/>
                  <a:sym typeface="Symbol" panose="05050102010706020507" pitchFamily="18" charset="2"/>
                </a:rPr>
                <a:t>m</a:t>
              </a:r>
              <a:r>
                <a:rPr kumimoji="1" lang="en-US" altLang="zh-CN" sz="3200" b="1">
                  <a:solidFill>
                    <a:srgbClr val="3366FF"/>
                  </a:solidFill>
                  <a:latin typeface="Times New Roman" panose="02020603050405020304" pitchFamily="18" charset="0"/>
                  <a:sym typeface="Symbol" panose="05050102010706020507" pitchFamily="18" charset="2"/>
                </a:rPr>
                <a:t>d</a:t>
              </a:r>
              <a:endParaRPr kumimoji="1" lang="en-US" altLang="zh-CN" sz="3200" b="1">
                <a:solidFill>
                  <a:srgbClr val="3366FF"/>
                </a:solidFill>
                <a:latin typeface="Times New Roman" panose="02020603050405020304" pitchFamily="18" charset="0"/>
                <a:sym typeface="Symbol" panose="05050102010706020507" pitchFamily="18" charset="2"/>
              </a:endParaRPr>
            </a:p>
          </p:txBody>
        </p:sp>
        <p:grpSp>
          <p:nvGrpSpPr>
            <p:cNvPr id="36880" name="Group 102"/>
            <p:cNvGrpSpPr/>
            <p:nvPr/>
          </p:nvGrpSpPr>
          <p:grpSpPr bwMode="auto">
            <a:xfrm>
              <a:off x="1488" y="1680"/>
              <a:ext cx="2736" cy="1752"/>
              <a:chOff x="1488" y="1680"/>
              <a:chExt cx="2736" cy="1752"/>
            </a:xfrm>
          </p:grpSpPr>
          <p:sp>
            <p:nvSpPr>
              <p:cNvPr id="36901" name="Line 34"/>
              <p:cNvSpPr>
                <a:spLocks noChangeShapeType="1"/>
              </p:cNvSpPr>
              <p:nvPr/>
            </p:nvSpPr>
            <p:spPr bwMode="auto">
              <a:xfrm>
                <a:off x="1488" y="1680"/>
                <a:ext cx="2736"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2" name="Line 35"/>
              <p:cNvSpPr>
                <a:spLocks noChangeShapeType="1"/>
              </p:cNvSpPr>
              <p:nvPr/>
            </p:nvSpPr>
            <p:spPr bwMode="auto">
              <a:xfrm flipH="1">
                <a:off x="1488" y="1680"/>
                <a:ext cx="864" cy="1344"/>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3" name="Line 36"/>
              <p:cNvSpPr>
                <a:spLocks noChangeShapeType="1"/>
              </p:cNvSpPr>
              <p:nvPr/>
            </p:nvSpPr>
            <p:spPr bwMode="auto">
              <a:xfrm>
                <a:off x="1488" y="1680"/>
                <a:ext cx="0" cy="1296"/>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4" name="Line 37"/>
              <p:cNvSpPr>
                <a:spLocks noChangeShapeType="1"/>
              </p:cNvSpPr>
              <p:nvPr/>
            </p:nvSpPr>
            <p:spPr bwMode="auto">
              <a:xfrm>
                <a:off x="2304" y="1680"/>
                <a:ext cx="1920" cy="1536"/>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5" name="Line 38"/>
              <p:cNvSpPr>
                <a:spLocks noChangeShapeType="1"/>
              </p:cNvSpPr>
              <p:nvPr/>
            </p:nvSpPr>
            <p:spPr bwMode="auto">
              <a:xfrm flipH="1" flipV="1">
                <a:off x="4224" y="1692"/>
                <a:ext cx="0" cy="1524"/>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6" name="Line 40"/>
              <p:cNvSpPr>
                <a:spLocks noChangeShapeType="1"/>
              </p:cNvSpPr>
              <p:nvPr/>
            </p:nvSpPr>
            <p:spPr bwMode="auto">
              <a:xfrm>
                <a:off x="2340" y="1752"/>
                <a:ext cx="288" cy="168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7" name="Line 43"/>
              <p:cNvSpPr>
                <a:spLocks noChangeShapeType="1"/>
              </p:cNvSpPr>
              <p:nvPr/>
            </p:nvSpPr>
            <p:spPr bwMode="auto">
              <a:xfrm>
                <a:off x="2352" y="1728"/>
                <a:ext cx="1344" cy="1584"/>
              </a:xfrm>
              <a:prstGeom prst="line">
                <a:avLst/>
              </a:prstGeom>
              <a:noFill/>
              <a:ln w="28575">
                <a:solidFill>
                  <a:srgbClr val="CC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8" name="Line 44"/>
              <p:cNvSpPr>
                <a:spLocks noChangeShapeType="1"/>
              </p:cNvSpPr>
              <p:nvPr/>
            </p:nvSpPr>
            <p:spPr bwMode="auto">
              <a:xfrm>
                <a:off x="2352" y="1728"/>
                <a:ext cx="816" cy="1632"/>
              </a:xfrm>
              <a:prstGeom prst="line">
                <a:avLst/>
              </a:prstGeom>
              <a:noFill/>
              <a:ln w="28575">
                <a:solidFill>
                  <a:srgbClr val="CC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9" name="Line 45"/>
              <p:cNvSpPr>
                <a:spLocks noChangeShapeType="1"/>
              </p:cNvSpPr>
              <p:nvPr/>
            </p:nvSpPr>
            <p:spPr bwMode="auto">
              <a:xfrm flipH="1">
                <a:off x="2064" y="1776"/>
                <a:ext cx="288" cy="1536"/>
              </a:xfrm>
              <a:prstGeom prst="line">
                <a:avLst/>
              </a:prstGeom>
              <a:noFill/>
              <a:ln w="28575">
                <a:solidFill>
                  <a:srgbClr val="CC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0" name="Freeform 76"/>
              <p:cNvSpPr/>
              <p:nvPr/>
            </p:nvSpPr>
            <p:spPr bwMode="auto">
              <a:xfrm>
                <a:off x="1488" y="2976"/>
                <a:ext cx="2736" cy="448"/>
              </a:xfrm>
              <a:custGeom>
                <a:avLst/>
                <a:gdLst>
                  <a:gd name="T0" fmla="*/ 0 w 2736"/>
                  <a:gd name="T1" fmla="*/ 0 h 448"/>
                  <a:gd name="T2" fmla="*/ 720 w 2736"/>
                  <a:gd name="T3" fmla="*/ 384 h 448"/>
                  <a:gd name="T4" fmla="*/ 1728 w 2736"/>
                  <a:gd name="T5" fmla="*/ 384 h 448"/>
                  <a:gd name="T6" fmla="*/ 2736 w 2736"/>
                  <a:gd name="T7" fmla="*/ 240 h 448"/>
                  <a:gd name="T8" fmla="*/ 0 60000 65536"/>
                  <a:gd name="T9" fmla="*/ 0 60000 65536"/>
                  <a:gd name="T10" fmla="*/ 0 60000 65536"/>
                  <a:gd name="T11" fmla="*/ 0 60000 65536"/>
                  <a:gd name="T12" fmla="*/ 0 w 2736"/>
                  <a:gd name="T13" fmla="*/ 0 h 448"/>
                  <a:gd name="T14" fmla="*/ 2736 w 2736"/>
                  <a:gd name="T15" fmla="*/ 448 h 448"/>
                </a:gdLst>
                <a:ahLst/>
                <a:cxnLst>
                  <a:cxn ang="T8">
                    <a:pos x="T0" y="T1"/>
                  </a:cxn>
                  <a:cxn ang="T9">
                    <a:pos x="T2" y="T3"/>
                  </a:cxn>
                  <a:cxn ang="T10">
                    <a:pos x="T4" y="T5"/>
                  </a:cxn>
                  <a:cxn ang="T11">
                    <a:pos x="T6" y="T7"/>
                  </a:cxn>
                </a:cxnLst>
                <a:rect l="T12" t="T13" r="T14" b="T15"/>
                <a:pathLst>
                  <a:path w="2736" h="448">
                    <a:moveTo>
                      <a:pt x="0" y="0"/>
                    </a:moveTo>
                    <a:cubicBezTo>
                      <a:pt x="216" y="160"/>
                      <a:pt x="432" y="320"/>
                      <a:pt x="720" y="384"/>
                    </a:cubicBezTo>
                    <a:cubicBezTo>
                      <a:pt x="1008" y="448"/>
                      <a:pt x="1392" y="408"/>
                      <a:pt x="1728" y="384"/>
                    </a:cubicBezTo>
                    <a:cubicBezTo>
                      <a:pt x="2064" y="360"/>
                      <a:pt x="2400" y="300"/>
                      <a:pt x="2736" y="240"/>
                    </a:cubicBezTo>
                  </a:path>
                </a:pathLst>
              </a:custGeom>
              <a:noFill/>
              <a:ln w="28575">
                <a:solidFill>
                  <a:srgbClr val="CC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36881" name="Line 78"/>
            <p:cNvSpPr>
              <a:spLocks noChangeShapeType="1"/>
            </p:cNvSpPr>
            <p:nvPr/>
          </p:nvSpPr>
          <p:spPr bwMode="auto">
            <a:xfrm flipH="1" flipV="1">
              <a:off x="2640" y="3552"/>
              <a:ext cx="48" cy="336"/>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2" name="Line 79"/>
            <p:cNvSpPr>
              <a:spLocks noChangeShapeType="1"/>
            </p:cNvSpPr>
            <p:nvPr/>
          </p:nvSpPr>
          <p:spPr bwMode="auto">
            <a:xfrm flipH="1" flipV="1">
              <a:off x="3216" y="3456"/>
              <a:ext cx="144" cy="336"/>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3" name="Line 80"/>
            <p:cNvSpPr>
              <a:spLocks noChangeShapeType="1"/>
            </p:cNvSpPr>
            <p:nvPr/>
          </p:nvSpPr>
          <p:spPr bwMode="auto">
            <a:xfrm flipH="1" flipV="1">
              <a:off x="3744" y="3408"/>
              <a:ext cx="192" cy="288"/>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4" name="Line 81"/>
            <p:cNvSpPr>
              <a:spLocks noChangeShapeType="1"/>
            </p:cNvSpPr>
            <p:nvPr/>
          </p:nvSpPr>
          <p:spPr bwMode="auto">
            <a:xfrm flipV="1">
              <a:off x="1920" y="3456"/>
              <a:ext cx="96" cy="384"/>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5" name="Line 82"/>
            <p:cNvSpPr>
              <a:spLocks noChangeShapeType="1"/>
            </p:cNvSpPr>
            <p:nvPr/>
          </p:nvSpPr>
          <p:spPr bwMode="auto">
            <a:xfrm flipV="1">
              <a:off x="1240" y="3072"/>
              <a:ext cx="200" cy="24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6" name="Line 83"/>
            <p:cNvSpPr>
              <a:spLocks noChangeShapeType="1"/>
            </p:cNvSpPr>
            <p:nvPr/>
          </p:nvSpPr>
          <p:spPr bwMode="auto">
            <a:xfrm flipH="1" flipV="1">
              <a:off x="4320" y="3312"/>
              <a:ext cx="240" cy="24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7" name="Line 84"/>
            <p:cNvSpPr>
              <a:spLocks noChangeShapeType="1"/>
            </p:cNvSpPr>
            <p:nvPr/>
          </p:nvSpPr>
          <p:spPr bwMode="auto">
            <a:xfrm flipH="1">
              <a:off x="3888" y="3360"/>
              <a:ext cx="336" cy="96"/>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8" name="Line 85"/>
            <p:cNvSpPr>
              <a:spLocks noChangeShapeType="1"/>
            </p:cNvSpPr>
            <p:nvPr/>
          </p:nvSpPr>
          <p:spPr bwMode="auto">
            <a:xfrm flipH="1">
              <a:off x="3360" y="3504"/>
              <a:ext cx="336" cy="48"/>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9" name="Line 86"/>
            <p:cNvSpPr>
              <a:spLocks noChangeShapeType="1"/>
            </p:cNvSpPr>
            <p:nvPr/>
          </p:nvSpPr>
          <p:spPr bwMode="auto">
            <a:xfrm flipH="1">
              <a:off x="2784" y="3552"/>
              <a:ext cx="384"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0" name="Line 87"/>
            <p:cNvSpPr>
              <a:spLocks noChangeShapeType="1"/>
            </p:cNvSpPr>
            <p:nvPr/>
          </p:nvSpPr>
          <p:spPr bwMode="auto">
            <a:xfrm flipH="1" flipV="1">
              <a:off x="2160" y="3504"/>
              <a:ext cx="336" cy="48"/>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1" name="Line 88"/>
            <p:cNvSpPr>
              <a:spLocks noChangeShapeType="1"/>
            </p:cNvSpPr>
            <p:nvPr/>
          </p:nvSpPr>
          <p:spPr bwMode="auto">
            <a:xfrm flipH="1" flipV="1">
              <a:off x="1584" y="3264"/>
              <a:ext cx="240" cy="144"/>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2" name="Rectangle 89"/>
            <p:cNvSpPr>
              <a:spLocks noChangeArrowheads="1"/>
            </p:cNvSpPr>
            <p:nvPr/>
          </p:nvSpPr>
          <p:spPr bwMode="auto">
            <a:xfrm>
              <a:off x="2160" y="3456"/>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3366FF"/>
                  </a:solidFill>
                  <a:latin typeface="Times New Roman" panose="02020603050405020304" pitchFamily="18" charset="0"/>
                </a:rPr>
                <a:t>c</a:t>
              </a:r>
              <a:endParaRPr kumimoji="1" lang="en-US" altLang="zh-CN" sz="3200" b="1">
                <a:solidFill>
                  <a:srgbClr val="3366FF"/>
                </a:solidFill>
                <a:latin typeface="Times New Roman" panose="02020603050405020304" pitchFamily="18" charset="0"/>
              </a:endParaRPr>
            </a:p>
          </p:txBody>
        </p:sp>
        <p:sp>
          <p:nvSpPr>
            <p:cNvPr id="36893" name="AutoShape 95"/>
            <p:cNvSpPr>
              <a:spLocks noChangeArrowheads="1"/>
            </p:cNvSpPr>
            <p:nvPr/>
          </p:nvSpPr>
          <p:spPr bwMode="auto">
            <a:xfrm>
              <a:off x="2928" y="960"/>
              <a:ext cx="336" cy="336"/>
            </a:xfrm>
            <a:prstGeom prst="wedgeRoundRectCallout">
              <a:avLst>
                <a:gd name="adj1" fmla="val -223213"/>
                <a:gd name="adj2" fmla="val 164287"/>
                <a:gd name="adj3" fmla="val 16667"/>
              </a:avLst>
            </a:prstGeom>
            <a:noFill/>
            <a:ln w="12700" cap="sq">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en-US" altLang="zh-CN" sz="3200" b="1">
                  <a:solidFill>
                    <a:srgbClr val="3366FF"/>
                  </a:solidFill>
                  <a:latin typeface="Times New Roman" panose="02020603050405020304" pitchFamily="18" charset="0"/>
                </a:rPr>
                <a:t>A</a:t>
              </a:r>
              <a:r>
                <a:rPr kumimoji="1" lang="en-US" altLang="zh-CN" sz="3200" b="1" i="1">
                  <a:solidFill>
                    <a:srgbClr val="CC3300"/>
                  </a:solidFill>
                  <a:latin typeface="Times New Roman" panose="02020603050405020304" pitchFamily="18" charset="0"/>
                  <a:sym typeface="Symbol" panose="05050102010706020507" pitchFamily="18" charset="2"/>
                </a:rPr>
                <a:t> </a:t>
              </a:r>
              <a:endParaRPr kumimoji="1" lang="en-US" altLang="zh-CN" sz="3200" b="1" i="1">
                <a:solidFill>
                  <a:srgbClr val="CC3300"/>
                </a:solidFill>
                <a:latin typeface="Times New Roman" panose="02020603050405020304" pitchFamily="18" charset="0"/>
                <a:sym typeface="Symbol" panose="05050102010706020507" pitchFamily="18" charset="2"/>
              </a:endParaRPr>
            </a:p>
          </p:txBody>
        </p:sp>
        <p:grpSp>
          <p:nvGrpSpPr>
            <p:cNvPr id="36894" name="Group 101"/>
            <p:cNvGrpSpPr/>
            <p:nvPr/>
          </p:nvGrpSpPr>
          <p:grpSpPr bwMode="auto">
            <a:xfrm>
              <a:off x="4212" y="1668"/>
              <a:ext cx="492" cy="1548"/>
              <a:chOff x="4212" y="1668"/>
              <a:chExt cx="492" cy="1548"/>
            </a:xfrm>
          </p:grpSpPr>
          <p:sp>
            <p:nvSpPr>
              <p:cNvPr id="36895" name="Line 67"/>
              <p:cNvSpPr>
                <a:spLocks noChangeShapeType="1"/>
              </p:cNvSpPr>
              <p:nvPr/>
            </p:nvSpPr>
            <p:spPr bwMode="auto">
              <a:xfrm flipH="1">
                <a:off x="4224" y="1968"/>
                <a:ext cx="480"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6" name="Line 68"/>
              <p:cNvSpPr>
                <a:spLocks noChangeShapeType="1"/>
              </p:cNvSpPr>
              <p:nvPr/>
            </p:nvSpPr>
            <p:spPr bwMode="auto">
              <a:xfrm flipH="1">
                <a:off x="4212" y="2352"/>
                <a:ext cx="492"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7" name="Line 69"/>
              <p:cNvSpPr>
                <a:spLocks noChangeShapeType="1"/>
              </p:cNvSpPr>
              <p:nvPr/>
            </p:nvSpPr>
            <p:spPr bwMode="auto">
              <a:xfrm flipH="1">
                <a:off x="4224" y="2736"/>
                <a:ext cx="480" cy="12"/>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8" name="Line 70"/>
              <p:cNvSpPr>
                <a:spLocks noChangeShapeType="1"/>
              </p:cNvSpPr>
              <p:nvPr/>
            </p:nvSpPr>
            <p:spPr bwMode="auto">
              <a:xfrm flipH="1">
                <a:off x="4224" y="3216"/>
                <a:ext cx="480"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9" name="Line 77"/>
              <p:cNvSpPr>
                <a:spLocks noChangeShapeType="1"/>
              </p:cNvSpPr>
              <p:nvPr/>
            </p:nvSpPr>
            <p:spPr bwMode="auto">
              <a:xfrm flipH="1">
                <a:off x="4224" y="1668"/>
                <a:ext cx="480" cy="0"/>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0" name="Line 96"/>
              <p:cNvSpPr>
                <a:spLocks noChangeShapeType="1"/>
              </p:cNvSpPr>
              <p:nvPr/>
            </p:nvSpPr>
            <p:spPr bwMode="auto">
              <a:xfrm>
                <a:off x="4704" y="1680"/>
                <a:ext cx="0" cy="1536"/>
              </a:xfrm>
              <a:prstGeom prst="line">
                <a:avLst/>
              </a:prstGeom>
              <a:noFill/>
              <a:ln w="28575">
                <a:solidFill>
                  <a:srgbClr val="CC33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36871" name="Text Box 67"/>
          <p:cNvSpPr txBox="1">
            <a:spLocks noChangeArrowheads="1"/>
          </p:cNvSpPr>
          <p:nvPr/>
        </p:nvSpPr>
        <p:spPr bwMode="auto">
          <a:xfrm>
            <a:off x="1692275" y="6237288"/>
            <a:ext cx="5184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2800">
                <a:solidFill>
                  <a:srgbClr val="CC3300"/>
                </a:solidFill>
                <a:latin typeface="Times New Roman" panose="02020603050405020304" pitchFamily="18" charset="0"/>
                <a:ea typeface="隶书" panose="02010509060101010101" pitchFamily="49" charset="-122"/>
              </a:rPr>
              <a:t>如何求解</a:t>
            </a:r>
            <a:r>
              <a:rPr lang="en-US" altLang="zh-CN" sz="2800">
                <a:solidFill>
                  <a:srgbClr val="CC3300"/>
                </a:solidFill>
                <a:latin typeface="Times New Roman" panose="02020603050405020304" pitchFamily="18" charset="0"/>
                <a:ea typeface="隶书" panose="02010509060101010101" pitchFamily="49" charset="-122"/>
              </a:rPr>
              <a:t>p</a:t>
            </a:r>
            <a:r>
              <a:rPr lang="en-US" altLang="zh-CN" sz="2800" baseline="-25000">
                <a:solidFill>
                  <a:srgbClr val="CC3300"/>
                </a:solidFill>
                <a:latin typeface="Times New Roman" panose="02020603050405020304" pitchFamily="18" charset="0"/>
                <a:ea typeface="隶书" panose="02010509060101010101" pitchFamily="49" charset="-122"/>
              </a:rPr>
              <a:t>u</a:t>
            </a:r>
            <a:r>
              <a:rPr lang="zh-CN" altLang="en-US" sz="2800">
                <a:solidFill>
                  <a:srgbClr val="CC3300"/>
                </a:solidFill>
                <a:latin typeface="Times New Roman" panose="02020603050405020304" pitchFamily="18" charset="0"/>
                <a:ea typeface="隶书" panose="02010509060101010101" pitchFamily="49" charset="-122"/>
              </a:rPr>
              <a:t>：对</a:t>
            </a:r>
            <a:r>
              <a:rPr lang="en-US" altLang="zh-CN" sz="2800">
                <a:solidFill>
                  <a:srgbClr val="CC3300"/>
                </a:solidFill>
                <a:latin typeface="Times New Roman" panose="02020603050405020304" pitchFamily="18" charset="0"/>
                <a:ea typeface="隶书" panose="02010509060101010101" pitchFamily="49" charset="-122"/>
              </a:rPr>
              <a:t>A</a:t>
            </a:r>
            <a:r>
              <a:rPr lang="zh-CN" altLang="en-US" sz="2800">
                <a:solidFill>
                  <a:srgbClr val="CC3300"/>
                </a:solidFill>
                <a:latin typeface="Times New Roman" panose="02020603050405020304" pitchFamily="18" charset="0"/>
                <a:ea typeface="隶书" panose="02010509060101010101" pitchFamily="49" charset="-122"/>
              </a:rPr>
              <a:t>点的总力矩为</a:t>
            </a:r>
            <a:r>
              <a:rPr lang="en-US" altLang="zh-CN" sz="2800">
                <a:solidFill>
                  <a:srgbClr val="CC3300"/>
                </a:solidFill>
                <a:latin typeface="Times New Roman" panose="02020603050405020304" pitchFamily="18" charset="0"/>
                <a:ea typeface="隶书" panose="02010509060101010101" pitchFamily="49" charset="-122"/>
              </a:rPr>
              <a:t>0</a:t>
            </a:r>
            <a:endParaRPr lang="en-US" altLang="zh-CN" sz="2800">
              <a:solidFill>
                <a:srgbClr val="CC3300"/>
              </a:solidFill>
              <a:latin typeface="Times New Roman" panose="02020603050405020304" pitchFamily="18" charset="0"/>
              <a:ea typeface="隶书" panose="02010509060101010101" pitchFamily="49" charset="-122"/>
            </a:endParaRPr>
          </a:p>
        </p:txBody>
      </p:sp>
      <p:sp>
        <p:nvSpPr>
          <p:cNvPr id="69"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95016"/>
                                        </p:tgtEl>
                                        <p:attrNameLst>
                                          <p:attrName>style.visibility</p:attrName>
                                        </p:attrNameLst>
                                      </p:cBhvr>
                                      <p:to>
                                        <p:strVal val="visible"/>
                                      </p:to>
                                    </p:set>
                                    <p:animEffect transition="in" filter="slide(fromTop)">
                                      <p:cBhvr>
                                        <p:cTn id="7" dur="500"/>
                                        <p:tgtEl>
                                          <p:spTgt spid="5950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95034"/>
                                        </p:tgtEl>
                                        <p:attrNameLst>
                                          <p:attrName>style.visibility</p:attrName>
                                        </p:attrNameLst>
                                      </p:cBhvr>
                                      <p:to>
                                        <p:strVal val="visible"/>
                                      </p:to>
                                    </p:set>
                                    <p:animEffect transition="in" filter="dissolve">
                                      <p:cBhvr>
                                        <p:cTn id="11" dur="500"/>
                                        <p:tgtEl>
                                          <p:spTgt spid="595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016" grpId="0" autoUpdateAnimBg="0"/>
      <p:bldP spid="59503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Text Box 9"/>
          <p:cNvSpPr txBox="1">
            <a:spLocks noChangeArrowheads="1"/>
          </p:cNvSpPr>
          <p:nvPr/>
        </p:nvSpPr>
        <p:spPr bwMode="auto">
          <a:xfrm>
            <a:off x="323850" y="908050"/>
            <a:ext cx="8388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dirty="0" smtClean="0">
                <a:solidFill>
                  <a:srgbClr val="CC3300"/>
                </a:solidFill>
                <a:latin typeface="Times New Roman" panose="02020603050405020304" pitchFamily="18" charset="0"/>
                <a:ea typeface="隶书" panose="02010509060101010101" pitchFamily="49" charset="-122"/>
              </a:rPr>
              <a:t>普朗德尔和赖斯纳</a:t>
            </a:r>
            <a:r>
              <a:rPr kumimoji="1" lang="zh-CN" altLang="en-US" sz="2800" b="1" dirty="0">
                <a:solidFill>
                  <a:srgbClr val="CC3300"/>
                </a:solidFill>
                <a:latin typeface="Times New Roman" panose="02020603050405020304" pitchFamily="18" charset="0"/>
                <a:ea typeface="隶书" panose="02010509060101010101" pitchFamily="49" charset="-122"/>
              </a:rPr>
              <a:t>（</a:t>
            </a:r>
            <a:r>
              <a:rPr kumimoji="1" lang="en-US" altLang="zh-CN" sz="2800" b="1" dirty="0" err="1">
                <a:solidFill>
                  <a:srgbClr val="CC3300"/>
                </a:solidFill>
                <a:latin typeface="Times New Roman" panose="02020603050405020304" pitchFamily="18" charset="0"/>
                <a:ea typeface="隶书" panose="02010509060101010101" pitchFamily="49" charset="-122"/>
              </a:rPr>
              <a:t>Prandtl-Reissner</a:t>
            </a:r>
            <a:r>
              <a:rPr kumimoji="1" lang="zh-CN" altLang="en-US" sz="2800" b="1" dirty="0">
                <a:solidFill>
                  <a:srgbClr val="CC3300"/>
                </a:solidFill>
                <a:latin typeface="Times New Roman" panose="02020603050405020304" pitchFamily="18" charset="0"/>
                <a:ea typeface="隶书" panose="02010509060101010101" pitchFamily="49" charset="-122"/>
              </a:rPr>
              <a:t>）</a:t>
            </a:r>
            <a:r>
              <a:rPr kumimoji="1" lang="zh-CN" altLang="en-US" sz="2800" b="1" dirty="0">
                <a:solidFill>
                  <a:srgbClr val="CC3300"/>
                </a:solidFill>
                <a:latin typeface="隶书" panose="02010509060101010101" pitchFamily="49" charset="-122"/>
                <a:ea typeface="隶书" panose="02010509060101010101" pitchFamily="49" charset="-122"/>
              </a:rPr>
              <a:t>极限承载力：</a:t>
            </a:r>
            <a:endParaRPr kumimoji="1" lang="zh-CN" altLang="en-US" sz="2800" b="1" dirty="0">
              <a:solidFill>
                <a:srgbClr val="CC3300"/>
              </a:solidFill>
              <a:latin typeface="隶书" panose="02010509060101010101" pitchFamily="49" charset="-122"/>
              <a:ea typeface="隶书" panose="02010509060101010101" pitchFamily="49" charset="-122"/>
            </a:endParaRPr>
          </a:p>
        </p:txBody>
      </p:sp>
      <p:graphicFrame>
        <p:nvGraphicFramePr>
          <p:cNvPr id="551951" name="Object 15"/>
          <p:cNvGraphicFramePr>
            <a:graphicFrameLocks noChangeAspect="1"/>
          </p:cNvGraphicFramePr>
          <p:nvPr/>
        </p:nvGraphicFramePr>
        <p:xfrm>
          <a:off x="5076056" y="2710842"/>
          <a:ext cx="2722303" cy="562298"/>
        </p:xfrm>
        <a:graphic>
          <a:graphicData uri="http://schemas.openxmlformats.org/presentationml/2006/ole">
            <mc:AlternateContent xmlns:mc="http://schemas.openxmlformats.org/markup-compatibility/2006">
              <mc:Choice xmlns:v="urn:schemas-microsoft-com:vml" Requires="v">
                <p:oleObj spid="_x0000_s17455" name="公式" r:id="rId1" imgW="1168400" imgH="241300" progId="Equation.3">
                  <p:embed/>
                </p:oleObj>
              </mc:Choice>
              <mc:Fallback>
                <p:oleObj name="公式" r:id="rId1" imgW="1168400" imgH="241300" progId="Equation.3">
                  <p:embed/>
                  <p:pic>
                    <p:nvPicPr>
                      <p:cNvPr id="0" name="Object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10842"/>
                        <a:ext cx="2722303" cy="562298"/>
                      </a:xfrm>
                      <a:prstGeom prst="rect">
                        <a:avLst/>
                      </a:prstGeom>
                      <a:noFill/>
                      <a:ln>
                        <a:noFill/>
                      </a:ln>
                      <a:effectLst/>
                    </p:spPr>
                  </p:pic>
                </p:oleObj>
              </mc:Fallback>
            </mc:AlternateContent>
          </a:graphicData>
        </a:graphic>
      </p:graphicFrame>
      <p:graphicFrame>
        <p:nvGraphicFramePr>
          <p:cNvPr id="551952" name="Object 16"/>
          <p:cNvGraphicFramePr>
            <a:graphicFrameLocks noChangeAspect="1"/>
          </p:cNvGraphicFramePr>
          <p:nvPr/>
        </p:nvGraphicFramePr>
        <p:xfrm>
          <a:off x="788145" y="2491775"/>
          <a:ext cx="3096344" cy="842772"/>
        </p:xfrm>
        <a:graphic>
          <a:graphicData uri="http://schemas.openxmlformats.org/presentationml/2006/ole">
            <mc:AlternateContent xmlns:mc="http://schemas.openxmlformats.org/markup-compatibility/2006">
              <mc:Choice xmlns:v="urn:schemas-microsoft-com:vml" Requires="v">
                <p:oleObj spid="_x0000_s17456" name="公式" r:id="rId3" imgW="1447165" imgH="393700" progId="Equation.3">
                  <p:embed/>
                </p:oleObj>
              </mc:Choice>
              <mc:Fallback>
                <p:oleObj name="公式" r:id="rId3" imgW="1447165" imgH="39370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45" y="2491775"/>
                        <a:ext cx="3096344" cy="842772"/>
                      </a:xfrm>
                      <a:prstGeom prst="rect">
                        <a:avLst/>
                      </a:prstGeom>
                      <a:noFill/>
                      <a:ln>
                        <a:noFill/>
                      </a:ln>
                      <a:effectLst/>
                    </p:spPr>
                  </p:pic>
                </p:oleObj>
              </mc:Fallback>
            </mc:AlternateContent>
          </a:graphicData>
        </a:graphic>
      </p:graphicFrame>
      <p:graphicFrame>
        <p:nvGraphicFramePr>
          <p:cNvPr id="551953" name="Object 17"/>
          <p:cNvGraphicFramePr>
            <a:graphicFrameLocks noChangeAspect="1"/>
          </p:cNvGraphicFramePr>
          <p:nvPr/>
        </p:nvGraphicFramePr>
        <p:xfrm>
          <a:off x="1661071" y="1636207"/>
          <a:ext cx="4432300" cy="811213"/>
        </p:xfrm>
        <a:graphic>
          <a:graphicData uri="http://schemas.openxmlformats.org/presentationml/2006/ole">
            <mc:AlternateContent xmlns:mc="http://schemas.openxmlformats.org/markup-compatibility/2006">
              <mc:Choice xmlns:v="urn:schemas-microsoft-com:vml" Requires="v">
                <p:oleObj spid="_x0000_s17457" name="公式" r:id="rId5" imgW="1180465" imgH="215900" progId="Equation.3">
                  <p:embed/>
                </p:oleObj>
              </mc:Choice>
              <mc:Fallback>
                <p:oleObj name="公式" r:id="rId5" imgW="1180465" imgH="21590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071" y="1636207"/>
                        <a:ext cx="4432300" cy="811213"/>
                      </a:xfrm>
                      <a:prstGeom prst="rect">
                        <a:avLst/>
                      </a:prstGeom>
                      <a:solidFill>
                        <a:srgbClr val="FFFF00"/>
                      </a:solidFill>
                      <a:ln w="9525">
                        <a:solidFill>
                          <a:srgbClr val="6600FF"/>
                        </a:solidFill>
                        <a:miter lim="800000"/>
                        <a:headEnd/>
                        <a:tailEnd/>
                      </a:ln>
                      <a:effectLst/>
                    </p:spPr>
                  </p:pic>
                </p:oleObj>
              </mc:Fallback>
            </mc:AlternateContent>
          </a:graphicData>
        </a:graphic>
      </p:graphicFrame>
      <p:sp>
        <p:nvSpPr>
          <p:cNvPr id="551954" name="Rectangle 18"/>
          <p:cNvSpPr>
            <a:spLocks noChangeArrowheads="1"/>
          </p:cNvSpPr>
          <p:nvPr/>
        </p:nvSpPr>
        <p:spPr bwMode="auto">
          <a:xfrm>
            <a:off x="1313656" y="3483396"/>
            <a:ext cx="5284788" cy="528638"/>
          </a:xfrm>
          <a:prstGeom prst="rect">
            <a:avLst/>
          </a:prstGeom>
          <a:solidFill>
            <a:schemeClr val="accent1"/>
          </a:solidFill>
          <a:ln w="9525">
            <a:solidFill>
              <a:srgbClr val="6600FF"/>
            </a:solidFill>
            <a:miter lim="800000"/>
          </a:ln>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2400" b="1" dirty="0">
                <a:solidFill>
                  <a:srgbClr val="CC3300"/>
                </a:solidFill>
                <a:latin typeface="Times New Roman" panose="02020603050405020304" pitchFamily="18" charset="0"/>
              </a:rPr>
              <a:t>特例：</a:t>
            </a:r>
            <a:r>
              <a:rPr lang="zh-CN" altLang="en-US" sz="2400" b="1" i="1" dirty="0">
                <a:solidFill>
                  <a:srgbClr val="CC3300"/>
                </a:solidFill>
                <a:latin typeface="Times New Roman" panose="02020603050405020304" pitchFamily="18" charset="0"/>
                <a:sym typeface="Symbol" panose="05050102010706020507" pitchFamily="18" charset="2"/>
              </a:rPr>
              <a:t></a:t>
            </a:r>
            <a:r>
              <a:rPr lang="zh-CN" altLang="en-US" sz="2400" b="1" dirty="0">
                <a:solidFill>
                  <a:srgbClr val="CC3300"/>
                </a:solidFill>
                <a:latin typeface="Times New Roman" panose="02020603050405020304" pitchFamily="18" charset="0"/>
                <a:sym typeface="Symbol" panose="05050102010706020507" pitchFamily="18" charset="2"/>
              </a:rPr>
              <a:t>＝</a:t>
            </a:r>
            <a:r>
              <a:rPr lang="en-US" altLang="zh-CN" sz="2400" b="1" dirty="0">
                <a:solidFill>
                  <a:srgbClr val="CC3300"/>
                </a:solidFill>
                <a:latin typeface="Times New Roman" panose="02020603050405020304" pitchFamily="18" charset="0"/>
                <a:sym typeface="Symbol" panose="05050102010706020507" pitchFamily="18" charset="2"/>
              </a:rPr>
              <a:t>0</a:t>
            </a:r>
            <a:r>
              <a:rPr lang="zh-CN" altLang="en-US" sz="2400" b="1" dirty="0">
                <a:solidFill>
                  <a:srgbClr val="CC3300"/>
                </a:solidFill>
                <a:latin typeface="Times New Roman" panose="02020603050405020304" pitchFamily="18" charset="0"/>
                <a:sym typeface="Symbol" panose="05050102010706020507" pitchFamily="18" charset="2"/>
              </a:rPr>
              <a:t>时 </a:t>
            </a:r>
            <a:r>
              <a:rPr lang="en-US" altLang="zh-CN" sz="2800" b="1" i="1" dirty="0" err="1">
                <a:solidFill>
                  <a:srgbClr val="0000FF"/>
                </a:solidFill>
                <a:latin typeface="Times New Roman" panose="02020603050405020304" pitchFamily="18" charset="0"/>
                <a:ea typeface="华文新魏" panose="02010800040101010101" pitchFamily="2" charset="-122"/>
              </a:rPr>
              <a:t>p</a:t>
            </a:r>
            <a:r>
              <a:rPr lang="en-US" altLang="zh-CN" sz="2800" b="1" i="1" baseline="-25000" dirty="0" err="1">
                <a:solidFill>
                  <a:srgbClr val="0000FF"/>
                </a:solidFill>
                <a:latin typeface="Times New Roman" panose="02020603050405020304" pitchFamily="18" charset="0"/>
                <a:ea typeface="华文新魏" panose="02010800040101010101" pitchFamily="2" charset="-122"/>
              </a:rPr>
              <a:t>u</a:t>
            </a:r>
            <a:r>
              <a:rPr lang="en-US" altLang="zh-CN" sz="2800" b="1" i="1" dirty="0">
                <a:solidFill>
                  <a:srgbClr val="0000FF"/>
                </a:solidFill>
                <a:latin typeface="Times New Roman" panose="02020603050405020304" pitchFamily="18" charset="0"/>
                <a:ea typeface="华文新魏" panose="02010800040101010101" pitchFamily="2" charset="-122"/>
              </a:rPr>
              <a:t> = </a:t>
            </a:r>
            <a:r>
              <a:rPr lang="en-US" altLang="zh-CN" sz="2800" b="1" i="1" dirty="0">
                <a:solidFill>
                  <a:srgbClr val="0000FF"/>
                </a:solidFill>
                <a:latin typeface="Times New Roman" panose="02020603050405020304" pitchFamily="18" charset="0"/>
                <a:ea typeface="华文新魏" panose="02010800040101010101" pitchFamily="2" charset="-122"/>
                <a:sym typeface="Symbol" panose="05050102010706020507" pitchFamily="18" charset="2"/>
              </a:rPr>
              <a:t></a:t>
            </a:r>
            <a:r>
              <a:rPr lang="en-US" altLang="zh-CN" sz="2800" b="1" i="1" baseline="-25000" dirty="0">
                <a:solidFill>
                  <a:srgbClr val="0000FF"/>
                </a:solidFill>
                <a:latin typeface="Times New Roman" panose="02020603050405020304" pitchFamily="18" charset="0"/>
                <a:ea typeface="华文新魏" panose="02010800040101010101" pitchFamily="2" charset="-122"/>
                <a:sym typeface="Symbol" panose="05050102010706020507" pitchFamily="18" charset="2"/>
              </a:rPr>
              <a:t>m</a:t>
            </a:r>
            <a:r>
              <a:rPr lang="en-US" altLang="zh-CN" sz="2800" b="1" i="1" dirty="0">
                <a:solidFill>
                  <a:srgbClr val="0000FF"/>
                </a:solidFill>
                <a:latin typeface="Times New Roman" panose="02020603050405020304" pitchFamily="18" charset="0"/>
                <a:ea typeface="华文新魏" panose="02010800040101010101" pitchFamily="2" charset="-122"/>
                <a:sym typeface="Symbol" panose="05050102010706020507" pitchFamily="18" charset="2"/>
              </a:rPr>
              <a:t> d+ </a:t>
            </a:r>
            <a:r>
              <a:rPr lang="en-US" altLang="zh-CN" sz="2800" b="1" dirty="0">
                <a:solidFill>
                  <a:srgbClr val="0000FF"/>
                </a:solidFill>
                <a:latin typeface="Times New Roman" panose="02020603050405020304" pitchFamily="18" charset="0"/>
                <a:ea typeface="华文新魏" panose="02010800040101010101" pitchFamily="2" charset="-122"/>
                <a:sym typeface="Symbol" panose="05050102010706020507" pitchFamily="18" charset="2"/>
              </a:rPr>
              <a:t>(</a:t>
            </a:r>
            <a:r>
              <a:rPr lang="en-US" altLang="zh-CN" sz="2800" b="1" i="1" dirty="0">
                <a:solidFill>
                  <a:srgbClr val="0000FF"/>
                </a:solidFill>
                <a:latin typeface="Times New Roman" panose="02020603050405020304" pitchFamily="18" charset="0"/>
                <a:ea typeface="华文新魏" panose="02010800040101010101" pitchFamily="2" charset="-122"/>
                <a:sym typeface="Symbol" panose="05050102010706020507" pitchFamily="18" charset="2"/>
              </a:rPr>
              <a:t>+2</a:t>
            </a:r>
            <a:r>
              <a:rPr lang="en-US" altLang="zh-CN" sz="2800" b="1" dirty="0">
                <a:solidFill>
                  <a:srgbClr val="0000FF"/>
                </a:solidFill>
                <a:latin typeface="Times New Roman" panose="02020603050405020304" pitchFamily="18" charset="0"/>
                <a:ea typeface="华文新魏" panose="02010800040101010101" pitchFamily="2" charset="-122"/>
                <a:sym typeface="Symbol" panose="05050102010706020507" pitchFamily="18" charset="2"/>
              </a:rPr>
              <a:t>)</a:t>
            </a:r>
            <a:r>
              <a:rPr lang="en-US" altLang="zh-CN" sz="2800" b="1" i="1" dirty="0">
                <a:solidFill>
                  <a:srgbClr val="0000FF"/>
                </a:solidFill>
                <a:latin typeface="Times New Roman" panose="02020603050405020304" pitchFamily="18" charset="0"/>
                <a:ea typeface="华文新魏" panose="02010800040101010101" pitchFamily="2" charset="-122"/>
                <a:sym typeface="Symbol" panose="05050102010706020507" pitchFamily="18" charset="2"/>
              </a:rPr>
              <a:t>c</a:t>
            </a:r>
            <a:r>
              <a:rPr lang="en-US" altLang="zh-CN" sz="2800" b="1" i="1" baseline="-25000" dirty="0">
                <a:solidFill>
                  <a:srgbClr val="0000FF"/>
                </a:solidFill>
                <a:latin typeface="Times New Roman" panose="02020603050405020304" pitchFamily="18" charset="0"/>
                <a:ea typeface="华文新魏" panose="02010800040101010101" pitchFamily="2" charset="-122"/>
                <a:sym typeface="Symbol" panose="05050102010706020507" pitchFamily="18" charset="2"/>
              </a:rPr>
              <a:t>u</a:t>
            </a:r>
            <a:endParaRPr lang="en-US" altLang="zh-CN" sz="2800" b="1" i="1" baseline="-25000" dirty="0">
              <a:solidFill>
                <a:srgbClr val="0000FF"/>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8" name="Rectangle 18"/>
          <p:cNvSpPr>
            <a:spLocks noChangeArrowheads="1"/>
          </p:cNvSpPr>
          <p:nvPr/>
        </p:nvSpPr>
        <p:spPr bwMode="auto">
          <a:xfrm>
            <a:off x="1265237" y="4277093"/>
            <a:ext cx="6408738" cy="528637"/>
          </a:xfrm>
          <a:prstGeom prst="rect">
            <a:avLst/>
          </a:prstGeom>
          <a:solidFill>
            <a:schemeClr val="accent1"/>
          </a:solidFill>
          <a:ln w="9525">
            <a:solidFill>
              <a:srgbClr val="6600FF"/>
            </a:solidFill>
            <a:miter lim="800000"/>
          </a:ln>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2400" b="1" dirty="0">
                <a:solidFill>
                  <a:srgbClr val="CC3300"/>
                </a:solidFill>
                <a:latin typeface="Times New Roman" panose="02020603050405020304" pitchFamily="18" charset="0"/>
              </a:rPr>
              <a:t>特例：</a:t>
            </a:r>
            <a:r>
              <a:rPr lang="zh-CN" altLang="en-US" sz="2400" b="1" i="1" dirty="0">
                <a:solidFill>
                  <a:srgbClr val="CC3300"/>
                </a:solidFill>
                <a:latin typeface="Times New Roman" panose="02020603050405020304" pitchFamily="18" charset="0"/>
                <a:sym typeface="Symbol" panose="05050102010706020507" pitchFamily="18" charset="2"/>
              </a:rPr>
              <a:t></a:t>
            </a:r>
            <a:r>
              <a:rPr lang="zh-CN" altLang="en-US" sz="2400" b="1" dirty="0">
                <a:solidFill>
                  <a:srgbClr val="CC3300"/>
                </a:solidFill>
                <a:latin typeface="Times New Roman" panose="02020603050405020304" pitchFamily="18" charset="0"/>
                <a:sym typeface="Symbol" panose="05050102010706020507" pitchFamily="18" charset="2"/>
              </a:rPr>
              <a:t>＝</a:t>
            </a:r>
            <a:r>
              <a:rPr lang="en-US" altLang="zh-CN" sz="2400" b="1" dirty="0">
                <a:solidFill>
                  <a:srgbClr val="CC3300"/>
                </a:solidFill>
                <a:latin typeface="Times New Roman" panose="02020603050405020304" pitchFamily="18" charset="0"/>
                <a:sym typeface="Symbol" panose="05050102010706020507" pitchFamily="18" charset="2"/>
              </a:rPr>
              <a:t>0</a:t>
            </a:r>
            <a:r>
              <a:rPr lang="zh-CN" altLang="en-US" sz="2400" b="1" dirty="0">
                <a:solidFill>
                  <a:srgbClr val="CC3300"/>
                </a:solidFill>
                <a:latin typeface="Times New Roman" panose="02020603050405020304" pitchFamily="18" charset="0"/>
                <a:sym typeface="Symbol" panose="05050102010706020507" pitchFamily="18" charset="2"/>
              </a:rPr>
              <a:t>、基础没有埋深时  </a:t>
            </a:r>
            <a:r>
              <a:rPr lang="en-US" altLang="zh-CN" sz="2800" b="1" i="1" dirty="0" err="1">
                <a:solidFill>
                  <a:srgbClr val="0000FF"/>
                </a:solidFill>
                <a:latin typeface="Times New Roman" panose="02020603050405020304" pitchFamily="18" charset="0"/>
                <a:ea typeface="华文新魏" panose="02010800040101010101" pitchFamily="2" charset="-122"/>
              </a:rPr>
              <a:t>p</a:t>
            </a:r>
            <a:r>
              <a:rPr lang="en-US" altLang="zh-CN" sz="2800" b="1" i="1" baseline="-25000" dirty="0" err="1">
                <a:solidFill>
                  <a:srgbClr val="0000FF"/>
                </a:solidFill>
                <a:latin typeface="Times New Roman" panose="02020603050405020304" pitchFamily="18" charset="0"/>
                <a:ea typeface="华文新魏" panose="02010800040101010101" pitchFamily="2" charset="-122"/>
              </a:rPr>
              <a:t>u</a:t>
            </a:r>
            <a:r>
              <a:rPr lang="en-US" altLang="zh-CN" sz="2800" b="1" i="1" dirty="0">
                <a:solidFill>
                  <a:srgbClr val="0000FF"/>
                </a:solidFill>
                <a:latin typeface="Times New Roman" panose="02020603050405020304" pitchFamily="18" charset="0"/>
                <a:ea typeface="华文新魏" panose="02010800040101010101" pitchFamily="2" charset="-122"/>
              </a:rPr>
              <a:t> = </a:t>
            </a:r>
            <a:r>
              <a:rPr lang="en-US" altLang="zh-CN" sz="2800" b="1" dirty="0">
                <a:solidFill>
                  <a:srgbClr val="0000FF"/>
                </a:solidFill>
                <a:latin typeface="Times New Roman" panose="02020603050405020304" pitchFamily="18" charset="0"/>
                <a:ea typeface="华文新魏" panose="02010800040101010101" pitchFamily="2" charset="-122"/>
              </a:rPr>
              <a:t>5.14</a:t>
            </a:r>
            <a:r>
              <a:rPr lang="en-US" altLang="zh-CN" sz="2800" b="1" i="1" dirty="0">
                <a:solidFill>
                  <a:srgbClr val="0000FF"/>
                </a:solidFill>
                <a:latin typeface="Times New Roman" panose="02020603050405020304" pitchFamily="18" charset="0"/>
                <a:ea typeface="华文新魏" panose="02010800040101010101" pitchFamily="2" charset="-122"/>
                <a:sym typeface="Symbol" panose="05050102010706020507" pitchFamily="18" charset="2"/>
              </a:rPr>
              <a:t>c</a:t>
            </a:r>
            <a:r>
              <a:rPr lang="en-US" altLang="zh-CN" sz="2800" b="1" i="1" baseline="-25000" dirty="0">
                <a:solidFill>
                  <a:srgbClr val="0000FF"/>
                </a:solidFill>
                <a:latin typeface="Times New Roman" panose="02020603050405020304" pitchFamily="18" charset="0"/>
                <a:ea typeface="华文新魏" panose="02010800040101010101" pitchFamily="2" charset="-122"/>
                <a:sym typeface="Symbol" panose="05050102010706020507" pitchFamily="18" charset="2"/>
              </a:rPr>
              <a:t>u</a:t>
            </a:r>
            <a:endParaRPr lang="en-US" altLang="zh-CN" sz="2800" b="1" i="1" baseline="-25000" dirty="0">
              <a:solidFill>
                <a:srgbClr val="0000FF"/>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3" name="矩形 2"/>
          <p:cNvSpPr/>
          <p:nvPr/>
        </p:nvSpPr>
        <p:spPr>
          <a:xfrm>
            <a:off x="611560" y="5117185"/>
            <a:ext cx="7940971" cy="1384995"/>
          </a:xfrm>
          <a:prstGeom prst="rect">
            <a:avLst/>
          </a:prstGeom>
        </p:spPr>
        <p:txBody>
          <a:bodyPr wrap="square">
            <a:spAutoFit/>
          </a:bodyPr>
          <a:lstStyle/>
          <a:p>
            <a:r>
              <a:rPr lang="zh-CN" altLang="en-US" dirty="0" smtClean="0">
                <a:solidFill>
                  <a:srgbClr val="FF0000"/>
                </a:solidFill>
                <a:latin typeface="Times New Roman" panose="02020603050405020304" pitchFamily="18" charset="0"/>
                <a:ea typeface="隶书" panose="02010509060101010101" pitchFamily="49" charset="-122"/>
              </a:rPr>
              <a:t>存在缺陷：</a:t>
            </a:r>
            <a:r>
              <a:rPr lang="zh-CN" altLang="en-US" dirty="0" smtClean="0">
                <a:solidFill>
                  <a:srgbClr val="3366FF"/>
                </a:solidFill>
                <a:latin typeface="Times New Roman" panose="02020603050405020304" pitchFamily="18" charset="0"/>
                <a:ea typeface="隶书" panose="02010509060101010101" pitchFamily="49" charset="-122"/>
              </a:rPr>
              <a:t>没有</a:t>
            </a:r>
            <a:r>
              <a:rPr lang="zh-CN" altLang="en-US" dirty="0">
                <a:solidFill>
                  <a:srgbClr val="3366FF"/>
                </a:solidFill>
                <a:latin typeface="Times New Roman" panose="02020603050405020304" pitchFamily="18" charset="0"/>
                <a:ea typeface="隶书" panose="02010509060101010101" pitchFamily="49" charset="-122"/>
              </a:rPr>
              <a:t>考虑地基土的</a:t>
            </a:r>
            <a:r>
              <a:rPr lang="zh-CN" altLang="en-US" dirty="0" smtClean="0">
                <a:solidFill>
                  <a:srgbClr val="3366FF"/>
                </a:solidFill>
                <a:latin typeface="Times New Roman" panose="02020603050405020304" pitchFamily="18" charset="0"/>
                <a:ea typeface="隶书" panose="02010509060101010101" pitchFamily="49" charset="-122"/>
              </a:rPr>
              <a:t>重量、基础</a:t>
            </a:r>
            <a:r>
              <a:rPr lang="zh-CN" altLang="en-US" dirty="0">
                <a:solidFill>
                  <a:srgbClr val="3366FF"/>
                </a:solidFill>
                <a:latin typeface="Times New Roman" panose="02020603050405020304" pitchFamily="18" charset="0"/>
                <a:ea typeface="隶书" panose="02010509060101010101" pitchFamily="49" charset="-122"/>
              </a:rPr>
              <a:t>埋深范围</a:t>
            </a:r>
            <a:r>
              <a:rPr lang="zh-CN" altLang="en-US" dirty="0" smtClean="0">
                <a:solidFill>
                  <a:srgbClr val="3366FF"/>
                </a:solidFill>
                <a:latin typeface="Times New Roman" panose="02020603050405020304" pitchFamily="18" charset="0"/>
                <a:ea typeface="隶书" panose="02010509060101010101" pitchFamily="49" charset="-122"/>
              </a:rPr>
              <a:t>内土</a:t>
            </a:r>
            <a:r>
              <a:rPr lang="zh-CN" altLang="en-US" dirty="0">
                <a:solidFill>
                  <a:srgbClr val="3366FF"/>
                </a:solidFill>
                <a:latin typeface="Times New Roman" panose="02020603050405020304" pitchFamily="18" charset="0"/>
                <a:ea typeface="隶书" panose="02010509060101010101" pitchFamily="49" charset="-122"/>
              </a:rPr>
              <a:t>的抗剪强度</a:t>
            </a:r>
            <a:r>
              <a:rPr lang="zh-CN" altLang="en-US" dirty="0" smtClean="0">
                <a:solidFill>
                  <a:srgbClr val="3366FF"/>
                </a:solidFill>
                <a:latin typeface="Times New Roman" panose="02020603050405020304" pitchFamily="18" charset="0"/>
                <a:ea typeface="隶书" panose="02010509060101010101" pitchFamily="49" charset="-122"/>
              </a:rPr>
              <a:t>等影响</a:t>
            </a:r>
            <a:r>
              <a:rPr lang="zh-CN" altLang="en-US" dirty="0">
                <a:solidFill>
                  <a:srgbClr val="3366FF"/>
                </a:solidFill>
                <a:latin typeface="Times New Roman" panose="02020603050405020304" pitchFamily="18" charset="0"/>
                <a:ea typeface="隶书" panose="02010509060101010101" pitchFamily="49" charset="-122"/>
              </a:rPr>
              <a:t>，其结果与实际工程仍有较大差距</a:t>
            </a:r>
            <a:endParaRPr lang="zh-CN" altLang="en-US" dirty="0"/>
          </a:p>
        </p:txBody>
      </p:sp>
      <p:sp>
        <p:nvSpPr>
          <p:cNvPr id="12"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1953"/>
                                        </p:tgtEl>
                                        <p:attrNameLst>
                                          <p:attrName>style.visibility</p:attrName>
                                        </p:attrNameLst>
                                      </p:cBhvr>
                                      <p:to>
                                        <p:strVal val="visible"/>
                                      </p:to>
                                    </p:set>
                                    <p:animEffect transition="in" filter="wipe(left)">
                                      <p:cBhvr>
                                        <p:cTn id="7" dur="500"/>
                                        <p:tgtEl>
                                          <p:spTgt spid="55195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51952"/>
                                        </p:tgtEl>
                                        <p:attrNameLst>
                                          <p:attrName>style.visibility</p:attrName>
                                        </p:attrNameLst>
                                      </p:cBhvr>
                                      <p:to>
                                        <p:strVal val="visible"/>
                                      </p:to>
                                    </p:set>
                                    <p:animEffect transition="in" filter="dissolve">
                                      <p:cBhvr>
                                        <p:cTn id="11" dur="500"/>
                                        <p:tgtEl>
                                          <p:spTgt spid="55195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51951"/>
                                        </p:tgtEl>
                                        <p:attrNameLst>
                                          <p:attrName>style.visibility</p:attrName>
                                        </p:attrNameLst>
                                      </p:cBhvr>
                                      <p:to>
                                        <p:strVal val="visible"/>
                                      </p:to>
                                    </p:set>
                                    <p:animEffect transition="in" filter="dissolve">
                                      <p:cBhvr>
                                        <p:cTn id="15" dur="500"/>
                                        <p:tgtEl>
                                          <p:spTgt spid="55195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51954"/>
                                        </p:tgtEl>
                                        <p:attrNameLst>
                                          <p:attrName>style.visibility</p:attrName>
                                        </p:attrNameLst>
                                      </p:cBhvr>
                                      <p:to>
                                        <p:strVal val="visible"/>
                                      </p:to>
                                    </p:set>
                                    <p:animEffect transition="in" filter="wipe(left)">
                                      <p:cBhvr>
                                        <p:cTn id="20" dur="500"/>
                                        <p:tgtEl>
                                          <p:spTgt spid="5519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54" grpId="0" animBg="1" autoUpdateAnimBg="0"/>
      <p:bldP spid="8"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3" name="Text Box 3"/>
          <p:cNvSpPr txBox="1">
            <a:spLocks noChangeArrowheads="1"/>
          </p:cNvSpPr>
          <p:nvPr/>
        </p:nvSpPr>
        <p:spPr bwMode="auto">
          <a:xfrm>
            <a:off x="918196" y="1923914"/>
            <a:ext cx="17095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0033"/>
                </a:solidFill>
                <a:latin typeface="+mn-ea"/>
                <a:ea typeface="+mn-ea"/>
              </a:rPr>
              <a:t>基本条件：</a:t>
            </a:r>
            <a:endParaRPr lang="zh-CN" altLang="en-US" sz="2800" b="1" dirty="0">
              <a:solidFill>
                <a:srgbClr val="990033"/>
              </a:solidFill>
              <a:latin typeface="+mn-ea"/>
              <a:ea typeface="+mn-ea"/>
            </a:endParaRPr>
          </a:p>
        </p:txBody>
      </p:sp>
      <p:sp>
        <p:nvSpPr>
          <p:cNvPr id="39939" name="Rectangle 4"/>
          <p:cNvSpPr>
            <a:spLocks noRot="1" noChangeArrowheads="1"/>
          </p:cNvSpPr>
          <p:nvPr/>
        </p:nvSpPr>
        <p:spPr bwMode="auto">
          <a:xfrm>
            <a:off x="2195736" y="606862"/>
            <a:ext cx="3168352" cy="541338"/>
          </a:xfrm>
          <a:prstGeom prst="rect">
            <a:avLst/>
          </a:prstGeom>
          <a:solidFill>
            <a:srgbClr val="FFC000"/>
          </a:solidFill>
          <a:ln>
            <a:noFill/>
          </a:ln>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chemeClr val="tx1"/>
                </a:solidFill>
                <a:latin typeface="+mn-ea"/>
                <a:ea typeface="+mn-ea"/>
              </a:rPr>
              <a:t>太沙基极限承载力</a:t>
            </a:r>
            <a:endParaRPr lang="zh-CN" altLang="en-US" sz="2800" b="1" dirty="0">
              <a:solidFill>
                <a:schemeClr val="tx1"/>
              </a:solidFill>
              <a:latin typeface="+mn-ea"/>
              <a:ea typeface="+mn-ea"/>
            </a:endParaRPr>
          </a:p>
        </p:txBody>
      </p:sp>
      <p:sp>
        <p:nvSpPr>
          <p:cNvPr id="39940" name="Rectangle 44"/>
          <p:cNvSpPr>
            <a:spLocks noChangeArrowheads="1"/>
          </p:cNvSpPr>
          <p:nvPr/>
        </p:nvSpPr>
        <p:spPr bwMode="auto">
          <a:xfrm>
            <a:off x="251520" y="3068960"/>
            <a:ext cx="8424936" cy="308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nSpc>
                <a:spcPts val="3000"/>
              </a:lnSpc>
              <a:spcBef>
                <a:spcPct val="20000"/>
              </a:spcBef>
            </a:pPr>
            <a:r>
              <a:rPr lang="zh-CN" altLang="en-US" sz="2400" b="1" dirty="0">
                <a:solidFill>
                  <a:schemeClr val="tx1"/>
                </a:solidFill>
                <a:latin typeface="Times New Roman" panose="02020603050405020304" pitchFamily="18" charset="0"/>
                <a:ea typeface="+mn-ea"/>
                <a:cs typeface="Times New Roman" panose="02020603050405020304" pitchFamily="18" charset="0"/>
              </a:rPr>
              <a:t>（</a:t>
            </a:r>
            <a:r>
              <a:rPr lang="en-US" altLang="zh-CN" sz="2400" b="1" dirty="0">
                <a:solidFill>
                  <a:schemeClr val="tx1"/>
                </a:solidFill>
                <a:latin typeface="Times New Roman" panose="02020603050405020304" pitchFamily="18" charset="0"/>
                <a:ea typeface="+mn-ea"/>
                <a:cs typeface="Times New Roman" panose="02020603050405020304" pitchFamily="18" charset="0"/>
              </a:rPr>
              <a:t>1</a:t>
            </a:r>
            <a:r>
              <a:rPr lang="zh-CN" altLang="en-US" sz="2400" b="1" dirty="0">
                <a:solidFill>
                  <a:schemeClr val="tx1"/>
                </a:solidFill>
                <a:latin typeface="Times New Roman" panose="02020603050405020304" pitchFamily="18" charset="0"/>
                <a:ea typeface="+mn-ea"/>
                <a:cs typeface="Times New Roman" panose="02020603050405020304" pitchFamily="18" charset="0"/>
              </a:rPr>
              <a:t>）地基土有重量，</a:t>
            </a:r>
            <a:endParaRPr lang="zh-CN" altLang="en-US" sz="2400" b="1" dirty="0">
              <a:solidFill>
                <a:schemeClr val="tx1"/>
              </a:solidFill>
              <a:latin typeface="Times New Roman" panose="02020603050405020304" pitchFamily="18" charset="0"/>
              <a:ea typeface="+mn-ea"/>
              <a:cs typeface="Times New Roman" panose="02020603050405020304" pitchFamily="18" charset="0"/>
            </a:endParaRPr>
          </a:p>
          <a:p>
            <a:pPr>
              <a:lnSpc>
                <a:spcPts val="3000"/>
              </a:lnSpc>
              <a:spcBef>
                <a:spcPct val="20000"/>
              </a:spcBef>
            </a:pPr>
            <a:r>
              <a:rPr lang="zh-CN" altLang="en-US" sz="2400" b="1" dirty="0">
                <a:solidFill>
                  <a:schemeClr val="tx1"/>
                </a:solidFill>
                <a:latin typeface="Times New Roman" panose="02020603050405020304" pitchFamily="18" charset="0"/>
                <a:ea typeface="+mn-ea"/>
                <a:cs typeface="Times New Roman" panose="02020603050405020304" pitchFamily="18" charset="0"/>
              </a:rPr>
              <a:t>（</a:t>
            </a:r>
            <a:r>
              <a:rPr lang="en-US" altLang="zh-CN" sz="2400" b="1" dirty="0">
                <a:solidFill>
                  <a:schemeClr val="tx1"/>
                </a:solidFill>
                <a:latin typeface="Times New Roman" panose="02020603050405020304" pitchFamily="18" charset="0"/>
                <a:ea typeface="+mn-ea"/>
                <a:cs typeface="Times New Roman" panose="02020603050405020304" pitchFamily="18" charset="0"/>
              </a:rPr>
              <a:t>2</a:t>
            </a:r>
            <a:r>
              <a:rPr lang="zh-CN" altLang="en-US" sz="2400" b="1" dirty="0">
                <a:solidFill>
                  <a:schemeClr val="tx1"/>
                </a:solidFill>
                <a:latin typeface="Times New Roman" panose="02020603050405020304" pitchFamily="18" charset="0"/>
                <a:ea typeface="+mn-ea"/>
                <a:cs typeface="Times New Roman" panose="02020603050405020304" pitchFamily="18" charset="0"/>
              </a:rPr>
              <a:t>）基底粗糙；</a:t>
            </a:r>
            <a:endParaRPr lang="zh-CN" altLang="en-US" sz="2400" b="1" dirty="0">
              <a:solidFill>
                <a:schemeClr val="tx1"/>
              </a:solidFill>
              <a:latin typeface="Times New Roman" panose="02020603050405020304" pitchFamily="18" charset="0"/>
              <a:ea typeface="+mn-ea"/>
              <a:cs typeface="Times New Roman" panose="02020603050405020304" pitchFamily="18" charset="0"/>
            </a:endParaRPr>
          </a:p>
          <a:p>
            <a:pPr>
              <a:lnSpc>
                <a:spcPts val="3000"/>
              </a:lnSpc>
              <a:spcBef>
                <a:spcPct val="20000"/>
              </a:spcBef>
            </a:pPr>
            <a:r>
              <a:rPr lang="zh-CN" altLang="en-US" sz="2400" b="1" dirty="0">
                <a:solidFill>
                  <a:schemeClr val="tx1"/>
                </a:solidFill>
                <a:latin typeface="Times New Roman" panose="02020603050405020304" pitchFamily="18" charset="0"/>
                <a:ea typeface="+mn-ea"/>
                <a:cs typeface="Times New Roman" panose="02020603050405020304" pitchFamily="18" charset="0"/>
              </a:rPr>
              <a:t>（</a:t>
            </a:r>
            <a:r>
              <a:rPr lang="en-US" altLang="zh-CN" sz="2400" b="1" dirty="0">
                <a:solidFill>
                  <a:schemeClr val="tx1"/>
                </a:solidFill>
                <a:latin typeface="Times New Roman" panose="02020603050405020304" pitchFamily="18" charset="0"/>
                <a:ea typeface="+mn-ea"/>
                <a:cs typeface="Times New Roman" panose="02020603050405020304" pitchFamily="18" charset="0"/>
              </a:rPr>
              <a:t>3</a:t>
            </a:r>
            <a:r>
              <a:rPr lang="zh-CN" altLang="en-US" sz="2400" b="1" dirty="0">
                <a:solidFill>
                  <a:schemeClr val="tx1"/>
                </a:solidFill>
                <a:latin typeface="Times New Roman" panose="02020603050405020304" pitchFamily="18" charset="0"/>
                <a:ea typeface="+mn-ea"/>
                <a:cs typeface="Times New Roman" panose="02020603050405020304" pitchFamily="18" charset="0"/>
              </a:rPr>
              <a:t>）不考虑基底以上填土的抗剪强度，把它仅看成作用在基底平面上的超载；</a:t>
            </a:r>
            <a:endParaRPr lang="zh-CN" altLang="en-US" sz="2400" b="1" dirty="0">
              <a:solidFill>
                <a:schemeClr val="tx1"/>
              </a:solidFill>
              <a:latin typeface="Times New Roman" panose="02020603050405020304" pitchFamily="18" charset="0"/>
              <a:ea typeface="+mn-ea"/>
              <a:cs typeface="Times New Roman" panose="02020603050405020304" pitchFamily="18" charset="0"/>
            </a:endParaRPr>
          </a:p>
          <a:p>
            <a:pPr>
              <a:lnSpc>
                <a:spcPts val="3000"/>
              </a:lnSpc>
              <a:spcBef>
                <a:spcPct val="20000"/>
              </a:spcBef>
            </a:pPr>
            <a:r>
              <a:rPr lang="zh-CN" altLang="en-US" sz="2400" b="1" dirty="0">
                <a:solidFill>
                  <a:schemeClr val="tx1"/>
                </a:solidFill>
                <a:latin typeface="Times New Roman" panose="02020603050405020304" pitchFamily="18" charset="0"/>
                <a:ea typeface="+mn-ea"/>
                <a:cs typeface="Times New Roman" panose="02020603050405020304" pitchFamily="18" charset="0"/>
              </a:rPr>
              <a:t>（</a:t>
            </a:r>
            <a:r>
              <a:rPr lang="en-US" altLang="zh-CN" sz="2400" b="1" dirty="0">
                <a:solidFill>
                  <a:schemeClr val="tx1"/>
                </a:solidFill>
                <a:latin typeface="Times New Roman" panose="02020603050405020304" pitchFamily="18" charset="0"/>
                <a:ea typeface="+mn-ea"/>
                <a:cs typeface="Times New Roman" panose="02020603050405020304" pitchFamily="18" charset="0"/>
              </a:rPr>
              <a:t>4</a:t>
            </a:r>
            <a:r>
              <a:rPr lang="zh-CN" altLang="en-US" sz="2400" b="1" dirty="0">
                <a:solidFill>
                  <a:schemeClr val="tx1"/>
                </a:solidFill>
                <a:latin typeface="Times New Roman" panose="02020603050405020304" pitchFamily="18" charset="0"/>
                <a:ea typeface="+mn-ea"/>
                <a:cs typeface="Times New Roman" panose="02020603050405020304" pitchFamily="18" charset="0"/>
              </a:rPr>
              <a:t>）在极限荷载作用下地基发生整体剪切破坏；</a:t>
            </a:r>
            <a:endParaRPr lang="zh-CN" altLang="en-US" sz="2400" b="1" dirty="0">
              <a:solidFill>
                <a:schemeClr val="tx1"/>
              </a:solidFill>
              <a:latin typeface="Times New Roman" panose="02020603050405020304" pitchFamily="18" charset="0"/>
              <a:ea typeface="+mn-ea"/>
              <a:cs typeface="Times New Roman" panose="02020603050405020304" pitchFamily="18" charset="0"/>
            </a:endParaRPr>
          </a:p>
          <a:p>
            <a:pPr>
              <a:lnSpc>
                <a:spcPts val="3000"/>
              </a:lnSpc>
              <a:spcBef>
                <a:spcPct val="20000"/>
              </a:spcBef>
            </a:pPr>
            <a:r>
              <a:rPr lang="zh-CN" altLang="en-US" sz="2400" b="1" dirty="0">
                <a:solidFill>
                  <a:schemeClr val="tx1"/>
                </a:solidFill>
                <a:latin typeface="Times New Roman" panose="02020603050405020304" pitchFamily="18" charset="0"/>
                <a:ea typeface="+mn-ea"/>
                <a:cs typeface="Times New Roman" panose="02020603050405020304" pitchFamily="18" charset="0"/>
              </a:rPr>
              <a:t>（</a:t>
            </a:r>
            <a:r>
              <a:rPr lang="en-US" altLang="zh-CN" sz="2400" b="1" dirty="0">
                <a:solidFill>
                  <a:schemeClr val="tx1"/>
                </a:solidFill>
                <a:latin typeface="Times New Roman" panose="02020603050405020304" pitchFamily="18" charset="0"/>
                <a:ea typeface="+mn-ea"/>
                <a:cs typeface="Times New Roman" panose="02020603050405020304" pitchFamily="18" charset="0"/>
              </a:rPr>
              <a:t>5</a:t>
            </a:r>
            <a:r>
              <a:rPr lang="zh-CN" altLang="en-US" sz="2400" b="1" dirty="0">
                <a:solidFill>
                  <a:schemeClr val="tx1"/>
                </a:solidFill>
                <a:latin typeface="Times New Roman" panose="02020603050405020304" pitchFamily="18" charset="0"/>
                <a:ea typeface="+mn-ea"/>
                <a:cs typeface="Times New Roman" panose="02020603050405020304" pitchFamily="18" charset="0"/>
              </a:rPr>
              <a:t>）破坏区有五个，如图所示。基底以下的</a:t>
            </a:r>
            <a:r>
              <a:rPr lang="en-US" altLang="zh-CN" sz="2400" b="1" dirty="0">
                <a:solidFill>
                  <a:schemeClr val="tx1"/>
                </a:solidFill>
                <a:latin typeface="Times New Roman" panose="02020603050405020304" pitchFamily="18" charset="0"/>
                <a:ea typeface="+mn-ea"/>
                <a:cs typeface="Times New Roman" panose="02020603050405020304" pitchFamily="18" charset="0"/>
              </a:rPr>
              <a:t>1</a:t>
            </a:r>
            <a:r>
              <a:rPr lang="zh-CN" altLang="en-US" sz="2400" b="1" dirty="0">
                <a:solidFill>
                  <a:schemeClr val="tx1"/>
                </a:solidFill>
                <a:latin typeface="Times New Roman" panose="02020603050405020304" pitchFamily="18" charset="0"/>
                <a:ea typeface="+mn-ea"/>
                <a:cs typeface="Times New Roman" panose="02020603050405020304" pitchFamily="18" charset="0"/>
              </a:rPr>
              <a:t>区就像弹性核一样随着基础一起向下移动。</a:t>
            </a:r>
            <a:r>
              <a:rPr lang="zh-CN" altLang="en-US" sz="2400" b="1" dirty="0">
                <a:latin typeface="Times New Roman" panose="02020603050405020304" pitchFamily="18" charset="0"/>
                <a:ea typeface="+mn-ea"/>
                <a:cs typeface="Times New Roman" panose="02020603050405020304" pitchFamily="18" charset="0"/>
              </a:rPr>
              <a:t>  </a:t>
            </a:r>
            <a:endParaRPr lang="zh-CN" altLang="en-US" sz="2400" b="1" dirty="0">
              <a:latin typeface="Times New Roman" panose="02020603050405020304" pitchFamily="18" charset="0"/>
              <a:ea typeface="+mn-ea"/>
              <a:cs typeface="Times New Roman" panose="02020603050405020304" pitchFamily="18" charset="0"/>
            </a:endParaRPr>
          </a:p>
        </p:txBody>
      </p:sp>
      <p:pic>
        <p:nvPicPr>
          <p:cNvPr id="39941" name="Picture 50"/>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l="13632" r="18275" b="72344"/>
          <a:stretch>
            <a:fillRect/>
          </a:stretch>
        </p:blipFill>
        <p:spPr bwMode="auto">
          <a:xfrm>
            <a:off x="3707904" y="1412776"/>
            <a:ext cx="5219700" cy="17609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63"/>
                                        </p:tgtEl>
                                        <p:attrNameLst>
                                          <p:attrName>style.visibility</p:attrName>
                                        </p:attrNameLst>
                                      </p:cBhvr>
                                      <p:to>
                                        <p:strVal val="visible"/>
                                      </p:to>
                                    </p:set>
                                    <p:animEffect transition="in" filter="dissolve">
                                      <p:cBhvr>
                                        <p:cTn id="7" dur="500"/>
                                        <p:tgtEl>
                                          <p:spTgt spid="552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Rot="1" noChangeArrowheads="1"/>
          </p:cNvSpPr>
          <p:nvPr/>
        </p:nvSpPr>
        <p:spPr bwMode="auto">
          <a:xfrm>
            <a:off x="1219200" y="5943600"/>
            <a:ext cx="678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en-US" altLang="zh-CN" sz="2800" b="1" dirty="0">
                <a:solidFill>
                  <a:srgbClr val="990000"/>
                </a:solidFill>
                <a:latin typeface="华文新魏" panose="02010800040101010101" pitchFamily="2" charset="-122"/>
                <a:ea typeface="华文新魏" panose="02010800040101010101" pitchFamily="2" charset="-122"/>
                <a:sym typeface="Symbol" panose="05050102010706020507" pitchFamily="18" charset="2"/>
              </a:rPr>
              <a:t> </a:t>
            </a:r>
            <a:r>
              <a:rPr kumimoji="1" lang="en-US" altLang="zh-CN" sz="2800" b="1" dirty="0">
                <a:solidFill>
                  <a:srgbClr val="990000"/>
                </a:solidFill>
                <a:latin typeface="华文新魏" panose="02010800040101010101" pitchFamily="2" charset="-122"/>
                <a:ea typeface="华文新魏" panose="02010800040101010101" pitchFamily="2" charset="-122"/>
              </a:rPr>
              <a:t>1940</a:t>
            </a:r>
            <a:r>
              <a:rPr kumimoji="1" lang="zh-CN" altLang="en-US" sz="2800" b="1" dirty="0">
                <a:solidFill>
                  <a:srgbClr val="990000"/>
                </a:solidFill>
                <a:latin typeface="华文新魏" panose="02010800040101010101" pitchFamily="2" charset="-122"/>
                <a:ea typeface="华文新魏" panose="02010800040101010101" pitchFamily="2" charset="-122"/>
              </a:rPr>
              <a:t>年在</a:t>
            </a:r>
            <a:r>
              <a:rPr kumimoji="1" lang="zh-CN" altLang="en-US" sz="2800" b="1" dirty="0" smtClean="0">
                <a:solidFill>
                  <a:srgbClr val="990000"/>
                </a:solidFill>
                <a:latin typeface="华文新魏" panose="02010800040101010101" pitchFamily="2" charset="-122"/>
                <a:ea typeface="华文新魏" panose="02010800040101010101" pitchFamily="2" charset="-122"/>
              </a:rPr>
              <a:t>软黏土</a:t>
            </a:r>
            <a:r>
              <a:rPr kumimoji="1" lang="zh-CN" altLang="en-US" sz="2800" b="1" dirty="0">
                <a:solidFill>
                  <a:srgbClr val="990000"/>
                </a:solidFill>
                <a:latin typeface="华文新魏" panose="02010800040101010101" pitchFamily="2" charset="-122"/>
                <a:ea typeface="华文新魏" panose="02010800040101010101" pitchFamily="2" charset="-122"/>
              </a:rPr>
              <a:t>地基上的某水泥仓的倾覆</a:t>
            </a:r>
            <a:endParaRPr lang="zh-CN" altLang="en-US" sz="2800" b="1" dirty="0">
              <a:solidFill>
                <a:srgbClr val="990000"/>
              </a:solidFill>
              <a:latin typeface="华文新魏" panose="02010800040101010101" pitchFamily="2" charset="-122"/>
              <a:ea typeface="华文新魏" panose="02010800040101010101" pitchFamily="2" charset="-122"/>
              <a:sym typeface="Symbol" panose="05050102010706020507" pitchFamily="18" charset="2"/>
            </a:endParaRPr>
          </a:p>
        </p:txBody>
      </p:sp>
      <p:graphicFrame>
        <p:nvGraphicFramePr>
          <p:cNvPr id="5123" name="Object 5"/>
          <p:cNvGraphicFramePr>
            <a:graphicFrameLocks noChangeAspect="1"/>
          </p:cNvGraphicFramePr>
          <p:nvPr/>
        </p:nvGraphicFramePr>
        <p:xfrm>
          <a:off x="990600" y="685800"/>
          <a:ext cx="7239000" cy="5253038"/>
        </p:xfrm>
        <a:graphic>
          <a:graphicData uri="http://schemas.openxmlformats.org/presentationml/2006/ole">
            <mc:AlternateContent xmlns:mc="http://schemas.openxmlformats.org/markup-compatibility/2006">
              <mc:Choice xmlns:v="urn:schemas-microsoft-com:vml" Requires="v">
                <p:oleObj spid="_x0000_s2063" name="位图图像" r:id="rId1" imgW="4724400" imgH="3429000" progId="Paint.Picture">
                  <p:embed/>
                </p:oleObj>
              </mc:Choice>
              <mc:Fallback>
                <p:oleObj name="位图图像" r:id="rId1" imgW="4724400" imgH="3429000" progId="Paint.Picture">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239000" cy="525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8"/>
          <p:cNvSpPr txBox="1">
            <a:spLocks noChangeArrowheads="1"/>
          </p:cNvSpPr>
          <p:nvPr/>
        </p:nvSpPr>
        <p:spPr bwMode="auto">
          <a:xfrm>
            <a:off x="-7938" y="1589"/>
            <a:ext cx="205965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§7.1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概述</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reeform 6" descr="栎木"/>
          <p:cNvSpPr/>
          <p:nvPr/>
        </p:nvSpPr>
        <p:spPr bwMode="auto">
          <a:xfrm>
            <a:off x="1524000" y="2971800"/>
            <a:ext cx="3276600" cy="1308100"/>
          </a:xfrm>
          <a:custGeom>
            <a:avLst/>
            <a:gdLst>
              <a:gd name="T0" fmla="*/ 2147483647 w 2064"/>
              <a:gd name="T1" fmla="*/ 0 h 824"/>
              <a:gd name="T2" fmla="*/ 2147483647 w 2064"/>
              <a:gd name="T3" fmla="*/ 2147483647 h 824"/>
              <a:gd name="T4" fmla="*/ 2147483647 w 2064"/>
              <a:gd name="T5" fmla="*/ 2147483647 h 824"/>
              <a:gd name="T6" fmla="*/ 2147483647 w 2064"/>
              <a:gd name="T7" fmla="*/ 2147483647 h 824"/>
              <a:gd name="T8" fmla="*/ 2147483647 w 2064"/>
              <a:gd name="T9" fmla="*/ 2147483647 h 824"/>
              <a:gd name="T10" fmla="*/ 2147483647 w 2064"/>
              <a:gd name="T11" fmla="*/ 2147483647 h 824"/>
              <a:gd name="T12" fmla="*/ 0 w 2064"/>
              <a:gd name="T13" fmla="*/ 0 h 824"/>
              <a:gd name="T14" fmla="*/ 0 60000 65536"/>
              <a:gd name="T15" fmla="*/ 0 60000 65536"/>
              <a:gd name="T16" fmla="*/ 0 60000 65536"/>
              <a:gd name="T17" fmla="*/ 0 60000 65536"/>
              <a:gd name="T18" fmla="*/ 0 60000 65536"/>
              <a:gd name="T19" fmla="*/ 0 60000 65536"/>
              <a:gd name="T20" fmla="*/ 0 60000 65536"/>
              <a:gd name="T21" fmla="*/ 0 w 2064"/>
              <a:gd name="T22" fmla="*/ 0 h 824"/>
              <a:gd name="T23" fmla="*/ 2064 w 2064"/>
              <a:gd name="T24" fmla="*/ 824 h 8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4" h="824">
                <a:moveTo>
                  <a:pt x="2064" y="0"/>
                </a:moveTo>
                <a:cubicBezTo>
                  <a:pt x="1964" y="112"/>
                  <a:pt x="1864" y="224"/>
                  <a:pt x="1728" y="336"/>
                </a:cubicBezTo>
                <a:cubicBezTo>
                  <a:pt x="1592" y="448"/>
                  <a:pt x="1400" y="592"/>
                  <a:pt x="1248" y="672"/>
                </a:cubicBezTo>
                <a:cubicBezTo>
                  <a:pt x="1096" y="752"/>
                  <a:pt x="976" y="824"/>
                  <a:pt x="816" y="816"/>
                </a:cubicBezTo>
                <a:cubicBezTo>
                  <a:pt x="656" y="808"/>
                  <a:pt x="408" y="704"/>
                  <a:pt x="288" y="624"/>
                </a:cubicBezTo>
                <a:cubicBezTo>
                  <a:pt x="168" y="544"/>
                  <a:pt x="144" y="440"/>
                  <a:pt x="96" y="336"/>
                </a:cubicBezTo>
                <a:cubicBezTo>
                  <a:pt x="48" y="232"/>
                  <a:pt x="24" y="116"/>
                  <a:pt x="0"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0655" name="Text Box 47"/>
          <p:cNvSpPr txBox="1">
            <a:spLocks noChangeArrowheads="1"/>
          </p:cNvSpPr>
          <p:nvPr/>
        </p:nvSpPr>
        <p:spPr bwMode="auto">
          <a:xfrm>
            <a:off x="4876800" y="14478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rgbClr val="0000FF"/>
                </a:solidFill>
                <a:latin typeface="Times New Roman" panose="02020603050405020304" pitchFamily="18" charset="0"/>
              </a:rPr>
              <a:t>p</a:t>
            </a:r>
            <a:r>
              <a:rPr kumimoji="1" lang="en-US" altLang="zh-CN" sz="3200" b="1" baseline="-25000">
                <a:solidFill>
                  <a:srgbClr val="0000FF"/>
                </a:solidFill>
                <a:latin typeface="Times New Roman" panose="02020603050405020304" pitchFamily="18" charset="0"/>
              </a:rPr>
              <a:t>u</a:t>
            </a:r>
            <a:endParaRPr kumimoji="1" lang="en-US" altLang="zh-CN" sz="2400" b="1">
              <a:solidFill>
                <a:srgbClr val="0000FF"/>
              </a:solidFill>
              <a:latin typeface="Times New Roman" panose="02020603050405020304" pitchFamily="18" charset="0"/>
            </a:endParaRPr>
          </a:p>
        </p:txBody>
      </p:sp>
      <p:sp>
        <p:nvSpPr>
          <p:cNvPr id="41988" name="AutoShape 48"/>
          <p:cNvSpPr>
            <a:spLocks noChangeArrowheads="1"/>
          </p:cNvSpPr>
          <p:nvPr/>
        </p:nvSpPr>
        <p:spPr bwMode="auto">
          <a:xfrm flipV="1">
            <a:off x="4876800" y="2722563"/>
            <a:ext cx="3200400" cy="990600"/>
          </a:xfrm>
          <a:prstGeom prst="triangle">
            <a:avLst>
              <a:gd name="adj" fmla="val 50000"/>
            </a:avLst>
          </a:prstGeom>
          <a:noFill/>
          <a:ln w="25400" cap="sq">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1989" name="AutoShape 49"/>
          <p:cNvSpPr>
            <a:spLocks noChangeArrowheads="1"/>
          </p:cNvSpPr>
          <p:nvPr/>
        </p:nvSpPr>
        <p:spPr bwMode="auto">
          <a:xfrm flipV="1">
            <a:off x="457200" y="2722563"/>
            <a:ext cx="3200400" cy="990600"/>
          </a:xfrm>
          <a:prstGeom prst="triangle">
            <a:avLst>
              <a:gd name="adj" fmla="val 50000"/>
            </a:avLst>
          </a:prstGeom>
          <a:noFill/>
          <a:ln w="25400" cap="sq">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1990" name="Freeform 50"/>
          <p:cNvSpPr/>
          <p:nvPr/>
        </p:nvSpPr>
        <p:spPr bwMode="auto">
          <a:xfrm>
            <a:off x="4267200" y="3255963"/>
            <a:ext cx="2209800" cy="858837"/>
          </a:xfrm>
          <a:custGeom>
            <a:avLst/>
            <a:gdLst>
              <a:gd name="T0" fmla="*/ 0 w 1392"/>
              <a:gd name="T1" fmla="*/ 0 h 541"/>
              <a:gd name="T2" fmla="*/ 2147483647 w 1392"/>
              <a:gd name="T3" fmla="*/ 2147483647 h 541"/>
              <a:gd name="T4" fmla="*/ 2147483647 w 1392"/>
              <a:gd name="T5" fmla="*/ 2147483647 h 541"/>
              <a:gd name="T6" fmla="*/ 2147483647 w 1392"/>
              <a:gd name="T7" fmla="*/ 2147483647 h 541"/>
              <a:gd name="T8" fmla="*/ 2147483647 w 1392"/>
              <a:gd name="T9" fmla="*/ 2147483647 h 541"/>
              <a:gd name="T10" fmla="*/ 0 60000 65536"/>
              <a:gd name="T11" fmla="*/ 0 60000 65536"/>
              <a:gd name="T12" fmla="*/ 0 60000 65536"/>
              <a:gd name="T13" fmla="*/ 0 60000 65536"/>
              <a:gd name="T14" fmla="*/ 0 60000 65536"/>
              <a:gd name="T15" fmla="*/ 0 w 1392"/>
              <a:gd name="T16" fmla="*/ 0 h 541"/>
              <a:gd name="T17" fmla="*/ 1392 w 1392"/>
              <a:gd name="T18" fmla="*/ 541 h 541"/>
            </a:gdLst>
            <a:ahLst/>
            <a:cxnLst>
              <a:cxn ang="T10">
                <a:pos x="T0" y="T1"/>
              </a:cxn>
              <a:cxn ang="T11">
                <a:pos x="T2" y="T3"/>
              </a:cxn>
              <a:cxn ang="T12">
                <a:pos x="T4" y="T5"/>
              </a:cxn>
              <a:cxn ang="T13">
                <a:pos x="T6" y="T7"/>
              </a:cxn>
              <a:cxn ang="T14">
                <a:pos x="T8" y="T9"/>
              </a:cxn>
            </a:cxnLst>
            <a:rect l="T15" t="T16" r="T17" b="T18"/>
            <a:pathLst>
              <a:path w="1392" h="541">
                <a:moveTo>
                  <a:pt x="0" y="0"/>
                </a:moveTo>
                <a:cubicBezTo>
                  <a:pt x="5" y="37"/>
                  <a:pt x="5" y="161"/>
                  <a:pt x="30" y="222"/>
                </a:cubicBezTo>
                <a:cubicBezTo>
                  <a:pt x="55" y="283"/>
                  <a:pt x="50" y="317"/>
                  <a:pt x="149" y="368"/>
                </a:cubicBezTo>
                <a:cubicBezTo>
                  <a:pt x="248" y="419"/>
                  <a:pt x="417" y="541"/>
                  <a:pt x="624" y="528"/>
                </a:cubicBezTo>
                <a:cubicBezTo>
                  <a:pt x="831" y="515"/>
                  <a:pt x="1112" y="408"/>
                  <a:pt x="1392" y="288"/>
                </a:cubicBezTo>
              </a:path>
            </a:pathLst>
          </a:custGeom>
          <a:noFill/>
          <a:ln w="25400" cap="sq">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991" name="AutoShape 51" descr="新闻纸"/>
          <p:cNvSpPr>
            <a:spLocks noChangeArrowheads="1"/>
          </p:cNvSpPr>
          <p:nvPr/>
        </p:nvSpPr>
        <p:spPr bwMode="auto">
          <a:xfrm flipV="1">
            <a:off x="3657600" y="2722563"/>
            <a:ext cx="1219200" cy="533400"/>
          </a:xfrm>
          <a:prstGeom prst="triangle">
            <a:avLst>
              <a:gd name="adj" fmla="val 50000"/>
            </a:avLst>
          </a:prstGeom>
          <a:blipFill dpi="0" rotWithShape="0">
            <a:blip r:embed="rId1"/>
            <a:srcRect/>
            <a:tile tx="0" ty="0" sx="100000" sy="100000" flip="none" algn="tl"/>
          </a:blipFill>
          <a:ln w="25400" cap="sq">
            <a:solidFill>
              <a:schemeClr val="folHlink"/>
            </a:solidFill>
            <a:miter lim="800000"/>
            <a:headEnd type="none" w="sm" len="sm"/>
            <a:tailEnd type="none" w="sm" len="sm"/>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1992" name="Freeform 53"/>
          <p:cNvSpPr/>
          <p:nvPr/>
        </p:nvSpPr>
        <p:spPr bwMode="auto">
          <a:xfrm flipH="1">
            <a:off x="2057400" y="3255963"/>
            <a:ext cx="2209800" cy="858837"/>
          </a:xfrm>
          <a:custGeom>
            <a:avLst/>
            <a:gdLst>
              <a:gd name="T0" fmla="*/ 0 w 1392"/>
              <a:gd name="T1" fmla="*/ 0 h 541"/>
              <a:gd name="T2" fmla="*/ 2147483647 w 1392"/>
              <a:gd name="T3" fmla="*/ 2147483647 h 541"/>
              <a:gd name="T4" fmla="*/ 2147483647 w 1392"/>
              <a:gd name="T5" fmla="*/ 2147483647 h 541"/>
              <a:gd name="T6" fmla="*/ 2147483647 w 1392"/>
              <a:gd name="T7" fmla="*/ 2147483647 h 541"/>
              <a:gd name="T8" fmla="*/ 2147483647 w 1392"/>
              <a:gd name="T9" fmla="*/ 2147483647 h 541"/>
              <a:gd name="T10" fmla="*/ 0 60000 65536"/>
              <a:gd name="T11" fmla="*/ 0 60000 65536"/>
              <a:gd name="T12" fmla="*/ 0 60000 65536"/>
              <a:gd name="T13" fmla="*/ 0 60000 65536"/>
              <a:gd name="T14" fmla="*/ 0 60000 65536"/>
              <a:gd name="T15" fmla="*/ 0 w 1392"/>
              <a:gd name="T16" fmla="*/ 0 h 541"/>
              <a:gd name="T17" fmla="*/ 1392 w 1392"/>
              <a:gd name="T18" fmla="*/ 541 h 541"/>
            </a:gdLst>
            <a:ahLst/>
            <a:cxnLst>
              <a:cxn ang="T10">
                <a:pos x="T0" y="T1"/>
              </a:cxn>
              <a:cxn ang="T11">
                <a:pos x="T2" y="T3"/>
              </a:cxn>
              <a:cxn ang="T12">
                <a:pos x="T4" y="T5"/>
              </a:cxn>
              <a:cxn ang="T13">
                <a:pos x="T6" y="T7"/>
              </a:cxn>
              <a:cxn ang="T14">
                <a:pos x="T8" y="T9"/>
              </a:cxn>
            </a:cxnLst>
            <a:rect l="T15" t="T16" r="T17" b="T18"/>
            <a:pathLst>
              <a:path w="1392" h="541">
                <a:moveTo>
                  <a:pt x="0" y="0"/>
                </a:moveTo>
                <a:cubicBezTo>
                  <a:pt x="5" y="37"/>
                  <a:pt x="5" y="161"/>
                  <a:pt x="30" y="222"/>
                </a:cubicBezTo>
                <a:cubicBezTo>
                  <a:pt x="55" y="283"/>
                  <a:pt x="50" y="317"/>
                  <a:pt x="149" y="368"/>
                </a:cubicBezTo>
                <a:cubicBezTo>
                  <a:pt x="248" y="419"/>
                  <a:pt x="417" y="541"/>
                  <a:pt x="624" y="528"/>
                </a:cubicBezTo>
                <a:cubicBezTo>
                  <a:pt x="831" y="515"/>
                  <a:pt x="1112" y="408"/>
                  <a:pt x="1392" y="288"/>
                </a:cubicBezTo>
              </a:path>
            </a:pathLst>
          </a:custGeom>
          <a:noFill/>
          <a:ln w="25400" cap="sq">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80668" name="Text Box 60"/>
          <p:cNvSpPr txBox="1">
            <a:spLocks noChangeArrowheads="1"/>
          </p:cNvSpPr>
          <p:nvPr/>
        </p:nvSpPr>
        <p:spPr bwMode="auto">
          <a:xfrm>
            <a:off x="1692275" y="1844675"/>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rgbClr val="CC3300"/>
                </a:solidFill>
                <a:latin typeface="Times New Roman" panose="02020603050405020304" pitchFamily="18" charset="0"/>
              </a:rPr>
              <a:t>45</a:t>
            </a:r>
            <a:r>
              <a:rPr kumimoji="1" lang="en-US" altLang="zh-CN" sz="2400" b="1">
                <a:solidFill>
                  <a:srgbClr val="CC3300"/>
                </a:solidFill>
                <a:latin typeface="Times New Roman" panose="02020603050405020304" pitchFamily="18" charset="0"/>
                <a:sym typeface="Symbol" panose="05050102010706020507" pitchFamily="18" charset="2"/>
              </a:rPr>
              <a:t> /2</a:t>
            </a:r>
            <a:endParaRPr kumimoji="1" lang="en-US" altLang="zh-CN" sz="2400" b="1">
              <a:solidFill>
                <a:srgbClr val="CC3300"/>
              </a:solidFill>
              <a:latin typeface="Times New Roman" panose="02020603050405020304" pitchFamily="18" charset="0"/>
              <a:sym typeface="Symbol" panose="05050102010706020507" pitchFamily="18" charset="2"/>
            </a:endParaRPr>
          </a:p>
        </p:txBody>
      </p:sp>
      <p:sp>
        <p:nvSpPr>
          <p:cNvPr id="580670" name="Freeform 62"/>
          <p:cNvSpPr/>
          <p:nvPr/>
        </p:nvSpPr>
        <p:spPr bwMode="auto">
          <a:xfrm>
            <a:off x="7467600" y="2743200"/>
            <a:ext cx="76200" cy="304800"/>
          </a:xfrm>
          <a:custGeom>
            <a:avLst/>
            <a:gdLst>
              <a:gd name="T0" fmla="*/ 2147483647 w 200"/>
              <a:gd name="T1" fmla="*/ 0 h 248"/>
              <a:gd name="T2" fmla="*/ 2147483647 w 200"/>
              <a:gd name="T3" fmla="*/ 2147483647 h 248"/>
              <a:gd name="T4" fmla="*/ 2147483647 w 200"/>
              <a:gd name="T5" fmla="*/ 2147483647 h 248"/>
              <a:gd name="T6" fmla="*/ 2147483647 w 200"/>
              <a:gd name="T7" fmla="*/ 2147483647 h 248"/>
              <a:gd name="T8" fmla="*/ 0 60000 65536"/>
              <a:gd name="T9" fmla="*/ 0 60000 65536"/>
              <a:gd name="T10" fmla="*/ 0 60000 65536"/>
              <a:gd name="T11" fmla="*/ 0 60000 65536"/>
              <a:gd name="T12" fmla="*/ 0 w 200"/>
              <a:gd name="T13" fmla="*/ 0 h 248"/>
              <a:gd name="T14" fmla="*/ 200 w 200"/>
              <a:gd name="T15" fmla="*/ 248 h 248"/>
            </a:gdLst>
            <a:ahLst/>
            <a:cxnLst>
              <a:cxn ang="T8">
                <a:pos x="T0" y="T1"/>
              </a:cxn>
              <a:cxn ang="T9">
                <a:pos x="T2" y="T3"/>
              </a:cxn>
              <a:cxn ang="T10">
                <a:pos x="T4" y="T5"/>
              </a:cxn>
              <a:cxn ang="T11">
                <a:pos x="T6" y="T7"/>
              </a:cxn>
            </a:cxnLst>
            <a:rect l="T12" t="T13" r="T14" b="T15"/>
            <a:pathLst>
              <a:path w="200" h="248">
                <a:moveTo>
                  <a:pt x="56" y="0"/>
                </a:moveTo>
                <a:cubicBezTo>
                  <a:pt x="28" y="76"/>
                  <a:pt x="0" y="152"/>
                  <a:pt x="8" y="192"/>
                </a:cubicBezTo>
                <a:cubicBezTo>
                  <a:pt x="16" y="232"/>
                  <a:pt x="72" y="232"/>
                  <a:pt x="104" y="240"/>
                </a:cubicBezTo>
                <a:cubicBezTo>
                  <a:pt x="136" y="248"/>
                  <a:pt x="168" y="244"/>
                  <a:pt x="200" y="240"/>
                </a:cubicBezTo>
              </a:path>
            </a:pathLst>
          </a:custGeom>
          <a:noFill/>
          <a:ln w="19050" cap="sq">
            <a:solidFill>
              <a:srgbClr val="0000FF"/>
            </a:solidFill>
            <a:rou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41995" name="Line 64"/>
          <p:cNvSpPr>
            <a:spLocks noChangeShapeType="1"/>
          </p:cNvSpPr>
          <p:nvPr/>
        </p:nvSpPr>
        <p:spPr bwMode="auto">
          <a:xfrm flipH="1">
            <a:off x="4267200" y="2722563"/>
            <a:ext cx="609600" cy="533400"/>
          </a:xfrm>
          <a:prstGeom prst="line">
            <a:avLst/>
          </a:prstGeom>
          <a:noFill/>
          <a:ln w="38100" cap="sq">
            <a:solidFill>
              <a:schemeClr val="folHlink"/>
            </a:solidFill>
            <a:round/>
          </a:ln>
          <a:extLst>
            <a:ext uri="{909E8E84-426E-40DD-AFC4-6F175D3DCCD1}">
              <a14:hiddenFill xmlns:a14="http://schemas.microsoft.com/office/drawing/2010/main">
                <a:noFill/>
              </a14:hiddenFill>
            </a:ext>
          </a:extLst>
        </p:spPr>
        <p:txBody>
          <a:bodyPr wrap="none"/>
          <a:lstStyle/>
          <a:p>
            <a:endParaRPr lang="zh-CN" altLang="en-US"/>
          </a:p>
        </p:txBody>
      </p:sp>
      <p:grpSp>
        <p:nvGrpSpPr>
          <p:cNvPr id="41996" name="Group 65"/>
          <p:cNvGrpSpPr/>
          <p:nvPr/>
        </p:nvGrpSpPr>
        <p:grpSpPr bwMode="auto">
          <a:xfrm>
            <a:off x="381000" y="2209800"/>
            <a:ext cx="7848600" cy="476250"/>
            <a:chOff x="240" y="996"/>
            <a:chExt cx="4944" cy="300"/>
          </a:xfrm>
        </p:grpSpPr>
        <p:sp>
          <p:nvSpPr>
            <p:cNvPr id="42016" name="Rectangle 10"/>
            <p:cNvSpPr>
              <a:spLocks noChangeArrowheads="1"/>
            </p:cNvSpPr>
            <p:nvPr/>
          </p:nvSpPr>
          <p:spPr bwMode="auto">
            <a:xfrm>
              <a:off x="240" y="1008"/>
              <a:ext cx="4944" cy="288"/>
            </a:xfrm>
            <a:prstGeom prst="rect">
              <a:avLst/>
            </a:prstGeom>
            <a:solidFill>
              <a:schemeClr val="accent1"/>
            </a:solidFill>
            <a:ln w="12700" cap="sq">
              <a:solidFill>
                <a:srgbClr val="FF0000"/>
              </a:solidFill>
              <a:miter lim="800000"/>
              <a:headEnd type="none" w="sm" len="sm"/>
              <a:tailEnd type="none" w="sm" len="sm"/>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2017" name="Line 11"/>
            <p:cNvSpPr>
              <a:spLocks noChangeShapeType="1"/>
            </p:cNvSpPr>
            <p:nvPr/>
          </p:nvSpPr>
          <p:spPr bwMode="auto">
            <a:xfrm>
              <a:off x="3504"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18" name="Line 12"/>
            <p:cNvSpPr>
              <a:spLocks noChangeShapeType="1"/>
            </p:cNvSpPr>
            <p:nvPr/>
          </p:nvSpPr>
          <p:spPr bwMode="auto">
            <a:xfrm>
              <a:off x="1680"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19" name="Line 13"/>
            <p:cNvSpPr>
              <a:spLocks noChangeShapeType="1"/>
            </p:cNvSpPr>
            <p:nvPr/>
          </p:nvSpPr>
          <p:spPr bwMode="auto">
            <a:xfrm>
              <a:off x="1104"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20" name="Line 14"/>
            <p:cNvSpPr>
              <a:spLocks noChangeShapeType="1"/>
            </p:cNvSpPr>
            <p:nvPr/>
          </p:nvSpPr>
          <p:spPr bwMode="auto">
            <a:xfrm>
              <a:off x="1392"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21" name="Line 15"/>
            <p:cNvSpPr>
              <a:spLocks noChangeShapeType="1"/>
            </p:cNvSpPr>
            <p:nvPr/>
          </p:nvSpPr>
          <p:spPr bwMode="auto">
            <a:xfrm>
              <a:off x="816" y="996"/>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22" name="Line 16"/>
            <p:cNvSpPr>
              <a:spLocks noChangeShapeType="1"/>
            </p:cNvSpPr>
            <p:nvPr/>
          </p:nvSpPr>
          <p:spPr bwMode="auto">
            <a:xfrm>
              <a:off x="528"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23" name="Line 17"/>
            <p:cNvSpPr>
              <a:spLocks noChangeShapeType="1"/>
            </p:cNvSpPr>
            <p:nvPr/>
          </p:nvSpPr>
          <p:spPr bwMode="auto">
            <a:xfrm>
              <a:off x="240"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24" name="Line 18"/>
            <p:cNvSpPr>
              <a:spLocks noChangeShapeType="1"/>
            </p:cNvSpPr>
            <p:nvPr/>
          </p:nvSpPr>
          <p:spPr bwMode="auto">
            <a:xfrm>
              <a:off x="3264"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25" name="Line 19"/>
            <p:cNvSpPr>
              <a:spLocks noChangeShapeType="1"/>
            </p:cNvSpPr>
            <p:nvPr/>
          </p:nvSpPr>
          <p:spPr bwMode="auto">
            <a:xfrm>
              <a:off x="3888"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26" name="Line 20"/>
            <p:cNvSpPr>
              <a:spLocks noChangeShapeType="1"/>
            </p:cNvSpPr>
            <p:nvPr/>
          </p:nvSpPr>
          <p:spPr bwMode="auto">
            <a:xfrm>
              <a:off x="4128"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27" name="Line 21"/>
            <p:cNvSpPr>
              <a:spLocks noChangeShapeType="1"/>
            </p:cNvSpPr>
            <p:nvPr/>
          </p:nvSpPr>
          <p:spPr bwMode="auto">
            <a:xfrm>
              <a:off x="4368"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28" name="Line 22"/>
            <p:cNvSpPr>
              <a:spLocks noChangeShapeType="1"/>
            </p:cNvSpPr>
            <p:nvPr/>
          </p:nvSpPr>
          <p:spPr bwMode="auto">
            <a:xfrm>
              <a:off x="4608"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29" name="Line 23"/>
            <p:cNvSpPr>
              <a:spLocks noChangeShapeType="1"/>
            </p:cNvSpPr>
            <p:nvPr/>
          </p:nvSpPr>
          <p:spPr bwMode="auto">
            <a:xfrm>
              <a:off x="4896"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30" name="Line 24"/>
            <p:cNvSpPr>
              <a:spLocks noChangeShapeType="1"/>
            </p:cNvSpPr>
            <p:nvPr/>
          </p:nvSpPr>
          <p:spPr bwMode="auto">
            <a:xfrm>
              <a:off x="5184" y="1056"/>
              <a:ext cx="0" cy="240"/>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31" name="Line 25"/>
            <p:cNvSpPr>
              <a:spLocks noChangeShapeType="1"/>
            </p:cNvSpPr>
            <p:nvPr/>
          </p:nvSpPr>
          <p:spPr bwMode="auto">
            <a:xfrm>
              <a:off x="3696"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32" name="Line 26"/>
            <p:cNvSpPr>
              <a:spLocks noChangeShapeType="1"/>
            </p:cNvSpPr>
            <p:nvPr/>
          </p:nvSpPr>
          <p:spPr bwMode="auto">
            <a:xfrm>
              <a:off x="1920" y="996"/>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33" name="Line 27"/>
            <p:cNvSpPr>
              <a:spLocks noChangeShapeType="1"/>
            </p:cNvSpPr>
            <p:nvPr/>
          </p:nvSpPr>
          <p:spPr bwMode="auto">
            <a:xfrm>
              <a:off x="2160" y="1008"/>
              <a:ext cx="0" cy="288"/>
            </a:xfrm>
            <a:prstGeom prst="line">
              <a:avLst/>
            </a:prstGeom>
            <a:noFill/>
            <a:ln w="127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34" name="Rectangle 28"/>
            <p:cNvSpPr>
              <a:spLocks noChangeArrowheads="1"/>
            </p:cNvSpPr>
            <p:nvPr/>
          </p:nvSpPr>
          <p:spPr bwMode="auto">
            <a:xfrm>
              <a:off x="2304" y="1008"/>
              <a:ext cx="768" cy="288"/>
            </a:xfrm>
            <a:prstGeom prst="rect">
              <a:avLst/>
            </a:prstGeom>
            <a:solidFill>
              <a:schemeClr val="accent1"/>
            </a:solidFill>
            <a:ln w="9525">
              <a:solidFill>
                <a:srgbClr val="FF0000"/>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580678" name="Text Box 70"/>
          <p:cNvSpPr txBox="1">
            <a:spLocks noChangeArrowheads="1"/>
          </p:cNvSpPr>
          <p:nvPr/>
        </p:nvSpPr>
        <p:spPr bwMode="auto">
          <a:xfrm>
            <a:off x="6324600" y="2667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rgbClr val="CC3300"/>
                </a:solidFill>
                <a:latin typeface="Times New Roman" panose="02020603050405020304" pitchFamily="18" charset="0"/>
              </a:rPr>
              <a:t>45</a:t>
            </a:r>
            <a:r>
              <a:rPr kumimoji="1" lang="en-US" altLang="zh-CN" sz="2400" b="1">
                <a:solidFill>
                  <a:srgbClr val="CC3300"/>
                </a:solidFill>
                <a:latin typeface="Times New Roman" panose="02020603050405020304" pitchFamily="18" charset="0"/>
                <a:sym typeface="Symbol" panose="05050102010706020507" pitchFamily="18" charset="2"/>
              </a:rPr>
              <a:t>- /2</a:t>
            </a:r>
            <a:endParaRPr kumimoji="1" lang="en-US" altLang="zh-CN" sz="2400" b="1">
              <a:solidFill>
                <a:srgbClr val="CC3300"/>
              </a:solidFill>
              <a:latin typeface="Times New Roman" panose="02020603050405020304" pitchFamily="18" charset="0"/>
              <a:sym typeface="Symbol" panose="05050102010706020507" pitchFamily="18" charset="2"/>
            </a:endParaRPr>
          </a:p>
        </p:txBody>
      </p:sp>
      <p:sp>
        <p:nvSpPr>
          <p:cNvPr id="580679" name="Rectangle 71"/>
          <p:cNvSpPr>
            <a:spLocks noChangeArrowheads="1"/>
          </p:cNvSpPr>
          <p:nvPr/>
        </p:nvSpPr>
        <p:spPr bwMode="auto">
          <a:xfrm>
            <a:off x="990600" y="4876800"/>
            <a:ext cx="289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3200" b="1">
                <a:solidFill>
                  <a:srgbClr val="6600FF"/>
                </a:solidFill>
                <a:latin typeface="华文新魏" panose="02010800040101010101" pitchFamily="2" charset="-122"/>
                <a:ea typeface="华文新魏" panose="02010800040101010101" pitchFamily="2" charset="-122"/>
                <a:sym typeface="Symbol" panose="05050102010706020507" pitchFamily="18" charset="2"/>
              </a:rPr>
              <a:t> </a:t>
            </a:r>
            <a:r>
              <a:rPr lang="zh-CN" altLang="en-US" sz="3200" b="1">
                <a:solidFill>
                  <a:srgbClr val="6600FF"/>
                </a:solidFill>
                <a:latin typeface="华文新魏" panose="02010800040101010101" pitchFamily="2" charset="-122"/>
                <a:ea typeface="华文新魏" panose="02010800040101010101" pitchFamily="2" charset="-122"/>
              </a:rPr>
              <a:t>基底完全粗糙</a:t>
            </a:r>
            <a:r>
              <a:rPr lang="en-US" altLang="zh-CN" sz="3200" b="1">
                <a:solidFill>
                  <a:srgbClr val="6600FF"/>
                </a:solidFill>
                <a:latin typeface="华文新魏" panose="02010800040101010101" pitchFamily="2" charset="-122"/>
                <a:ea typeface="华文新魏" panose="02010800040101010101" pitchFamily="2" charset="-122"/>
              </a:rPr>
              <a:t>:</a:t>
            </a:r>
            <a:endParaRPr lang="en-US" altLang="zh-CN" sz="3200" b="1">
              <a:solidFill>
                <a:srgbClr val="6600FF"/>
              </a:solidFill>
              <a:latin typeface="华文新魏" panose="02010800040101010101" pitchFamily="2" charset="-122"/>
              <a:ea typeface="华文新魏" panose="02010800040101010101" pitchFamily="2" charset="-122"/>
            </a:endParaRPr>
          </a:p>
        </p:txBody>
      </p:sp>
      <p:sp>
        <p:nvSpPr>
          <p:cNvPr id="580680" name="Rectangle 72"/>
          <p:cNvSpPr>
            <a:spLocks noChangeArrowheads="1"/>
          </p:cNvSpPr>
          <p:nvPr/>
        </p:nvSpPr>
        <p:spPr bwMode="auto">
          <a:xfrm>
            <a:off x="3962400" y="4876800"/>
            <a:ext cx="982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2800" b="1" i="1" dirty="0" smtClean="0">
                <a:solidFill>
                  <a:srgbClr val="CC3300"/>
                </a:solidFill>
                <a:latin typeface="Times New Roman" panose="02020603050405020304" pitchFamily="18" charset="0"/>
                <a:sym typeface="Symbol" panose="05050102010706020507" pitchFamily="18" charset="2"/>
              </a:rPr>
              <a:t> = </a:t>
            </a:r>
            <a:r>
              <a:rPr kumimoji="1" lang="en-US" altLang="zh-CN" sz="2800" b="1" dirty="0">
                <a:solidFill>
                  <a:srgbClr val="CC3300"/>
                </a:solidFill>
                <a:latin typeface="Times New Roman" panose="02020603050405020304" pitchFamily="18" charset="0"/>
                <a:sym typeface="Symbol" panose="05050102010706020507" pitchFamily="18" charset="2"/>
              </a:rPr>
              <a:t></a:t>
            </a:r>
            <a:endParaRPr kumimoji="1" lang="en-US" altLang="zh-CN" sz="2800" b="1" dirty="0">
              <a:solidFill>
                <a:srgbClr val="CC3300"/>
              </a:solidFill>
              <a:latin typeface="Times New Roman" panose="02020603050405020304" pitchFamily="18" charset="0"/>
              <a:sym typeface="Symbol" panose="05050102010706020507" pitchFamily="18" charset="2"/>
            </a:endParaRPr>
          </a:p>
        </p:txBody>
      </p:sp>
      <p:sp>
        <p:nvSpPr>
          <p:cNvPr id="42000" name="Line 52"/>
          <p:cNvSpPr>
            <a:spLocks noChangeShapeType="1"/>
          </p:cNvSpPr>
          <p:nvPr/>
        </p:nvSpPr>
        <p:spPr bwMode="auto">
          <a:xfrm>
            <a:off x="4267200" y="1219200"/>
            <a:ext cx="0" cy="3200400"/>
          </a:xfrm>
          <a:prstGeom prst="line">
            <a:avLst/>
          </a:prstGeom>
          <a:noFill/>
          <a:ln w="28575">
            <a:solidFill>
              <a:srgbClr val="0000FF"/>
            </a:solidFill>
            <a:prstDash val="lgDashDot"/>
            <a:round/>
          </a:ln>
          <a:extLst>
            <a:ext uri="{909E8E84-426E-40DD-AFC4-6F175D3DCCD1}">
              <a14:hiddenFill xmlns:a14="http://schemas.microsoft.com/office/drawing/2010/main">
                <a:noFill/>
              </a14:hiddenFill>
            </a:ext>
          </a:extLst>
        </p:spPr>
        <p:txBody>
          <a:bodyPr wrap="none"/>
          <a:lstStyle/>
          <a:p>
            <a:endParaRPr lang="zh-CN" altLang="en-US"/>
          </a:p>
        </p:txBody>
      </p:sp>
      <p:sp>
        <p:nvSpPr>
          <p:cNvPr id="580683" name="Rectangle 75"/>
          <p:cNvSpPr>
            <a:spLocks noChangeArrowheads="1"/>
          </p:cNvSpPr>
          <p:nvPr/>
        </p:nvSpPr>
        <p:spPr bwMode="auto">
          <a:xfrm>
            <a:off x="6934200" y="1752600"/>
            <a:ext cx="1228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en-US" sz="2800" b="1">
                <a:solidFill>
                  <a:srgbClr val="0000FF"/>
                </a:solidFill>
                <a:latin typeface="Times New Roman" panose="02020603050405020304" pitchFamily="18" charset="0"/>
              </a:rPr>
              <a:t>q = </a:t>
            </a:r>
            <a:r>
              <a:rPr kumimoji="1" lang="en-US" altLang="en-US" sz="2800" b="1">
                <a:solidFill>
                  <a:srgbClr val="0000FF"/>
                </a:solidFill>
                <a:latin typeface="Times New Roman" panose="02020603050405020304" pitchFamily="18" charset="0"/>
                <a:sym typeface="Symbol" panose="05050102010706020507" pitchFamily="18" charset="2"/>
              </a:rPr>
              <a:t></a:t>
            </a:r>
            <a:r>
              <a:rPr kumimoji="1" lang="en-US" altLang="en-US" sz="2800" b="1" baseline="-25000">
                <a:solidFill>
                  <a:srgbClr val="0000FF"/>
                </a:solidFill>
                <a:latin typeface="Times New Roman" panose="02020603050405020304" pitchFamily="18" charset="0"/>
                <a:sym typeface="Symbol" panose="05050102010706020507" pitchFamily="18" charset="2"/>
              </a:rPr>
              <a:t>0</a:t>
            </a:r>
            <a:r>
              <a:rPr kumimoji="1" lang="en-US" altLang="en-US" sz="2800" b="1">
                <a:solidFill>
                  <a:srgbClr val="0000FF"/>
                </a:solidFill>
                <a:latin typeface="Times New Roman" panose="02020603050405020304" pitchFamily="18" charset="0"/>
              </a:rPr>
              <a:t>d</a:t>
            </a:r>
            <a:endParaRPr kumimoji="1" lang="en-US" altLang="zh-CN" sz="2800" b="1">
              <a:solidFill>
                <a:srgbClr val="0000FF"/>
              </a:solidFill>
              <a:latin typeface="Times New Roman" panose="02020603050405020304" pitchFamily="18" charset="0"/>
            </a:endParaRPr>
          </a:p>
        </p:txBody>
      </p:sp>
      <p:grpSp>
        <p:nvGrpSpPr>
          <p:cNvPr id="42002" name="Group 77"/>
          <p:cNvGrpSpPr/>
          <p:nvPr/>
        </p:nvGrpSpPr>
        <p:grpSpPr bwMode="auto">
          <a:xfrm>
            <a:off x="3657600" y="1600200"/>
            <a:ext cx="1219200" cy="1066800"/>
            <a:chOff x="2304" y="1056"/>
            <a:chExt cx="768" cy="672"/>
          </a:xfrm>
        </p:grpSpPr>
        <p:sp>
          <p:nvSpPr>
            <p:cNvPr id="42009" name="Rectangle 41"/>
            <p:cNvSpPr>
              <a:spLocks noChangeArrowheads="1"/>
            </p:cNvSpPr>
            <p:nvPr/>
          </p:nvSpPr>
          <p:spPr bwMode="auto">
            <a:xfrm>
              <a:off x="2304" y="1056"/>
              <a:ext cx="768" cy="672"/>
            </a:xfrm>
            <a:prstGeom prst="rect">
              <a:avLst/>
            </a:prstGeom>
            <a:solidFill>
              <a:schemeClr val="accent1"/>
            </a:solidFill>
            <a:ln w="12700" cap="sq">
              <a:solidFill>
                <a:schemeClr val="accent1"/>
              </a:solidFill>
              <a:miter lim="800000"/>
              <a:headEnd type="none" w="sm" len="sm"/>
              <a:tailEnd type="none" w="sm" len="sm"/>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2010" name="Line 42"/>
            <p:cNvSpPr>
              <a:spLocks noChangeShapeType="1"/>
            </p:cNvSpPr>
            <p:nvPr/>
          </p:nvSpPr>
          <p:spPr bwMode="auto">
            <a:xfrm>
              <a:off x="2304" y="1056"/>
              <a:ext cx="0" cy="672"/>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11" name="Line 43"/>
            <p:cNvSpPr>
              <a:spLocks noChangeShapeType="1"/>
            </p:cNvSpPr>
            <p:nvPr/>
          </p:nvSpPr>
          <p:spPr bwMode="auto">
            <a:xfrm>
              <a:off x="2496" y="1056"/>
              <a:ext cx="0" cy="672"/>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12" name="Line 44"/>
            <p:cNvSpPr>
              <a:spLocks noChangeShapeType="1"/>
            </p:cNvSpPr>
            <p:nvPr/>
          </p:nvSpPr>
          <p:spPr bwMode="auto">
            <a:xfrm>
              <a:off x="2688" y="1056"/>
              <a:ext cx="0" cy="672"/>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13" name="Line 45"/>
            <p:cNvSpPr>
              <a:spLocks noChangeShapeType="1"/>
            </p:cNvSpPr>
            <p:nvPr/>
          </p:nvSpPr>
          <p:spPr bwMode="auto">
            <a:xfrm>
              <a:off x="2880" y="1056"/>
              <a:ext cx="0" cy="672"/>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14" name="Line 46"/>
            <p:cNvSpPr>
              <a:spLocks noChangeShapeType="1"/>
            </p:cNvSpPr>
            <p:nvPr/>
          </p:nvSpPr>
          <p:spPr bwMode="auto">
            <a:xfrm>
              <a:off x="3072" y="1056"/>
              <a:ext cx="0" cy="672"/>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15" name="Line 76"/>
            <p:cNvSpPr>
              <a:spLocks noChangeShapeType="1"/>
            </p:cNvSpPr>
            <p:nvPr/>
          </p:nvSpPr>
          <p:spPr bwMode="auto">
            <a:xfrm>
              <a:off x="2304" y="1056"/>
              <a:ext cx="768" cy="0"/>
            </a:xfrm>
            <a:prstGeom prst="line">
              <a:avLst/>
            </a:prstGeom>
            <a:noFill/>
            <a:ln w="349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580675" name="AutoShape 67"/>
          <p:cNvSpPr>
            <a:spLocks noChangeArrowheads="1"/>
          </p:cNvSpPr>
          <p:nvPr/>
        </p:nvSpPr>
        <p:spPr bwMode="auto">
          <a:xfrm>
            <a:off x="5562600" y="1676400"/>
            <a:ext cx="533400" cy="533400"/>
          </a:xfrm>
          <a:prstGeom prst="wedgeRoundRectCallout">
            <a:avLst>
              <a:gd name="adj1" fmla="val -223213"/>
              <a:gd name="adj2" fmla="val 164287"/>
              <a:gd name="adj3" fmla="val 16667"/>
            </a:avLst>
          </a:prstGeom>
          <a:noFill/>
          <a:ln w="12700" cap="sq">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en-US" altLang="zh-CN" sz="2400" b="1" i="1">
                <a:solidFill>
                  <a:srgbClr val="CC3300"/>
                </a:solidFill>
                <a:latin typeface="Times New Roman" panose="02020603050405020304" pitchFamily="18" charset="0"/>
                <a:sym typeface="Symbol" panose="05050102010706020507" pitchFamily="18" charset="2"/>
              </a:rPr>
              <a:t></a:t>
            </a:r>
            <a:endParaRPr kumimoji="1" lang="en-US" altLang="zh-CN" sz="2400" b="1" i="1">
              <a:solidFill>
                <a:srgbClr val="CC3300"/>
              </a:solidFill>
              <a:latin typeface="Times New Roman" panose="02020603050405020304" pitchFamily="18" charset="0"/>
              <a:sym typeface="Symbol" panose="05050102010706020507" pitchFamily="18" charset="2"/>
            </a:endParaRPr>
          </a:p>
        </p:txBody>
      </p:sp>
      <p:sp>
        <p:nvSpPr>
          <p:cNvPr id="42004" name="Line 79"/>
          <p:cNvSpPr>
            <a:spLocks noChangeShapeType="1"/>
          </p:cNvSpPr>
          <p:nvPr/>
        </p:nvSpPr>
        <p:spPr bwMode="auto">
          <a:xfrm flipH="1" flipV="1">
            <a:off x="2555875" y="1628775"/>
            <a:ext cx="1152525" cy="1152525"/>
          </a:xfrm>
          <a:prstGeom prst="line">
            <a:avLst/>
          </a:prstGeom>
          <a:noFill/>
          <a:ln w="19050">
            <a:solidFill>
              <a:srgbClr val="FF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2005" name="Freeform 80"/>
          <p:cNvSpPr/>
          <p:nvPr/>
        </p:nvSpPr>
        <p:spPr bwMode="auto">
          <a:xfrm>
            <a:off x="2844800" y="2205038"/>
            <a:ext cx="287338" cy="503237"/>
          </a:xfrm>
          <a:custGeom>
            <a:avLst/>
            <a:gdLst>
              <a:gd name="T0" fmla="*/ 2147483647 w 181"/>
              <a:gd name="T1" fmla="*/ 0 h 317"/>
              <a:gd name="T2" fmla="*/ 2147483647 w 181"/>
              <a:gd name="T3" fmla="*/ 2147483647 h 317"/>
              <a:gd name="T4" fmla="*/ 0 w 181"/>
              <a:gd name="T5" fmla="*/ 2147483647 h 317"/>
              <a:gd name="T6" fmla="*/ 0 60000 65536"/>
              <a:gd name="T7" fmla="*/ 0 60000 65536"/>
              <a:gd name="T8" fmla="*/ 0 60000 65536"/>
              <a:gd name="T9" fmla="*/ 0 w 181"/>
              <a:gd name="T10" fmla="*/ 0 h 317"/>
              <a:gd name="T11" fmla="*/ 181 w 181"/>
              <a:gd name="T12" fmla="*/ 317 h 317"/>
            </a:gdLst>
            <a:ahLst/>
            <a:cxnLst>
              <a:cxn ang="T6">
                <a:pos x="T0" y="T1"/>
              </a:cxn>
              <a:cxn ang="T7">
                <a:pos x="T2" y="T3"/>
              </a:cxn>
              <a:cxn ang="T8">
                <a:pos x="T4" y="T5"/>
              </a:cxn>
            </a:cxnLst>
            <a:rect l="T9" t="T10" r="T11" b="T12"/>
            <a:pathLst>
              <a:path w="181" h="317">
                <a:moveTo>
                  <a:pt x="181" y="0"/>
                </a:moveTo>
                <a:cubicBezTo>
                  <a:pt x="128" y="19"/>
                  <a:pt x="75" y="38"/>
                  <a:pt x="45" y="91"/>
                </a:cubicBezTo>
                <a:cubicBezTo>
                  <a:pt x="15" y="144"/>
                  <a:pt x="7" y="230"/>
                  <a:pt x="0" y="317"/>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006" name="Freeform 81"/>
          <p:cNvSpPr/>
          <p:nvPr/>
        </p:nvSpPr>
        <p:spPr bwMode="auto">
          <a:xfrm>
            <a:off x="4500563" y="2708275"/>
            <a:ext cx="142875" cy="252413"/>
          </a:xfrm>
          <a:custGeom>
            <a:avLst/>
            <a:gdLst>
              <a:gd name="T0" fmla="*/ 2147483647 w 97"/>
              <a:gd name="T1" fmla="*/ 0 h 159"/>
              <a:gd name="T2" fmla="*/ 2147483647 w 97"/>
              <a:gd name="T3" fmla="*/ 2147483647 h 159"/>
              <a:gd name="T4" fmla="*/ 2147483647 w 97"/>
              <a:gd name="T5" fmla="*/ 2147483647 h 159"/>
              <a:gd name="T6" fmla="*/ 0 60000 65536"/>
              <a:gd name="T7" fmla="*/ 0 60000 65536"/>
              <a:gd name="T8" fmla="*/ 0 60000 65536"/>
              <a:gd name="T9" fmla="*/ 0 w 97"/>
              <a:gd name="T10" fmla="*/ 0 h 159"/>
              <a:gd name="T11" fmla="*/ 97 w 97"/>
              <a:gd name="T12" fmla="*/ 159 h 159"/>
            </a:gdLst>
            <a:ahLst/>
            <a:cxnLst>
              <a:cxn ang="T6">
                <a:pos x="T0" y="T1"/>
              </a:cxn>
              <a:cxn ang="T7">
                <a:pos x="T2" y="T3"/>
              </a:cxn>
              <a:cxn ang="T8">
                <a:pos x="T4" y="T5"/>
              </a:cxn>
            </a:cxnLst>
            <a:rect l="T9" t="T10" r="T11" b="T12"/>
            <a:pathLst>
              <a:path w="97" h="159">
                <a:moveTo>
                  <a:pt x="52" y="0"/>
                </a:moveTo>
                <a:cubicBezTo>
                  <a:pt x="26" y="56"/>
                  <a:pt x="0" y="113"/>
                  <a:pt x="7" y="136"/>
                </a:cubicBezTo>
                <a:cubicBezTo>
                  <a:pt x="14" y="159"/>
                  <a:pt x="55" y="147"/>
                  <a:pt x="97" y="136"/>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 name="Rectangle 71"/>
          <p:cNvSpPr>
            <a:spLocks noChangeArrowheads="1"/>
          </p:cNvSpPr>
          <p:nvPr/>
        </p:nvSpPr>
        <p:spPr bwMode="auto">
          <a:xfrm>
            <a:off x="971550" y="5411788"/>
            <a:ext cx="289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3200" b="1">
                <a:solidFill>
                  <a:srgbClr val="6600FF"/>
                </a:solidFill>
                <a:latin typeface="华文新魏" panose="02010800040101010101" pitchFamily="2" charset="-122"/>
                <a:ea typeface="华文新魏" panose="02010800040101010101" pitchFamily="2" charset="-122"/>
                <a:sym typeface="Symbol" panose="05050102010706020507" pitchFamily="18" charset="2"/>
              </a:rPr>
              <a:t> </a:t>
            </a:r>
            <a:r>
              <a:rPr lang="zh-CN" altLang="en-US" sz="3200" b="1">
                <a:solidFill>
                  <a:srgbClr val="6600FF"/>
                </a:solidFill>
                <a:latin typeface="华文新魏" panose="02010800040101010101" pitchFamily="2" charset="-122"/>
                <a:ea typeface="华文新魏" panose="02010800040101010101" pitchFamily="2" charset="-122"/>
              </a:rPr>
              <a:t>基底完全光滑</a:t>
            </a:r>
            <a:r>
              <a:rPr lang="en-US" altLang="zh-CN" sz="3200" b="1">
                <a:solidFill>
                  <a:srgbClr val="6600FF"/>
                </a:solidFill>
                <a:latin typeface="华文新魏" panose="02010800040101010101" pitchFamily="2" charset="-122"/>
                <a:ea typeface="华文新魏" panose="02010800040101010101" pitchFamily="2" charset="-122"/>
              </a:rPr>
              <a:t>:</a:t>
            </a:r>
            <a:endParaRPr lang="en-US" altLang="zh-CN" sz="3200" b="1">
              <a:solidFill>
                <a:srgbClr val="6600FF"/>
              </a:solidFill>
              <a:latin typeface="华文新魏" panose="02010800040101010101" pitchFamily="2" charset="-122"/>
              <a:ea typeface="华文新魏" panose="02010800040101010101" pitchFamily="2" charset="-122"/>
            </a:endParaRPr>
          </a:p>
        </p:txBody>
      </p:sp>
      <p:sp>
        <p:nvSpPr>
          <p:cNvPr id="3" name="Rectangle 72"/>
          <p:cNvSpPr>
            <a:spLocks noChangeArrowheads="1"/>
          </p:cNvSpPr>
          <p:nvPr/>
        </p:nvSpPr>
        <p:spPr bwMode="auto">
          <a:xfrm>
            <a:off x="3924300" y="5430838"/>
            <a:ext cx="2081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2800" b="1" i="1" dirty="0" smtClean="0">
                <a:solidFill>
                  <a:srgbClr val="CC3300"/>
                </a:solidFill>
                <a:latin typeface="Times New Roman" panose="02020603050405020304" pitchFamily="18" charset="0"/>
                <a:sym typeface="Symbol" panose="05050102010706020507" pitchFamily="18" charset="2"/>
              </a:rPr>
              <a:t> = </a:t>
            </a:r>
            <a:r>
              <a:rPr kumimoji="1" lang="en-US" altLang="zh-CN" sz="2800" b="1" dirty="0">
                <a:solidFill>
                  <a:srgbClr val="CC3300"/>
                </a:solidFill>
                <a:latin typeface="Times New Roman" panose="02020603050405020304" pitchFamily="18" charset="0"/>
                <a:sym typeface="Symbol" panose="05050102010706020507" pitchFamily="18" charset="2"/>
              </a:rPr>
              <a:t>45+ </a:t>
            </a:r>
            <a:r>
              <a:rPr kumimoji="1" lang="en-US" altLang="zh-CN" sz="2800" b="1" dirty="0">
                <a:solidFill>
                  <a:srgbClr val="CC3300"/>
                </a:solidFill>
                <a:sym typeface="Symbol" panose="05050102010706020507" pitchFamily="18" charset="2"/>
              </a:rPr>
              <a:t>/2</a:t>
            </a:r>
            <a:endParaRPr kumimoji="1" lang="en-US" altLang="zh-CN" sz="2800" b="1" dirty="0">
              <a:solidFill>
                <a:srgbClr val="CC3300"/>
              </a:solidFill>
              <a:sym typeface="Symbol" panose="05050102010706020507" pitchFamily="18" charset="2"/>
            </a:endParaRPr>
          </a:p>
        </p:txBody>
      </p:sp>
      <p:sp>
        <p:nvSpPr>
          <p:cNvPr id="51" name="Text Box 68"/>
          <p:cNvSpPr txBox="1">
            <a:spLocks noChangeArrowheads="1"/>
          </p:cNvSpPr>
          <p:nvPr/>
        </p:nvSpPr>
        <p:spPr bwMode="auto">
          <a:xfrm>
            <a:off x="1993230" y="560686"/>
            <a:ext cx="5531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dirty="0">
                <a:solidFill>
                  <a:srgbClr val="0000FF"/>
                </a:solidFill>
                <a:latin typeface="隶书" panose="02010509060101010101" pitchFamily="49" charset="-122"/>
                <a:ea typeface="隶书" panose="02010509060101010101" pitchFamily="49" charset="-122"/>
              </a:rPr>
              <a:t>太沙基（</a:t>
            </a:r>
            <a:r>
              <a:rPr kumimoji="1" lang="en-US" altLang="zh-CN" sz="2400" b="1" dirty="0" err="1">
                <a:solidFill>
                  <a:srgbClr val="0000FF"/>
                </a:solidFill>
                <a:latin typeface="Times New Roman" panose="02020603050405020304" pitchFamily="18" charset="0"/>
                <a:ea typeface="隶书" panose="02010509060101010101" pitchFamily="49" charset="-122"/>
              </a:rPr>
              <a:t>Terzaghi</a:t>
            </a:r>
            <a:r>
              <a:rPr kumimoji="1" lang="zh-CN" altLang="en-US" sz="2400" b="1" dirty="0">
                <a:solidFill>
                  <a:srgbClr val="0000FF"/>
                </a:solidFill>
                <a:latin typeface="Times New Roman" panose="02020603050405020304" pitchFamily="18" charset="0"/>
                <a:ea typeface="隶书" panose="02010509060101010101" pitchFamily="49" charset="-122"/>
              </a:rPr>
              <a:t>）</a:t>
            </a:r>
            <a:r>
              <a:rPr kumimoji="1" lang="zh-CN" altLang="en-US" sz="2400" b="1" dirty="0">
                <a:solidFill>
                  <a:srgbClr val="0000FF"/>
                </a:solidFill>
                <a:latin typeface="隶书" panose="02010509060101010101" pitchFamily="49" charset="-122"/>
                <a:ea typeface="隶书" panose="02010509060101010101" pitchFamily="49" charset="-122"/>
              </a:rPr>
              <a:t>极限承载力示意图</a:t>
            </a:r>
            <a:endParaRPr kumimoji="1" lang="en-US" altLang="zh-CN" sz="2400" b="1" dirty="0">
              <a:solidFill>
                <a:srgbClr val="0000FF"/>
              </a:solidFill>
              <a:latin typeface="隶书" panose="02010509060101010101" pitchFamily="49" charset="-122"/>
              <a:ea typeface="隶书" panose="02010509060101010101" pitchFamily="49" charset="-122"/>
            </a:endParaRPr>
          </a:p>
        </p:txBody>
      </p:sp>
      <p:sp>
        <p:nvSpPr>
          <p:cNvPr id="52" name="Text Box 61"/>
          <p:cNvSpPr txBox="1">
            <a:spLocks noChangeArrowheads="1"/>
          </p:cNvSpPr>
          <p:nvPr/>
        </p:nvSpPr>
        <p:spPr bwMode="auto">
          <a:xfrm>
            <a:off x="4835524" y="3347978"/>
            <a:ext cx="803276" cy="400110"/>
          </a:xfrm>
          <a:prstGeom prst="rect">
            <a:avLst/>
          </a:prstGeom>
          <a:solidFill>
            <a:schemeClr val="bg2"/>
          </a:solidFill>
          <a:ln>
            <a:noFill/>
          </a:ln>
        </p:spPr>
        <p:txBody>
          <a:bodyPr wrap="square"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dirty="0">
                <a:solidFill>
                  <a:schemeClr val="bg1"/>
                </a:solidFill>
                <a:latin typeface="Times New Roman" panose="02020603050405020304" pitchFamily="18" charset="0"/>
                <a:ea typeface="华文新魏" panose="02010800040101010101" pitchFamily="2" charset="-122"/>
              </a:rPr>
              <a:t>过渡区</a:t>
            </a:r>
            <a:endParaRPr kumimoji="1" lang="zh-CN" altLang="en-US" sz="2000" dirty="0">
              <a:solidFill>
                <a:schemeClr val="bg1"/>
              </a:solidFill>
              <a:latin typeface="Times New Roman" panose="02020603050405020304" pitchFamily="18" charset="0"/>
              <a:ea typeface="华文新魏" panose="02010800040101010101" pitchFamily="2" charset="-122"/>
            </a:endParaRPr>
          </a:p>
        </p:txBody>
      </p:sp>
      <p:sp>
        <p:nvSpPr>
          <p:cNvPr id="53" name="Text Box 61"/>
          <p:cNvSpPr txBox="1">
            <a:spLocks noChangeArrowheads="1"/>
          </p:cNvSpPr>
          <p:nvPr/>
        </p:nvSpPr>
        <p:spPr bwMode="auto">
          <a:xfrm>
            <a:off x="3087686" y="3308350"/>
            <a:ext cx="803276" cy="400110"/>
          </a:xfrm>
          <a:prstGeom prst="rect">
            <a:avLst/>
          </a:prstGeom>
          <a:solidFill>
            <a:schemeClr val="bg2"/>
          </a:solidFill>
          <a:ln>
            <a:noFill/>
          </a:ln>
        </p:spPr>
        <p:txBody>
          <a:bodyPr wrap="square"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dirty="0">
                <a:solidFill>
                  <a:schemeClr val="bg1"/>
                </a:solidFill>
                <a:latin typeface="Times New Roman" panose="02020603050405020304" pitchFamily="18" charset="0"/>
                <a:ea typeface="华文新魏" panose="02010800040101010101" pitchFamily="2" charset="-122"/>
              </a:rPr>
              <a:t>过渡区</a:t>
            </a:r>
            <a:endParaRPr kumimoji="1" lang="zh-CN" altLang="en-US" sz="2000" dirty="0">
              <a:solidFill>
                <a:schemeClr val="bg1"/>
              </a:solidFill>
              <a:latin typeface="Times New Roman" panose="02020603050405020304" pitchFamily="18" charset="0"/>
              <a:ea typeface="华文新魏" panose="02010800040101010101" pitchFamily="2" charset="-122"/>
            </a:endParaRPr>
          </a:p>
        </p:txBody>
      </p:sp>
      <p:sp>
        <p:nvSpPr>
          <p:cNvPr id="54" name="Rectangle 60"/>
          <p:cNvSpPr>
            <a:spLocks noChangeArrowheads="1"/>
          </p:cNvSpPr>
          <p:nvPr/>
        </p:nvSpPr>
        <p:spPr bwMode="auto">
          <a:xfrm>
            <a:off x="6126164" y="3070225"/>
            <a:ext cx="727074" cy="384175"/>
          </a:xfrm>
          <a:prstGeom prst="rect">
            <a:avLst/>
          </a:prstGeom>
          <a:solidFill>
            <a:schemeClr val="accent4">
              <a:lumMod val="50000"/>
              <a:lumOff val="50000"/>
            </a:schemeClr>
          </a:solidFill>
          <a:ln>
            <a:noFill/>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zh-CN" altLang="en-US" sz="2000" dirty="0">
                <a:solidFill>
                  <a:schemeClr val="bg1"/>
                </a:solidFill>
                <a:latin typeface="Times New Roman" panose="02020603050405020304" pitchFamily="18" charset="0"/>
                <a:ea typeface="华文新魏" panose="02010800040101010101" pitchFamily="2" charset="-122"/>
              </a:rPr>
              <a:t>被动区</a:t>
            </a:r>
            <a:endParaRPr kumimoji="1" lang="zh-CN" altLang="en-US" sz="2000" dirty="0">
              <a:solidFill>
                <a:schemeClr val="bg1"/>
              </a:solidFill>
              <a:latin typeface="Times New Roman" panose="02020603050405020304" pitchFamily="18" charset="0"/>
              <a:ea typeface="华文新魏" panose="02010800040101010101" pitchFamily="2" charset="-122"/>
            </a:endParaRPr>
          </a:p>
        </p:txBody>
      </p:sp>
      <p:sp>
        <p:nvSpPr>
          <p:cNvPr id="55" name="Rectangle 60"/>
          <p:cNvSpPr>
            <a:spLocks noChangeArrowheads="1"/>
          </p:cNvSpPr>
          <p:nvPr/>
        </p:nvSpPr>
        <p:spPr bwMode="auto">
          <a:xfrm>
            <a:off x="1612901" y="2914649"/>
            <a:ext cx="727074" cy="384175"/>
          </a:xfrm>
          <a:prstGeom prst="rect">
            <a:avLst/>
          </a:prstGeom>
          <a:solidFill>
            <a:schemeClr val="accent4">
              <a:lumMod val="50000"/>
              <a:lumOff val="50000"/>
            </a:schemeClr>
          </a:solidFill>
          <a:ln>
            <a:noFill/>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zh-CN" altLang="en-US" sz="2000" dirty="0">
                <a:solidFill>
                  <a:schemeClr val="bg1"/>
                </a:solidFill>
                <a:latin typeface="Times New Roman" panose="02020603050405020304" pitchFamily="18" charset="0"/>
                <a:ea typeface="华文新魏" panose="02010800040101010101" pitchFamily="2" charset="-122"/>
              </a:rPr>
              <a:t>被动区</a:t>
            </a:r>
            <a:endParaRPr kumimoji="1" lang="zh-CN" altLang="en-US" sz="2000" dirty="0">
              <a:solidFill>
                <a:schemeClr val="bg1"/>
              </a:solidFill>
              <a:latin typeface="Times New Roman" panose="02020603050405020304" pitchFamily="18" charset="0"/>
              <a:ea typeface="华文新魏" panose="02010800040101010101" pitchFamily="2" charset="-122"/>
            </a:endParaRPr>
          </a:p>
        </p:txBody>
      </p:sp>
      <p:sp>
        <p:nvSpPr>
          <p:cNvPr id="56" name="AutoShape 62"/>
          <p:cNvSpPr>
            <a:spLocks noChangeArrowheads="1"/>
          </p:cNvSpPr>
          <p:nvPr/>
        </p:nvSpPr>
        <p:spPr bwMode="auto">
          <a:xfrm>
            <a:off x="3251200" y="4137025"/>
            <a:ext cx="914400" cy="409574"/>
          </a:xfrm>
          <a:prstGeom prst="wedgeRoundRectCallout">
            <a:avLst>
              <a:gd name="adj1" fmla="val 56459"/>
              <a:gd name="adj2" fmla="val -305836"/>
              <a:gd name="adj3" fmla="val 16667"/>
            </a:avLst>
          </a:prstGeom>
          <a:noFill/>
          <a:ln w="12700" cap="sq">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kumimoji="1" lang="zh-CN" altLang="en-US" sz="2000" b="1" dirty="0">
                <a:solidFill>
                  <a:srgbClr val="990033"/>
                </a:solidFill>
                <a:latin typeface="Times New Roman" panose="02020603050405020304" pitchFamily="18" charset="0"/>
                <a:ea typeface="华文新魏" panose="02010800040101010101" pitchFamily="2" charset="-122"/>
              </a:rPr>
              <a:t>刚性核</a:t>
            </a:r>
            <a:endParaRPr kumimoji="1" lang="zh-CN" altLang="en-US" sz="2000" b="1" dirty="0">
              <a:solidFill>
                <a:srgbClr val="990033"/>
              </a:solidFill>
              <a:latin typeface="Times New Roman" panose="02020603050405020304" pitchFamily="18" charset="0"/>
              <a:ea typeface="华文新魏" panose="02010800040101010101" pitchFamily="2" charset="-122"/>
            </a:endParaRPr>
          </a:p>
        </p:txBody>
      </p:sp>
      <p:sp>
        <p:nvSpPr>
          <p:cNvPr id="57"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80655"/>
                                        </p:tgtEl>
                                        <p:attrNameLst>
                                          <p:attrName>style.visibility</p:attrName>
                                        </p:attrNameLst>
                                      </p:cBhvr>
                                      <p:to>
                                        <p:strVal val="visible"/>
                                      </p:to>
                                    </p:set>
                                    <p:animEffect transition="in" filter="slide(fromTop)">
                                      <p:cBhvr>
                                        <p:cTn id="7" dur="500"/>
                                        <p:tgtEl>
                                          <p:spTgt spid="580655"/>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580683"/>
                                        </p:tgtEl>
                                        <p:attrNameLst>
                                          <p:attrName>style.visibility</p:attrName>
                                        </p:attrNameLst>
                                      </p:cBhvr>
                                      <p:to>
                                        <p:strVal val="visible"/>
                                      </p:to>
                                    </p:set>
                                    <p:animEffect transition="in" filter="slide(fromTop)">
                                      <p:cBhvr>
                                        <p:cTn id="11" dur="500"/>
                                        <p:tgtEl>
                                          <p:spTgt spid="58068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80668"/>
                                        </p:tgtEl>
                                        <p:attrNameLst>
                                          <p:attrName>style.visibility</p:attrName>
                                        </p:attrNameLst>
                                      </p:cBhvr>
                                      <p:to>
                                        <p:strVal val="visible"/>
                                      </p:to>
                                    </p:set>
                                    <p:animEffect transition="in" filter="dissolve">
                                      <p:cBhvr>
                                        <p:cTn id="15" dur="500"/>
                                        <p:tgtEl>
                                          <p:spTgt spid="58066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80670"/>
                                        </p:tgtEl>
                                        <p:attrNameLst>
                                          <p:attrName>style.visibility</p:attrName>
                                        </p:attrNameLst>
                                      </p:cBhvr>
                                      <p:to>
                                        <p:strVal val="visible"/>
                                      </p:to>
                                    </p:set>
                                    <p:animEffect transition="in" filter="dissolve">
                                      <p:cBhvr>
                                        <p:cTn id="20" dur="500"/>
                                        <p:tgtEl>
                                          <p:spTgt spid="580670"/>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580678"/>
                                        </p:tgtEl>
                                        <p:attrNameLst>
                                          <p:attrName>style.visibility</p:attrName>
                                        </p:attrNameLst>
                                      </p:cBhvr>
                                      <p:to>
                                        <p:strVal val="visible"/>
                                      </p:to>
                                    </p:set>
                                    <p:animEffect transition="in" filter="dissolve">
                                      <p:cBhvr>
                                        <p:cTn id="24" dur="500"/>
                                        <p:tgtEl>
                                          <p:spTgt spid="580678"/>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288" fill="hold" grpId="0" nodeType="clickEffect">
                                  <p:stCondLst>
                                    <p:cond delay="0"/>
                                  </p:stCondLst>
                                  <p:childTnLst>
                                    <p:set>
                                      <p:cBhvr>
                                        <p:cTn id="28" dur="1" fill="hold">
                                          <p:stCondLst>
                                            <p:cond delay="0"/>
                                          </p:stCondLst>
                                        </p:cTn>
                                        <p:tgtEl>
                                          <p:spTgt spid="580675"/>
                                        </p:tgtEl>
                                        <p:attrNameLst>
                                          <p:attrName>style.visibility</p:attrName>
                                        </p:attrNameLst>
                                      </p:cBhvr>
                                      <p:to>
                                        <p:strVal val="visible"/>
                                      </p:to>
                                    </p:set>
                                    <p:anim calcmode="lin" valueType="num">
                                      <p:cBhvr>
                                        <p:cTn id="29" dur="500" fill="hold"/>
                                        <p:tgtEl>
                                          <p:spTgt spid="580675"/>
                                        </p:tgtEl>
                                        <p:attrNameLst>
                                          <p:attrName>ppt_w</p:attrName>
                                        </p:attrNameLst>
                                      </p:cBhvr>
                                      <p:tavLst>
                                        <p:tav tm="0">
                                          <p:val>
                                            <p:strVal val="4/3*#ppt_w"/>
                                          </p:val>
                                        </p:tav>
                                        <p:tav tm="100000">
                                          <p:val>
                                            <p:strVal val="#ppt_w"/>
                                          </p:val>
                                        </p:tav>
                                      </p:tavLst>
                                    </p:anim>
                                    <p:anim calcmode="lin" valueType="num">
                                      <p:cBhvr>
                                        <p:cTn id="30" dur="500" fill="hold"/>
                                        <p:tgtEl>
                                          <p:spTgt spid="580675"/>
                                        </p:tgtEl>
                                        <p:attrNameLst>
                                          <p:attrName>ppt_h</p:attrName>
                                        </p:attrNameLst>
                                      </p:cBhvr>
                                      <p:tavLst>
                                        <p:tav tm="0">
                                          <p:val>
                                            <p:strVal val="4/3*#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80679"/>
                                        </p:tgtEl>
                                        <p:attrNameLst>
                                          <p:attrName>style.visibility</p:attrName>
                                        </p:attrNameLst>
                                      </p:cBhvr>
                                      <p:to>
                                        <p:strVal val="visible"/>
                                      </p:to>
                                    </p:set>
                                    <p:animEffect transition="in" filter="wipe(left)">
                                      <p:cBhvr>
                                        <p:cTn id="35" dur="500"/>
                                        <p:tgtEl>
                                          <p:spTgt spid="58067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80680"/>
                                        </p:tgtEl>
                                        <p:attrNameLst>
                                          <p:attrName>style.visibility</p:attrName>
                                        </p:attrNameLst>
                                      </p:cBhvr>
                                      <p:to>
                                        <p:strVal val="visible"/>
                                      </p:to>
                                    </p:set>
                                    <p:animEffect transition="in" filter="wipe(left)">
                                      <p:cBhvr>
                                        <p:cTn id="40" dur="500"/>
                                        <p:tgtEl>
                                          <p:spTgt spid="58068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55" grpId="0" autoUpdateAnimBg="0"/>
      <p:bldP spid="580668" grpId="0" autoUpdateAnimBg="0"/>
      <p:bldP spid="580678" grpId="0" autoUpdateAnimBg="0"/>
      <p:bldP spid="580679" grpId="0" autoUpdateAnimBg="0"/>
      <p:bldP spid="580680" grpId="0" autoUpdateAnimBg="0"/>
      <p:bldP spid="580683" grpId="0" autoUpdateAnimBg="0"/>
      <p:bldP spid="580675" grpId="0" animBg="1" autoUpdateAnimBg="0"/>
      <p:bldP spid="2" grpId="0" autoUpdateAnimBg="0"/>
      <p:bldP spid="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457200" y="762000"/>
            <a:ext cx="2819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zh-CN" altLang="en-US" sz="3200" b="1">
                <a:solidFill>
                  <a:srgbClr val="990033"/>
                </a:solidFill>
                <a:latin typeface="Times New Roman" panose="02020603050405020304" pitchFamily="18" charset="0"/>
                <a:ea typeface="华文新魏" panose="02010800040101010101" pitchFamily="2" charset="-122"/>
              </a:rPr>
              <a:t>刚性核分析</a:t>
            </a:r>
            <a:r>
              <a:rPr lang="zh-CN" altLang="en-US" sz="3200" b="1">
                <a:solidFill>
                  <a:srgbClr val="990033"/>
                </a:solidFill>
                <a:ea typeface="隶书" panose="02010509060101010101" pitchFamily="49" charset="-122"/>
              </a:rPr>
              <a:t>：</a:t>
            </a:r>
            <a:endParaRPr lang="zh-CN" altLang="en-US" sz="3200" b="1">
              <a:solidFill>
                <a:srgbClr val="990033"/>
              </a:solidFill>
              <a:ea typeface="隶书" panose="02010509060101010101" pitchFamily="49" charset="-122"/>
            </a:endParaRPr>
          </a:p>
        </p:txBody>
      </p:sp>
      <p:grpSp>
        <p:nvGrpSpPr>
          <p:cNvPr id="2" name="Group 65"/>
          <p:cNvGrpSpPr/>
          <p:nvPr/>
        </p:nvGrpSpPr>
        <p:grpSpPr bwMode="auto">
          <a:xfrm>
            <a:off x="3048000" y="2057400"/>
            <a:ext cx="2438400" cy="1530350"/>
            <a:chOff x="1920" y="1296"/>
            <a:chExt cx="1536" cy="964"/>
          </a:xfrm>
        </p:grpSpPr>
        <p:sp>
          <p:nvSpPr>
            <p:cNvPr id="43036" name="Line 14"/>
            <p:cNvSpPr>
              <a:spLocks noChangeShapeType="1"/>
            </p:cNvSpPr>
            <p:nvPr/>
          </p:nvSpPr>
          <p:spPr bwMode="auto">
            <a:xfrm flipH="1">
              <a:off x="2688" y="1844"/>
              <a:ext cx="768" cy="416"/>
            </a:xfrm>
            <a:prstGeom prst="line">
              <a:avLst/>
            </a:prstGeom>
            <a:noFill/>
            <a:ln w="38100" cap="sq">
              <a:solidFill>
                <a:schemeClr val="folHlink"/>
              </a:solidFill>
              <a:round/>
            </a:ln>
            <a:extLst>
              <a:ext uri="{909E8E84-426E-40DD-AFC4-6F175D3DCCD1}">
                <a14:hiddenFill xmlns:a14="http://schemas.microsoft.com/office/drawing/2010/main">
                  <a:noFill/>
                </a14:hiddenFill>
              </a:ext>
            </a:extLst>
          </p:spPr>
          <p:txBody>
            <a:bodyPr wrap="none"/>
            <a:lstStyle/>
            <a:p>
              <a:endParaRPr lang="zh-CN" altLang="en-US"/>
            </a:p>
          </p:txBody>
        </p:sp>
        <p:grpSp>
          <p:nvGrpSpPr>
            <p:cNvPr id="43037" name="Group 64"/>
            <p:cNvGrpSpPr/>
            <p:nvPr/>
          </p:nvGrpSpPr>
          <p:grpSpPr bwMode="auto">
            <a:xfrm>
              <a:off x="1920" y="1296"/>
              <a:ext cx="1536" cy="964"/>
              <a:chOff x="1920" y="1296"/>
              <a:chExt cx="1536" cy="964"/>
            </a:xfrm>
          </p:grpSpPr>
          <p:sp>
            <p:nvSpPr>
              <p:cNvPr id="43038" name="AutoShape 9" descr="新闻纸"/>
              <p:cNvSpPr>
                <a:spLocks noChangeArrowheads="1"/>
              </p:cNvSpPr>
              <p:nvPr/>
            </p:nvSpPr>
            <p:spPr bwMode="auto">
              <a:xfrm flipV="1">
                <a:off x="1920" y="1844"/>
                <a:ext cx="1536" cy="416"/>
              </a:xfrm>
              <a:prstGeom prst="triangle">
                <a:avLst>
                  <a:gd name="adj" fmla="val 50000"/>
                </a:avLst>
              </a:prstGeom>
              <a:blipFill dpi="0" rotWithShape="0">
                <a:blip r:embed="rId1"/>
                <a:srcRect/>
                <a:tile tx="0" ty="0" sx="100000" sy="100000" flip="none" algn="tl"/>
              </a:blipFill>
              <a:ln w="25400" cap="sq">
                <a:solidFill>
                  <a:schemeClr val="folHlink"/>
                </a:solidFill>
                <a:miter lim="800000"/>
                <a:headEnd type="none" w="sm" len="sm"/>
                <a:tailEnd type="none" w="sm" len="sm"/>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nvGrpSpPr>
              <p:cNvPr id="43039" name="Group 35"/>
              <p:cNvGrpSpPr/>
              <p:nvPr/>
            </p:nvGrpSpPr>
            <p:grpSpPr bwMode="auto">
              <a:xfrm>
                <a:off x="1920" y="1296"/>
                <a:ext cx="1536" cy="565"/>
                <a:chOff x="2352" y="2688"/>
                <a:chExt cx="768" cy="768"/>
              </a:xfrm>
            </p:grpSpPr>
            <p:sp>
              <p:nvSpPr>
                <p:cNvPr id="43040" name="Rectangle 36"/>
                <p:cNvSpPr>
                  <a:spLocks noChangeArrowheads="1"/>
                </p:cNvSpPr>
                <p:nvPr/>
              </p:nvSpPr>
              <p:spPr bwMode="auto">
                <a:xfrm>
                  <a:off x="2352" y="2688"/>
                  <a:ext cx="768" cy="768"/>
                </a:xfrm>
                <a:prstGeom prst="rect">
                  <a:avLst/>
                </a:prstGeom>
                <a:solidFill>
                  <a:schemeClr val="bg1"/>
                </a:solidFill>
                <a:ln w="12700" cap="sq">
                  <a:solidFill>
                    <a:srgbClr val="FF0000"/>
                  </a:solidFill>
                  <a:miter lim="800000"/>
                  <a:headEnd type="none" w="sm" len="sm"/>
                  <a:tailEnd type="none" w="sm" len="sm"/>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3041" name="Line 37"/>
                <p:cNvSpPr>
                  <a:spLocks noChangeShapeType="1"/>
                </p:cNvSpPr>
                <p:nvPr/>
              </p:nvSpPr>
              <p:spPr bwMode="auto">
                <a:xfrm>
                  <a:off x="2352" y="2688"/>
                  <a:ext cx="0" cy="768"/>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3042" name="Line 38"/>
                <p:cNvSpPr>
                  <a:spLocks noChangeShapeType="1"/>
                </p:cNvSpPr>
                <p:nvPr/>
              </p:nvSpPr>
              <p:spPr bwMode="auto">
                <a:xfrm>
                  <a:off x="2544" y="2688"/>
                  <a:ext cx="0" cy="768"/>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3043" name="Line 39"/>
                <p:cNvSpPr>
                  <a:spLocks noChangeShapeType="1"/>
                </p:cNvSpPr>
                <p:nvPr/>
              </p:nvSpPr>
              <p:spPr bwMode="auto">
                <a:xfrm>
                  <a:off x="2736" y="2688"/>
                  <a:ext cx="0" cy="768"/>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3044" name="Line 40"/>
                <p:cNvSpPr>
                  <a:spLocks noChangeShapeType="1"/>
                </p:cNvSpPr>
                <p:nvPr/>
              </p:nvSpPr>
              <p:spPr bwMode="auto">
                <a:xfrm>
                  <a:off x="2928" y="2688"/>
                  <a:ext cx="0" cy="768"/>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3045" name="Line 41"/>
                <p:cNvSpPr>
                  <a:spLocks noChangeShapeType="1"/>
                </p:cNvSpPr>
                <p:nvPr/>
              </p:nvSpPr>
              <p:spPr bwMode="auto">
                <a:xfrm>
                  <a:off x="3120" y="2688"/>
                  <a:ext cx="0" cy="768"/>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sp>
        <p:nvSpPr>
          <p:cNvPr id="581678" name="Line 46"/>
          <p:cNvSpPr>
            <a:spLocks noChangeShapeType="1"/>
          </p:cNvSpPr>
          <p:nvPr/>
        </p:nvSpPr>
        <p:spPr bwMode="auto">
          <a:xfrm>
            <a:off x="4267200" y="1066800"/>
            <a:ext cx="0" cy="3962400"/>
          </a:xfrm>
          <a:prstGeom prst="line">
            <a:avLst/>
          </a:prstGeom>
          <a:noFill/>
          <a:ln w="28575">
            <a:solidFill>
              <a:srgbClr val="0000FF"/>
            </a:solidFill>
            <a:prstDash val="lgDashDot"/>
            <a:round/>
          </a:ln>
          <a:extLst>
            <a:ext uri="{909E8E84-426E-40DD-AFC4-6F175D3DCCD1}">
              <a14:hiddenFill xmlns:a14="http://schemas.microsoft.com/office/drawing/2010/main">
                <a:noFill/>
              </a14:hiddenFill>
            </a:ext>
          </a:extLst>
        </p:spPr>
        <p:txBody>
          <a:bodyPr wrap="none"/>
          <a:lstStyle/>
          <a:p>
            <a:endParaRPr lang="zh-CN" altLang="en-US"/>
          </a:p>
        </p:txBody>
      </p:sp>
      <p:sp>
        <p:nvSpPr>
          <p:cNvPr id="581684" name="Rectangle 52"/>
          <p:cNvSpPr>
            <a:spLocks noChangeArrowheads="1"/>
          </p:cNvSpPr>
          <p:nvPr/>
        </p:nvSpPr>
        <p:spPr bwMode="auto">
          <a:xfrm>
            <a:off x="4800600" y="2743200"/>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2400" b="1">
                <a:solidFill>
                  <a:srgbClr val="0000FF"/>
                </a:solidFill>
                <a:latin typeface="Times New Roman" panose="02020603050405020304" pitchFamily="18" charset="0"/>
                <a:sym typeface="Symbol" panose="05050102010706020507" pitchFamily="18" charset="2"/>
              </a:rPr>
              <a:t></a:t>
            </a:r>
            <a:endParaRPr kumimoji="1" lang="en-US" altLang="zh-CN" sz="2400" b="1">
              <a:solidFill>
                <a:srgbClr val="0000FF"/>
              </a:solidFill>
              <a:latin typeface="Times New Roman" panose="02020603050405020304" pitchFamily="18" charset="0"/>
              <a:sym typeface="Symbol" panose="05050102010706020507" pitchFamily="18" charset="2"/>
            </a:endParaRPr>
          </a:p>
        </p:txBody>
      </p:sp>
      <p:sp>
        <p:nvSpPr>
          <p:cNvPr id="581685" name="Rectangle 53"/>
          <p:cNvSpPr>
            <a:spLocks noChangeArrowheads="1"/>
          </p:cNvSpPr>
          <p:nvPr/>
        </p:nvSpPr>
        <p:spPr bwMode="auto">
          <a:xfrm>
            <a:off x="3352800" y="2743200"/>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2400" b="1">
                <a:solidFill>
                  <a:srgbClr val="0000FF"/>
                </a:solidFill>
                <a:latin typeface="Times New Roman" panose="02020603050405020304" pitchFamily="18" charset="0"/>
                <a:sym typeface="Symbol" panose="05050102010706020507" pitchFamily="18" charset="2"/>
              </a:rPr>
              <a:t></a:t>
            </a:r>
            <a:endParaRPr kumimoji="1" lang="en-US" altLang="zh-CN" sz="2400" b="1">
              <a:solidFill>
                <a:srgbClr val="0000FF"/>
              </a:solidFill>
              <a:latin typeface="Times New Roman" panose="02020603050405020304" pitchFamily="18" charset="0"/>
              <a:sym typeface="Symbol" panose="05050102010706020507" pitchFamily="18" charset="2"/>
            </a:endParaRPr>
          </a:p>
        </p:txBody>
      </p:sp>
      <p:sp>
        <p:nvSpPr>
          <p:cNvPr id="581686" name="Line 54"/>
          <p:cNvSpPr>
            <a:spLocks noChangeShapeType="1"/>
          </p:cNvSpPr>
          <p:nvPr/>
        </p:nvSpPr>
        <p:spPr bwMode="auto">
          <a:xfrm flipV="1">
            <a:off x="4495800" y="3200400"/>
            <a:ext cx="762000" cy="381000"/>
          </a:xfrm>
          <a:prstGeom prst="line">
            <a:avLst/>
          </a:prstGeom>
          <a:noFill/>
          <a:ln w="222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1687" name="Line 55"/>
          <p:cNvSpPr>
            <a:spLocks noChangeShapeType="1"/>
          </p:cNvSpPr>
          <p:nvPr/>
        </p:nvSpPr>
        <p:spPr bwMode="auto">
          <a:xfrm flipH="1" flipV="1">
            <a:off x="3276600" y="3200400"/>
            <a:ext cx="762000" cy="381000"/>
          </a:xfrm>
          <a:prstGeom prst="line">
            <a:avLst/>
          </a:prstGeom>
          <a:noFill/>
          <a:ln w="222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1688" name="Line 56"/>
          <p:cNvSpPr>
            <a:spLocks noChangeShapeType="1"/>
          </p:cNvSpPr>
          <p:nvPr/>
        </p:nvSpPr>
        <p:spPr bwMode="auto">
          <a:xfrm>
            <a:off x="4267200" y="3276600"/>
            <a:ext cx="0" cy="838200"/>
          </a:xfrm>
          <a:prstGeom prst="line">
            <a:avLst/>
          </a:prstGeom>
          <a:noFill/>
          <a:ln w="222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1690" name="Line 58"/>
          <p:cNvSpPr>
            <a:spLocks noChangeShapeType="1"/>
          </p:cNvSpPr>
          <p:nvPr/>
        </p:nvSpPr>
        <p:spPr bwMode="auto">
          <a:xfrm flipV="1">
            <a:off x="3733800" y="3505200"/>
            <a:ext cx="0" cy="685800"/>
          </a:xfrm>
          <a:prstGeom prst="line">
            <a:avLst/>
          </a:prstGeom>
          <a:noFill/>
          <a:ln w="476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1691" name="Line 59"/>
          <p:cNvSpPr>
            <a:spLocks noChangeShapeType="1"/>
          </p:cNvSpPr>
          <p:nvPr/>
        </p:nvSpPr>
        <p:spPr bwMode="auto">
          <a:xfrm flipV="1">
            <a:off x="4876800" y="3505200"/>
            <a:ext cx="0" cy="685800"/>
          </a:xfrm>
          <a:prstGeom prst="line">
            <a:avLst/>
          </a:prstGeom>
          <a:noFill/>
          <a:ln w="476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1692" name="Rectangle 60"/>
          <p:cNvSpPr>
            <a:spLocks noChangeArrowheads="1"/>
          </p:cNvSpPr>
          <p:nvPr/>
        </p:nvSpPr>
        <p:spPr bwMode="auto">
          <a:xfrm>
            <a:off x="4953000" y="3810000"/>
            <a:ext cx="60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3200" b="1">
                <a:solidFill>
                  <a:srgbClr val="0000FF"/>
                </a:solidFill>
                <a:latin typeface="Times New Roman" panose="02020603050405020304" pitchFamily="18" charset="0"/>
              </a:rPr>
              <a:t>E</a:t>
            </a:r>
            <a:r>
              <a:rPr kumimoji="1" lang="en-US" altLang="zh-CN" sz="3200" b="1" baseline="-25000">
                <a:solidFill>
                  <a:srgbClr val="0000FF"/>
                </a:solidFill>
                <a:latin typeface="Times New Roman" panose="02020603050405020304" pitchFamily="18" charset="0"/>
              </a:rPr>
              <a:t>p</a:t>
            </a:r>
            <a:endParaRPr kumimoji="1" lang="en-US" altLang="zh-CN" sz="3200" b="1" baseline="-25000">
              <a:solidFill>
                <a:srgbClr val="0000FF"/>
              </a:solidFill>
              <a:latin typeface="Times New Roman" panose="02020603050405020304" pitchFamily="18" charset="0"/>
            </a:endParaRPr>
          </a:p>
        </p:txBody>
      </p:sp>
      <p:sp>
        <p:nvSpPr>
          <p:cNvPr id="581693" name="Rectangle 61"/>
          <p:cNvSpPr>
            <a:spLocks noChangeArrowheads="1"/>
          </p:cNvSpPr>
          <p:nvPr/>
        </p:nvSpPr>
        <p:spPr bwMode="auto">
          <a:xfrm>
            <a:off x="4267200" y="3810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2400" b="1">
                <a:solidFill>
                  <a:srgbClr val="0000FF"/>
                </a:solidFill>
                <a:latin typeface="Times New Roman" panose="02020603050405020304" pitchFamily="18" charset="0"/>
              </a:rPr>
              <a:t>W</a:t>
            </a:r>
            <a:endParaRPr kumimoji="1" lang="en-US" altLang="zh-CN" sz="2400" b="1">
              <a:solidFill>
                <a:srgbClr val="0000FF"/>
              </a:solidFill>
              <a:latin typeface="Times New Roman" panose="02020603050405020304" pitchFamily="18" charset="0"/>
            </a:endParaRPr>
          </a:p>
        </p:txBody>
      </p:sp>
      <p:sp>
        <p:nvSpPr>
          <p:cNvPr id="581694" name="Rectangle 62"/>
          <p:cNvSpPr>
            <a:spLocks noChangeArrowheads="1"/>
          </p:cNvSpPr>
          <p:nvPr/>
        </p:nvSpPr>
        <p:spPr bwMode="auto">
          <a:xfrm>
            <a:off x="3124200" y="3733800"/>
            <a:ext cx="60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3200" b="1">
                <a:solidFill>
                  <a:srgbClr val="0000FF"/>
                </a:solidFill>
                <a:latin typeface="Times New Roman" panose="02020603050405020304" pitchFamily="18" charset="0"/>
              </a:rPr>
              <a:t>E</a:t>
            </a:r>
            <a:r>
              <a:rPr kumimoji="1" lang="en-US" altLang="zh-CN" sz="3200" b="1" baseline="-25000">
                <a:solidFill>
                  <a:srgbClr val="0000FF"/>
                </a:solidFill>
                <a:latin typeface="Times New Roman" panose="02020603050405020304" pitchFamily="18" charset="0"/>
              </a:rPr>
              <a:t>p</a:t>
            </a:r>
            <a:endParaRPr kumimoji="1" lang="en-US" altLang="zh-CN" sz="3200" b="1" baseline="-25000">
              <a:solidFill>
                <a:srgbClr val="0000FF"/>
              </a:solidFill>
              <a:latin typeface="Times New Roman" panose="02020603050405020304" pitchFamily="18" charset="0"/>
            </a:endParaRPr>
          </a:p>
        </p:txBody>
      </p:sp>
      <p:graphicFrame>
        <p:nvGraphicFramePr>
          <p:cNvPr id="607232" name="Object 0"/>
          <p:cNvGraphicFramePr>
            <a:graphicFrameLocks noChangeAspect="1"/>
          </p:cNvGraphicFramePr>
          <p:nvPr/>
        </p:nvGraphicFramePr>
        <p:xfrm>
          <a:off x="1819275" y="5013325"/>
          <a:ext cx="4857750" cy="1098550"/>
        </p:xfrm>
        <a:graphic>
          <a:graphicData uri="http://schemas.openxmlformats.org/presentationml/2006/ole">
            <mc:AlternateContent xmlns:mc="http://schemas.openxmlformats.org/markup-compatibility/2006">
              <mc:Choice xmlns:v="urn:schemas-microsoft-com:vml" Requires="v">
                <p:oleObj spid="_x0000_s18448" name="公式" r:id="rId2" imgW="1854200" imgH="419100" progId="Equation.3">
                  <p:embed/>
                </p:oleObj>
              </mc:Choice>
              <mc:Fallback>
                <p:oleObj name="公式" r:id="rId2" imgW="1854200" imgH="419100" progId="Equation.3">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5013325"/>
                        <a:ext cx="4857750"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1698" name="Rectangle 66"/>
          <p:cNvSpPr>
            <a:spLocks noChangeArrowheads="1"/>
          </p:cNvSpPr>
          <p:nvPr/>
        </p:nvSpPr>
        <p:spPr bwMode="auto">
          <a:xfrm>
            <a:off x="228600" y="1371600"/>
            <a:ext cx="289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a:solidFill>
                  <a:srgbClr val="6600FF"/>
                </a:solidFill>
                <a:latin typeface="华文新魏" panose="02010800040101010101" pitchFamily="2" charset="-122"/>
                <a:ea typeface="华文新魏" panose="02010800040101010101" pitchFamily="2" charset="-122"/>
                <a:sym typeface="Symbol" panose="05050102010706020507" pitchFamily="18" charset="2"/>
              </a:rPr>
              <a:t> </a:t>
            </a:r>
            <a:r>
              <a:rPr lang="zh-CN" altLang="en-US" sz="2800" b="1">
                <a:solidFill>
                  <a:srgbClr val="6600FF"/>
                </a:solidFill>
                <a:latin typeface="华文新魏" panose="02010800040101010101" pitchFamily="2" charset="-122"/>
                <a:ea typeface="华文新魏" panose="02010800040101010101" pitchFamily="2" charset="-122"/>
              </a:rPr>
              <a:t>基底完全粗糙时</a:t>
            </a:r>
            <a:endParaRPr lang="zh-CN" altLang="en-US" sz="2800" b="1">
              <a:solidFill>
                <a:srgbClr val="6600FF"/>
              </a:solidFill>
              <a:latin typeface="华文新魏" panose="02010800040101010101" pitchFamily="2" charset="-122"/>
              <a:ea typeface="华文新魏" panose="02010800040101010101" pitchFamily="2" charset="-122"/>
            </a:endParaRPr>
          </a:p>
        </p:txBody>
      </p:sp>
      <p:sp>
        <p:nvSpPr>
          <p:cNvPr id="581699" name="Line 67"/>
          <p:cNvSpPr>
            <a:spLocks noChangeShapeType="1"/>
          </p:cNvSpPr>
          <p:nvPr/>
        </p:nvSpPr>
        <p:spPr bwMode="auto">
          <a:xfrm>
            <a:off x="3048000" y="1600200"/>
            <a:ext cx="0" cy="3810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1700" name="Line 68"/>
          <p:cNvSpPr>
            <a:spLocks noChangeShapeType="1"/>
          </p:cNvSpPr>
          <p:nvPr/>
        </p:nvSpPr>
        <p:spPr bwMode="auto">
          <a:xfrm>
            <a:off x="5486400" y="1524000"/>
            <a:ext cx="0" cy="457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81701" name="Line 69"/>
          <p:cNvSpPr>
            <a:spLocks noChangeShapeType="1"/>
          </p:cNvSpPr>
          <p:nvPr/>
        </p:nvSpPr>
        <p:spPr bwMode="auto">
          <a:xfrm>
            <a:off x="3048000" y="1752600"/>
            <a:ext cx="2438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1702" name="Rectangle 70"/>
          <p:cNvSpPr>
            <a:spLocks noChangeArrowheads="1"/>
          </p:cNvSpPr>
          <p:nvPr/>
        </p:nvSpPr>
        <p:spPr bwMode="auto">
          <a:xfrm>
            <a:off x="4267200" y="1371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2400" b="1">
                <a:solidFill>
                  <a:srgbClr val="0000FF"/>
                </a:solidFill>
                <a:latin typeface="Times New Roman" panose="02020603050405020304" pitchFamily="18" charset="0"/>
              </a:rPr>
              <a:t>B</a:t>
            </a:r>
            <a:endParaRPr kumimoji="1" lang="en-US" altLang="zh-CN" sz="2400" b="1">
              <a:solidFill>
                <a:srgbClr val="0000FF"/>
              </a:solidFill>
              <a:latin typeface="Times New Roman" panose="02020603050405020304" pitchFamily="18" charset="0"/>
            </a:endParaRPr>
          </a:p>
        </p:txBody>
      </p:sp>
      <p:sp>
        <p:nvSpPr>
          <p:cNvPr id="581637" name="Text Box 5"/>
          <p:cNvSpPr txBox="1">
            <a:spLocks noChangeArrowheads="1"/>
          </p:cNvSpPr>
          <p:nvPr/>
        </p:nvSpPr>
        <p:spPr bwMode="auto">
          <a:xfrm>
            <a:off x="4889500" y="22733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i="1">
                <a:solidFill>
                  <a:srgbClr val="0000FF"/>
                </a:solidFill>
                <a:latin typeface="Times New Roman" panose="02020603050405020304" pitchFamily="18" charset="0"/>
              </a:rPr>
              <a:t>p</a:t>
            </a:r>
            <a:r>
              <a:rPr kumimoji="1" lang="en-US" altLang="zh-CN" sz="3200" b="1" baseline="-25000">
                <a:solidFill>
                  <a:srgbClr val="0000FF"/>
                </a:solidFill>
                <a:latin typeface="Times New Roman" panose="02020603050405020304" pitchFamily="18" charset="0"/>
              </a:rPr>
              <a:t>u</a:t>
            </a:r>
            <a:endParaRPr kumimoji="1" lang="en-US" altLang="zh-CN" sz="2400" b="1">
              <a:solidFill>
                <a:srgbClr val="0000FF"/>
              </a:solidFill>
              <a:latin typeface="Times New Roman" panose="02020603050405020304" pitchFamily="18" charset="0"/>
            </a:endParaRPr>
          </a:p>
        </p:txBody>
      </p:sp>
      <p:sp>
        <p:nvSpPr>
          <p:cNvPr id="43030" name="Text Box 72"/>
          <p:cNvSpPr txBox="1">
            <a:spLocks noChangeArrowheads="1"/>
          </p:cNvSpPr>
          <p:nvPr/>
        </p:nvSpPr>
        <p:spPr bwMode="auto">
          <a:xfrm>
            <a:off x="5219700" y="2781300"/>
            <a:ext cx="43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i="1">
                <a:solidFill>
                  <a:srgbClr val="3366FF"/>
                </a:solidFill>
                <a:latin typeface="Times New Roman" panose="02020603050405020304" pitchFamily="18" charset="0"/>
              </a:rPr>
              <a:t>c</a:t>
            </a:r>
            <a:endParaRPr lang="en-US" altLang="zh-CN" i="1">
              <a:solidFill>
                <a:srgbClr val="3366FF"/>
              </a:solidFill>
              <a:latin typeface="Times New Roman" panose="02020603050405020304" pitchFamily="18" charset="0"/>
            </a:endParaRPr>
          </a:p>
        </p:txBody>
      </p:sp>
      <p:sp>
        <p:nvSpPr>
          <p:cNvPr id="43031" name="Rectangle 35"/>
          <p:cNvSpPr>
            <a:spLocks noChangeArrowheads="1"/>
          </p:cNvSpPr>
          <p:nvPr/>
        </p:nvSpPr>
        <p:spPr bwMode="auto">
          <a:xfrm>
            <a:off x="971550" y="1916113"/>
            <a:ext cx="12426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3600" b="1" i="1" dirty="0" smtClean="0">
                <a:solidFill>
                  <a:srgbClr val="0000FF"/>
                </a:solidFill>
                <a:sym typeface="Symbol" panose="05050102010706020507" pitchFamily="18" charset="2"/>
              </a:rPr>
              <a:t> = </a:t>
            </a:r>
            <a:endParaRPr kumimoji="1" lang="zh-CN" altLang="en-US" sz="3600" b="1" i="1" dirty="0">
              <a:solidFill>
                <a:srgbClr val="0000FF"/>
              </a:solidFill>
              <a:sym typeface="Symbol" panose="05050102010706020507" pitchFamily="18" charset="2"/>
            </a:endParaRPr>
          </a:p>
        </p:txBody>
      </p:sp>
      <p:sp>
        <p:nvSpPr>
          <p:cNvPr id="43032" name="Line 36"/>
          <p:cNvSpPr>
            <a:spLocks noChangeShapeType="1"/>
          </p:cNvSpPr>
          <p:nvPr/>
        </p:nvSpPr>
        <p:spPr bwMode="auto">
          <a:xfrm>
            <a:off x="5867400" y="2924175"/>
            <a:ext cx="0" cy="649288"/>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33" name="Text Box 37"/>
          <p:cNvSpPr txBox="1">
            <a:spLocks noChangeArrowheads="1"/>
          </p:cNvSpPr>
          <p:nvPr/>
        </p:nvSpPr>
        <p:spPr bwMode="auto">
          <a:xfrm>
            <a:off x="5992813" y="296545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800">
                <a:solidFill>
                  <a:srgbClr val="6600FF"/>
                </a:solidFill>
              </a:rPr>
              <a:t>H</a:t>
            </a:r>
            <a:endParaRPr lang="en-US" altLang="zh-CN" sz="2800">
              <a:solidFill>
                <a:srgbClr val="6600FF"/>
              </a:solidFill>
            </a:endParaRPr>
          </a:p>
        </p:txBody>
      </p:sp>
      <p:sp>
        <p:nvSpPr>
          <p:cNvPr id="43034" name="Line 38"/>
          <p:cNvSpPr>
            <a:spLocks noChangeShapeType="1"/>
          </p:cNvSpPr>
          <p:nvPr/>
        </p:nvSpPr>
        <p:spPr bwMode="auto">
          <a:xfrm>
            <a:off x="1835150" y="6142038"/>
            <a:ext cx="4824413" cy="0"/>
          </a:xfrm>
          <a:prstGeom prst="line">
            <a:avLst/>
          </a:prstGeom>
          <a:noFill/>
          <a:ln w="254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35" name="Text Box 39"/>
          <p:cNvSpPr txBox="1">
            <a:spLocks noChangeArrowheads="1"/>
          </p:cNvSpPr>
          <p:nvPr/>
        </p:nvSpPr>
        <p:spPr bwMode="auto">
          <a:xfrm>
            <a:off x="7648575" y="5316538"/>
            <a:ext cx="69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3600">
                <a:latin typeface="Times New Roman" panose="02020603050405020304" pitchFamily="18" charset="0"/>
              </a:rPr>
              <a:t>(a)</a:t>
            </a:r>
            <a:endParaRPr lang="en-US" altLang="zh-CN" sz="3600">
              <a:latin typeface="Times New Roman" panose="02020603050405020304" pitchFamily="18" charset="0"/>
            </a:endParaRPr>
          </a:p>
        </p:txBody>
      </p:sp>
      <p:sp>
        <p:nvSpPr>
          <p:cNvPr id="38"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581678"/>
                                        </p:tgtEl>
                                        <p:attrNameLst>
                                          <p:attrName>style.visibility</p:attrName>
                                        </p:attrNameLst>
                                      </p:cBhvr>
                                      <p:to>
                                        <p:strVal val="visible"/>
                                      </p:to>
                                    </p:set>
                                    <p:animEffect transition="in" filter="barn(outHorizontal)">
                                      <p:cBhvr>
                                        <p:cTn id="11" dur="500"/>
                                        <p:tgtEl>
                                          <p:spTgt spid="581678"/>
                                        </p:tgtEl>
                                      </p:cBhvr>
                                    </p:animEffect>
                                  </p:childTnLst>
                                </p:cTn>
                              </p:par>
                            </p:childTnLst>
                          </p:cTn>
                        </p:par>
                        <p:par>
                          <p:cTn id="12" fill="hold">
                            <p:stCondLst>
                              <p:cond delay="1000"/>
                            </p:stCondLst>
                            <p:childTnLst>
                              <p:par>
                                <p:cTn id="13" presetID="17" presetClass="entr" presetSubtype="4" fill="hold" nodeType="afterEffect">
                                  <p:stCondLst>
                                    <p:cond delay="0"/>
                                  </p:stCondLst>
                                  <p:childTnLst>
                                    <p:set>
                                      <p:cBhvr>
                                        <p:cTn id="14" dur="1" fill="hold">
                                          <p:stCondLst>
                                            <p:cond delay="0"/>
                                          </p:stCondLst>
                                        </p:cTn>
                                        <p:tgtEl>
                                          <p:spTgt spid="581699"/>
                                        </p:tgtEl>
                                        <p:attrNameLst>
                                          <p:attrName>style.visibility</p:attrName>
                                        </p:attrNameLst>
                                      </p:cBhvr>
                                      <p:to>
                                        <p:strVal val="visible"/>
                                      </p:to>
                                    </p:set>
                                    <p:anim calcmode="lin" valueType="num">
                                      <p:cBhvr>
                                        <p:cTn id="15" dur="500" fill="hold"/>
                                        <p:tgtEl>
                                          <p:spTgt spid="581699"/>
                                        </p:tgtEl>
                                        <p:attrNameLst>
                                          <p:attrName>ppt_x</p:attrName>
                                        </p:attrNameLst>
                                      </p:cBhvr>
                                      <p:tavLst>
                                        <p:tav tm="0">
                                          <p:val>
                                            <p:strVal val="#ppt_x"/>
                                          </p:val>
                                        </p:tav>
                                        <p:tav tm="100000">
                                          <p:val>
                                            <p:strVal val="#ppt_x"/>
                                          </p:val>
                                        </p:tav>
                                      </p:tavLst>
                                    </p:anim>
                                    <p:anim calcmode="lin" valueType="num">
                                      <p:cBhvr>
                                        <p:cTn id="16" dur="500" fill="hold"/>
                                        <p:tgtEl>
                                          <p:spTgt spid="581699"/>
                                        </p:tgtEl>
                                        <p:attrNameLst>
                                          <p:attrName>ppt_y</p:attrName>
                                        </p:attrNameLst>
                                      </p:cBhvr>
                                      <p:tavLst>
                                        <p:tav tm="0">
                                          <p:val>
                                            <p:strVal val="#ppt_y+#ppt_h/2"/>
                                          </p:val>
                                        </p:tav>
                                        <p:tav tm="100000">
                                          <p:val>
                                            <p:strVal val="#ppt_y"/>
                                          </p:val>
                                        </p:tav>
                                      </p:tavLst>
                                    </p:anim>
                                    <p:anim calcmode="lin" valueType="num">
                                      <p:cBhvr>
                                        <p:cTn id="17" dur="500" fill="hold"/>
                                        <p:tgtEl>
                                          <p:spTgt spid="581699"/>
                                        </p:tgtEl>
                                        <p:attrNameLst>
                                          <p:attrName>ppt_w</p:attrName>
                                        </p:attrNameLst>
                                      </p:cBhvr>
                                      <p:tavLst>
                                        <p:tav tm="0">
                                          <p:val>
                                            <p:strVal val="#ppt_w"/>
                                          </p:val>
                                        </p:tav>
                                        <p:tav tm="100000">
                                          <p:val>
                                            <p:strVal val="#ppt_w"/>
                                          </p:val>
                                        </p:tav>
                                      </p:tavLst>
                                    </p:anim>
                                    <p:anim calcmode="lin" valueType="num">
                                      <p:cBhvr>
                                        <p:cTn id="18" dur="500" fill="hold"/>
                                        <p:tgtEl>
                                          <p:spTgt spid="58169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7" presetClass="entr" presetSubtype="4" fill="hold" nodeType="afterEffect">
                                  <p:stCondLst>
                                    <p:cond delay="0"/>
                                  </p:stCondLst>
                                  <p:childTnLst>
                                    <p:set>
                                      <p:cBhvr>
                                        <p:cTn id="21" dur="1" fill="hold">
                                          <p:stCondLst>
                                            <p:cond delay="0"/>
                                          </p:stCondLst>
                                        </p:cTn>
                                        <p:tgtEl>
                                          <p:spTgt spid="581700"/>
                                        </p:tgtEl>
                                        <p:attrNameLst>
                                          <p:attrName>style.visibility</p:attrName>
                                        </p:attrNameLst>
                                      </p:cBhvr>
                                      <p:to>
                                        <p:strVal val="visible"/>
                                      </p:to>
                                    </p:set>
                                    <p:anim calcmode="lin" valueType="num">
                                      <p:cBhvr>
                                        <p:cTn id="22" dur="500" fill="hold"/>
                                        <p:tgtEl>
                                          <p:spTgt spid="581700"/>
                                        </p:tgtEl>
                                        <p:attrNameLst>
                                          <p:attrName>ppt_x</p:attrName>
                                        </p:attrNameLst>
                                      </p:cBhvr>
                                      <p:tavLst>
                                        <p:tav tm="0">
                                          <p:val>
                                            <p:strVal val="#ppt_x"/>
                                          </p:val>
                                        </p:tav>
                                        <p:tav tm="100000">
                                          <p:val>
                                            <p:strVal val="#ppt_x"/>
                                          </p:val>
                                        </p:tav>
                                      </p:tavLst>
                                    </p:anim>
                                    <p:anim calcmode="lin" valueType="num">
                                      <p:cBhvr>
                                        <p:cTn id="23" dur="500" fill="hold"/>
                                        <p:tgtEl>
                                          <p:spTgt spid="581700"/>
                                        </p:tgtEl>
                                        <p:attrNameLst>
                                          <p:attrName>ppt_y</p:attrName>
                                        </p:attrNameLst>
                                      </p:cBhvr>
                                      <p:tavLst>
                                        <p:tav tm="0">
                                          <p:val>
                                            <p:strVal val="#ppt_y+#ppt_h/2"/>
                                          </p:val>
                                        </p:tav>
                                        <p:tav tm="100000">
                                          <p:val>
                                            <p:strVal val="#ppt_y"/>
                                          </p:val>
                                        </p:tav>
                                      </p:tavLst>
                                    </p:anim>
                                    <p:anim calcmode="lin" valueType="num">
                                      <p:cBhvr>
                                        <p:cTn id="24" dur="500" fill="hold"/>
                                        <p:tgtEl>
                                          <p:spTgt spid="581700"/>
                                        </p:tgtEl>
                                        <p:attrNameLst>
                                          <p:attrName>ppt_w</p:attrName>
                                        </p:attrNameLst>
                                      </p:cBhvr>
                                      <p:tavLst>
                                        <p:tav tm="0">
                                          <p:val>
                                            <p:strVal val="#ppt_w"/>
                                          </p:val>
                                        </p:tav>
                                        <p:tav tm="100000">
                                          <p:val>
                                            <p:strVal val="#ppt_w"/>
                                          </p:val>
                                        </p:tav>
                                      </p:tavLst>
                                    </p:anim>
                                    <p:anim calcmode="lin" valueType="num">
                                      <p:cBhvr>
                                        <p:cTn id="25" dur="500" fill="hold"/>
                                        <p:tgtEl>
                                          <p:spTgt spid="581700"/>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6" presetClass="entr" presetSubtype="37" fill="hold" nodeType="afterEffect">
                                  <p:stCondLst>
                                    <p:cond delay="0"/>
                                  </p:stCondLst>
                                  <p:childTnLst>
                                    <p:set>
                                      <p:cBhvr>
                                        <p:cTn id="28" dur="1" fill="hold">
                                          <p:stCondLst>
                                            <p:cond delay="0"/>
                                          </p:stCondLst>
                                        </p:cTn>
                                        <p:tgtEl>
                                          <p:spTgt spid="581701"/>
                                        </p:tgtEl>
                                        <p:attrNameLst>
                                          <p:attrName>style.visibility</p:attrName>
                                        </p:attrNameLst>
                                      </p:cBhvr>
                                      <p:to>
                                        <p:strVal val="visible"/>
                                      </p:to>
                                    </p:set>
                                    <p:animEffect transition="in" filter="barn(outVertical)">
                                      <p:cBhvr>
                                        <p:cTn id="29" dur="500"/>
                                        <p:tgtEl>
                                          <p:spTgt spid="581701"/>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581702"/>
                                        </p:tgtEl>
                                        <p:attrNameLst>
                                          <p:attrName>style.visibility</p:attrName>
                                        </p:attrNameLst>
                                      </p:cBhvr>
                                      <p:to>
                                        <p:strVal val="visible"/>
                                      </p:to>
                                    </p:set>
                                    <p:animEffect transition="in" filter="slide(fromBottom)">
                                      <p:cBhvr>
                                        <p:cTn id="33" dur="500"/>
                                        <p:tgtEl>
                                          <p:spTgt spid="58170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81698"/>
                                        </p:tgtEl>
                                        <p:attrNameLst>
                                          <p:attrName>style.visibility</p:attrName>
                                        </p:attrNameLst>
                                      </p:cBhvr>
                                      <p:to>
                                        <p:strVal val="visible"/>
                                      </p:to>
                                    </p:set>
                                    <p:animEffect transition="in" filter="wipe(left)">
                                      <p:cBhvr>
                                        <p:cTn id="38" dur="500"/>
                                        <p:tgtEl>
                                          <p:spTgt spid="581698"/>
                                        </p:tgtEl>
                                      </p:cBhvr>
                                    </p:animEffect>
                                  </p:childTnLst>
                                </p:cTn>
                              </p:par>
                            </p:childTnLst>
                          </p:cTn>
                        </p:par>
                        <p:par>
                          <p:cTn id="39" fill="hold">
                            <p:stCondLst>
                              <p:cond delay="500"/>
                            </p:stCondLst>
                            <p:childTnLst>
                              <p:par>
                                <p:cTn id="40" presetID="12" presetClass="entr" presetSubtype="4" fill="hold" grpId="0" nodeType="afterEffect">
                                  <p:stCondLst>
                                    <p:cond delay="0"/>
                                  </p:stCondLst>
                                  <p:childTnLst>
                                    <p:set>
                                      <p:cBhvr>
                                        <p:cTn id="41" dur="1" fill="hold">
                                          <p:stCondLst>
                                            <p:cond delay="0"/>
                                          </p:stCondLst>
                                        </p:cTn>
                                        <p:tgtEl>
                                          <p:spTgt spid="581684"/>
                                        </p:tgtEl>
                                        <p:attrNameLst>
                                          <p:attrName>style.visibility</p:attrName>
                                        </p:attrNameLst>
                                      </p:cBhvr>
                                      <p:to>
                                        <p:strVal val="visible"/>
                                      </p:to>
                                    </p:set>
                                    <p:animEffect transition="in" filter="slide(fromBottom)">
                                      <p:cBhvr>
                                        <p:cTn id="42" dur="500"/>
                                        <p:tgtEl>
                                          <p:spTgt spid="581684"/>
                                        </p:tgtEl>
                                      </p:cBhvr>
                                    </p:animEffect>
                                  </p:childTnLst>
                                </p:cTn>
                              </p:par>
                            </p:childTnLst>
                          </p:cTn>
                        </p:par>
                        <p:par>
                          <p:cTn id="43" fill="hold">
                            <p:stCondLst>
                              <p:cond delay="1000"/>
                            </p:stCondLst>
                            <p:childTnLst>
                              <p:par>
                                <p:cTn id="44" presetID="12" presetClass="entr" presetSubtype="4" fill="hold" grpId="0" nodeType="afterEffect">
                                  <p:stCondLst>
                                    <p:cond delay="0"/>
                                  </p:stCondLst>
                                  <p:childTnLst>
                                    <p:set>
                                      <p:cBhvr>
                                        <p:cTn id="45" dur="1" fill="hold">
                                          <p:stCondLst>
                                            <p:cond delay="0"/>
                                          </p:stCondLst>
                                        </p:cTn>
                                        <p:tgtEl>
                                          <p:spTgt spid="581685"/>
                                        </p:tgtEl>
                                        <p:attrNameLst>
                                          <p:attrName>style.visibility</p:attrName>
                                        </p:attrNameLst>
                                      </p:cBhvr>
                                      <p:to>
                                        <p:strVal val="visible"/>
                                      </p:to>
                                    </p:set>
                                    <p:animEffect transition="in" filter="slide(fromBottom)">
                                      <p:cBhvr>
                                        <p:cTn id="46" dur="500"/>
                                        <p:tgtEl>
                                          <p:spTgt spid="581685"/>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581637"/>
                                        </p:tgtEl>
                                        <p:attrNameLst>
                                          <p:attrName>style.visibility</p:attrName>
                                        </p:attrNameLst>
                                      </p:cBhvr>
                                      <p:to>
                                        <p:strVal val="visible"/>
                                      </p:to>
                                    </p:set>
                                    <p:animEffect transition="in" filter="slide(fromTop)">
                                      <p:cBhvr>
                                        <p:cTn id="51" dur="500"/>
                                        <p:tgtEl>
                                          <p:spTgt spid="581637"/>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nodeType="clickEffect">
                                  <p:stCondLst>
                                    <p:cond delay="0"/>
                                  </p:stCondLst>
                                  <p:childTnLst>
                                    <p:set>
                                      <p:cBhvr>
                                        <p:cTn id="55" dur="1" fill="hold">
                                          <p:stCondLst>
                                            <p:cond delay="0"/>
                                          </p:stCondLst>
                                        </p:cTn>
                                        <p:tgtEl>
                                          <p:spTgt spid="581688"/>
                                        </p:tgtEl>
                                        <p:attrNameLst>
                                          <p:attrName>style.visibility</p:attrName>
                                        </p:attrNameLst>
                                      </p:cBhvr>
                                      <p:to>
                                        <p:strVal val="visible"/>
                                      </p:to>
                                    </p:set>
                                    <p:animEffect transition="in" filter="slide(fromTop)">
                                      <p:cBhvr>
                                        <p:cTn id="56" dur="500"/>
                                        <p:tgtEl>
                                          <p:spTgt spid="581688"/>
                                        </p:tgtEl>
                                      </p:cBhvr>
                                    </p:animEffect>
                                  </p:childTnLst>
                                </p:cTn>
                              </p:par>
                            </p:childTnLst>
                          </p:cTn>
                        </p:par>
                        <p:par>
                          <p:cTn id="57" fill="hold">
                            <p:stCondLst>
                              <p:cond delay="500"/>
                            </p:stCondLst>
                            <p:childTnLst>
                              <p:par>
                                <p:cTn id="58" presetID="12" presetClass="entr" presetSubtype="1" fill="hold" grpId="0" nodeType="afterEffect">
                                  <p:stCondLst>
                                    <p:cond delay="0"/>
                                  </p:stCondLst>
                                  <p:childTnLst>
                                    <p:set>
                                      <p:cBhvr>
                                        <p:cTn id="59" dur="1" fill="hold">
                                          <p:stCondLst>
                                            <p:cond delay="0"/>
                                          </p:stCondLst>
                                        </p:cTn>
                                        <p:tgtEl>
                                          <p:spTgt spid="581693"/>
                                        </p:tgtEl>
                                        <p:attrNameLst>
                                          <p:attrName>style.visibility</p:attrName>
                                        </p:attrNameLst>
                                      </p:cBhvr>
                                      <p:to>
                                        <p:strVal val="visible"/>
                                      </p:to>
                                    </p:set>
                                    <p:animEffect transition="in" filter="slide(fromTop)">
                                      <p:cBhvr>
                                        <p:cTn id="60" dur="500"/>
                                        <p:tgtEl>
                                          <p:spTgt spid="581693"/>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581691"/>
                                        </p:tgtEl>
                                        <p:attrNameLst>
                                          <p:attrName>style.visibility</p:attrName>
                                        </p:attrNameLst>
                                      </p:cBhvr>
                                      <p:to>
                                        <p:strVal val="visible"/>
                                      </p:to>
                                    </p:set>
                                    <p:animEffect transition="in" filter="slide(fromBottom)">
                                      <p:cBhvr>
                                        <p:cTn id="65" dur="500"/>
                                        <p:tgtEl>
                                          <p:spTgt spid="581691"/>
                                        </p:tgtEl>
                                      </p:cBhvr>
                                    </p:animEffect>
                                  </p:childTnLst>
                                </p:cTn>
                              </p:par>
                            </p:childTnLst>
                          </p:cTn>
                        </p:par>
                        <p:par>
                          <p:cTn id="66" fill="hold">
                            <p:stCondLst>
                              <p:cond delay="500"/>
                            </p:stCondLst>
                            <p:childTnLst>
                              <p:par>
                                <p:cTn id="67" presetID="12" presetClass="entr" presetSubtype="4" fill="hold" grpId="0" nodeType="afterEffect">
                                  <p:stCondLst>
                                    <p:cond delay="0"/>
                                  </p:stCondLst>
                                  <p:childTnLst>
                                    <p:set>
                                      <p:cBhvr>
                                        <p:cTn id="68" dur="1" fill="hold">
                                          <p:stCondLst>
                                            <p:cond delay="0"/>
                                          </p:stCondLst>
                                        </p:cTn>
                                        <p:tgtEl>
                                          <p:spTgt spid="581692"/>
                                        </p:tgtEl>
                                        <p:attrNameLst>
                                          <p:attrName>style.visibility</p:attrName>
                                        </p:attrNameLst>
                                      </p:cBhvr>
                                      <p:to>
                                        <p:strVal val="visible"/>
                                      </p:to>
                                    </p:set>
                                    <p:animEffect transition="in" filter="slide(fromBottom)">
                                      <p:cBhvr>
                                        <p:cTn id="69" dur="500"/>
                                        <p:tgtEl>
                                          <p:spTgt spid="581692"/>
                                        </p:tgtEl>
                                      </p:cBhvr>
                                    </p:animEffect>
                                  </p:childTnLst>
                                </p:cTn>
                              </p:par>
                            </p:childTnLst>
                          </p:cTn>
                        </p:par>
                        <p:par>
                          <p:cTn id="70" fill="hold">
                            <p:stCondLst>
                              <p:cond delay="1000"/>
                            </p:stCondLst>
                            <p:childTnLst>
                              <p:par>
                                <p:cTn id="71" presetID="12" presetClass="entr" presetSubtype="4" fill="hold" nodeType="afterEffect">
                                  <p:stCondLst>
                                    <p:cond delay="0"/>
                                  </p:stCondLst>
                                  <p:childTnLst>
                                    <p:set>
                                      <p:cBhvr>
                                        <p:cTn id="72" dur="1" fill="hold">
                                          <p:stCondLst>
                                            <p:cond delay="0"/>
                                          </p:stCondLst>
                                        </p:cTn>
                                        <p:tgtEl>
                                          <p:spTgt spid="581690"/>
                                        </p:tgtEl>
                                        <p:attrNameLst>
                                          <p:attrName>style.visibility</p:attrName>
                                        </p:attrNameLst>
                                      </p:cBhvr>
                                      <p:to>
                                        <p:strVal val="visible"/>
                                      </p:to>
                                    </p:set>
                                    <p:animEffect transition="in" filter="slide(fromBottom)">
                                      <p:cBhvr>
                                        <p:cTn id="73" dur="500"/>
                                        <p:tgtEl>
                                          <p:spTgt spid="581690"/>
                                        </p:tgtEl>
                                      </p:cBhvr>
                                    </p:animEffect>
                                  </p:childTnLst>
                                </p:cTn>
                              </p:par>
                            </p:childTnLst>
                          </p:cTn>
                        </p:par>
                        <p:par>
                          <p:cTn id="74" fill="hold">
                            <p:stCondLst>
                              <p:cond delay="1500"/>
                            </p:stCondLst>
                            <p:childTnLst>
                              <p:par>
                                <p:cTn id="75" presetID="12" presetClass="entr" presetSubtype="4" fill="hold" grpId="0" nodeType="afterEffect">
                                  <p:stCondLst>
                                    <p:cond delay="0"/>
                                  </p:stCondLst>
                                  <p:childTnLst>
                                    <p:set>
                                      <p:cBhvr>
                                        <p:cTn id="76" dur="1" fill="hold">
                                          <p:stCondLst>
                                            <p:cond delay="0"/>
                                          </p:stCondLst>
                                        </p:cTn>
                                        <p:tgtEl>
                                          <p:spTgt spid="581694"/>
                                        </p:tgtEl>
                                        <p:attrNameLst>
                                          <p:attrName>style.visibility</p:attrName>
                                        </p:attrNameLst>
                                      </p:cBhvr>
                                      <p:to>
                                        <p:strVal val="visible"/>
                                      </p:to>
                                    </p:set>
                                    <p:animEffect transition="in" filter="slide(fromBottom)">
                                      <p:cBhvr>
                                        <p:cTn id="77" dur="500"/>
                                        <p:tgtEl>
                                          <p:spTgt spid="58169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81686"/>
                                        </p:tgtEl>
                                        <p:attrNameLst>
                                          <p:attrName>style.visibility</p:attrName>
                                        </p:attrNameLst>
                                      </p:cBhvr>
                                      <p:to>
                                        <p:strVal val="visible"/>
                                      </p:to>
                                    </p:set>
                                    <p:animEffect transition="in" filter="wipe(left)">
                                      <p:cBhvr>
                                        <p:cTn id="82" dur="500"/>
                                        <p:tgtEl>
                                          <p:spTgt spid="581686"/>
                                        </p:tgtEl>
                                      </p:cBhvr>
                                    </p:animEffect>
                                  </p:childTnLst>
                                </p:cTn>
                              </p:par>
                            </p:childTnLst>
                          </p:cTn>
                        </p:par>
                        <p:par>
                          <p:cTn id="83" fill="hold">
                            <p:stCondLst>
                              <p:cond delay="500"/>
                            </p:stCondLst>
                            <p:childTnLst>
                              <p:par>
                                <p:cTn id="84" presetID="22" presetClass="entr" presetSubtype="4" fill="hold" nodeType="afterEffect">
                                  <p:stCondLst>
                                    <p:cond delay="0"/>
                                  </p:stCondLst>
                                  <p:childTnLst>
                                    <p:set>
                                      <p:cBhvr>
                                        <p:cTn id="85" dur="1" fill="hold">
                                          <p:stCondLst>
                                            <p:cond delay="0"/>
                                          </p:stCondLst>
                                        </p:cTn>
                                        <p:tgtEl>
                                          <p:spTgt spid="581687"/>
                                        </p:tgtEl>
                                        <p:attrNameLst>
                                          <p:attrName>style.visibility</p:attrName>
                                        </p:attrNameLst>
                                      </p:cBhvr>
                                      <p:to>
                                        <p:strVal val="visible"/>
                                      </p:to>
                                    </p:set>
                                    <p:animEffect transition="in" filter="wipe(down)">
                                      <p:cBhvr>
                                        <p:cTn id="86" dur="500"/>
                                        <p:tgtEl>
                                          <p:spTgt spid="581687"/>
                                        </p:tgtEl>
                                      </p:cBhvr>
                                    </p:animEffect>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607232"/>
                                        </p:tgtEl>
                                        <p:attrNameLst>
                                          <p:attrName>style.visibility</p:attrName>
                                        </p:attrNameLst>
                                      </p:cBhvr>
                                      <p:to>
                                        <p:strVal val="visible"/>
                                      </p:to>
                                    </p:set>
                                    <p:anim calcmode="lin" valueType="num">
                                      <p:cBhvr>
                                        <p:cTn id="91" dur="500" fill="hold"/>
                                        <p:tgtEl>
                                          <p:spTgt spid="607232"/>
                                        </p:tgtEl>
                                        <p:attrNameLst>
                                          <p:attrName>ppt_w</p:attrName>
                                        </p:attrNameLst>
                                      </p:cBhvr>
                                      <p:tavLst>
                                        <p:tav tm="0">
                                          <p:val>
                                            <p:fltVal val="0"/>
                                          </p:val>
                                        </p:tav>
                                        <p:tav tm="100000">
                                          <p:val>
                                            <p:strVal val="#ppt_w"/>
                                          </p:val>
                                        </p:tav>
                                      </p:tavLst>
                                    </p:anim>
                                    <p:anim calcmode="lin" valueType="num">
                                      <p:cBhvr>
                                        <p:cTn id="92" dur="500" fill="hold"/>
                                        <p:tgtEl>
                                          <p:spTgt spid="6072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84" grpId="0" autoUpdateAnimBg="0"/>
      <p:bldP spid="581685" grpId="0" autoUpdateAnimBg="0"/>
      <p:bldP spid="581692" grpId="0" autoUpdateAnimBg="0"/>
      <p:bldP spid="581693" grpId="0" autoUpdateAnimBg="0"/>
      <p:bldP spid="581694" grpId="0" autoUpdateAnimBg="0"/>
      <p:bldP spid="581698" grpId="0" autoUpdateAnimBg="0"/>
      <p:bldP spid="581702" grpId="0" autoUpdateAnimBg="0"/>
      <p:bldP spid="58163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4034" name="Group 59"/>
          <p:cNvGrpSpPr/>
          <p:nvPr/>
        </p:nvGrpSpPr>
        <p:grpSpPr bwMode="auto">
          <a:xfrm>
            <a:off x="2362200" y="1371600"/>
            <a:ext cx="4586288" cy="2293938"/>
            <a:chOff x="1488" y="864"/>
            <a:chExt cx="2889" cy="1445"/>
          </a:xfrm>
        </p:grpSpPr>
        <p:sp>
          <p:nvSpPr>
            <p:cNvPr id="44053" name="Line 34"/>
            <p:cNvSpPr>
              <a:spLocks noChangeShapeType="1"/>
            </p:cNvSpPr>
            <p:nvPr/>
          </p:nvSpPr>
          <p:spPr bwMode="auto">
            <a:xfrm flipH="1">
              <a:off x="1527" y="1527"/>
              <a:ext cx="384" cy="24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44054" name="Line 36"/>
            <p:cNvSpPr>
              <a:spLocks noChangeShapeType="1"/>
            </p:cNvSpPr>
            <p:nvPr/>
          </p:nvSpPr>
          <p:spPr bwMode="auto">
            <a:xfrm>
              <a:off x="1728" y="1152"/>
              <a:ext cx="0" cy="480"/>
            </a:xfrm>
            <a:prstGeom prst="line">
              <a:avLst/>
            </a:prstGeom>
            <a:noFill/>
            <a:ln w="38100" cap="sq">
              <a:solidFill>
                <a:srgbClr val="FF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4055" name="Line 37"/>
            <p:cNvSpPr>
              <a:spLocks noChangeShapeType="1"/>
            </p:cNvSpPr>
            <p:nvPr/>
          </p:nvSpPr>
          <p:spPr bwMode="auto">
            <a:xfrm flipH="1" flipV="1">
              <a:off x="1488" y="1296"/>
              <a:ext cx="240" cy="384"/>
            </a:xfrm>
            <a:prstGeom prst="line">
              <a:avLst/>
            </a:prstGeom>
            <a:noFill/>
            <a:ln w="12700">
              <a:solidFill>
                <a:schemeClr val="tx1"/>
              </a:solidFill>
              <a:prstDash val="lgDashDot"/>
              <a:round/>
            </a:ln>
            <a:extLst>
              <a:ext uri="{909E8E84-426E-40DD-AFC4-6F175D3DCCD1}">
                <a14:hiddenFill xmlns:a14="http://schemas.microsoft.com/office/drawing/2010/main">
                  <a:noFill/>
                </a14:hiddenFill>
              </a:ext>
            </a:extLst>
          </p:spPr>
          <p:txBody>
            <a:bodyPr wrap="none"/>
            <a:lstStyle/>
            <a:p>
              <a:endParaRPr lang="zh-CN" altLang="en-US"/>
            </a:p>
          </p:txBody>
        </p:sp>
        <p:sp>
          <p:nvSpPr>
            <p:cNvPr id="44056" name="Freeform 38"/>
            <p:cNvSpPr/>
            <p:nvPr/>
          </p:nvSpPr>
          <p:spPr bwMode="auto">
            <a:xfrm>
              <a:off x="1584" y="1344"/>
              <a:ext cx="144" cy="120"/>
            </a:xfrm>
            <a:custGeom>
              <a:avLst/>
              <a:gdLst>
                <a:gd name="T0" fmla="*/ 0 w 192"/>
                <a:gd name="T1" fmla="*/ 11 h 168"/>
                <a:gd name="T2" fmla="*/ 5 w 192"/>
                <a:gd name="T3" fmla="*/ 1 h 168"/>
                <a:gd name="T4" fmla="*/ 20 w 192"/>
                <a:gd name="T5" fmla="*/ 1 h 168"/>
                <a:gd name="T6" fmla="*/ 0 60000 65536"/>
                <a:gd name="T7" fmla="*/ 0 60000 65536"/>
                <a:gd name="T8" fmla="*/ 0 60000 65536"/>
                <a:gd name="T9" fmla="*/ 0 w 192"/>
                <a:gd name="T10" fmla="*/ 0 h 168"/>
                <a:gd name="T11" fmla="*/ 192 w 192"/>
                <a:gd name="T12" fmla="*/ 168 h 168"/>
              </a:gdLst>
              <a:ahLst/>
              <a:cxnLst>
                <a:cxn ang="T6">
                  <a:pos x="T0" y="T1"/>
                </a:cxn>
                <a:cxn ang="T7">
                  <a:pos x="T2" y="T3"/>
                </a:cxn>
                <a:cxn ang="T8">
                  <a:pos x="T4" y="T5"/>
                </a:cxn>
              </a:cxnLst>
              <a:rect l="T9" t="T10" r="T11" b="T12"/>
              <a:pathLst>
                <a:path w="192" h="168">
                  <a:moveTo>
                    <a:pt x="0" y="168"/>
                  </a:moveTo>
                  <a:cubicBezTo>
                    <a:pt x="8" y="108"/>
                    <a:pt x="16" y="48"/>
                    <a:pt x="48" y="24"/>
                  </a:cubicBezTo>
                  <a:cubicBezTo>
                    <a:pt x="80" y="0"/>
                    <a:pt x="136" y="12"/>
                    <a:pt x="192" y="24"/>
                  </a:cubicBezTo>
                </a:path>
              </a:pathLst>
            </a:custGeom>
            <a:noFill/>
            <a:ln w="12700" cap="sq">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44057" name="Text Box 39"/>
            <p:cNvSpPr txBox="1">
              <a:spLocks noChangeArrowheads="1"/>
            </p:cNvSpPr>
            <p:nvPr/>
          </p:nvSpPr>
          <p:spPr bwMode="auto">
            <a:xfrm>
              <a:off x="1488" y="110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rgbClr val="0000FF"/>
                  </a:solidFill>
                  <a:latin typeface="Times New Roman" panose="02020603050405020304" pitchFamily="18" charset="0"/>
                  <a:sym typeface="Symbol" panose="05050102010706020507" pitchFamily="18" charset="2"/>
                </a:rPr>
                <a:t></a:t>
              </a:r>
              <a:endParaRPr kumimoji="1" lang="en-US" altLang="zh-CN" sz="2400" b="1">
                <a:solidFill>
                  <a:srgbClr val="0000FF"/>
                </a:solidFill>
                <a:latin typeface="Times New Roman" panose="02020603050405020304" pitchFamily="18" charset="0"/>
                <a:sym typeface="Symbol" panose="05050102010706020507" pitchFamily="18" charset="2"/>
              </a:endParaRPr>
            </a:p>
          </p:txBody>
        </p:sp>
        <p:sp>
          <p:nvSpPr>
            <p:cNvPr id="44058" name="Rectangle 41"/>
            <p:cNvSpPr>
              <a:spLocks noChangeArrowheads="1"/>
            </p:cNvSpPr>
            <p:nvPr/>
          </p:nvSpPr>
          <p:spPr bwMode="auto">
            <a:xfrm>
              <a:off x="1872" y="1344"/>
              <a:ext cx="2112" cy="192"/>
            </a:xfrm>
            <a:prstGeom prst="rect">
              <a:avLst/>
            </a:prstGeom>
            <a:noFill/>
            <a:ln w="12700" cap="sq">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4059" name="Line 42"/>
            <p:cNvSpPr>
              <a:spLocks noChangeShapeType="1"/>
            </p:cNvSpPr>
            <p:nvPr/>
          </p:nvSpPr>
          <p:spPr bwMode="auto">
            <a:xfrm>
              <a:off x="2928" y="1344"/>
              <a:ext cx="0" cy="192"/>
            </a:xfrm>
            <a:prstGeom prst="line">
              <a:avLst/>
            </a:prstGeom>
            <a:noFill/>
            <a:ln w="12700" cap="sq">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4060" name="Line 43"/>
            <p:cNvSpPr>
              <a:spLocks noChangeShapeType="1"/>
            </p:cNvSpPr>
            <p:nvPr/>
          </p:nvSpPr>
          <p:spPr bwMode="auto">
            <a:xfrm>
              <a:off x="2208" y="1344"/>
              <a:ext cx="0" cy="192"/>
            </a:xfrm>
            <a:prstGeom prst="line">
              <a:avLst/>
            </a:prstGeom>
            <a:noFill/>
            <a:ln w="12700" cap="sq">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4061" name="Line 44"/>
            <p:cNvSpPr>
              <a:spLocks noChangeShapeType="1"/>
            </p:cNvSpPr>
            <p:nvPr/>
          </p:nvSpPr>
          <p:spPr bwMode="auto">
            <a:xfrm>
              <a:off x="2592" y="1344"/>
              <a:ext cx="0" cy="192"/>
            </a:xfrm>
            <a:prstGeom prst="line">
              <a:avLst/>
            </a:prstGeom>
            <a:noFill/>
            <a:ln w="12700" cap="sq">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4062" name="Line 45"/>
            <p:cNvSpPr>
              <a:spLocks noChangeShapeType="1"/>
            </p:cNvSpPr>
            <p:nvPr/>
          </p:nvSpPr>
          <p:spPr bwMode="auto">
            <a:xfrm>
              <a:off x="1872" y="1362"/>
              <a:ext cx="0" cy="192"/>
            </a:xfrm>
            <a:prstGeom prst="line">
              <a:avLst/>
            </a:prstGeom>
            <a:noFill/>
            <a:ln w="12700" cap="sq">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4063" name="Line 46"/>
            <p:cNvSpPr>
              <a:spLocks noChangeShapeType="1"/>
            </p:cNvSpPr>
            <p:nvPr/>
          </p:nvSpPr>
          <p:spPr bwMode="auto">
            <a:xfrm>
              <a:off x="3264" y="1344"/>
              <a:ext cx="0" cy="192"/>
            </a:xfrm>
            <a:prstGeom prst="line">
              <a:avLst/>
            </a:prstGeom>
            <a:noFill/>
            <a:ln w="12700" cap="sq">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4064" name="Line 47"/>
            <p:cNvSpPr>
              <a:spLocks noChangeShapeType="1"/>
            </p:cNvSpPr>
            <p:nvPr/>
          </p:nvSpPr>
          <p:spPr bwMode="auto">
            <a:xfrm>
              <a:off x="3600" y="1344"/>
              <a:ext cx="0" cy="192"/>
            </a:xfrm>
            <a:prstGeom prst="line">
              <a:avLst/>
            </a:prstGeom>
            <a:noFill/>
            <a:ln w="12700" cap="sq">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4065" name="Line 48"/>
            <p:cNvSpPr>
              <a:spLocks noChangeShapeType="1"/>
            </p:cNvSpPr>
            <p:nvPr/>
          </p:nvSpPr>
          <p:spPr bwMode="auto">
            <a:xfrm>
              <a:off x="3984" y="1344"/>
              <a:ext cx="0" cy="192"/>
            </a:xfrm>
            <a:prstGeom prst="line">
              <a:avLst/>
            </a:prstGeom>
            <a:noFill/>
            <a:ln w="12700" cap="sq">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nvGrpSpPr>
            <p:cNvPr id="44066" name="Group 52"/>
            <p:cNvGrpSpPr/>
            <p:nvPr/>
          </p:nvGrpSpPr>
          <p:grpSpPr bwMode="auto">
            <a:xfrm>
              <a:off x="1536" y="1776"/>
              <a:ext cx="1632" cy="533"/>
              <a:chOff x="1632" y="1968"/>
              <a:chExt cx="1632" cy="533"/>
            </a:xfrm>
          </p:grpSpPr>
          <p:sp>
            <p:nvSpPr>
              <p:cNvPr id="44070" name="Freeform 35"/>
              <p:cNvSpPr/>
              <p:nvPr/>
            </p:nvSpPr>
            <p:spPr bwMode="auto">
              <a:xfrm>
                <a:off x="1632" y="1968"/>
                <a:ext cx="1595" cy="533"/>
              </a:xfrm>
              <a:custGeom>
                <a:avLst/>
                <a:gdLst>
                  <a:gd name="T0" fmla="*/ 0 w 1536"/>
                  <a:gd name="T1" fmla="*/ 0 h 586"/>
                  <a:gd name="T2" fmla="*/ 61 w 1536"/>
                  <a:gd name="T3" fmla="*/ 104 h 586"/>
                  <a:gd name="T4" fmla="*/ 209 w 1536"/>
                  <a:gd name="T5" fmla="*/ 186 h 586"/>
                  <a:gd name="T6" fmla="*/ 792 w 1536"/>
                  <a:gd name="T7" fmla="*/ 271 h 586"/>
                  <a:gd name="T8" fmla="*/ 1803 w 1536"/>
                  <a:gd name="T9" fmla="*/ 171 h 586"/>
                  <a:gd name="T10" fmla="*/ 2077 w 1536"/>
                  <a:gd name="T11" fmla="*/ 116 h 586"/>
                  <a:gd name="T12" fmla="*/ 0 60000 65536"/>
                  <a:gd name="T13" fmla="*/ 0 60000 65536"/>
                  <a:gd name="T14" fmla="*/ 0 60000 65536"/>
                  <a:gd name="T15" fmla="*/ 0 60000 65536"/>
                  <a:gd name="T16" fmla="*/ 0 60000 65536"/>
                  <a:gd name="T17" fmla="*/ 0 60000 65536"/>
                  <a:gd name="T18" fmla="*/ 0 w 1536"/>
                  <a:gd name="T19" fmla="*/ 0 h 586"/>
                  <a:gd name="T20" fmla="*/ 1536 w 1536"/>
                  <a:gd name="T21" fmla="*/ 586 h 586"/>
                </a:gdLst>
                <a:ahLst/>
                <a:cxnLst>
                  <a:cxn ang="T12">
                    <a:pos x="T0" y="T1"/>
                  </a:cxn>
                  <a:cxn ang="T13">
                    <a:pos x="T2" y="T3"/>
                  </a:cxn>
                  <a:cxn ang="T14">
                    <a:pos x="T4" y="T5"/>
                  </a:cxn>
                  <a:cxn ang="T15">
                    <a:pos x="T6" y="T7"/>
                  </a:cxn>
                  <a:cxn ang="T16">
                    <a:pos x="T8" y="T9"/>
                  </a:cxn>
                  <a:cxn ang="T17">
                    <a:pos x="T10" y="T11"/>
                  </a:cxn>
                </a:cxnLst>
                <a:rect l="T18" t="T19" r="T20" b="T21"/>
                <a:pathLst>
                  <a:path w="1536" h="586">
                    <a:moveTo>
                      <a:pt x="0" y="0"/>
                    </a:moveTo>
                    <a:cubicBezTo>
                      <a:pt x="7" y="35"/>
                      <a:pt x="19" y="154"/>
                      <a:pt x="45" y="220"/>
                    </a:cubicBezTo>
                    <a:cubicBezTo>
                      <a:pt x="71" y="286"/>
                      <a:pt x="65" y="334"/>
                      <a:pt x="155" y="394"/>
                    </a:cubicBezTo>
                    <a:cubicBezTo>
                      <a:pt x="245" y="454"/>
                      <a:pt x="391" y="586"/>
                      <a:pt x="587" y="581"/>
                    </a:cubicBezTo>
                    <a:cubicBezTo>
                      <a:pt x="783" y="576"/>
                      <a:pt x="1176" y="422"/>
                      <a:pt x="1334" y="366"/>
                    </a:cubicBezTo>
                    <a:cubicBezTo>
                      <a:pt x="1492" y="310"/>
                      <a:pt x="1494" y="272"/>
                      <a:pt x="1536" y="247"/>
                    </a:cubicBezTo>
                  </a:path>
                </a:pathLst>
              </a:custGeom>
              <a:noFill/>
              <a:ln w="28575" cap="sq">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useBgFill="1">
            <p:nvSpPr>
              <p:cNvPr id="44071" name="Rectangle 51"/>
              <p:cNvSpPr>
                <a:spLocks noChangeArrowheads="1"/>
              </p:cNvSpPr>
              <p:nvPr/>
            </p:nvSpPr>
            <p:spPr bwMode="auto">
              <a:xfrm>
                <a:off x="3024" y="2160"/>
                <a:ext cx="240"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44067" name="AutoShape 33"/>
            <p:cNvSpPr>
              <a:spLocks noChangeArrowheads="1"/>
            </p:cNvSpPr>
            <p:nvPr/>
          </p:nvSpPr>
          <p:spPr bwMode="auto">
            <a:xfrm flipV="1">
              <a:off x="1872" y="1536"/>
              <a:ext cx="2112" cy="576"/>
            </a:xfrm>
            <a:prstGeom prst="triangle">
              <a:avLst>
                <a:gd name="adj" fmla="val 50000"/>
              </a:avLst>
            </a:prstGeom>
            <a:noFill/>
            <a:ln w="28575" cap="sq">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4068" name="Rectangle 53"/>
            <p:cNvSpPr>
              <a:spLocks noChangeArrowheads="1"/>
            </p:cNvSpPr>
            <p:nvPr/>
          </p:nvSpPr>
          <p:spPr bwMode="auto">
            <a:xfrm>
              <a:off x="3552" y="1008"/>
              <a:ext cx="8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en-US" sz="2800" b="1">
                  <a:solidFill>
                    <a:srgbClr val="0000FF"/>
                  </a:solidFill>
                  <a:latin typeface="Times New Roman" panose="02020603050405020304" pitchFamily="18" charset="0"/>
                </a:rPr>
                <a:t>q = </a:t>
              </a:r>
              <a:r>
                <a:rPr kumimoji="1" lang="en-US" altLang="en-US" sz="2800" b="1">
                  <a:solidFill>
                    <a:srgbClr val="0000FF"/>
                  </a:solidFill>
                  <a:latin typeface="Times New Roman" panose="02020603050405020304" pitchFamily="18" charset="0"/>
                  <a:sym typeface="Symbol" panose="05050102010706020507" pitchFamily="18" charset="2"/>
                </a:rPr>
                <a:t></a:t>
              </a:r>
              <a:r>
                <a:rPr kumimoji="1" lang="en-US" altLang="zh-CN" sz="2800" b="1" baseline="-25000">
                  <a:solidFill>
                    <a:srgbClr val="0000FF"/>
                  </a:solidFill>
                  <a:latin typeface="Times New Roman" panose="02020603050405020304" pitchFamily="18" charset="0"/>
                  <a:sym typeface="Symbol" panose="05050102010706020507" pitchFamily="18" charset="2"/>
                </a:rPr>
                <a:t>m</a:t>
              </a:r>
              <a:r>
                <a:rPr kumimoji="1" lang="en-US" altLang="en-US" sz="2800" b="1">
                  <a:solidFill>
                    <a:srgbClr val="0000FF"/>
                  </a:solidFill>
                  <a:latin typeface="Times New Roman" panose="02020603050405020304" pitchFamily="18" charset="0"/>
                </a:rPr>
                <a:t>d</a:t>
              </a:r>
              <a:endParaRPr kumimoji="1" lang="en-US" altLang="zh-CN" sz="2800" b="1">
                <a:solidFill>
                  <a:srgbClr val="0000FF"/>
                </a:solidFill>
                <a:latin typeface="Times New Roman" panose="02020603050405020304" pitchFamily="18" charset="0"/>
              </a:endParaRPr>
            </a:p>
          </p:txBody>
        </p:sp>
        <p:sp>
          <p:nvSpPr>
            <p:cNvPr id="44069" name="Rectangle 54"/>
            <p:cNvSpPr>
              <a:spLocks noChangeArrowheads="1"/>
            </p:cNvSpPr>
            <p:nvPr/>
          </p:nvSpPr>
          <p:spPr bwMode="auto">
            <a:xfrm>
              <a:off x="1680" y="864"/>
              <a:ext cx="3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3200" b="1">
                  <a:solidFill>
                    <a:srgbClr val="0000FF"/>
                  </a:solidFill>
                  <a:latin typeface="Times New Roman" panose="02020603050405020304" pitchFamily="18" charset="0"/>
                </a:rPr>
                <a:t>E</a:t>
              </a:r>
              <a:r>
                <a:rPr kumimoji="1" lang="en-US" altLang="zh-CN" sz="3200" b="1" baseline="-25000">
                  <a:solidFill>
                    <a:srgbClr val="0000FF"/>
                  </a:solidFill>
                  <a:latin typeface="Times New Roman" panose="02020603050405020304" pitchFamily="18" charset="0"/>
                </a:rPr>
                <a:t>p</a:t>
              </a:r>
              <a:endParaRPr kumimoji="1" lang="en-US" altLang="zh-CN" sz="3200" b="1" baseline="-25000">
                <a:solidFill>
                  <a:srgbClr val="0000FF"/>
                </a:solidFill>
                <a:latin typeface="Times New Roman" panose="02020603050405020304" pitchFamily="18" charset="0"/>
              </a:endParaRPr>
            </a:p>
          </p:txBody>
        </p:sp>
      </p:grpSp>
      <p:sp>
        <p:nvSpPr>
          <p:cNvPr id="582712" name="Text Box 56"/>
          <p:cNvSpPr txBox="1">
            <a:spLocks noChangeArrowheads="1"/>
          </p:cNvSpPr>
          <p:nvPr/>
        </p:nvSpPr>
        <p:spPr bwMode="auto">
          <a:xfrm>
            <a:off x="533400" y="3352800"/>
            <a:ext cx="32766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210000"/>
              </a:lnSpc>
              <a:spcBef>
                <a:spcPct val="50000"/>
              </a:spcBef>
            </a:pPr>
            <a:r>
              <a:rPr kumimoji="1" lang="en-US" altLang="zh-CN" sz="3200" b="1">
                <a:solidFill>
                  <a:srgbClr val="CC3300"/>
                </a:solidFill>
                <a:latin typeface="Times New Roman" panose="02020603050405020304" pitchFamily="18" charset="0"/>
              </a:rPr>
              <a:t>E</a:t>
            </a:r>
            <a:r>
              <a:rPr kumimoji="1" lang="en-US" altLang="zh-CN" sz="3200" b="1" baseline="-25000">
                <a:solidFill>
                  <a:srgbClr val="CC3300"/>
                </a:solidFill>
                <a:latin typeface="Times New Roman" panose="02020603050405020304" pitchFamily="18" charset="0"/>
              </a:rPr>
              <a:t>p</a:t>
            </a:r>
            <a:r>
              <a:rPr kumimoji="1" lang="en-US" altLang="zh-CN" sz="3200" b="1">
                <a:solidFill>
                  <a:srgbClr val="CC3300"/>
                </a:solidFill>
                <a:latin typeface="Times New Roman" panose="02020603050405020304" pitchFamily="18" charset="0"/>
              </a:rPr>
              <a:t>=E</a:t>
            </a:r>
            <a:r>
              <a:rPr kumimoji="1" lang="en-US" altLang="zh-CN" sz="3200" b="1" baseline="-25000">
                <a:solidFill>
                  <a:srgbClr val="CC3300"/>
                </a:solidFill>
                <a:latin typeface="Times New Roman" panose="02020603050405020304" pitchFamily="18" charset="0"/>
              </a:rPr>
              <a:t>p1</a:t>
            </a:r>
            <a:r>
              <a:rPr kumimoji="1" lang="en-US" altLang="zh-CN" sz="3200" b="1">
                <a:solidFill>
                  <a:srgbClr val="CC3300"/>
                </a:solidFill>
                <a:latin typeface="Times New Roman" panose="02020603050405020304" pitchFamily="18" charset="0"/>
              </a:rPr>
              <a:t>+E</a:t>
            </a:r>
            <a:r>
              <a:rPr kumimoji="1" lang="en-US" altLang="zh-CN" sz="3200" b="1" baseline="-25000">
                <a:solidFill>
                  <a:srgbClr val="CC3300"/>
                </a:solidFill>
                <a:latin typeface="Times New Roman" panose="02020603050405020304" pitchFamily="18" charset="0"/>
              </a:rPr>
              <a:t>p2</a:t>
            </a:r>
            <a:r>
              <a:rPr kumimoji="1" lang="en-US" altLang="zh-CN" sz="3200" b="1">
                <a:solidFill>
                  <a:srgbClr val="CC3300"/>
                </a:solidFill>
                <a:latin typeface="Times New Roman" panose="02020603050405020304" pitchFamily="18" charset="0"/>
              </a:rPr>
              <a:t>+E</a:t>
            </a:r>
            <a:r>
              <a:rPr kumimoji="1" lang="en-US" altLang="zh-CN" sz="3200" b="1" baseline="-25000">
                <a:solidFill>
                  <a:srgbClr val="CC3300"/>
                </a:solidFill>
                <a:latin typeface="Times New Roman" panose="02020603050405020304" pitchFamily="18" charset="0"/>
              </a:rPr>
              <a:t>p3</a:t>
            </a:r>
            <a:endParaRPr kumimoji="1" lang="en-US" altLang="zh-CN" sz="3200" b="1">
              <a:solidFill>
                <a:srgbClr val="CC3300"/>
              </a:solidFill>
              <a:latin typeface="Times New Roman" panose="02020603050405020304" pitchFamily="18" charset="0"/>
            </a:endParaRPr>
          </a:p>
        </p:txBody>
      </p:sp>
      <p:sp>
        <p:nvSpPr>
          <p:cNvPr id="582713" name="Rectangle 57"/>
          <p:cNvSpPr>
            <a:spLocks noChangeArrowheads="1"/>
          </p:cNvSpPr>
          <p:nvPr/>
        </p:nvSpPr>
        <p:spPr bwMode="auto">
          <a:xfrm>
            <a:off x="684213" y="4648200"/>
            <a:ext cx="5486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FF"/>
                </a:solidFill>
                <a:latin typeface="Times New Roman" panose="02020603050405020304" pitchFamily="18" charset="0"/>
                <a:ea typeface="华文新魏" panose="02010800040101010101" pitchFamily="2" charset="-122"/>
              </a:rPr>
              <a:t>E</a:t>
            </a:r>
            <a:r>
              <a:rPr kumimoji="1" lang="en-US" altLang="zh-CN" sz="2800" b="1" baseline="-25000">
                <a:solidFill>
                  <a:srgbClr val="0000FF"/>
                </a:solidFill>
                <a:latin typeface="Times New Roman" panose="02020603050405020304" pitchFamily="18" charset="0"/>
                <a:ea typeface="华文新魏" panose="02010800040101010101" pitchFamily="2" charset="-122"/>
              </a:rPr>
              <a:t>p1</a:t>
            </a:r>
            <a:r>
              <a:rPr kumimoji="1" lang="zh-CN" altLang="en-US" sz="2800" b="1">
                <a:solidFill>
                  <a:srgbClr val="0000FF"/>
                </a:solidFill>
                <a:latin typeface="Times New Roman" panose="02020603050405020304" pitchFamily="18" charset="0"/>
                <a:ea typeface="华文新魏" panose="02010800040101010101" pitchFamily="2" charset="-122"/>
              </a:rPr>
              <a:t>：土体自重产生的抗力</a:t>
            </a:r>
            <a:endParaRPr kumimoji="1" lang="zh-CN" altLang="en-US" sz="2800" b="1">
              <a:solidFill>
                <a:srgbClr val="0000FF"/>
              </a:solidFill>
              <a:latin typeface="Times New Roman" panose="02020603050405020304" pitchFamily="18" charset="0"/>
              <a:ea typeface="华文新魏" panose="02010800040101010101" pitchFamily="2" charset="-122"/>
            </a:endParaRPr>
          </a:p>
          <a:p>
            <a:pPr eaLnBrk="1" hangingPunct="1"/>
            <a:r>
              <a:rPr kumimoji="1" lang="en-US" altLang="zh-CN" sz="2800" b="1">
                <a:solidFill>
                  <a:srgbClr val="0000FF"/>
                </a:solidFill>
                <a:latin typeface="Times New Roman" panose="02020603050405020304" pitchFamily="18" charset="0"/>
                <a:ea typeface="华文新魏" panose="02010800040101010101" pitchFamily="2" charset="-122"/>
              </a:rPr>
              <a:t>E</a:t>
            </a:r>
            <a:r>
              <a:rPr kumimoji="1" lang="en-US" altLang="zh-CN" sz="2800" b="1" baseline="-25000">
                <a:solidFill>
                  <a:srgbClr val="0000FF"/>
                </a:solidFill>
                <a:latin typeface="Times New Roman" panose="02020603050405020304" pitchFamily="18" charset="0"/>
                <a:ea typeface="华文新魏" panose="02010800040101010101" pitchFamily="2" charset="-122"/>
              </a:rPr>
              <a:t>p2</a:t>
            </a:r>
            <a:r>
              <a:rPr kumimoji="1" lang="zh-CN" altLang="en-US" sz="2800" b="1">
                <a:solidFill>
                  <a:srgbClr val="0000FF"/>
                </a:solidFill>
                <a:latin typeface="Times New Roman" panose="02020603050405020304" pitchFamily="18" charset="0"/>
                <a:ea typeface="华文新魏" panose="02010800040101010101" pitchFamily="2" charset="-122"/>
              </a:rPr>
              <a:t>：滑裂面上粘聚力产生的抗力</a:t>
            </a:r>
            <a:endParaRPr kumimoji="1" lang="zh-CN" altLang="en-US" sz="2800" b="1">
              <a:solidFill>
                <a:srgbClr val="0000FF"/>
              </a:solidFill>
              <a:latin typeface="Times New Roman" panose="02020603050405020304" pitchFamily="18" charset="0"/>
              <a:ea typeface="华文新魏" panose="02010800040101010101" pitchFamily="2" charset="-122"/>
            </a:endParaRPr>
          </a:p>
          <a:p>
            <a:pPr eaLnBrk="1" hangingPunct="1"/>
            <a:r>
              <a:rPr kumimoji="1" lang="en-US" altLang="zh-CN" sz="2800" b="1">
                <a:solidFill>
                  <a:srgbClr val="0000FF"/>
                </a:solidFill>
                <a:latin typeface="Times New Roman" panose="02020603050405020304" pitchFamily="18" charset="0"/>
                <a:ea typeface="华文新魏" panose="02010800040101010101" pitchFamily="2" charset="-122"/>
              </a:rPr>
              <a:t>E</a:t>
            </a:r>
            <a:r>
              <a:rPr kumimoji="1" lang="en-US" altLang="zh-CN" sz="2800" b="1" baseline="-25000">
                <a:solidFill>
                  <a:srgbClr val="0000FF"/>
                </a:solidFill>
                <a:latin typeface="Times New Roman" panose="02020603050405020304" pitchFamily="18" charset="0"/>
                <a:ea typeface="华文新魏" panose="02010800040101010101" pitchFamily="2" charset="-122"/>
              </a:rPr>
              <a:t>p3 </a:t>
            </a:r>
            <a:r>
              <a:rPr kumimoji="1" lang="zh-CN" altLang="en-US" sz="2800" b="1">
                <a:solidFill>
                  <a:srgbClr val="0000FF"/>
                </a:solidFill>
                <a:latin typeface="Times New Roman" panose="02020603050405020304" pitchFamily="18" charset="0"/>
                <a:ea typeface="华文新魏" panose="02010800040101010101" pitchFamily="2" charset="-122"/>
              </a:rPr>
              <a:t>：侧荷载</a:t>
            </a:r>
            <a:r>
              <a:rPr kumimoji="1" lang="en-US" altLang="en-US" sz="2800" b="1">
                <a:solidFill>
                  <a:srgbClr val="0000FF"/>
                </a:solidFill>
                <a:latin typeface="Times New Roman" panose="02020603050405020304" pitchFamily="18" charset="0"/>
              </a:rPr>
              <a:t>q = </a:t>
            </a:r>
            <a:r>
              <a:rPr kumimoji="1" lang="en-US" altLang="en-US" sz="2800" b="1">
                <a:solidFill>
                  <a:srgbClr val="0000FF"/>
                </a:solidFill>
                <a:latin typeface="Times New Roman" panose="02020603050405020304" pitchFamily="18" charset="0"/>
                <a:sym typeface="Symbol" panose="05050102010706020507" pitchFamily="18" charset="2"/>
              </a:rPr>
              <a:t></a:t>
            </a:r>
            <a:r>
              <a:rPr kumimoji="1" lang="en-US" altLang="zh-CN" sz="2800" b="1" baseline="-25000">
                <a:solidFill>
                  <a:srgbClr val="0000FF"/>
                </a:solidFill>
                <a:latin typeface="Times New Roman" panose="02020603050405020304" pitchFamily="18" charset="0"/>
                <a:sym typeface="Symbol" panose="05050102010706020507" pitchFamily="18" charset="2"/>
              </a:rPr>
              <a:t>m</a:t>
            </a:r>
            <a:r>
              <a:rPr kumimoji="1" lang="en-US" altLang="en-US" sz="2800" b="1">
                <a:solidFill>
                  <a:srgbClr val="0000FF"/>
                </a:solidFill>
                <a:latin typeface="Times New Roman" panose="02020603050405020304" pitchFamily="18" charset="0"/>
              </a:rPr>
              <a:t>d</a:t>
            </a:r>
            <a:r>
              <a:rPr kumimoji="1" lang="zh-CN" altLang="en-US" sz="2800" b="1">
                <a:solidFill>
                  <a:srgbClr val="0000FF"/>
                </a:solidFill>
                <a:latin typeface="Times New Roman" panose="02020603050405020304" pitchFamily="18" charset="0"/>
                <a:ea typeface="华文新魏" panose="02010800040101010101" pitchFamily="2" charset="-122"/>
              </a:rPr>
              <a:t>产生的抗力</a:t>
            </a:r>
            <a:endParaRPr kumimoji="1" lang="zh-CN" altLang="en-US" sz="2800" b="1">
              <a:solidFill>
                <a:srgbClr val="0000FF"/>
              </a:solidFill>
              <a:latin typeface="Times New Roman" panose="02020603050405020304" pitchFamily="18" charset="0"/>
              <a:ea typeface="华文新魏" panose="02010800040101010101" pitchFamily="2" charset="-122"/>
            </a:endParaRPr>
          </a:p>
        </p:txBody>
      </p:sp>
      <p:sp>
        <p:nvSpPr>
          <p:cNvPr id="44037" name="Text Box 58"/>
          <p:cNvSpPr txBox="1">
            <a:spLocks noChangeArrowheads="1"/>
          </p:cNvSpPr>
          <p:nvPr/>
        </p:nvSpPr>
        <p:spPr bwMode="auto">
          <a:xfrm>
            <a:off x="381000" y="838200"/>
            <a:ext cx="3048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zh-CN" altLang="en-US" sz="3200" b="1">
                <a:solidFill>
                  <a:srgbClr val="CC3300"/>
                </a:solidFill>
                <a:latin typeface="Times New Roman" panose="02020603050405020304" pitchFamily="18" charset="0"/>
                <a:ea typeface="华文新魏" panose="02010800040101010101" pitchFamily="2" charset="-122"/>
              </a:rPr>
              <a:t>被动土压力</a:t>
            </a:r>
            <a:r>
              <a:rPr kumimoji="1" lang="en-US" altLang="zh-CN" sz="3200" b="1">
                <a:solidFill>
                  <a:srgbClr val="CC3300"/>
                </a:solidFill>
                <a:latin typeface="Times New Roman" panose="02020603050405020304" pitchFamily="18" charset="0"/>
              </a:rPr>
              <a:t>E</a:t>
            </a:r>
            <a:r>
              <a:rPr kumimoji="1" lang="en-US" altLang="zh-CN" sz="3200" b="1" baseline="-25000">
                <a:solidFill>
                  <a:srgbClr val="CC3300"/>
                </a:solidFill>
                <a:latin typeface="Times New Roman" panose="02020603050405020304" pitchFamily="18" charset="0"/>
              </a:rPr>
              <a:t>p</a:t>
            </a:r>
            <a:r>
              <a:rPr lang="zh-CN" altLang="en-US" sz="3200" b="1">
                <a:solidFill>
                  <a:srgbClr val="CC3300"/>
                </a:solidFill>
                <a:ea typeface="隶书" panose="02010509060101010101" pitchFamily="49" charset="-122"/>
              </a:rPr>
              <a:t>：</a:t>
            </a:r>
            <a:endParaRPr lang="zh-CN" altLang="en-US" sz="3200" b="1">
              <a:solidFill>
                <a:srgbClr val="CC3300"/>
              </a:solidFill>
              <a:ea typeface="隶书" panose="02010509060101010101" pitchFamily="49" charset="-122"/>
            </a:endParaRPr>
          </a:p>
        </p:txBody>
      </p:sp>
      <p:sp>
        <p:nvSpPr>
          <p:cNvPr id="44038" name="Text Box 26"/>
          <p:cNvSpPr txBox="1">
            <a:spLocks noChangeArrowheads="1"/>
          </p:cNvSpPr>
          <p:nvPr/>
        </p:nvSpPr>
        <p:spPr bwMode="auto">
          <a:xfrm>
            <a:off x="4624388" y="360045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aphicFrame>
        <p:nvGraphicFramePr>
          <p:cNvPr id="44039" name="Object 27"/>
          <p:cNvGraphicFramePr>
            <a:graphicFrameLocks noChangeAspect="1"/>
          </p:cNvGraphicFramePr>
          <p:nvPr/>
        </p:nvGraphicFramePr>
        <p:xfrm>
          <a:off x="6330950" y="4221163"/>
          <a:ext cx="2024063" cy="661987"/>
        </p:xfrm>
        <a:graphic>
          <a:graphicData uri="http://schemas.openxmlformats.org/presentationml/2006/ole">
            <mc:AlternateContent xmlns:mc="http://schemas.openxmlformats.org/markup-compatibility/2006">
              <mc:Choice xmlns:v="urn:schemas-microsoft-com:vml" Requires="v">
                <p:oleObj spid="_x0000_s19497" name="公式" r:id="rId1" imgW="1358265" imgH="444500" progId="Equation.3">
                  <p:embed/>
                </p:oleObj>
              </mc:Choice>
              <mc:Fallback>
                <p:oleObj name="公式" r:id="rId1" imgW="1358265" imgH="444500" progId="Equation.3">
                  <p:embed/>
                  <p:pic>
                    <p:nvPicPr>
                      <p:cNvPr id="0" name="Object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950" y="4221163"/>
                        <a:ext cx="2024063"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0" name="Object 28"/>
          <p:cNvGraphicFramePr>
            <a:graphicFrameLocks noChangeAspect="1"/>
          </p:cNvGraphicFramePr>
          <p:nvPr/>
        </p:nvGraphicFramePr>
        <p:xfrm>
          <a:off x="6350000" y="4941888"/>
          <a:ext cx="1646238" cy="661987"/>
        </p:xfrm>
        <a:graphic>
          <a:graphicData uri="http://schemas.openxmlformats.org/presentationml/2006/ole">
            <mc:AlternateContent xmlns:mc="http://schemas.openxmlformats.org/markup-compatibility/2006">
              <mc:Choice xmlns:v="urn:schemas-microsoft-com:vml" Requires="v">
                <p:oleObj spid="_x0000_s19498" name="公式" r:id="rId3" imgW="1104900" imgH="444500" progId="Equation.3">
                  <p:embed/>
                </p:oleObj>
              </mc:Choice>
              <mc:Fallback>
                <p:oleObj name="公式" r:id="rId3" imgW="1104900" imgH="444500" progId="Equation.3">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4941888"/>
                        <a:ext cx="1646238"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1" name="Object 29"/>
          <p:cNvGraphicFramePr>
            <a:graphicFrameLocks noChangeAspect="1"/>
          </p:cNvGraphicFramePr>
          <p:nvPr/>
        </p:nvGraphicFramePr>
        <p:xfrm>
          <a:off x="6350000" y="5661025"/>
          <a:ext cx="1646238" cy="661988"/>
        </p:xfrm>
        <a:graphic>
          <a:graphicData uri="http://schemas.openxmlformats.org/presentationml/2006/ole">
            <mc:AlternateContent xmlns:mc="http://schemas.openxmlformats.org/markup-compatibility/2006">
              <mc:Choice xmlns:v="urn:schemas-microsoft-com:vml" Requires="v">
                <p:oleObj spid="_x0000_s19499" name="公式" r:id="rId5" imgW="1104900" imgH="444500" progId="Equation.3">
                  <p:embed/>
                </p:oleObj>
              </mc:Choice>
              <mc:Fallback>
                <p:oleObj name="公式" r:id="rId5" imgW="1104900" imgH="444500" progId="Equation.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0" y="5661025"/>
                        <a:ext cx="1646238" cy="66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2" name="Text Box 30"/>
          <p:cNvSpPr txBox="1">
            <a:spLocks noChangeArrowheads="1"/>
          </p:cNvSpPr>
          <p:nvPr/>
        </p:nvSpPr>
        <p:spPr bwMode="auto">
          <a:xfrm>
            <a:off x="6200775" y="6284913"/>
            <a:ext cx="139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2400">
                <a:latin typeface="Times New Roman" panose="02020603050405020304" pitchFamily="18" charset="0"/>
                <a:sym typeface="Symbol" panose="05050102010706020507" pitchFamily="18" charset="2"/>
              </a:rPr>
              <a:t></a:t>
            </a:r>
            <a:r>
              <a:rPr lang="en-US" altLang="zh-CN" sz="2400">
                <a:latin typeface="Times New Roman" panose="02020603050405020304" pitchFamily="18" charset="0"/>
                <a:sym typeface="Symbol" panose="05050102010706020507" pitchFamily="18" charset="2"/>
              </a:rPr>
              <a:t>=180-</a:t>
            </a:r>
            <a:endParaRPr lang="en-US" altLang="zh-CN" sz="2400">
              <a:latin typeface="Times New Roman" panose="02020603050405020304" pitchFamily="18" charset="0"/>
              <a:sym typeface="Symbol" panose="05050102010706020507" pitchFamily="18" charset="2"/>
            </a:endParaRPr>
          </a:p>
        </p:txBody>
      </p:sp>
      <p:sp>
        <p:nvSpPr>
          <p:cNvPr id="44043" name="Line 31"/>
          <p:cNvSpPr>
            <a:spLocks noChangeShapeType="1"/>
          </p:cNvSpPr>
          <p:nvPr/>
        </p:nvSpPr>
        <p:spPr bwMode="auto">
          <a:xfrm>
            <a:off x="611188" y="4508500"/>
            <a:ext cx="2774950" cy="0"/>
          </a:xfrm>
          <a:prstGeom prst="line">
            <a:avLst/>
          </a:prstGeom>
          <a:noFill/>
          <a:ln w="254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4" name="Line 32"/>
          <p:cNvSpPr>
            <a:spLocks noChangeShapeType="1"/>
          </p:cNvSpPr>
          <p:nvPr/>
        </p:nvSpPr>
        <p:spPr bwMode="auto">
          <a:xfrm>
            <a:off x="6227763" y="4941888"/>
            <a:ext cx="2232025" cy="0"/>
          </a:xfrm>
          <a:prstGeom prst="line">
            <a:avLst/>
          </a:prstGeom>
          <a:noFill/>
          <a:ln w="254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5" name="Line 33"/>
          <p:cNvSpPr>
            <a:spLocks noChangeShapeType="1"/>
          </p:cNvSpPr>
          <p:nvPr/>
        </p:nvSpPr>
        <p:spPr bwMode="auto">
          <a:xfrm>
            <a:off x="6227763" y="5589588"/>
            <a:ext cx="2232025" cy="0"/>
          </a:xfrm>
          <a:prstGeom prst="line">
            <a:avLst/>
          </a:prstGeom>
          <a:noFill/>
          <a:ln w="254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6" name="Line 34"/>
          <p:cNvSpPr>
            <a:spLocks noChangeShapeType="1"/>
          </p:cNvSpPr>
          <p:nvPr/>
        </p:nvSpPr>
        <p:spPr bwMode="auto">
          <a:xfrm>
            <a:off x="6227763" y="6308725"/>
            <a:ext cx="2232025" cy="0"/>
          </a:xfrm>
          <a:prstGeom prst="line">
            <a:avLst/>
          </a:prstGeom>
          <a:noFill/>
          <a:ln w="254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7" name="Line 35"/>
          <p:cNvSpPr>
            <a:spLocks noChangeShapeType="1"/>
          </p:cNvSpPr>
          <p:nvPr/>
        </p:nvSpPr>
        <p:spPr bwMode="auto">
          <a:xfrm>
            <a:off x="6300788" y="6742113"/>
            <a:ext cx="2232025" cy="0"/>
          </a:xfrm>
          <a:prstGeom prst="line">
            <a:avLst/>
          </a:prstGeom>
          <a:noFill/>
          <a:ln w="254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8" name="Text Box 36"/>
          <p:cNvSpPr txBox="1">
            <a:spLocks noChangeArrowheads="1"/>
          </p:cNvSpPr>
          <p:nvPr/>
        </p:nvSpPr>
        <p:spPr bwMode="auto">
          <a:xfrm>
            <a:off x="4500563" y="3795713"/>
            <a:ext cx="71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3600">
                <a:latin typeface="Times New Roman" panose="02020603050405020304" pitchFamily="18" charset="0"/>
              </a:rPr>
              <a:t>(b)</a:t>
            </a:r>
            <a:endParaRPr lang="en-US" altLang="zh-CN" sz="3600">
              <a:latin typeface="Times New Roman" panose="02020603050405020304" pitchFamily="18" charset="0"/>
            </a:endParaRPr>
          </a:p>
        </p:txBody>
      </p:sp>
      <p:sp>
        <p:nvSpPr>
          <p:cNvPr id="44049" name="Text Box 37"/>
          <p:cNvSpPr txBox="1">
            <a:spLocks noChangeArrowheads="1"/>
          </p:cNvSpPr>
          <p:nvPr/>
        </p:nvSpPr>
        <p:spPr bwMode="auto">
          <a:xfrm>
            <a:off x="8586788" y="4298950"/>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400">
                <a:latin typeface="Times New Roman" panose="02020603050405020304" pitchFamily="18" charset="0"/>
              </a:rPr>
              <a:t>(c)</a:t>
            </a:r>
            <a:endParaRPr lang="en-US" altLang="zh-CN" sz="2400">
              <a:latin typeface="Times New Roman" panose="02020603050405020304" pitchFamily="18" charset="0"/>
            </a:endParaRPr>
          </a:p>
        </p:txBody>
      </p:sp>
      <p:sp>
        <p:nvSpPr>
          <p:cNvPr id="44050" name="Text Box 38"/>
          <p:cNvSpPr txBox="1">
            <a:spLocks noChangeArrowheads="1"/>
          </p:cNvSpPr>
          <p:nvPr/>
        </p:nvSpPr>
        <p:spPr bwMode="auto">
          <a:xfrm>
            <a:off x="8604250" y="5059363"/>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400">
                <a:latin typeface="Times New Roman" panose="02020603050405020304" pitchFamily="18" charset="0"/>
              </a:rPr>
              <a:t>(d)</a:t>
            </a:r>
            <a:endParaRPr lang="en-US" altLang="zh-CN" sz="2400">
              <a:latin typeface="Times New Roman" panose="02020603050405020304" pitchFamily="18" charset="0"/>
            </a:endParaRPr>
          </a:p>
        </p:txBody>
      </p:sp>
      <p:sp>
        <p:nvSpPr>
          <p:cNvPr id="44051" name="Text Box 39"/>
          <p:cNvSpPr txBox="1">
            <a:spLocks noChangeArrowheads="1"/>
          </p:cNvSpPr>
          <p:nvPr/>
        </p:nvSpPr>
        <p:spPr bwMode="auto">
          <a:xfrm>
            <a:off x="8604250" y="5805488"/>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400">
                <a:latin typeface="Times New Roman" panose="02020603050405020304" pitchFamily="18" charset="0"/>
              </a:rPr>
              <a:t>(e)</a:t>
            </a:r>
            <a:endParaRPr lang="en-US" altLang="zh-CN" sz="2400">
              <a:latin typeface="Times New Roman" panose="02020603050405020304" pitchFamily="18" charset="0"/>
            </a:endParaRPr>
          </a:p>
        </p:txBody>
      </p:sp>
      <p:sp>
        <p:nvSpPr>
          <p:cNvPr id="44052" name="Text Box 40"/>
          <p:cNvSpPr txBox="1">
            <a:spLocks noChangeArrowheads="1"/>
          </p:cNvSpPr>
          <p:nvPr/>
        </p:nvSpPr>
        <p:spPr bwMode="auto">
          <a:xfrm>
            <a:off x="8604250" y="635635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400">
                <a:latin typeface="Times New Roman" panose="02020603050405020304" pitchFamily="18" charset="0"/>
              </a:rPr>
              <a:t>(f)</a:t>
            </a:r>
            <a:endParaRPr lang="en-US" altLang="zh-CN" sz="2400">
              <a:latin typeface="Times New Roman" panose="02020603050405020304" pitchFamily="18" charset="0"/>
            </a:endParaRPr>
          </a:p>
        </p:txBody>
      </p:sp>
      <p:sp>
        <p:nvSpPr>
          <p:cNvPr id="40"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2712"/>
                                        </p:tgtEl>
                                        <p:attrNameLst>
                                          <p:attrName>style.visibility</p:attrName>
                                        </p:attrNameLst>
                                      </p:cBhvr>
                                      <p:to>
                                        <p:strVal val="visible"/>
                                      </p:to>
                                    </p:set>
                                    <p:animEffect transition="in" filter="wipe(left)">
                                      <p:cBhvr>
                                        <p:cTn id="7" dur="500"/>
                                        <p:tgtEl>
                                          <p:spTgt spid="5827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582713"/>
                                        </p:tgtEl>
                                        <p:attrNameLst>
                                          <p:attrName>style.visibility</p:attrName>
                                        </p:attrNameLst>
                                      </p:cBhvr>
                                      <p:to>
                                        <p:strVal val="visible"/>
                                      </p:to>
                                    </p:set>
                                    <p:animEffect transition="in" filter="wipe(left)">
                                      <p:cBhvr>
                                        <p:cTn id="12" dur="300"/>
                                        <p:tgtEl>
                                          <p:spTgt spid="582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712" grpId="0" autoUpdateAnimBg="0"/>
      <p:bldP spid="58271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ext Box 40"/>
          <p:cNvSpPr txBox="1">
            <a:spLocks noChangeArrowheads="1"/>
          </p:cNvSpPr>
          <p:nvPr/>
        </p:nvSpPr>
        <p:spPr bwMode="auto">
          <a:xfrm>
            <a:off x="611560" y="1466850"/>
            <a:ext cx="533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err="1">
                <a:solidFill>
                  <a:schemeClr val="folHlink"/>
                </a:solidFill>
                <a:latin typeface="Times New Roman" panose="02020603050405020304" pitchFamily="18" charset="0"/>
                <a:ea typeface="隶书" panose="02010509060101010101" pitchFamily="49" charset="-122"/>
              </a:rPr>
              <a:t>Terzaghi</a:t>
            </a:r>
            <a:r>
              <a:rPr lang="zh-CN" altLang="en-US" sz="3200" b="1" dirty="0">
                <a:solidFill>
                  <a:schemeClr val="folHlink"/>
                </a:solidFill>
                <a:latin typeface="Times New Roman" panose="02020603050405020304" pitchFamily="18" charset="0"/>
                <a:ea typeface="隶书" panose="02010509060101010101" pitchFamily="49" charset="-122"/>
              </a:rPr>
              <a:t>极限承载力</a:t>
            </a:r>
            <a:r>
              <a:rPr lang="en-US" altLang="zh-CN" sz="3200" b="1" i="1" dirty="0" err="1">
                <a:solidFill>
                  <a:schemeClr val="folHlink"/>
                </a:solidFill>
                <a:latin typeface="Times New Roman" panose="02020603050405020304" pitchFamily="18" charset="0"/>
                <a:ea typeface="隶书" panose="02010509060101010101" pitchFamily="49" charset="-122"/>
              </a:rPr>
              <a:t>p</a:t>
            </a:r>
            <a:r>
              <a:rPr lang="en-US" altLang="zh-CN" sz="3200" b="1" i="1" baseline="-25000" dirty="0" err="1">
                <a:solidFill>
                  <a:schemeClr val="folHlink"/>
                </a:solidFill>
                <a:latin typeface="Times New Roman" panose="02020603050405020304" pitchFamily="18" charset="0"/>
                <a:ea typeface="隶书" panose="02010509060101010101" pitchFamily="49" charset="-122"/>
              </a:rPr>
              <a:t>u</a:t>
            </a:r>
            <a:r>
              <a:rPr kumimoji="1" lang="zh-CN" altLang="en-US" sz="3200" b="1" dirty="0">
                <a:solidFill>
                  <a:srgbClr val="CC3300"/>
                </a:solidFill>
                <a:latin typeface="隶书" panose="02010509060101010101" pitchFamily="49" charset="-122"/>
                <a:ea typeface="隶书" panose="02010509060101010101" pitchFamily="49" charset="-122"/>
              </a:rPr>
              <a:t>公式：</a:t>
            </a:r>
            <a:endParaRPr kumimoji="1" lang="zh-CN" altLang="en-US" sz="3200" b="1" dirty="0">
              <a:solidFill>
                <a:srgbClr val="6600FF"/>
              </a:solidFill>
              <a:latin typeface="隶书" panose="02010509060101010101" pitchFamily="49" charset="-122"/>
              <a:ea typeface="隶书" panose="02010509060101010101" pitchFamily="49" charset="-122"/>
            </a:endParaRPr>
          </a:p>
        </p:txBody>
      </p:sp>
      <p:graphicFrame>
        <p:nvGraphicFramePr>
          <p:cNvPr id="608256" name="Object 0"/>
          <p:cNvGraphicFramePr>
            <a:graphicFrameLocks noChangeAspect="1"/>
          </p:cNvGraphicFramePr>
          <p:nvPr/>
        </p:nvGraphicFramePr>
        <p:xfrm>
          <a:off x="1335832" y="2292350"/>
          <a:ext cx="5549900" cy="1212850"/>
        </p:xfrm>
        <a:graphic>
          <a:graphicData uri="http://schemas.openxmlformats.org/presentationml/2006/ole">
            <mc:AlternateContent xmlns:mc="http://schemas.openxmlformats.org/markup-compatibility/2006">
              <mc:Choice xmlns:v="urn:schemas-microsoft-com:vml" Requires="v">
                <p:oleObj spid="_x0000_s20497" name="Equation" r:id="rId1" imgW="1803400" imgH="393700" progId="Equation.3">
                  <p:embed/>
                </p:oleObj>
              </mc:Choice>
              <mc:Fallback>
                <p:oleObj name="Equation" r:id="rId1" imgW="1803400" imgH="393700" progId="Equation.3">
                  <p:embed/>
                  <p:pic>
                    <p:nvPicPr>
                      <p:cNvPr id="0" name="Objec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832" y="2292350"/>
                        <a:ext cx="5549900" cy="1212850"/>
                      </a:xfrm>
                      <a:prstGeom prst="rect">
                        <a:avLst/>
                      </a:prstGeom>
                      <a:solidFill>
                        <a:srgbClr val="FFFF00"/>
                      </a:solidFill>
                      <a:ln w="9525">
                        <a:solidFill>
                          <a:srgbClr val="6600FF"/>
                        </a:solidFill>
                        <a:miter lim="800000"/>
                        <a:headEnd/>
                        <a:tailEnd/>
                      </a:ln>
                      <a:effectLst/>
                    </p:spPr>
                  </p:pic>
                </p:oleObj>
              </mc:Fallback>
            </mc:AlternateContent>
          </a:graphicData>
        </a:graphic>
      </p:graphicFrame>
      <p:sp>
        <p:nvSpPr>
          <p:cNvPr id="579626" name="AutoShape 42"/>
          <p:cNvSpPr>
            <a:spLocks noChangeArrowheads="1"/>
          </p:cNvSpPr>
          <p:nvPr/>
        </p:nvSpPr>
        <p:spPr bwMode="auto">
          <a:xfrm>
            <a:off x="361950" y="4724400"/>
            <a:ext cx="8343900" cy="508000"/>
          </a:xfrm>
          <a:prstGeom prst="roundRect">
            <a:avLst>
              <a:gd name="adj" fmla="val 16667"/>
            </a:avLst>
          </a:prstGeom>
          <a:solidFill>
            <a:schemeClr val="accent1"/>
          </a:solidFill>
          <a:ln w="9525" algn="ctr">
            <a:solidFill>
              <a:schemeClr val="folHlink"/>
            </a:solidFill>
            <a:round/>
          </a:ln>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400" b="1">
                <a:solidFill>
                  <a:srgbClr val="CC3300"/>
                </a:solidFill>
              </a:rPr>
              <a:t>说明：</a:t>
            </a:r>
            <a:r>
              <a:rPr lang="zh-CN" altLang="en-US" sz="2400" b="1">
                <a:solidFill>
                  <a:srgbClr val="6600FF"/>
                </a:solidFill>
              </a:rPr>
              <a:t>可近似推广到圆形、方形基础，及局部剪切破坏情况</a:t>
            </a:r>
            <a:endParaRPr kumimoji="1" lang="zh-CN" altLang="en-US" sz="2400" b="1">
              <a:solidFill>
                <a:srgbClr val="6600FF"/>
              </a:solidFill>
              <a:latin typeface="华文细黑" panose="02010600040101010101" pitchFamily="2" charset="-122"/>
              <a:ea typeface="华文细黑" panose="02010600040101010101" pitchFamily="2" charset="-122"/>
            </a:endParaRPr>
          </a:p>
        </p:txBody>
      </p:sp>
      <p:sp>
        <p:nvSpPr>
          <p:cNvPr id="579628" name="Rectangle 44"/>
          <p:cNvSpPr>
            <a:spLocks noChangeArrowheads="1"/>
          </p:cNvSpPr>
          <p:nvPr/>
        </p:nvSpPr>
        <p:spPr bwMode="auto">
          <a:xfrm>
            <a:off x="1335832" y="3776786"/>
            <a:ext cx="7161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en-US" altLang="zh-CN" sz="2800" b="1" i="1" dirty="0">
                <a:solidFill>
                  <a:schemeClr val="tx2"/>
                </a:solidFill>
                <a:latin typeface="Times New Roman" panose="02020603050405020304" pitchFamily="18" charset="0"/>
              </a:rPr>
              <a:t>N</a:t>
            </a:r>
            <a:r>
              <a:rPr kumimoji="1" lang="en-US" altLang="zh-CN" sz="2800" b="1" i="1" baseline="-25000" dirty="0">
                <a:solidFill>
                  <a:schemeClr val="tx2"/>
                </a:solidFill>
                <a:latin typeface="Times New Roman" panose="02020603050405020304" pitchFamily="18" charset="0"/>
                <a:sym typeface="Symbol" panose="05050102010706020507" pitchFamily="18" charset="2"/>
              </a:rPr>
              <a:t></a:t>
            </a:r>
            <a:r>
              <a:rPr kumimoji="1" lang="en-US" altLang="zh-CN" sz="2800" b="1" i="1" dirty="0">
                <a:solidFill>
                  <a:schemeClr val="tx2"/>
                </a:solidFill>
                <a:latin typeface="Times New Roman" panose="02020603050405020304" pitchFamily="18" charset="0"/>
              </a:rPr>
              <a:t> </a:t>
            </a:r>
            <a:r>
              <a:rPr kumimoji="1" lang="zh-CN" altLang="en-US" sz="2800" b="1" i="1" dirty="0">
                <a:solidFill>
                  <a:schemeClr val="tx2"/>
                </a:solidFill>
                <a:latin typeface="Times New Roman" panose="02020603050405020304" pitchFamily="18" charset="0"/>
              </a:rPr>
              <a:t>、 </a:t>
            </a:r>
            <a:r>
              <a:rPr kumimoji="1" lang="en-US" altLang="zh-CN" sz="2800" b="1" i="1" dirty="0">
                <a:solidFill>
                  <a:schemeClr val="tx2"/>
                </a:solidFill>
                <a:latin typeface="Times New Roman" panose="02020603050405020304" pitchFamily="18" charset="0"/>
              </a:rPr>
              <a:t>N</a:t>
            </a:r>
            <a:r>
              <a:rPr kumimoji="1" lang="en-US" altLang="zh-CN" sz="2800" b="1" i="1" baseline="-25000" dirty="0">
                <a:solidFill>
                  <a:schemeClr val="tx2"/>
                </a:solidFill>
                <a:latin typeface="Times New Roman" panose="02020603050405020304" pitchFamily="18" charset="0"/>
              </a:rPr>
              <a:t>q </a:t>
            </a:r>
            <a:r>
              <a:rPr kumimoji="1" lang="zh-CN" altLang="en-US" sz="2800" b="1" i="1" dirty="0">
                <a:solidFill>
                  <a:schemeClr val="tx2"/>
                </a:solidFill>
                <a:latin typeface="Times New Roman" panose="02020603050405020304" pitchFamily="18" charset="0"/>
              </a:rPr>
              <a:t>、</a:t>
            </a:r>
            <a:r>
              <a:rPr kumimoji="1" lang="zh-CN" altLang="en-US" sz="2800" b="1" i="1" baseline="-25000" dirty="0">
                <a:solidFill>
                  <a:schemeClr val="tx2"/>
                </a:solidFill>
                <a:latin typeface="Times New Roman" panose="02020603050405020304" pitchFamily="18" charset="0"/>
              </a:rPr>
              <a:t> </a:t>
            </a:r>
            <a:r>
              <a:rPr kumimoji="1" lang="en-US" altLang="zh-CN" sz="2800" b="1" i="1" dirty="0" err="1">
                <a:solidFill>
                  <a:schemeClr val="tx2"/>
                </a:solidFill>
                <a:latin typeface="Times New Roman" panose="02020603050405020304" pitchFamily="18" charset="0"/>
              </a:rPr>
              <a:t>N</a:t>
            </a:r>
            <a:r>
              <a:rPr kumimoji="1" lang="en-US" altLang="zh-CN" sz="2800" b="1" i="1" baseline="-25000" dirty="0" err="1">
                <a:solidFill>
                  <a:schemeClr val="tx2"/>
                </a:solidFill>
                <a:latin typeface="Times New Roman" panose="02020603050405020304" pitchFamily="18" charset="0"/>
              </a:rPr>
              <a:t>c</a:t>
            </a:r>
            <a:r>
              <a:rPr kumimoji="1" lang="en-US" altLang="zh-CN" sz="2800" b="1" i="1" dirty="0">
                <a:solidFill>
                  <a:schemeClr val="tx2"/>
                </a:solidFill>
                <a:latin typeface="Times New Roman" panose="02020603050405020304" pitchFamily="18" charset="0"/>
                <a:sym typeface="Symbol" panose="05050102010706020507" pitchFamily="18" charset="2"/>
              </a:rPr>
              <a:t>——</a:t>
            </a:r>
            <a:r>
              <a:rPr kumimoji="1" lang="zh-CN" altLang="en-US" sz="2800" b="1" dirty="0">
                <a:solidFill>
                  <a:schemeClr val="tx2"/>
                </a:solidFill>
                <a:latin typeface="Times New Roman" panose="02020603050405020304" pitchFamily="18" charset="0"/>
              </a:rPr>
              <a:t>承载力系数，只取决于</a:t>
            </a:r>
            <a:r>
              <a:rPr kumimoji="1" lang="zh-CN" altLang="en-US" sz="2800" b="1" dirty="0">
                <a:solidFill>
                  <a:schemeClr val="tx1"/>
                </a:solidFill>
                <a:latin typeface="Times New Roman" panose="02020603050405020304" pitchFamily="18" charset="0"/>
                <a:sym typeface="Symbol" panose="05050102010706020507" pitchFamily="18" charset="2"/>
              </a:rPr>
              <a:t></a:t>
            </a:r>
            <a:endParaRPr kumimoji="1" lang="zh-CN" altLang="en-US" sz="2800" b="1" dirty="0">
              <a:solidFill>
                <a:schemeClr val="tx1"/>
              </a:solidFill>
              <a:latin typeface="Times New Roman" panose="02020603050405020304" pitchFamily="18" charset="0"/>
              <a:sym typeface="Symbol" panose="05050102010706020507" pitchFamily="18" charset="2"/>
            </a:endParaRPr>
          </a:p>
        </p:txBody>
      </p:sp>
      <p:sp>
        <p:nvSpPr>
          <p:cNvPr id="45063" name="Text Box 9"/>
          <p:cNvSpPr txBox="1">
            <a:spLocks noChangeArrowheads="1"/>
          </p:cNvSpPr>
          <p:nvPr/>
        </p:nvSpPr>
        <p:spPr bwMode="auto">
          <a:xfrm>
            <a:off x="611560" y="766764"/>
            <a:ext cx="30654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3200" b="1" dirty="0">
                <a:solidFill>
                  <a:schemeClr val="folHlink"/>
                </a:solidFill>
                <a:latin typeface="Times New Roman" panose="02020603050405020304" pitchFamily="18" charset="0"/>
                <a:ea typeface="隶书" panose="02010509060101010101" pitchFamily="49" charset="-122"/>
              </a:rPr>
              <a:t>联合</a:t>
            </a:r>
            <a:r>
              <a:rPr lang="en-US" altLang="zh-CN" sz="3200" b="1" dirty="0">
                <a:solidFill>
                  <a:schemeClr val="folHlink"/>
                </a:solidFill>
                <a:latin typeface="Times New Roman" panose="02020603050405020304" pitchFamily="18" charset="0"/>
                <a:ea typeface="隶书" panose="02010509060101010101" pitchFamily="49" charset="-122"/>
              </a:rPr>
              <a:t>(a)-(f),</a:t>
            </a:r>
            <a:r>
              <a:rPr lang="zh-CN" altLang="en-US" sz="3200" b="1" dirty="0">
                <a:solidFill>
                  <a:schemeClr val="folHlink"/>
                </a:solidFill>
                <a:latin typeface="Times New Roman" panose="02020603050405020304" pitchFamily="18" charset="0"/>
                <a:ea typeface="隶书" panose="02010509060101010101" pitchFamily="49" charset="-122"/>
              </a:rPr>
              <a:t>求得</a:t>
            </a:r>
            <a:r>
              <a:rPr lang="en-US" altLang="zh-CN" sz="3200" b="1" dirty="0">
                <a:solidFill>
                  <a:schemeClr val="folHlink"/>
                </a:solidFill>
                <a:latin typeface="Times New Roman" panose="02020603050405020304" pitchFamily="18" charset="0"/>
                <a:ea typeface="隶书" panose="02010509060101010101" pitchFamily="49" charset="-122"/>
              </a:rPr>
              <a:t>:</a:t>
            </a:r>
            <a:endParaRPr lang="en-US" altLang="zh-CN" sz="3200" b="1" baseline="-25000" dirty="0">
              <a:solidFill>
                <a:schemeClr val="folHlink"/>
              </a:solidFill>
              <a:latin typeface="Times New Roman" panose="02020603050405020304" pitchFamily="18" charset="0"/>
              <a:ea typeface="隶书" panose="02010509060101010101" pitchFamily="49" charset="-122"/>
            </a:endParaRPr>
          </a:p>
        </p:txBody>
      </p:sp>
      <p:sp>
        <p:nvSpPr>
          <p:cNvPr id="8"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8256"/>
                                        </p:tgtEl>
                                        <p:attrNameLst>
                                          <p:attrName>style.visibility</p:attrName>
                                        </p:attrNameLst>
                                      </p:cBhvr>
                                      <p:to>
                                        <p:strVal val="visible"/>
                                      </p:to>
                                    </p:set>
                                    <p:animEffect transition="in" filter="wipe(left)">
                                      <p:cBhvr>
                                        <p:cTn id="7" dur="500"/>
                                        <p:tgtEl>
                                          <p:spTgt spid="6082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9628"/>
                                        </p:tgtEl>
                                        <p:attrNameLst>
                                          <p:attrName>style.visibility</p:attrName>
                                        </p:attrNameLst>
                                      </p:cBhvr>
                                      <p:to>
                                        <p:strVal val="visible"/>
                                      </p:to>
                                    </p:set>
                                    <p:animEffect transition="in" filter="wipe(left)">
                                      <p:cBhvr>
                                        <p:cTn id="12" dur="500"/>
                                        <p:tgtEl>
                                          <p:spTgt spid="57962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79626"/>
                                        </p:tgtEl>
                                        <p:attrNameLst>
                                          <p:attrName>style.visibility</p:attrName>
                                        </p:attrNameLst>
                                      </p:cBhvr>
                                      <p:to>
                                        <p:strVal val="visible"/>
                                      </p:to>
                                    </p:set>
                                    <p:animEffect transition="in" filter="slide(fromBottom)">
                                      <p:cBhvr>
                                        <p:cTn id="17" dur="500"/>
                                        <p:tgtEl>
                                          <p:spTgt spid="579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26" grpId="0" animBg="1" autoUpdateAnimBg="0"/>
      <p:bldP spid="57962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90855" name="Object 7"/>
          <p:cNvGraphicFramePr>
            <a:graphicFrameLocks noChangeAspect="1"/>
          </p:cNvGraphicFramePr>
          <p:nvPr/>
        </p:nvGraphicFramePr>
        <p:xfrm>
          <a:off x="1504950" y="1600200"/>
          <a:ext cx="6332538" cy="742950"/>
        </p:xfrm>
        <a:graphic>
          <a:graphicData uri="http://schemas.openxmlformats.org/presentationml/2006/ole">
            <mc:AlternateContent xmlns:mc="http://schemas.openxmlformats.org/markup-compatibility/2006">
              <mc:Choice xmlns:v="urn:schemas-microsoft-com:vml" Requires="v">
                <p:oleObj spid="_x0000_s21551" name="Equation" r:id="rId1" imgW="2057400" imgH="241300" progId="Equation.3">
                  <p:embed/>
                </p:oleObj>
              </mc:Choice>
              <mc:Fallback>
                <p:oleObj name="Equation" r:id="rId1" imgW="2057400" imgH="241300" progId="Equation.3">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600200"/>
                        <a:ext cx="6332538" cy="742950"/>
                      </a:xfrm>
                      <a:prstGeom prst="rect">
                        <a:avLst/>
                      </a:prstGeom>
                      <a:solidFill>
                        <a:srgbClr val="FFFF00"/>
                      </a:solidFill>
                      <a:ln w="9525">
                        <a:solidFill>
                          <a:srgbClr val="6600FF"/>
                        </a:solidFill>
                        <a:miter lim="800000"/>
                        <a:headEnd/>
                        <a:tailEnd/>
                      </a:ln>
                      <a:effectLst/>
                    </p:spPr>
                  </p:pic>
                </p:oleObj>
              </mc:Fallback>
            </mc:AlternateContent>
          </a:graphicData>
        </a:graphic>
      </p:graphicFrame>
      <p:sp>
        <p:nvSpPr>
          <p:cNvPr id="46083" name="Text Box 8"/>
          <p:cNvSpPr txBox="1">
            <a:spLocks noChangeArrowheads="1"/>
          </p:cNvSpPr>
          <p:nvPr/>
        </p:nvSpPr>
        <p:spPr bwMode="auto">
          <a:xfrm>
            <a:off x="609600" y="914400"/>
            <a:ext cx="2593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b="1">
                <a:solidFill>
                  <a:srgbClr val="CC3300"/>
                </a:solidFill>
                <a:latin typeface="Times New Roman" panose="02020603050405020304" pitchFamily="18" charset="0"/>
                <a:ea typeface="隶书" panose="02010509060101010101" pitchFamily="49" charset="-122"/>
              </a:rPr>
              <a:t>圆形基础</a:t>
            </a:r>
            <a:r>
              <a:rPr kumimoji="1" lang="zh-CN" altLang="en-US" sz="3200" b="1">
                <a:solidFill>
                  <a:srgbClr val="CC3300"/>
                </a:solidFill>
                <a:latin typeface="隶书" panose="02010509060101010101" pitchFamily="49" charset="-122"/>
                <a:ea typeface="隶书" panose="02010509060101010101" pitchFamily="49" charset="-122"/>
              </a:rPr>
              <a:t>：</a:t>
            </a:r>
            <a:endParaRPr kumimoji="1" lang="zh-CN" altLang="en-US" sz="3200" b="1">
              <a:solidFill>
                <a:srgbClr val="6600FF"/>
              </a:solidFill>
              <a:latin typeface="隶书" panose="02010509060101010101" pitchFamily="49" charset="-122"/>
              <a:ea typeface="隶书" panose="02010509060101010101" pitchFamily="49" charset="-122"/>
            </a:endParaRPr>
          </a:p>
        </p:txBody>
      </p:sp>
      <p:graphicFrame>
        <p:nvGraphicFramePr>
          <p:cNvPr id="590857" name="Object 9"/>
          <p:cNvGraphicFramePr>
            <a:graphicFrameLocks noChangeAspect="1"/>
          </p:cNvGraphicFramePr>
          <p:nvPr/>
        </p:nvGraphicFramePr>
        <p:xfrm>
          <a:off x="1600200" y="3276600"/>
          <a:ext cx="6292850" cy="742950"/>
        </p:xfrm>
        <a:graphic>
          <a:graphicData uri="http://schemas.openxmlformats.org/presentationml/2006/ole">
            <mc:AlternateContent xmlns:mc="http://schemas.openxmlformats.org/markup-compatibility/2006">
              <mc:Choice xmlns:v="urn:schemas-microsoft-com:vml" Requires="v">
                <p:oleObj spid="_x0000_s21552" name="Equation" r:id="rId3" imgW="2044700" imgH="241300" progId="Equation.3">
                  <p:embed/>
                </p:oleObj>
              </mc:Choice>
              <mc:Fallback>
                <p:oleObj name="Equation" r:id="rId3" imgW="2044700" imgH="2413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276600"/>
                        <a:ext cx="6292850" cy="742950"/>
                      </a:xfrm>
                      <a:prstGeom prst="rect">
                        <a:avLst/>
                      </a:prstGeom>
                      <a:solidFill>
                        <a:srgbClr val="FFFF00"/>
                      </a:solidFill>
                      <a:ln w="9525">
                        <a:solidFill>
                          <a:srgbClr val="6600FF"/>
                        </a:solidFill>
                        <a:miter lim="800000"/>
                        <a:headEnd/>
                        <a:tailEnd/>
                      </a:ln>
                      <a:effectLst/>
                    </p:spPr>
                  </p:pic>
                </p:oleObj>
              </mc:Fallback>
            </mc:AlternateContent>
          </a:graphicData>
        </a:graphic>
      </p:graphicFrame>
      <p:sp>
        <p:nvSpPr>
          <p:cNvPr id="590858" name="Text Box 10"/>
          <p:cNvSpPr txBox="1">
            <a:spLocks noChangeArrowheads="1"/>
          </p:cNvSpPr>
          <p:nvPr/>
        </p:nvSpPr>
        <p:spPr bwMode="auto">
          <a:xfrm>
            <a:off x="609600" y="2514600"/>
            <a:ext cx="2738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b="1">
                <a:solidFill>
                  <a:srgbClr val="CC3300"/>
                </a:solidFill>
                <a:latin typeface="Times New Roman" panose="02020603050405020304" pitchFamily="18" charset="0"/>
                <a:ea typeface="隶书" panose="02010509060101010101" pitchFamily="49" charset="-122"/>
              </a:rPr>
              <a:t>方形基础</a:t>
            </a:r>
            <a:r>
              <a:rPr kumimoji="1" lang="zh-CN" altLang="en-US" sz="3200" b="1">
                <a:solidFill>
                  <a:srgbClr val="CC3300"/>
                </a:solidFill>
                <a:latin typeface="隶书" panose="02010509060101010101" pitchFamily="49" charset="-122"/>
                <a:ea typeface="隶书" panose="02010509060101010101" pitchFamily="49" charset="-122"/>
              </a:rPr>
              <a:t>：</a:t>
            </a:r>
            <a:endParaRPr kumimoji="1" lang="zh-CN" altLang="en-US" sz="3200" b="1">
              <a:solidFill>
                <a:srgbClr val="6600FF"/>
              </a:solidFill>
              <a:latin typeface="隶书" panose="02010509060101010101" pitchFamily="49" charset="-122"/>
              <a:ea typeface="隶书" panose="02010509060101010101" pitchFamily="49" charset="-122"/>
            </a:endParaRPr>
          </a:p>
        </p:txBody>
      </p:sp>
      <p:graphicFrame>
        <p:nvGraphicFramePr>
          <p:cNvPr id="590859" name="Object 11"/>
          <p:cNvGraphicFramePr>
            <a:graphicFrameLocks noChangeAspect="1"/>
          </p:cNvGraphicFramePr>
          <p:nvPr/>
        </p:nvGraphicFramePr>
        <p:xfrm>
          <a:off x="2209800" y="4876800"/>
          <a:ext cx="3617913" cy="992188"/>
        </p:xfrm>
        <a:graphic>
          <a:graphicData uri="http://schemas.openxmlformats.org/presentationml/2006/ole">
            <mc:AlternateContent xmlns:mc="http://schemas.openxmlformats.org/markup-compatibility/2006">
              <mc:Choice xmlns:v="urn:schemas-microsoft-com:vml" Requires="v">
                <p:oleObj spid="_x0000_s21553" name="Equation" r:id="rId5" imgW="1435100" imgH="393700" progId="Equation.3">
                  <p:embed/>
                </p:oleObj>
              </mc:Choice>
              <mc:Fallback>
                <p:oleObj name="Equation" r:id="rId5" imgW="1435100" imgH="3937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876800"/>
                        <a:ext cx="3617913" cy="992188"/>
                      </a:xfrm>
                      <a:prstGeom prst="rect">
                        <a:avLst/>
                      </a:prstGeom>
                      <a:solidFill>
                        <a:srgbClr val="FFFF00"/>
                      </a:solidFill>
                      <a:ln w="9525">
                        <a:solidFill>
                          <a:srgbClr val="6600FF"/>
                        </a:solidFill>
                        <a:miter lim="800000"/>
                        <a:headEnd/>
                        <a:tailEnd/>
                      </a:ln>
                      <a:effectLst/>
                    </p:spPr>
                  </p:pic>
                </p:oleObj>
              </mc:Fallback>
            </mc:AlternateContent>
          </a:graphicData>
        </a:graphic>
      </p:graphicFrame>
      <p:sp>
        <p:nvSpPr>
          <p:cNvPr id="590860" name="Text Box 12"/>
          <p:cNvSpPr txBox="1">
            <a:spLocks noChangeArrowheads="1"/>
          </p:cNvSpPr>
          <p:nvPr/>
        </p:nvSpPr>
        <p:spPr bwMode="auto">
          <a:xfrm>
            <a:off x="685800" y="41910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b="1">
                <a:solidFill>
                  <a:srgbClr val="CC3300"/>
                </a:solidFill>
                <a:latin typeface="Times New Roman" panose="02020603050405020304" pitchFamily="18" charset="0"/>
                <a:ea typeface="隶书" panose="02010509060101010101" pitchFamily="49" charset="-122"/>
              </a:rPr>
              <a:t>局部剪切</a:t>
            </a:r>
            <a:r>
              <a:rPr kumimoji="1" lang="zh-CN" altLang="en-US" sz="3200" b="1">
                <a:solidFill>
                  <a:srgbClr val="CC3300"/>
                </a:solidFill>
                <a:latin typeface="隶书" panose="02010509060101010101" pitchFamily="49" charset="-122"/>
                <a:ea typeface="隶书" panose="02010509060101010101" pitchFamily="49" charset="-122"/>
              </a:rPr>
              <a:t>：</a:t>
            </a:r>
            <a:endParaRPr kumimoji="1" lang="zh-CN" altLang="en-US" sz="3200" b="1">
              <a:solidFill>
                <a:srgbClr val="6600FF"/>
              </a:solidFill>
              <a:latin typeface="隶书" panose="02010509060101010101" pitchFamily="49" charset="-122"/>
              <a:ea typeface="隶书" panose="02010509060101010101" pitchFamily="49" charset="-122"/>
            </a:endParaRPr>
          </a:p>
        </p:txBody>
      </p:sp>
      <p:sp>
        <p:nvSpPr>
          <p:cNvPr id="590862" name="AutoShape 14"/>
          <p:cNvSpPr>
            <a:spLocks noChangeArrowheads="1"/>
          </p:cNvSpPr>
          <p:nvPr/>
        </p:nvSpPr>
        <p:spPr bwMode="auto">
          <a:xfrm>
            <a:off x="3733800" y="762000"/>
            <a:ext cx="2514600" cy="508000"/>
          </a:xfrm>
          <a:prstGeom prst="wedgeRoundRectCallout">
            <a:avLst>
              <a:gd name="adj1" fmla="val -52653"/>
              <a:gd name="adj2" fmla="val 125315"/>
              <a:gd name="adj3" fmla="val 16667"/>
            </a:avLst>
          </a:prstGeom>
          <a:noFill/>
          <a:ln w="19050" algn="ctr">
            <a:solidFill>
              <a:srgbClr val="FF00FF"/>
            </a:solidFill>
            <a:miter lim="800000"/>
          </a:ln>
          <a:extLst>
            <a:ext uri="{909E8E84-426E-40DD-AFC4-6F175D3DCCD1}">
              <a14:hiddenFill xmlns:a14="http://schemas.microsoft.com/office/drawing/2010/main">
                <a:solidFill>
                  <a:srgbClr val="FFFFFF"/>
                </a:solidFill>
              </a14:hiddenFill>
            </a:ext>
          </a:extLst>
        </p:spPr>
        <p:txBody>
          <a:bodyPr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009900"/>
                </a:solidFill>
              </a:rPr>
              <a:t>圆形基础的直径</a:t>
            </a:r>
            <a:endParaRPr lang="zh-CN" altLang="en-US" sz="2400" b="1" dirty="0">
              <a:solidFill>
                <a:srgbClr val="FF00FF"/>
              </a:solidFill>
            </a:endParaRPr>
          </a:p>
        </p:txBody>
      </p:sp>
      <p:sp>
        <p:nvSpPr>
          <p:cNvPr id="10"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0855"/>
                                        </p:tgtEl>
                                        <p:attrNameLst>
                                          <p:attrName>style.visibility</p:attrName>
                                        </p:attrNameLst>
                                      </p:cBhvr>
                                      <p:to>
                                        <p:strVal val="visible"/>
                                      </p:to>
                                    </p:set>
                                    <p:animEffect transition="in" filter="wipe(left)">
                                      <p:cBhvr>
                                        <p:cTn id="7" dur="500"/>
                                        <p:tgtEl>
                                          <p:spTgt spid="59085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908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90858"/>
                                        </p:tgtEl>
                                        <p:attrNameLst>
                                          <p:attrName>style.visibility</p:attrName>
                                        </p:attrNameLst>
                                      </p:cBhvr>
                                      <p:to>
                                        <p:strVal val="visible"/>
                                      </p:to>
                                    </p:set>
                                    <p:animEffect transition="in" filter="wipe(left)">
                                      <p:cBhvr>
                                        <p:cTn id="15" dur="500"/>
                                        <p:tgtEl>
                                          <p:spTgt spid="59085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90857"/>
                                        </p:tgtEl>
                                        <p:attrNameLst>
                                          <p:attrName>style.visibility</p:attrName>
                                        </p:attrNameLst>
                                      </p:cBhvr>
                                      <p:to>
                                        <p:strVal val="visible"/>
                                      </p:to>
                                    </p:set>
                                    <p:animEffect transition="in" filter="wipe(left)">
                                      <p:cBhvr>
                                        <p:cTn id="20" dur="500"/>
                                        <p:tgtEl>
                                          <p:spTgt spid="5908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90860"/>
                                        </p:tgtEl>
                                        <p:attrNameLst>
                                          <p:attrName>style.visibility</p:attrName>
                                        </p:attrNameLst>
                                      </p:cBhvr>
                                      <p:to>
                                        <p:strVal val="visible"/>
                                      </p:to>
                                    </p:set>
                                    <p:animEffect transition="in" filter="wipe(left)">
                                      <p:cBhvr>
                                        <p:cTn id="25" dur="500"/>
                                        <p:tgtEl>
                                          <p:spTgt spid="59086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0859"/>
                                        </p:tgtEl>
                                        <p:attrNameLst>
                                          <p:attrName>style.visibility</p:attrName>
                                        </p:attrNameLst>
                                      </p:cBhvr>
                                      <p:to>
                                        <p:strVal val="visible"/>
                                      </p:to>
                                    </p:set>
                                    <p:animEffect transition="in" filter="wipe(left)">
                                      <p:cBhvr>
                                        <p:cTn id="30" dur="500"/>
                                        <p:tgtEl>
                                          <p:spTgt spid="590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8" grpId="0" autoUpdateAnimBg="0"/>
      <p:bldP spid="590860" grpId="0" autoUpdateAnimBg="0"/>
      <p:bldP spid="590862"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7106" name="Group 55"/>
          <p:cNvGrpSpPr/>
          <p:nvPr/>
        </p:nvGrpSpPr>
        <p:grpSpPr bwMode="auto">
          <a:xfrm>
            <a:off x="4648200" y="620688"/>
            <a:ext cx="4114800" cy="1524000"/>
            <a:chOff x="2928" y="816"/>
            <a:chExt cx="2592" cy="960"/>
          </a:xfrm>
        </p:grpSpPr>
        <p:grpSp>
          <p:nvGrpSpPr>
            <p:cNvPr id="47115" name="Group 3"/>
            <p:cNvGrpSpPr/>
            <p:nvPr/>
          </p:nvGrpSpPr>
          <p:grpSpPr bwMode="auto">
            <a:xfrm>
              <a:off x="2928" y="1279"/>
              <a:ext cx="2563" cy="497"/>
              <a:chOff x="576" y="1968"/>
              <a:chExt cx="4888" cy="824"/>
            </a:xfrm>
          </p:grpSpPr>
          <p:sp>
            <p:nvSpPr>
              <p:cNvPr id="47141" name="Freeform 4" descr="栎木"/>
              <p:cNvSpPr/>
              <p:nvPr/>
            </p:nvSpPr>
            <p:spPr bwMode="auto">
              <a:xfrm>
                <a:off x="2640" y="1968"/>
                <a:ext cx="2160" cy="776"/>
              </a:xfrm>
              <a:custGeom>
                <a:avLst/>
                <a:gdLst>
                  <a:gd name="T0" fmla="*/ 0 w 2160"/>
                  <a:gd name="T1" fmla="*/ 0 h 776"/>
                  <a:gd name="T2" fmla="*/ 384 w 2160"/>
                  <a:gd name="T3" fmla="*/ 336 h 776"/>
                  <a:gd name="T4" fmla="*/ 864 w 2160"/>
                  <a:gd name="T5" fmla="*/ 672 h 776"/>
                  <a:gd name="T6" fmla="*/ 1440 w 2160"/>
                  <a:gd name="T7" fmla="*/ 768 h 776"/>
                  <a:gd name="T8" fmla="*/ 1776 w 2160"/>
                  <a:gd name="T9" fmla="*/ 624 h 776"/>
                  <a:gd name="T10" fmla="*/ 2064 w 2160"/>
                  <a:gd name="T11" fmla="*/ 432 h 776"/>
                  <a:gd name="T12" fmla="*/ 2160 w 2160"/>
                  <a:gd name="T13" fmla="*/ 0 h 776"/>
                  <a:gd name="T14" fmla="*/ 0 60000 65536"/>
                  <a:gd name="T15" fmla="*/ 0 60000 65536"/>
                  <a:gd name="T16" fmla="*/ 0 60000 65536"/>
                  <a:gd name="T17" fmla="*/ 0 60000 65536"/>
                  <a:gd name="T18" fmla="*/ 0 60000 65536"/>
                  <a:gd name="T19" fmla="*/ 0 60000 65536"/>
                  <a:gd name="T20" fmla="*/ 0 60000 65536"/>
                  <a:gd name="T21" fmla="*/ 0 w 2160"/>
                  <a:gd name="T22" fmla="*/ 0 h 776"/>
                  <a:gd name="T23" fmla="*/ 2160 w 2160"/>
                  <a:gd name="T24" fmla="*/ 776 h 7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 h="776">
                    <a:moveTo>
                      <a:pt x="0" y="0"/>
                    </a:moveTo>
                    <a:cubicBezTo>
                      <a:pt x="120" y="112"/>
                      <a:pt x="240" y="224"/>
                      <a:pt x="384" y="336"/>
                    </a:cubicBezTo>
                    <a:cubicBezTo>
                      <a:pt x="528" y="448"/>
                      <a:pt x="688" y="600"/>
                      <a:pt x="864" y="672"/>
                    </a:cubicBezTo>
                    <a:cubicBezTo>
                      <a:pt x="1040" y="744"/>
                      <a:pt x="1288" y="776"/>
                      <a:pt x="1440" y="768"/>
                    </a:cubicBezTo>
                    <a:cubicBezTo>
                      <a:pt x="1592" y="760"/>
                      <a:pt x="1672" y="680"/>
                      <a:pt x="1776" y="624"/>
                    </a:cubicBezTo>
                    <a:cubicBezTo>
                      <a:pt x="1880" y="568"/>
                      <a:pt x="2000" y="536"/>
                      <a:pt x="2064" y="432"/>
                    </a:cubicBezTo>
                    <a:cubicBezTo>
                      <a:pt x="2128" y="328"/>
                      <a:pt x="2144" y="164"/>
                      <a:pt x="2160" y="0"/>
                    </a:cubicBezTo>
                  </a:path>
                </a:pathLst>
              </a:custGeom>
              <a:blipFill dpi="0" rotWithShape="0">
                <a:blip r:embed="rId1"/>
                <a:srcRect/>
                <a:tile tx="0" ty="0" sx="100000" sy="100000" flip="none" algn="tl"/>
              </a:blipFill>
              <a:ln w="9525">
                <a:solidFill>
                  <a:srgbClr val="000000"/>
                </a:solidFill>
                <a:round/>
              </a:ln>
            </p:spPr>
            <p:txBody>
              <a:bodyPr/>
              <a:lstStyle/>
              <a:p>
                <a:endParaRPr lang="zh-CN" altLang="en-US"/>
              </a:p>
            </p:txBody>
          </p:sp>
          <p:sp>
            <p:nvSpPr>
              <p:cNvPr id="47142" name="AutoShape 5" descr="栎木"/>
              <p:cNvSpPr>
                <a:spLocks noChangeArrowheads="1"/>
              </p:cNvSpPr>
              <p:nvPr/>
            </p:nvSpPr>
            <p:spPr bwMode="auto">
              <a:xfrm flipV="1">
                <a:off x="3408" y="1976"/>
                <a:ext cx="2056" cy="616"/>
              </a:xfrm>
              <a:prstGeom prst="triangle">
                <a:avLst>
                  <a:gd name="adj" fmla="val 50000"/>
                </a:avLst>
              </a:prstGeom>
              <a:blipFill dpi="0" rotWithShape="0">
                <a:blip r:embed="rId1"/>
                <a:srcRect/>
                <a:tile tx="0" ty="0" sx="100000" sy="100000" flip="none" algn="tl"/>
              </a:blipFill>
              <a:ln w="12700" cap="sq">
                <a:solidFill>
                  <a:srgbClr val="000000"/>
                </a:solidFill>
                <a:miter lim="800000"/>
                <a:headEnd type="none" w="sm" len="sm"/>
                <a:tailEnd type="none" w="sm" len="sm"/>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7143" name="Freeform 6" descr="栎木"/>
              <p:cNvSpPr/>
              <p:nvPr/>
            </p:nvSpPr>
            <p:spPr bwMode="auto">
              <a:xfrm>
                <a:off x="1296" y="1968"/>
                <a:ext cx="2064" cy="824"/>
              </a:xfrm>
              <a:custGeom>
                <a:avLst/>
                <a:gdLst>
                  <a:gd name="T0" fmla="*/ 2064 w 2064"/>
                  <a:gd name="T1" fmla="*/ 0 h 824"/>
                  <a:gd name="T2" fmla="*/ 1728 w 2064"/>
                  <a:gd name="T3" fmla="*/ 336 h 824"/>
                  <a:gd name="T4" fmla="*/ 1248 w 2064"/>
                  <a:gd name="T5" fmla="*/ 672 h 824"/>
                  <a:gd name="T6" fmla="*/ 816 w 2064"/>
                  <a:gd name="T7" fmla="*/ 816 h 824"/>
                  <a:gd name="T8" fmla="*/ 288 w 2064"/>
                  <a:gd name="T9" fmla="*/ 624 h 824"/>
                  <a:gd name="T10" fmla="*/ 96 w 2064"/>
                  <a:gd name="T11" fmla="*/ 336 h 824"/>
                  <a:gd name="T12" fmla="*/ 0 w 2064"/>
                  <a:gd name="T13" fmla="*/ 0 h 824"/>
                  <a:gd name="T14" fmla="*/ 0 60000 65536"/>
                  <a:gd name="T15" fmla="*/ 0 60000 65536"/>
                  <a:gd name="T16" fmla="*/ 0 60000 65536"/>
                  <a:gd name="T17" fmla="*/ 0 60000 65536"/>
                  <a:gd name="T18" fmla="*/ 0 60000 65536"/>
                  <a:gd name="T19" fmla="*/ 0 60000 65536"/>
                  <a:gd name="T20" fmla="*/ 0 60000 65536"/>
                  <a:gd name="T21" fmla="*/ 0 w 2064"/>
                  <a:gd name="T22" fmla="*/ 0 h 824"/>
                  <a:gd name="T23" fmla="*/ 2064 w 2064"/>
                  <a:gd name="T24" fmla="*/ 824 h 8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4" h="824">
                    <a:moveTo>
                      <a:pt x="2064" y="0"/>
                    </a:moveTo>
                    <a:cubicBezTo>
                      <a:pt x="1964" y="112"/>
                      <a:pt x="1864" y="224"/>
                      <a:pt x="1728" y="336"/>
                    </a:cubicBezTo>
                    <a:cubicBezTo>
                      <a:pt x="1592" y="448"/>
                      <a:pt x="1400" y="592"/>
                      <a:pt x="1248" y="672"/>
                    </a:cubicBezTo>
                    <a:cubicBezTo>
                      <a:pt x="1096" y="752"/>
                      <a:pt x="976" y="824"/>
                      <a:pt x="816" y="816"/>
                    </a:cubicBezTo>
                    <a:cubicBezTo>
                      <a:pt x="656" y="808"/>
                      <a:pt x="408" y="704"/>
                      <a:pt x="288" y="624"/>
                    </a:cubicBezTo>
                    <a:cubicBezTo>
                      <a:pt x="168" y="544"/>
                      <a:pt x="144" y="440"/>
                      <a:pt x="96" y="336"/>
                    </a:cubicBezTo>
                    <a:cubicBezTo>
                      <a:pt x="48" y="232"/>
                      <a:pt x="24" y="116"/>
                      <a:pt x="0" y="0"/>
                    </a:cubicBezTo>
                  </a:path>
                </a:pathLst>
              </a:cu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44" name="AutoShape 7" descr="栎木"/>
              <p:cNvSpPr>
                <a:spLocks noChangeArrowheads="1"/>
              </p:cNvSpPr>
              <p:nvPr/>
            </p:nvSpPr>
            <p:spPr bwMode="auto">
              <a:xfrm flipV="1">
                <a:off x="576" y="1968"/>
                <a:ext cx="2056" cy="616"/>
              </a:xfrm>
              <a:prstGeom prst="triangle">
                <a:avLst>
                  <a:gd name="adj" fmla="val 50000"/>
                </a:avLst>
              </a:prstGeom>
              <a:blipFill dpi="0" rotWithShape="0">
                <a:blip r:embed="rId1"/>
                <a:srcRect/>
                <a:tile tx="0" ty="0" sx="100000" sy="100000" flip="none" algn="tl"/>
              </a:blipFill>
              <a:ln w="12700" cap="sq">
                <a:solidFill>
                  <a:srgbClr val="000000"/>
                </a:solidFill>
                <a:miter lim="800000"/>
                <a:headEnd type="none" w="sm" len="sm"/>
                <a:tailEnd type="none" w="sm" len="sm"/>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47116" name="AutoShape 8" descr="沙滩"/>
            <p:cNvSpPr>
              <a:spLocks noChangeArrowheads="1"/>
            </p:cNvSpPr>
            <p:nvPr/>
          </p:nvSpPr>
          <p:spPr bwMode="auto">
            <a:xfrm flipV="1">
              <a:off x="4010" y="1279"/>
              <a:ext cx="403" cy="203"/>
            </a:xfrm>
            <a:prstGeom prst="triangle">
              <a:avLst>
                <a:gd name="adj" fmla="val 50000"/>
              </a:avLst>
            </a:prstGeom>
            <a:blipFill dpi="0" rotWithShape="0">
              <a:blip r:embed="rId2"/>
              <a:srcRect/>
              <a:tile tx="0" ty="0" sx="100000" sy="100000" flip="none" algn="tl"/>
            </a:blipFill>
            <a:ln w="12700" cap="sq">
              <a:solidFill>
                <a:schemeClr val="tx1"/>
              </a:solidFill>
              <a:miter lim="800000"/>
              <a:headEnd type="none" w="sm" len="sm"/>
              <a:tailEnd type="none" w="sm" len="sm"/>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7117" name="Rectangle 11"/>
            <p:cNvSpPr>
              <a:spLocks noChangeArrowheads="1"/>
            </p:cNvSpPr>
            <p:nvPr/>
          </p:nvSpPr>
          <p:spPr bwMode="auto">
            <a:xfrm>
              <a:off x="2928" y="1105"/>
              <a:ext cx="2592" cy="174"/>
            </a:xfrm>
            <a:prstGeom prst="rect">
              <a:avLst/>
            </a:prstGeom>
            <a:solidFill>
              <a:srgbClr val="0000FF"/>
            </a:solidFill>
            <a:ln w="12700" cap="sq">
              <a:solidFill>
                <a:schemeClr val="tx1"/>
              </a:solidFill>
              <a:miter lim="800000"/>
              <a:headEnd type="none" w="sm" len="sm"/>
              <a:tailEnd type="none" w="sm" len="sm"/>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7118" name="Line 12"/>
            <p:cNvSpPr>
              <a:spLocks noChangeShapeType="1"/>
            </p:cNvSpPr>
            <p:nvPr/>
          </p:nvSpPr>
          <p:spPr bwMode="auto">
            <a:xfrm>
              <a:off x="4639"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19" name="Line 13"/>
            <p:cNvSpPr>
              <a:spLocks noChangeShapeType="1"/>
            </p:cNvSpPr>
            <p:nvPr/>
          </p:nvSpPr>
          <p:spPr bwMode="auto">
            <a:xfrm>
              <a:off x="3683"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0" name="Line 14"/>
            <p:cNvSpPr>
              <a:spLocks noChangeShapeType="1"/>
            </p:cNvSpPr>
            <p:nvPr/>
          </p:nvSpPr>
          <p:spPr bwMode="auto">
            <a:xfrm>
              <a:off x="3381"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1" name="Line 15"/>
            <p:cNvSpPr>
              <a:spLocks noChangeShapeType="1"/>
            </p:cNvSpPr>
            <p:nvPr/>
          </p:nvSpPr>
          <p:spPr bwMode="auto">
            <a:xfrm>
              <a:off x="3532"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2" name="Line 16"/>
            <p:cNvSpPr>
              <a:spLocks noChangeShapeType="1"/>
            </p:cNvSpPr>
            <p:nvPr/>
          </p:nvSpPr>
          <p:spPr bwMode="auto">
            <a:xfrm>
              <a:off x="3230" y="1098"/>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3" name="Line 17"/>
            <p:cNvSpPr>
              <a:spLocks noChangeShapeType="1"/>
            </p:cNvSpPr>
            <p:nvPr/>
          </p:nvSpPr>
          <p:spPr bwMode="auto">
            <a:xfrm>
              <a:off x="3079"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4" name="Line 19"/>
            <p:cNvSpPr>
              <a:spLocks noChangeShapeType="1"/>
            </p:cNvSpPr>
            <p:nvPr/>
          </p:nvSpPr>
          <p:spPr bwMode="auto">
            <a:xfrm>
              <a:off x="4513"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5" name="Line 20"/>
            <p:cNvSpPr>
              <a:spLocks noChangeShapeType="1"/>
            </p:cNvSpPr>
            <p:nvPr/>
          </p:nvSpPr>
          <p:spPr bwMode="auto">
            <a:xfrm>
              <a:off x="4841"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6" name="Line 21"/>
            <p:cNvSpPr>
              <a:spLocks noChangeShapeType="1"/>
            </p:cNvSpPr>
            <p:nvPr/>
          </p:nvSpPr>
          <p:spPr bwMode="auto">
            <a:xfrm>
              <a:off x="4966"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7" name="Line 22"/>
            <p:cNvSpPr>
              <a:spLocks noChangeShapeType="1"/>
            </p:cNvSpPr>
            <p:nvPr/>
          </p:nvSpPr>
          <p:spPr bwMode="auto">
            <a:xfrm>
              <a:off x="5092"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8" name="Line 23"/>
            <p:cNvSpPr>
              <a:spLocks noChangeShapeType="1"/>
            </p:cNvSpPr>
            <p:nvPr/>
          </p:nvSpPr>
          <p:spPr bwMode="auto">
            <a:xfrm>
              <a:off x="5218"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9" name="Line 24"/>
            <p:cNvSpPr>
              <a:spLocks noChangeShapeType="1"/>
            </p:cNvSpPr>
            <p:nvPr/>
          </p:nvSpPr>
          <p:spPr bwMode="auto">
            <a:xfrm>
              <a:off x="5369"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0" name="Line 26"/>
            <p:cNvSpPr>
              <a:spLocks noChangeShapeType="1"/>
            </p:cNvSpPr>
            <p:nvPr/>
          </p:nvSpPr>
          <p:spPr bwMode="auto">
            <a:xfrm>
              <a:off x="4740"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1" name="Line 27"/>
            <p:cNvSpPr>
              <a:spLocks noChangeShapeType="1"/>
            </p:cNvSpPr>
            <p:nvPr/>
          </p:nvSpPr>
          <p:spPr bwMode="auto">
            <a:xfrm>
              <a:off x="3809" y="1098"/>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2" name="Line 28"/>
            <p:cNvSpPr>
              <a:spLocks noChangeShapeType="1"/>
            </p:cNvSpPr>
            <p:nvPr/>
          </p:nvSpPr>
          <p:spPr bwMode="auto">
            <a:xfrm>
              <a:off x="3935" y="1105"/>
              <a:ext cx="0" cy="174"/>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3" name="Rectangle 29" descr="宽上对角线"/>
            <p:cNvSpPr>
              <a:spLocks noChangeArrowheads="1"/>
            </p:cNvSpPr>
            <p:nvPr/>
          </p:nvSpPr>
          <p:spPr bwMode="auto">
            <a:xfrm>
              <a:off x="4010" y="1105"/>
              <a:ext cx="403" cy="174"/>
            </a:xfrm>
            <a:prstGeom prst="rect">
              <a:avLst/>
            </a:prstGeom>
            <a:pattFill prst="wdUpDiag">
              <a:fgClr>
                <a:srgbClr val="FF00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nvGrpSpPr>
            <p:cNvPr id="47134" name="Group 30"/>
            <p:cNvGrpSpPr/>
            <p:nvPr/>
          </p:nvGrpSpPr>
          <p:grpSpPr bwMode="auto">
            <a:xfrm>
              <a:off x="4010" y="816"/>
              <a:ext cx="403" cy="463"/>
              <a:chOff x="2640" y="1152"/>
              <a:chExt cx="768" cy="768"/>
            </a:xfrm>
          </p:grpSpPr>
          <p:sp>
            <p:nvSpPr>
              <p:cNvPr id="47135" name="Rectangle 31"/>
              <p:cNvSpPr>
                <a:spLocks noChangeArrowheads="1"/>
              </p:cNvSpPr>
              <p:nvPr/>
            </p:nvSpPr>
            <p:spPr bwMode="auto">
              <a:xfrm>
                <a:off x="2640" y="1152"/>
                <a:ext cx="768" cy="768"/>
              </a:xfrm>
              <a:prstGeom prst="rect">
                <a:avLst/>
              </a:prstGeom>
              <a:solidFill>
                <a:srgbClr val="339966"/>
              </a:solidFill>
              <a:ln w="12700" cap="sq">
                <a:solidFill>
                  <a:schemeClr val="tx1"/>
                </a:solidFill>
                <a:miter lim="800000"/>
                <a:headEnd type="none" w="sm" len="sm"/>
                <a:tailEnd type="none" w="sm" len="sm"/>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47136" name="Line 32"/>
              <p:cNvSpPr>
                <a:spLocks noChangeShapeType="1"/>
              </p:cNvSpPr>
              <p:nvPr/>
            </p:nvSpPr>
            <p:spPr bwMode="auto">
              <a:xfrm>
                <a:off x="2640" y="1152"/>
                <a:ext cx="0" cy="768"/>
              </a:xfrm>
              <a:prstGeom prst="line">
                <a:avLst/>
              </a:prstGeom>
              <a:noFill/>
              <a:ln w="38100" cap="sq">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7" name="Line 33"/>
              <p:cNvSpPr>
                <a:spLocks noChangeShapeType="1"/>
              </p:cNvSpPr>
              <p:nvPr/>
            </p:nvSpPr>
            <p:spPr bwMode="auto">
              <a:xfrm>
                <a:off x="2832" y="1152"/>
                <a:ext cx="0" cy="768"/>
              </a:xfrm>
              <a:prstGeom prst="line">
                <a:avLst/>
              </a:prstGeom>
              <a:noFill/>
              <a:ln w="38100" cap="sq">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8" name="Line 34"/>
              <p:cNvSpPr>
                <a:spLocks noChangeShapeType="1"/>
              </p:cNvSpPr>
              <p:nvPr/>
            </p:nvSpPr>
            <p:spPr bwMode="auto">
              <a:xfrm>
                <a:off x="3024" y="1152"/>
                <a:ext cx="0" cy="768"/>
              </a:xfrm>
              <a:prstGeom prst="line">
                <a:avLst/>
              </a:prstGeom>
              <a:noFill/>
              <a:ln w="38100" cap="sq">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9" name="Line 35"/>
              <p:cNvSpPr>
                <a:spLocks noChangeShapeType="1"/>
              </p:cNvSpPr>
              <p:nvPr/>
            </p:nvSpPr>
            <p:spPr bwMode="auto">
              <a:xfrm>
                <a:off x="3216" y="1152"/>
                <a:ext cx="0" cy="768"/>
              </a:xfrm>
              <a:prstGeom prst="line">
                <a:avLst/>
              </a:prstGeom>
              <a:noFill/>
              <a:ln w="38100" cap="sq">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0" name="Line 36"/>
              <p:cNvSpPr>
                <a:spLocks noChangeShapeType="1"/>
              </p:cNvSpPr>
              <p:nvPr/>
            </p:nvSpPr>
            <p:spPr bwMode="auto">
              <a:xfrm>
                <a:off x="3408" y="1152"/>
                <a:ext cx="0" cy="768"/>
              </a:xfrm>
              <a:prstGeom prst="line">
                <a:avLst/>
              </a:prstGeom>
              <a:noFill/>
              <a:ln w="38100" cap="sq">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555054" name="Text Box 46"/>
          <p:cNvSpPr txBox="1">
            <a:spLocks noChangeArrowheads="1"/>
          </p:cNvSpPr>
          <p:nvPr/>
        </p:nvSpPr>
        <p:spPr bwMode="auto">
          <a:xfrm>
            <a:off x="2771027" y="2373327"/>
            <a:ext cx="495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dirty="0">
                <a:solidFill>
                  <a:srgbClr val="6600FF"/>
                </a:solidFill>
                <a:latin typeface="Times New Roman" panose="02020603050405020304" pitchFamily="18" charset="0"/>
              </a:rPr>
              <a:t>滑动土体自重产生的抗力</a:t>
            </a:r>
            <a:endParaRPr kumimoji="1" lang="zh-CN" altLang="en-US" sz="2800" b="1" dirty="0">
              <a:solidFill>
                <a:srgbClr val="6600FF"/>
              </a:solidFill>
              <a:latin typeface="Times New Roman" panose="02020603050405020304" pitchFamily="18" charset="0"/>
            </a:endParaRPr>
          </a:p>
        </p:txBody>
      </p:sp>
      <p:sp>
        <p:nvSpPr>
          <p:cNvPr id="555055" name="Text Box 47"/>
          <p:cNvSpPr txBox="1">
            <a:spLocks noChangeArrowheads="1"/>
          </p:cNvSpPr>
          <p:nvPr/>
        </p:nvSpPr>
        <p:spPr bwMode="auto">
          <a:xfrm>
            <a:off x="2868613" y="3709417"/>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dirty="0">
                <a:solidFill>
                  <a:srgbClr val="6600FF"/>
                </a:solidFill>
                <a:latin typeface="Times New Roman" panose="02020603050405020304" pitchFamily="18" charset="0"/>
              </a:rPr>
              <a:t>侧荷载 </a:t>
            </a:r>
            <a:r>
              <a:rPr kumimoji="1" lang="zh-CN" altLang="en-US" sz="2800" b="1" i="1" dirty="0">
                <a:solidFill>
                  <a:srgbClr val="0000FF"/>
                </a:solidFill>
                <a:latin typeface="Times New Roman" panose="02020603050405020304" pitchFamily="18" charset="0"/>
                <a:sym typeface="Symbol" panose="05050102010706020507" pitchFamily="18" charset="2"/>
              </a:rPr>
              <a:t></a:t>
            </a:r>
            <a:r>
              <a:rPr kumimoji="1" lang="en-US" altLang="zh-CN" sz="2800" b="1" i="1" baseline="-25000" dirty="0">
                <a:solidFill>
                  <a:srgbClr val="0000FF"/>
                </a:solidFill>
                <a:latin typeface="Times New Roman" panose="02020603050405020304" pitchFamily="18" charset="0"/>
                <a:sym typeface="Symbol" panose="05050102010706020507" pitchFamily="18" charset="2"/>
              </a:rPr>
              <a:t>m</a:t>
            </a:r>
            <a:r>
              <a:rPr kumimoji="1" lang="en-US" altLang="zh-CN" sz="2800" b="1" i="1" dirty="0">
                <a:solidFill>
                  <a:srgbClr val="0000FF"/>
                </a:solidFill>
                <a:latin typeface="Times New Roman" panose="02020603050405020304" pitchFamily="18" charset="0"/>
                <a:sym typeface="Symbol" panose="05050102010706020507" pitchFamily="18" charset="2"/>
              </a:rPr>
              <a:t>d</a:t>
            </a:r>
            <a:r>
              <a:rPr kumimoji="1" lang="en-US" altLang="zh-CN" sz="2800" b="1" i="1" dirty="0">
                <a:solidFill>
                  <a:srgbClr val="6600FF"/>
                </a:solidFill>
                <a:latin typeface="Times New Roman" panose="02020603050405020304" pitchFamily="18" charset="0"/>
                <a:sym typeface="Symbol" panose="05050102010706020507" pitchFamily="18" charset="2"/>
              </a:rPr>
              <a:t>  </a:t>
            </a:r>
            <a:r>
              <a:rPr kumimoji="1" lang="zh-CN" altLang="en-US" sz="2800" b="1" dirty="0">
                <a:solidFill>
                  <a:srgbClr val="6600FF"/>
                </a:solidFill>
                <a:latin typeface="Times New Roman" panose="02020603050405020304" pitchFamily="18" charset="0"/>
                <a:sym typeface="Symbol" panose="05050102010706020507" pitchFamily="18" charset="2"/>
              </a:rPr>
              <a:t>产生的</a:t>
            </a:r>
            <a:r>
              <a:rPr kumimoji="1" lang="zh-CN" altLang="en-US" sz="2800" b="1" dirty="0">
                <a:solidFill>
                  <a:srgbClr val="6600FF"/>
                </a:solidFill>
                <a:latin typeface="Times New Roman" panose="02020603050405020304" pitchFamily="18" charset="0"/>
              </a:rPr>
              <a:t>抗力</a:t>
            </a:r>
            <a:endParaRPr kumimoji="1" lang="zh-CN" altLang="en-US" sz="2800" b="1" dirty="0">
              <a:solidFill>
                <a:srgbClr val="6600FF"/>
              </a:solidFill>
              <a:latin typeface="Times New Roman" panose="02020603050405020304" pitchFamily="18" charset="0"/>
            </a:endParaRPr>
          </a:p>
        </p:txBody>
      </p:sp>
      <p:sp>
        <p:nvSpPr>
          <p:cNvPr id="555057" name="Text Box 49"/>
          <p:cNvSpPr txBox="1">
            <a:spLocks noChangeArrowheads="1"/>
          </p:cNvSpPr>
          <p:nvPr/>
        </p:nvSpPr>
        <p:spPr bwMode="auto">
          <a:xfrm>
            <a:off x="2806349" y="3063594"/>
            <a:ext cx="502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b="1" dirty="0">
                <a:solidFill>
                  <a:srgbClr val="6600FF"/>
                </a:solidFill>
                <a:latin typeface="Times New Roman" panose="02020603050405020304" pitchFamily="18" charset="0"/>
              </a:rPr>
              <a:t>滑裂面上</a:t>
            </a:r>
            <a:r>
              <a:rPr kumimoji="1" lang="zh-CN" altLang="en-US" sz="2800" b="1" dirty="0" smtClean="0">
                <a:solidFill>
                  <a:srgbClr val="6600FF"/>
                </a:solidFill>
                <a:latin typeface="Times New Roman" panose="02020603050405020304" pitchFamily="18" charset="0"/>
              </a:rPr>
              <a:t>的黏聚力</a:t>
            </a:r>
            <a:r>
              <a:rPr kumimoji="1" lang="zh-CN" altLang="en-US" sz="2800" b="1" dirty="0">
                <a:solidFill>
                  <a:srgbClr val="6600FF"/>
                </a:solidFill>
                <a:latin typeface="Times New Roman" panose="02020603050405020304" pitchFamily="18" charset="0"/>
              </a:rPr>
              <a:t>产生的抗力</a:t>
            </a:r>
            <a:endParaRPr kumimoji="1" lang="zh-CN" altLang="en-US" sz="2800" b="1" dirty="0">
              <a:solidFill>
                <a:srgbClr val="6600FF"/>
              </a:solidFill>
              <a:latin typeface="Times New Roman" panose="02020603050405020304" pitchFamily="18" charset="0"/>
            </a:endParaRPr>
          </a:p>
        </p:txBody>
      </p:sp>
      <p:graphicFrame>
        <p:nvGraphicFramePr>
          <p:cNvPr id="555059" name="Object 51"/>
          <p:cNvGraphicFramePr>
            <a:graphicFrameLocks noChangeAspect="1"/>
          </p:cNvGraphicFramePr>
          <p:nvPr/>
        </p:nvGraphicFramePr>
        <p:xfrm>
          <a:off x="1712202" y="3119115"/>
          <a:ext cx="831844" cy="536050"/>
        </p:xfrm>
        <a:graphic>
          <a:graphicData uri="http://schemas.openxmlformats.org/presentationml/2006/ole">
            <mc:AlternateContent xmlns:mc="http://schemas.openxmlformats.org/markup-compatibility/2006">
              <mc:Choice xmlns:v="urn:schemas-microsoft-com:vml" Requires="v">
                <p:oleObj spid="_x0000_s22578" name="Equation" r:id="rId3" imgW="355600" imgH="228600" progId="Equation.3">
                  <p:embed/>
                </p:oleObj>
              </mc:Choice>
              <mc:Fallback>
                <p:oleObj name="Equation" r:id="rId3" imgW="355600" imgH="228600" progId="Equation.3">
                  <p:embed/>
                  <p:pic>
                    <p:nvPicPr>
                      <p:cNvPr id="0" name="Object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202" y="3119115"/>
                        <a:ext cx="831844" cy="536050"/>
                      </a:xfrm>
                      <a:prstGeom prst="rect">
                        <a:avLst/>
                      </a:prstGeom>
                      <a:solidFill>
                        <a:srgbClr val="FFE36D"/>
                      </a:solidFill>
                      <a:ln>
                        <a:noFill/>
                      </a:ln>
                      <a:effectLst/>
                    </p:spPr>
                  </p:pic>
                </p:oleObj>
              </mc:Fallback>
            </mc:AlternateContent>
          </a:graphicData>
        </a:graphic>
      </p:graphicFrame>
      <p:graphicFrame>
        <p:nvGraphicFramePr>
          <p:cNvPr id="555060" name="Object 52"/>
          <p:cNvGraphicFramePr>
            <a:graphicFrameLocks noChangeAspect="1"/>
          </p:cNvGraphicFramePr>
          <p:nvPr/>
        </p:nvGraphicFramePr>
        <p:xfrm>
          <a:off x="1687025" y="3751009"/>
          <a:ext cx="882197" cy="578247"/>
        </p:xfrm>
        <a:graphic>
          <a:graphicData uri="http://schemas.openxmlformats.org/presentationml/2006/ole">
            <mc:AlternateContent xmlns:mc="http://schemas.openxmlformats.org/markup-compatibility/2006">
              <mc:Choice xmlns:v="urn:schemas-microsoft-com:vml" Requires="v">
                <p:oleObj spid="_x0000_s22579" name="Equation" r:id="rId5" imgW="368300" imgH="241300" progId="Equation.3">
                  <p:embed/>
                </p:oleObj>
              </mc:Choice>
              <mc:Fallback>
                <p:oleObj name="Equation" r:id="rId5" imgW="368300" imgH="241300" progId="Equation.3">
                  <p:embed/>
                  <p:pic>
                    <p:nvPicPr>
                      <p:cNvPr id="0" name="Object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7025" y="3751009"/>
                        <a:ext cx="882197" cy="578247"/>
                      </a:xfrm>
                      <a:prstGeom prst="rect">
                        <a:avLst/>
                      </a:prstGeom>
                      <a:solidFill>
                        <a:srgbClr val="FFE36D"/>
                      </a:solidFill>
                      <a:ln>
                        <a:noFill/>
                      </a:ln>
                      <a:effectLst/>
                    </p:spPr>
                  </p:pic>
                </p:oleObj>
              </mc:Fallback>
            </mc:AlternateContent>
          </a:graphicData>
        </a:graphic>
      </p:graphicFrame>
      <p:graphicFrame>
        <p:nvGraphicFramePr>
          <p:cNvPr id="555061" name="Object 53"/>
          <p:cNvGraphicFramePr>
            <a:graphicFrameLocks noChangeAspect="1"/>
          </p:cNvGraphicFramePr>
          <p:nvPr/>
        </p:nvGraphicFramePr>
        <p:xfrm>
          <a:off x="1271361" y="2011851"/>
          <a:ext cx="1272685" cy="896985"/>
        </p:xfrm>
        <a:graphic>
          <a:graphicData uri="http://schemas.openxmlformats.org/presentationml/2006/ole">
            <mc:AlternateContent xmlns:mc="http://schemas.openxmlformats.org/markup-compatibility/2006">
              <mc:Choice xmlns:v="urn:schemas-microsoft-com:vml" Requires="v">
                <p:oleObj spid="_x0000_s22580" name="Equation" r:id="rId7" imgW="558800" imgH="393700" progId="Equation.3">
                  <p:embed/>
                </p:oleObj>
              </mc:Choice>
              <mc:Fallback>
                <p:oleObj name="Equation" r:id="rId7" imgW="558800" imgH="393700" progId="Equation.3">
                  <p:embed/>
                  <p:pic>
                    <p:nvPicPr>
                      <p:cNvPr id="0" name="Object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1361" y="2011851"/>
                        <a:ext cx="1272685" cy="896985"/>
                      </a:xfrm>
                      <a:prstGeom prst="rect">
                        <a:avLst/>
                      </a:prstGeom>
                      <a:solidFill>
                        <a:srgbClr val="FFE36D"/>
                      </a:solidFill>
                      <a:ln>
                        <a:noFill/>
                      </a:ln>
                      <a:effectLst/>
                    </p:spPr>
                  </p:pic>
                </p:oleObj>
              </mc:Fallback>
            </mc:AlternateContent>
          </a:graphicData>
        </a:graphic>
      </p:graphicFrame>
      <p:sp>
        <p:nvSpPr>
          <p:cNvPr id="47113" name="Rectangle 54"/>
          <p:cNvSpPr>
            <a:spLocks noChangeArrowheads="1"/>
          </p:cNvSpPr>
          <p:nvPr/>
        </p:nvSpPr>
        <p:spPr bwMode="auto">
          <a:xfrm>
            <a:off x="234950" y="1011160"/>
            <a:ext cx="480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3200" b="1" dirty="0">
                <a:solidFill>
                  <a:srgbClr val="CC3300"/>
                </a:solidFill>
                <a:latin typeface="华文新魏" panose="02010800040101010101" pitchFamily="2" charset="-122"/>
                <a:ea typeface="华文新魏" panose="02010800040101010101" pitchFamily="2" charset="-122"/>
              </a:rPr>
              <a:t>极限承载力</a:t>
            </a:r>
            <a:r>
              <a:rPr lang="en-US" altLang="zh-CN" sz="3200" b="1" dirty="0" err="1">
                <a:solidFill>
                  <a:srgbClr val="CC3300"/>
                </a:solidFill>
                <a:latin typeface="华文新魏" panose="02010800040101010101" pitchFamily="2" charset="-122"/>
                <a:ea typeface="华文新魏" panose="02010800040101010101" pitchFamily="2" charset="-122"/>
              </a:rPr>
              <a:t>p</a:t>
            </a:r>
            <a:r>
              <a:rPr lang="en-US" altLang="zh-CN" sz="3200" b="1" baseline="-25000" dirty="0" err="1">
                <a:solidFill>
                  <a:srgbClr val="CC3300"/>
                </a:solidFill>
                <a:latin typeface="华文新魏" panose="02010800040101010101" pitchFamily="2" charset="-122"/>
                <a:ea typeface="华文新魏" panose="02010800040101010101" pitchFamily="2" charset="-122"/>
              </a:rPr>
              <a:t>u</a:t>
            </a:r>
            <a:r>
              <a:rPr lang="zh-CN" altLang="en-US" sz="3200" b="1" dirty="0">
                <a:solidFill>
                  <a:srgbClr val="CC3300"/>
                </a:solidFill>
                <a:latin typeface="华文新魏" panose="02010800040101010101" pitchFamily="2" charset="-122"/>
                <a:ea typeface="华文新魏" panose="02010800040101010101" pitchFamily="2" charset="-122"/>
              </a:rPr>
              <a:t>的组成：</a:t>
            </a:r>
            <a:endParaRPr lang="zh-CN" altLang="en-US" sz="3200" b="1" dirty="0">
              <a:solidFill>
                <a:srgbClr val="CC3300"/>
              </a:solidFill>
              <a:latin typeface="华文新魏" panose="02010800040101010101" pitchFamily="2" charset="-122"/>
              <a:ea typeface="华文新魏" panose="02010800040101010101" pitchFamily="2" charset="-122"/>
            </a:endParaRPr>
          </a:p>
        </p:txBody>
      </p:sp>
      <p:sp>
        <p:nvSpPr>
          <p:cNvPr id="2" name="矩形 1"/>
          <p:cNvSpPr/>
          <p:nvPr/>
        </p:nvSpPr>
        <p:spPr>
          <a:xfrm>
            <a:off x="430071" y="4522707"/>
            <a:ext cx="8093217" cy="1754326"/>
          </a:xfrm>
          <a:prstGeom prst="rect">
            <a:avLst/>
          </a:prstGeom>
        </p:spPr>
        <p:txBody>
          <a:bodyPr wrap="square">
            <a:spAutoFit/>
          </a:bodyPr>
          <a:lstStyle/>
          <a:p>
            <a:pPr marL="342900" indent="-342900">
              <a:lnSpc>
                <a:spcPct val="150000"/>
              </a:lnSpc>
              <a:spcBef>
                <a:spcPct val="20000"/>
              </a:spcBef>
              <a:buFont typeface="Wingdings" panose="05000000000000000000" pitchFamily="2" charset="2"/>
              <a:buChar char="Ø"/>
            </a:pPr>
            <a:r>
              <a:rPr lang="zh-CN" altLang="en-US" sz="2400" b="1" dirty="0">
                <a:solidFill>
                  <a:srgbClr val="6600FF"/>
                </a:solidFill>
                <a:latin typeface="Times New Roman" panose="02020603050405020304" pitchFamily="18" charset="0"/>
                <a:ea typeface="+mn-ea"/>
                <a:cs typeface="Times New Roman" panose="02020603050405020304" pitchFamily="18" charset="0"/>
              </a:rPr>
              <a:t>地基承载力</a:t>
            </a:r>
            <a:r>
              <a:rPr lang="zh-CN" altLang="en-US" sz="2400" b="1" dirty="0" smtClean="0">
                <a:solidFill>
                  <a:srgbClr val="6600FF"/>
                </a:solidFill>
                <a:latin typeface="Times New Roman" panose="02020603050405020304" pitchFamily="18" charset="0"/>
                <a:ea typeface="+mn-ea"/>
                <a:cs typeface="Times New Roman" panose="02020603050405020304" pitchFamily="18" charset="0"/>
              </a:rPr>
              <a:t>特征值 </a:t>
            </a:r>
            <a:r>
              <a:rPr lang="en-US" altLang="zh-CN" sz="2400" b="1" i="1" dirty="0" err="1" smtClean="0">
                <a:latin typeface="Times New Roman" panose="02020603050405020304" pitchFamily="18" charset="0"/>
                <a:ea typeface="+mn-ea"/>
                <a:cs typeface="Times New Roman" panose="02020603050405020304" pitchFamily="18" charset="0"/>
              </a:rPr>
              <a:t>f</a:t>
            </a:r>
            <a:r>
              <a:rPr lang="en-US" altLang="zh-CN" sz="2400" b="1" baseline="-25000" dirty="0" err="1" smtClean="0">
                <a:latin typeface="Times New Roman" panose="02020603050405020304" pitchFamily="18" charset="0"/>
                <a:ea typeface="+mn-ea"/>
                <a:cs typeface="Times New Roman" panose="02020603050405020304" pitchFamily="18" charset="0"/>
              </a:rPr>
              <a:t>k</a:t>
            </a:r>
            <a:r>
              <a:rPr lang="en-US" altLang="zh-CN" sz="2400" b="1" dirty="0">
                <a:latin typeface="Times New Roman" panose="02020603050405020304" pitchFamily="18" charset="0"/>
                <a:ea typeface="+mn-ea"/>
                <a:cs typeface="Times New Roman" panose="02020603050405020304" pitchFamily="18" charset="0"/>
              </a:rPr>
              <a:t>= </a:t>
            </a:r>
            <a:r>
              <a:rPr lang="en-US" altLang="zh-CN" sz="2400" b="1" i="1" dirty="0" err="1">
                <a:latin typeface="Times New Roman" panose="02020603050405020304" pitchFamily="18" charset="0"/>
                <a:ea typeface="+mn-ea"/>
                <a:cs typeface="Times New Roman" panose="02020603050405020304" pitchFamily="18" charset="0"/>
              </a:rPr>
              <a:t>p</a:t>
            </a:r>
            <a:r>
              <a:rPr lang="en-US" altLang="zh-CN" sz="2400" b="1" baseline="-25000" dirty="0" err="1">
                <a:latin typeface="Times New Roman" panose="02020603050405020304" pitchFamily="18" charset="0"/>
                <a:ea typeface="+mn-ea"/>
                <a:cs typeface="Times New Roman" panose="02020603050405020304" pitchFamily="18" charset="0"/>
              </a:rPr>
              <a:t>u</a:t>
            </a:r>
            <a:r>
              <a:rPr lang="en-US" altLang="zh-CN" sz="2400" b="1" dirty="0">
                <a:latin typeface="Times New Roman" panose="02020603050405020304" pitchFamily="18" charset="0"/>
                <a:ea typeface="+mn-ea"/>
                <a:cs typeface="Times New Roman" panose="02020603050405020304" pitchFamily="18" charset="0"/>
              </a:rPr>
              <a:t>/</a:t>
            </a:r>
            <a:r>
              <a:rPr lang="en-US" altLang="zh-CN" sz="2400" b="1" i="1" dirty="0">
                <a:latin typeface="Times New Roman" panose="02020603050405020304" pitchFamily="18" charset="0"/>
                <a:ea typeface="+mn-ea"/>
                <a:cs typeface="Times New Roman" panose="02020603050405020304" pitchFamily="18" charset="0"/>
              </a:rPr>
              <a:t>K</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i="1" dirty="0" smtClean="0">
                <a:latin typeface="Times New Roman" panose="02020603050405020304" pitchFamily="18" charset="0"/>
                <a:ea typeface="+mn-ea"/>
                <a:cs typeface="Times New Roman" panose="02020603050405020304" pitchFamily="18" charset="0"/>
              </a:rPr>
              <a:t>K</a:t>
            </a:r>
            <a:r>
              <a:rPr lang="zh-CN" altLang="en-US" sz="2400" b="1" dirty="0" smtClean="0">
                <a:latin typeface="Times New Roman" panose="02020603050405020304" pitchFamily="18" charset="0"/>
                <a:ea typeface="+mn-ea"/>
                <a:cs typeface="Times New Roman" panose="02020603050405020304" pitchFamily="18" charset="0"/>
              </a:rPr>
              <a:t>为安全系数</a:t>
            </a:r>
            <a:r>
              <a:rPr lang="zh-CN" altLang="en-US" sz="2400" b="1" dirty="0">
                <a:latin typeface="Times New Roman" panose="02020603050405020304" pitchFamily="18" charset="0"/>
                <a:ea typeface="+mn-ea"/>
                <a:cs typeface="Times New Roman" panose="02020603050405020304" pitchFamily="18" charset="0"/>
              </a:rPr>
              <a:t>或安全度，是一种安全储备，它的取值大小与结构类型、建筑重要性、荷载的性质等有关。对太沙基理论一般取</a:t>
            </a:r>
            <a:r>
              <a:rPr lang="en-US" altLang="zh-CN" sz="2400" b="1" dirty="0" smtClean="0">
                <a:latin typeface="Times New Roman" panose="02020603050405020304" pitchFamily="18" charset="0"/>
                <a:ea typeface="+mn-ea"/>
                <a:cs typeface="Times New Roman" panose="02020603050405020304" pitchFamily="18" charset="0"/>
              </a:rPr>
              <a:t>2~3</a:t>
            </a:r>
            <a:r>
              <a:rPr lang="zh-CN" altLang="en-US" sz="2400" b="1" dirty="0">
                <a:latin typeface="Times New Roman" panose="02020603050405020304" pitchFamily="18" charset="0"/>
                <a:ea typeface="+mn-ea"/>
                <a:cs typeface="Times New Roman" panose="02020603050405020304" pitchFamily="18" charset="0"/>
              </a:rPr>
              <a:t>。</a:t>
            </a:r>
            <a:endParaRPr lang="zh-CN" altLang="en-US" sz="2400" b="1" dirty="0">
              <a:latin typeface="Times New Roman" panose="02020603050405020304" pitchFamily="18" charset="0"/>
              <a:ea typeface="+mn-ea"/>
              <a:cs typeface="Times New Roman" panose="02020603050405020304" pitchFamily="18" charset="0"/>
            </a:endParaRPr>
          </a:p>
        </p:txBody>
      </p:sp>
      <p:sp>
        <p:nvSpPr>
          <p:cNvPr id="42"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5061"/>
                                        </p:tgtEl>
                                        <p:attrNameLst>
                                          <p:attrName>style.visibility</p:attrName>
                                        </p:attrNameLst>
                                      </p:cBhvr>
                                      <p:to>
                                        <p:strVal val="visible"/>
                                      </p:to>
                                    </p:set>
                                    <p:animEffect transition="in" filter="dissolve">
                                      <p:cBhvr>
                                        <p:cTn id="7" dur="500"/>
                                        <p:tgtEl>
                                          <p:spTgt spid="5550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5059"/>
                                        </p:tgtEl>
                                        <p:attrNameLst>
                                          <p:attrName>style.visibility</p:attrName>
                                        </p:attrNameLst>
                                      </p:cBhvr>
                                      <p:to>
                                        <p:strVal val="visible"/>
                                      </p:to>
                                    </p:set>
                                    <p:animEffect transition="in" filter="dissolve">
                                      <p:cBhvr>
                                        <p:cTn id="12" dur="500"/>
                                        <p:tgtEl>
                                          <p:spTgt spid="55505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55060"/>
                                        </p:tgtEl>
                                        <p:attrNameLst>
                                          <p:attrName>style.visibility</p:attrName>
                                        </p:attrNameLst>
                                      </p:cBhvr>
                                      <p:to>
                                        <p:strVal val="visible"/>
                                      </p:to>
                                    </p:set>
                                    <p:animEffect transition="in" filter="dissolve">
                                      <p:cBhvr>
                                        <p:cTn id="17" dur="500"/>
                                        <p:tgtEl>
                                          <p:spTgt spid="5550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5054"/>
                                        </p:tgtEl>
                                        <p:attrNameLst>
                                          <p:attrName>style.visibility</p:attrName>
                                        </p:attrNameLst>
                                      </p:cBhvr>
                                      <p:to>
                                        <p:strVal val="visible"/>
                                      </p:to>
                                    </p:set>
                                    <p:animEffect transition="in" filter="wipe(left)">
                                      <p:cBhvr>
                                        <p:cTn id="22" dur="500"/>
                                        <p:tgtEl>
                                          <p:spTgt spid="5550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5057"/>
                                        </p:tgtEl>
                                        <p:attrNameLst>
                                          <p:attrName>style.visibility</p:attrName>
                                        </p:attrNameLst>
                                      </p:cBhvr>
                                      <p:to>
                                        <p:strVal val="visible"/>
                                      </p:to>
                                    </p:set>
                                    <p:animEffect transition="in" filter="wipe(left)">
                                      <p:cBhvr>
                                        <p:cTn id="27" dur="500"/>
                                        <p:tgtEl>
                                          <p:spTgt spid="5550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55055"/>
                                        </p:tgtEl>
                                        <p:attrNameLst>
                                          <p:attrName>style.visibility</p:attrName>
                                        </p:attrNameLst>
                                      </p:cBhvr>
                                      <p:to>
                                        <p:strVal val="visible"/>
                                      </p:to>
                                    </p:set>
                                    <p:animEffect transition="in" filter="wipe(left)">
                                      <p:cBhvr>
                                        <p:cTn id="32" dur="500"/>
                                        <p:tgtEl>
                                          <p:spTgt spid="555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54" grpId="0" autoUpdateAnimBg="0"/>
      <p:bldP spid="555055" grpId="0" autoUpdateAnimBg="0"/>
      <p:bldP spid="55505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bwMode="auto">
          <a:xfrm>
            <a:off x="2339752" y="944835"/>
            <a:ext cx="5040560" cy="5042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2800" b="1" dirty="0" smtClean="0">
                <a:solidFill>
                  <a:schemeClr val="tx1"/>
                </a:solidFill>
                <a:latin typeface="+mn-ea"/>
                <a:ea typeface="+mn-ea"/>
              </a:rPr>
              <a:t>承载力系数（</a:t>
            </a:r>
            <a:r>
              <a:rPr lang="en-US" altLang="zh-CN" sz="2800" b="1" dirty="0" smtClean="0">
                <a:solidFill>
                  <a:schemeClr val="tx1"/>
                </a:solidFill>
                <a:latin typeface="+mn-ea"/>
                <a:ea typeface="+mn-ea"/>
              </a:rPr>
              <a:t>N</a:t>
            </a:r>
            <a:r>
              <a:rPr lang="zh-CN" altLang="en-US" sz="2800" b="1" dirty="0" smtClean="0">
                <a:solidFill>
                  <a:schemeClr val="tx1"/>
                </a:solidFill>
                <a:latin typeface="+mn-ea"/>
                <a:ea typeface="+mn-ea"/>
              </a:rPr>
              <a:t>、</a:t>
            </a:r>
            <a:r>
              <a:rPr lang="en-US" altLang="zh-CN" sz="2800" b="1" dirty="0" smtClean="0">
                <a:solidFill>
                  <a:schemeClr val="tx1"/>
                </a:solidFill>
                <a:latin typeface="+mn-ea"/>
                <a:ea typeface="+mn-ea"/>
              </a:rPr>
              <a:t>N</a:t>
            </a:r>
            <a:r>
              <a:rPr lang="zh-CN" altLang="en-US" sz="2800" b="1" dirty="0" smtClean="0">
                <a:solidFill>
                  <a:schemeClr val="tx1"/>
                </a:solidFill>
                <a:latin typeface="+mn-ea"/>
                <a:ea typeface="+mn-ea"/>
              </a:rPr>
              <a:t>’）的确定</a:t>
            </a:r>
            <a:endParaRPr lang="zh-CN" altLang="en-US" sz="2800" b="1" dirty="0" smtClean="0">
              <a:solidFill>
                <a:schemeClr val="tx1"/>
              </a:solidFill>
              <a:latin typeface="+mn-ea"/>
              <a:ea typeface="+mn-ea"/>
            </a:endParaRPr>
          </a:p>
        </p:txBody>
      </p:sp>
      <p:pic>
        <p:nvPicPr>
          <p:cNvPr id="48131" name="Picture 4"/>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23850" y="1945982"/>
            <a:ext cx="8601775" cy="4185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bwMode="auto">
          <a:xfrm>
            <a:off x="2123728" y="548680"/>
            <a:ext cx="4042792" cy="7029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3200" b="1" dirty="0" smtClean="0">
                <a:solidFill>
                  <a:schemeClr val="tx1"/>
                </a:solidFill>
                <a:latin typeface="+mj-ea"/>
              </a:rPr>
              <a:t>斯肯普顿极限承载力</a:t>
            </a:r>
            <a:endParaRPr lang="zh-CN" altLang="en-US" sz="3200" b="1" dirty="0" smtClean="0">
              <a:solidFill>
                <a:schemeClr val="tx1"/>
              </a:solidFill>
              <a:latin typeface="+mj-ea"/>
            </a:endParaRPr>
          </a:p>
        </p:txBody>
      </p:sp>
      <p:sp>
        <p:nvSpPr>
          <p:cNvPr id="49155" name="Rectangle 3"/>
          <p:cNvSpPr>
            <a:spLocks noGrp="1" noChangeArrowheads="1"/>
          </p:cNvSpPr>
          <p:nvPr>
            <p:ph type="body" sz="half" idx="1"/>
          </p:nvPr>
        </p:nvSpPr>
        <p:spPr bwMode="auto">
          <a:xfrm>
            <a:off x="323850" y="1412875"/>
            <a:ext cx="84359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just" eaLnBrk="1" hangingPunct="1">
              <a:lnSpc>
                <a:spcPct val="150000"/>
              </a:lnSpc>
              <a:buFont typeface="Wingdings" panose="05000000000000000000" pitchFamily="2" charset="2"/>
              <a:buChar char="Ø"/>
            </a:pPr>
            <a:r>
              <a:rPr lang="zh-CN" altLang="en-US" sz="2400" b="1" dirty="0" smtClean="0">
                <a:latin typeface="Times New Roman" panose="02020603050405020304" pitchFamily="18" charset="0"/>
                <a:cs typeface="Times New Roman" panose="02020603050405020304" pitchFamily="18" charset="0"/>
              </a:rPr>
              <a:t>从上图可知，当</a:t>
            </a:r>
            <a:r>
              <a:rPr lang="en-US" altLang="zh-CN" sz="2400" b="1" i="1"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=0</a:t>
            </a:r>
            <a:r>
              <a:rPr lang="zh-CN" altLang="en-US" sz="2400" b="1" dirty="0" smtClean="0">
                <a:latin typeface="Times New Roman" panose="02020603050405020304" pitchFamily="18" charset="0"/>
                <a:cs typeface="Times New Roman" panose="02020603050405020304" pitchFamily="18" charset="0"/>
              </a:rPr>
              <a:t>，</a:t>
            </a:r>
            <a:r>
              <a:rPr lang="en-US" altLang="zh-CN" sz="2400" b="1" i="1" dirty="0" err="1" smtClean="0">
                <a:latin typeface="Times New Roman" panose="02020603050405020304" pitchFamily="18" charset="0"/>
                <a:cs typeface="Times New Roman" panose="02020603050405020304" pitchFamily="18" charset="0"/>
              </a:rPr>
              <a:t>N</a:t>
            </a:r>
            <a:r>
              <a:rPr lang="en-US" altLang="zh-CN" sz="2400" b="1" baseline="-25000" dirty="0" err="1" smtClean="0">
                <a:latin typeface="Times New Roman" panose="02020603050405020304" pitchFamily="18" charset="0"/>
                <a:cs typeface="Times New Roman" panose="02020603050405020304" pitchFamily="18" charset="0"/>
              </a:rPr>
              <a:t>r</a:t>
            </a:r>
            <a:r>
              <a:rPr lang="en-US" altLang="zh-CN" sz="2400" b="1" dirty="0" smtClean="0">
                <a:latin typeface="Times New Roman" panose="02020603050405020304" pitchFamily="18" charset="0"/>
                <a:cs typeface="Times New Roman" panose="02020603050405020304" pitchFamily="18" charset="0"/>
              </a:rPr>
              <a:t> = 0</a:t>
            </a:r>
            <a:r>
              <a:rPr lang="zh-CN" altLang="en-US" sz="2400" b="1" dirty="0" smtClean="0">
                <a:latin typeface="Times New Roman" panose="02020603050405020304" pitchFamily="18" charset="0"/>
                <a:cs typeface="Times New Roman" panose="02020603050405020304" pitchFamily="18" charset="0"/>
              </a:rPr>
              <a:t>。斯肯普顿建议对作用在软黏土地基（</a:t>
            </a:r>
            <a:r>
              <a:rPr lang="en-US" altLang="zh-CN" sz="2400" b="1"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b="1" dirty="0" smtClean="0">
                <a:latin typeface="Times New Roman" panose="02020603050405020304" pitchFamily="18" charset="0"/>
                <a:cs typeface="Times New Roman" panose="02020603050405020304" pitchFamily="18" charset="0"/>
                <a:sym typeface="Symbol" panose="05050102010706020507" pitchFamily="18" charset="2"/>
              </a:rPr>
              <a:t>=0</a:t>
            </a:r>
            <a:r>
              <a:rPr lang="zh-CN" altLang="en-US" sz="2400" b="1" dirty="0" smtClean="0">
                <a:latin typeface="Times New Roman" panose="02020603050405020304" pitchFamily="18" charset="0"/>
                <a:cs typeface="Times New Roman" panose="02020603050405020304" pitchFamily="18" charset="0"/>
              </a:rPr>
              <a:t>）上宽度为</a:t>
            </a:r>
            <a:r>
              <a:rPr lang="en-US" altLang="zh-CN" sz="2400" b="1" i="1" dirty="0" smtClean="0">
                <a:latin typeface="Times New Roman" panose="02020603050405020304" pitchFamily="18" charset="0"/>
                <a:cs typeface="Times New Roman" panose="02020603050405020304" pitchFamily="18" charset="0"/>
              </a:rPr>
              <a:t>B</a:t>
            </a:r>
            <a:r>
              <a:rPr lang="zh-CN" altLang="en-US" sz="2400" b="1" dirty="0" smtClean="0">
                <a:latin typeface="Times New Roman" panose="02020603050405020304" pitchFamily="18" charset="0"/>
                <a:cs typeface="Times New Roman" panose="02020603050405020304" pitchFamily="18" charset="0"/>
              </a:rPr>
              <a:t>，长度为</a:t>
            </a:r>
            <a:r>
              <a:rPr lang="en-US" altLang="zh-CN" sz="2400" b="1" i="1" dirty="0" smtClean="0">
                <a:latin typeface="Times New Roman" panose="02020603050405020304" pitchFamily="18" charset="0"/>
                <a:cs typeface="Times New Roman" panose="02020603050405020304" pitchFamily="18" charset="0"/>
              </a:rPr>
              <a:t>L</a:t>
            </a:r>
            <a:r>
              <a:rPr lang="zh-CN" altLang="en-US" sz="2400" b="1" dirty="0" smtClean="0">
                <a:latin typeface="Times New Roman" panose="02020603050405020304" pitchFamily="18" charset="0"/>
                <a:cs typeface="Times New Roman" panose="02020603050405020304" pitchFamily="18" charset="0"/>
              </a:rPr>
              <a:t>，埋深</a:t>
            </a:r>
            <a:r>
              <a:rPr lang="en-US" altLang="zh-CN" sz="2400" b="1" i="1" dirty="0" smtClean="0">
                <a:latin typeface="Times New Roman" panose="02020603050405020304" pitchFamily="18" charset="0"/>
                <a:cs typeface="Times New Roman" panose="02020603050405020304" pitchFamily="18" charset="0"/>
              </a:rPr>
              <a:t>D</a:t>
            </a:r>
            <a:r>
              <a:rPr lang="zh-CN" altLang="en-US" sz="2400" b="1" dirty="0" smtClean="0">
                <a:latin typeface="Times New Roman" panose="02020603050405020304" pitchFamily="18" charset="0"/>
                <a:cs typeface="Times New Roman" panose="02020603050405020304" pitchFamily="18" charset="0"/>
              </a:rPr>
              <a:t>小于</a:t>
            </a:r>
            <a:r>
              <a:rPr lang="en-US" altLang="zh-CN" sz="2400" b="1" dirty="0" smtClean="0">
                <a:latin typeface="Times New Roman" panose="02020603050405020304" pitchFamily="18" charset="0"/>
                <a:cs typeface="Times New Roman" panose="02020603050405020304" pitchFamily="18" charset="0"/>
              </a:rPr>
              <a:t>2.5</a:t>
            </a:r>
            <a:r>
              <a:rPr lang="zh-CN" altLang="en-US" sz="2400" b="1" dirty="0" smtClean="0">
                <a:latin typeface="Times New Roman" panose="02020603050405020304" pitchFamily="18" charset="0"/>
                <a:cs typeface="Times New Roman" panose="02020603050405020304" pitchFamily="18" charset="0"/>
              </a:rPr>
              <a:t>倍基础宽度的矩形基础，按下式估算地基极限承载力</a:t>
            </a:r>
            <a:r>
              <a:rPr lang="en-US" altLang="zh-CN" sz="2400" b="1" dirty="0" smtClean="0">
                <a:latin typeface="Times New Roman" panose="02020603050405020304" pitchFamily="18" charset="0"/>
                <a:cs typeface="Times New Roman" panose="02020603050405020304" pitchFamily="18" charset="0"/>
              </a:rPr>
              <a:t>:</a:t>
            </a:r>
            <a:endParaRPr lang="en-US" altLang="zh-CN" sz="2400" b="1" dirty="0" smtClean="0">
              <a:latin typeface="Times New Roman" panose="02020603050405020304" pitchFamily="18" charset="0"/>
              <a:cs typeface="Times New Roman" panose="02020603050405020304" pitchFamily="18" charset="0"/>
            </a:endParaRPr>
          </a:p>
          <a:p>
            <a:pPr algn="just" eaLnBrk="1" hangingPunct="1">
              <a:lnSpc>
                <a:spcPct val="150000"/>
              </a:lnSpc>
              <a:spcBef>
                <a:spcPct val="50000"/>
              </a:spcBef>
              <a:spcAft>
                <a:spcPct val="50000"/>
              </a:spcAft>
              <a:buFont typeface="Wingdings" panose="05000000000000000000" pitchFamily="2" charset="2"/>
              <a:buChar char="Ø"/>
            </a:pPr>
            <a:endParaRPr lang="en-US" altLang="zh-CN" sz="2400" b="1" dirty="0" smtClean="0">
              <a:latin typeface="Times New Roman" panose="02020603050405020304" pitchFamily="18" charset="0"/>
              <a:cs typeface="Times New Roman" panose="02020603050405020304" pitchFamily="18" charset="0"/>
            </a:endParaRPr>
          </a:p>
          <a:p>
            <a:pPr marL="0" indent="0" algn="just" eaLnBrk="1" hangingPunct="1">
              <a:lnSpc>
                <a:spcPct val="150000"/>
              </a:lnSpc>
              <a:spcBef>
                <a:spcPct val="50000"/>
              </a:spcBef>
              <a:spcAft>
                <a:spcPct val="50000"/>
              </a:spcAft>
              <a:buNone/>
            </a:pPr>
            <a:r>
              <a:rPr lang="zh-CN" altLang="en-US" sz="2400" b="1" dirty="0" smtClean="0">
                <a:latin typeface="Times New Roman" panose="02020603050405020304" pitchFamily="18" charset="0"/>
                <a:cs typeface="Times New Roman" panose="02020603050405020304" pitchFamily="18" charset="0"/>
              </a:rPr>
              <a:t>        式中 </a:t>
            </a:r>
            <a:r>
              <a:rPr lang="en-US" altLang="zh-CN" sz="2400" b="1" i="1" dirty="0" smtClean="0">
                <a:latin typeface="Times New Roman" panose="02020603050405020304" pitchFamily="18" charset="0"/>
                <a:cs typeface="Times New Roman" panose="02020603050405020304" pitchFamily="18" charset="0"/>
              </a:rPr>
              <a:t>c</a:t>
            </a:r>
            <a:r>
              <a:rPr lang="en-US" altLang="zh-CN" sz="2400" b="1" i="1" baseline="-25000" dirty="0" smtClean="0">
                <a:latin typeface="Times New Roman" panose="02020603050405020304" pitchFamily="18" charset="0"/>
                <a:cs typeface="Times New Roman" panose="02020603050405020304" pitchFamily="18" charset="0"/>
              </a:rPr>
              <a:t>u</a:t>
            </a:r>
            <a:r>
              <a:rPr lang="en-US" altLang="zh-CN" sz="2400" b="1" dirty="0" smtClean="0">
                <a:latin typeface="Times New Roman" panose="02020603050405020304" pitchFamily="18" charset="0"/>
                <a:cs typeface="Times New Roman" panose="02020603050405020304" pitchFamily="18" charset="0"/>
              </a:rPr>
              <a:t>——</a:t>
            </a:r>
            <a:r>
              <a:rPr lang="zh-CN" altLang="en-US" sz="2400" b="1" dirty="0" smtClean="0">
                <a:latin typeface="Times New Roman" panose="02020603050405020304" pitchFamily="18" charset="0"/>
                <a:cs typeface="Times New Roman" panose="02020603050405020304" pitchFamily="18" charset="0"/>
              </a:rPr>
              <a:t>土的天然抗剪强度</a:t>
            </a:r>
            <a:endParaRPr lang="zh-CN" altLang="en-US" sz="2400" b="1" dirty="0" smtClean="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Char char="Ø"/>
            </a:pPr>
            <a:r>
              <a:rPr lang="zh-CN" altLang="en-US" sz="2400" b="1" dirty="0" smtClean="0">
                <a:latin typeface="Times New Roman" panose="02020603050405020304" pitchFamily="18" charset="0"/>
                <a:cs typeface="Times New Roman" panose="02020603050405020304" pitchFamily="18" charset="0"/>
              </a:rPr>
              <a:t>按斯肯普顿公式估算极限承载力时其安全度一般取</a:t>
            </a:r>
            <a:r>
              <a:rPr lang="en-US" altLang="zh-CN" sz="2400" b="1" dirty="0" smtClean="0">
                <a:latin typeface="Times New Roman" panose="02020603050405020304" pitchFamily="18" charset="0"/>
                <a:cs typeface="Times New Roman" panose="02020603050405020304" pitchFamily="18" charset="0"/>
              </a:rPr>
              <a:t>1.l~1.5</a:t>
            </a:r>
            <a:r>
              <a:rPr lang="zh-CN" altLang="en-US" sz="2400" b="1" dirty="0" smtClean="0">
                <a:latin typeface="Times New Roman" panose="02020603050405020304" pitchFamily="18" charset="0"/>
                <a:cs typeface="Times New Roman" panose="02020603050405020304" pitchFamily="18" charset="0"/>
              </a:rPr>
              <a:t>。</a:t>
            </a:r>
            <a:endParaRPr lang="zh-CN" altLang="en-US" sz="2400" b="1" dirty="0" smtClean="0">
              <a:latin typeface="Times New Roman" panose="02020603050405020304" pitchFamily="18" charset="0"/>
              <a:cs typeface="Times New Roman" panose="02020603050405020304" pitchFamily="18" charset="0"/>
            </a:endParaRPr>
          </a:p>
          <a:p>
            <a:pPr eaLnBrk="1" hangingPunct="1">
              <a:lnSpc>
                <a:spcPct val="90000"/>
              </a:lnSpc>
            </a:pPr>
            <a:endParaRPr lang="en-US" altLang="zh-CN" sz="2400" dirty="0" smtClean="0">
              <a:latin typeface="Times New Roman" panose="02020603050405020304" pitchFamily="18" charset="0"/>
              <a:ea typeface="楷体_GB2312" pitchFamily="49" charset="-122"/>
            </a:endParaRPr>
          </a:p>
        </p:txBody>
      </p:sp>
      <p:graphicFrame>
        <p:nvGraphicFramePr>
          <p:cNvPr id="49156" name="Object 4"/>
          <p:cNvGraphicFramePr>
            <a:graphicFrameLocks noGrp="1" noChangeAspect="1"/>
          </p:cNvGraphicFramePr>
          <p:nvPr>
            <p:ph sz="half" idx="2"/>
          </p:nvPr>
        </p:nvGraphicFramePr>
        <p:xfrm>
          <a:off x="1763688" y="3295649"/>
          <a:ext cx="4608513" cy="760413"/>
        </p:xfrm>
        <a:graphic>
          <a:graphicData uri="http://schemas.openxmlformats.org/presentationml/2006/ole">
            <mc:AlternateContent xmlns:mc="http://schemas.openxmlformats.org/markup-compatibility/2006">
              <mc:Choice xmlns:v="urn:schemas-microsoft-com:vml" Requires="v">
                <p:oleObj spid="_x0000_s23569" name="Equation" r:id="rId1" imgW="2387600" imgH="393700" progId="Equation.DSMT4">
                  <p:embed/>
                </p:oleObj>
              </mc:Choice>
              <mc:Fallback>
                <p:oleObj name="Equation" r:id="rId1" imgW="2387600" imgH="393700" progId="Equation.DSMT4">
                  <p:embed/>
                  <p:pic>
                    <p:nvPicPr>
                      <p:cNvPr id="0" name="Object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295649"/>
                        <a:ext cx="4608513" cy="760413"/>
                      </a:xfrm>
                      <a:prstGeom prst="rect">
                        <a:avLst/>
                      </a:prstGeom>
                      <a:solidFill>
                        <a:schemeClr val="hlink">
                          <a:alpha val="1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7" name="Text Box 3"/>
          <p:cNvSpPr txBox="1">
            <a:spLocks noChangeArrowheads="1"/>
          </p:cNvSpPr>
          <p:nvPr/>
        </p:nvSpPr>
        <p:spPr bwMode="auto">
          <a:xfrm>
            <a:off x="683568" y="1371600"/>
            <a:ext cx="1247775" cy="496888"/>
          </a:xfrm>
          <a:prstGeom prst="rect">
            <a:avLst/>
          </a:prstGeom>
          <a:solidFill>
            <a:schemeClr val="tx2">
              <a:lumMod val="40000"/>
              <a:lumOff val="60000"/>
            </a:schemeClr>
          </a:solidFill>
          <a:ln w="9525" algn="ctr">
            <a:solidFill>
              <a:srgbClr val="6600FF"/>
            </a:solidFill>
            <a:miter lim="800000"/>
          </a:ln>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chemeClr val="accent1"/>
                </a:solidFill>
                <a:ea typeface="隶书" panose="02010509060101010101" pitchFamily="49" charset="-122"/>
              </a:rPr>
              <a:t>修正：</a:t>
            </a:r>
            <a:endParaRPr lang="zh-CN" altLang="en-US" sz="3200" b="1">
              <a:solidFill>
                <a:schemeClr val="accent1"/>
              </a:solidFill>
              <a:ea typeface="隶书" panose="02010509060101010101" pitchFamily="49" charset="-122"/>
            </a:endParaRPr>
          </a:p>
        </p:txBody>
      </p:sp>
      <p:sp>
        <p:nvSpPr>
          <p:cNvPr id="50179" name="Rectangle 4"/>
          <p:cNvSpPr>
            <a:spLocks noRot="1" noChangeArrowheads="1"/>
          </p:cNvSpPr>
          <p:nvPr/>
        </p:nvSpPr>
        <p:spPr bwMode="auto">
          <a:xfrm>
            <a:off x="2195736" y="609600"/>
            <a:ext cx="4738464" cy="541338"/>
          </a:xfrm>
          <a:prstGeom prst="rect">
            <a:avLst/>
          </a:prstGeom>
          <a:solidFill>
            <a:srgbClr val="FFC000"/>
          </a:solidFill>
          <a:ln>
            <a:noFill/>
          </a:ln>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lvl="1" eaLnBrk="1" hangingPunct="1"/>
            <a:r>
              <a:rPr lang="zh-CN" altLang="en-US" sz="2800" b="1" dirty="0" smtClean="0">
                <a:solidFill>
                  <a:schemeClr val="tx1"/>
                </a:solidFill>
                <a:latin typeface="+mj-ea"/>
                <a:ea typeface="+mj-ea"/>
              </a:rPr>
              <a:t>汉森和魏锡克极限承载力</a:t>
            </a:r>
            <a:endParaRPr lang="zh-CN" altLang="en-US" sz="2800" b="1" dirty="0">
              <a:solidFill>
                <a:schemeClr val="tx1"/>
              </a:solidFill>
              <a:latin typeface="+mj-ea"/>
              <a:ea typeface="+mj-ea"/>
            </a:endParaRPr>
          </a:p>
        </p:txBody>
      </p:sp>
      <p:sp>
        <p:nvSpPr>
          <p:cNvPr id="559123" name="Rectangle 19"/>
          <p:cNvSpPr>
            <a:spLocks noChangeArrowheads="1"/>
          </p:cNvSpPr>
          <p:nvPr/>
        </p:nvSpPr>
        <p:spPr bwMode="auto">
          <a:xfrm>
            <a:off x="1066800" y="2057400"/>
            <a:ext cx="312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3200" b="1" dirty="0">
                <a:solidFill>
                  <a:srgbClr val="CC3300"/>
                </a:solidFill>
                <a:latin typeface="华文新魏" panose="02010800040101010101" pitchFamily="2" charset="-122"/>
                <a:ea typeface="华文新魏" panose="02010800040101010101" pitchFamily="2" charset="-122"/>
                <a:sym typeface="Symbol" panose="05050102010706020507" pitchFamily="18" charset="2"/>
              </a:rPr>
              <a:t>基础形状修正</a:t>
            </a:r>
            <a:endParaRPr lang="zh-CN" altLang="en-US" sz="3200" b="1" dirty="0">
              <a:solidFill>
                <a:srgbClr val="CC3300"/>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559124" name="Rectangle 20"/>
          <p:cNvSpPr>
            <a:spLocks noChangeArrowheads="1"/>
          </p:cNvSpPr>
          <p:nvPr/>
        </p:nvSpPr>
        <p:spPr bwMode="auto">
          <a:xfrm>
            <a:off x="1066800" y="2743200"/>
            <a:ext cx="312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3200" b="1">
                <a:solidFill>
                  <a:srgbClr val="CC3300"/>
                </a:solidFill>
                <a:latin typeface="华文新魏" panose="02010800040101010101" pitchFamily="2" charset="-122"/>
                <a:ea typeface="华文新魏" panose="02010800040101010101" pitchFamily="2" charset="-122"/>
                <a:sym typeface="Symbol" panose="05050102010706020507" pitchFamily="18" charset="2"/>
              </a:rPr>
              <a:t>深度修正</a:t>
            </a:r>
            <a:endParaRPr lang="zh-CN" altLang="en-US" sz="3200" b="1">
              <a:solidFill>
                <a:srgbClr val="CC3300"/>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559125" name="Rectangle 21"/>
          <p:cNvSpPr>
            <a:spLocks noChangeArrowheads="1"/>
          </p:cNvSpPr>
          <p:nvPr/>
        </p:nvSpPr>
        <p:spPr bwMode="auto">
          <a:xfrm>
            <a:off x="990600" y="3429000"/>
            <a:ext cx="312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3200" b="1">
                <a:solidFill>
                  <a:srgbClr val="CC3300"/>
                </a:solidFill>
                <a:latin typeface="华文新魏" panose="02010800040101010101" pitchFamily="2" charset="-122"/>
                <a:ea typeface="华文新魏" panose="02010800040101010101" pitchFamily="2" charset="-122"/>
                <a:sym typeface="Symbol" panose="05050102010706020507" pitchFamily="18" charset="2"/>
              </a:rPr>
              <a:t>荷载倾斜修正</a:t>
            </a:r>
            <a:endParaRPr lang="zh-CN" altLang="en-US" sz="3200" b="1">
              <a:solidFill>
                <a:srgbClr val="CC3300"/>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559126" name="Rectangle 22"/>
          <p:cNvSpPr>
            <a:spLocks noChangeArrowheads="1"/>
          </p:cNvSpPr>
          <p:nvPr/>
        </p:nvSpPr>
        <p:spPr bwMode="auto">
          <a:xfrm>
            <a:off x="1066800" y="4038600"/>
            <a:ext cx="312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3200" b="1">
                <a:solidFill>
                  <a:srgbClr val="CC3300"/>
                </a:solidFill>
                <a:latin typeface="华文新魏" panose="02010800040101010101" pitchFamily="2" charset="-122"/>
                <a:ea typeface="华文新魏" panose="02010800040101010101" pitchFamily="2" charset="-122"/>
                <a:sym typeface="Symbol" panose="05050102010706020507" pitchFamily="18" charset="2"/>
              </a:rPr>
              <a:t>地面倾斜修正</a:t>
            </a:r>
            <a:endParaRPr lang="zh-CN" altLang="en-US" sz="3200" b="1">
              <a:solidFill>
                <a:srgbClr val="CC3300"/>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559127" name="Rectangle 23"/>
          <p:cNvSpPr>
            <a:spLocks noChangeArrowheads="1"/>
          </p:cNvSpPr>
          <p:nvPr/>
        </p:nvSpPr>
        <p:spPr bwMode="auto">
          <a:xfrm>
            <a:off x="990600" y="4724400"/>
            <a:ext cx="312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buFontTx/>
              <a:buChar char="•"/>
            </a:pPr>
            <a:r>
              <a:rPr lang="zh-CN" altLang="en-US" sz="3200" b="1">
                <a:solidFill>
                  <a:srgbClr val="CC3300"/>
                </a:solidFill>
                <a:latin typeface="华文新魏" panose="02010800040101010101" pitchFamily="2" charset="-122"/>
                <a:ea typeface="华文新魏" panose="02010800040101010101" pitchFamily="2" charset="-122"/>
                <a:sym typeface="Symbol" panose="05050102010706020507" pitchFamily="18" charset="2"/>
              </a:rPr>
              <a:t>基底倾斜修正</a:t>
            </a:r>
            <a:endParaRPr lang="zh-CN" altLang="en-US" sz="3200" b="1">
              <a:solidFill>
                <a:srgbClr val="CC3300"/>
              </a:solidFill>
              <a:latin typeface="华文新魏" panose="02010800040101010101" pitchFamily="2" charset="-122"/>
              <a:ea typeface="华文新魏" panose="02010800040101010101" pitchFamily="2" charset="-122"/>
              <a:sym typeface="Symbol" panose="05050102010706020507" pitchFamily="18" charset="2"/>
            </a:endParaRPr>
          </a:p>
        </p:txBody>
      </p:sp>
      <p:grpSp>
        <p:nvGrpSpPr>
          <p:cNvPr id="2" name="Group 43"/>
          <p:cNvGrpSpPr/>
          <p:nvPr/>
        </p:nvGrpSpPr>
        <p:grpSpPr bwMode="auto">
          <a:xfrm>
            <a:off x="5181600" y="3124200"/>
            <a:ext cx="2667000" cy="914400"/>
            <a:chOff x="3264" y="1968"/>
            <a:chExt cx="1680" cy="576"/>
          </a:xfrm>
        </p:grpSpPr>
        <p:sp>
          <p:nvSpPr>
            <p:cNvPr id="50196" name="Line 24"/>
            <p:cNvSpPr>
              <a:spLocks noChangeShapeType="1"/>
            </p:cNvSpPr>
            <p:nvPr/>
          </p:nvSpPr>
          <p:spPr bwMode="auto">
            <a:xfrm flipV="1">
              <a:off x="3264" y="2016"/>
              <a:ext cx="1680" cy="336"/>
            </a:xfrm>
            <a:prstGeom prst="line">
              <a:avLst/>
            </a:prstGeom>
            <a:noFill/>
            <a:ln w="22225" cap="sq">
              <a:solidFill>
                <a:srgbClr val="66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7" name="Rectangle 25"/>
            <p:cNvSpPr>
              <a:spLocks noChangeArrowheads="1"/>
            </p:cNvSpPr>
            <p:nvPr/>
          </p:nvSpPr>
          <p:spPr bwMode="auto">
            <a:xfrm>
              <a:off x="3744" y="2352"/>
              <a:ext cx="864" cy="192"/>
            </a:xfrm>
            <a:prstGeom prst="rect">
              <a:avLst/>
            </a:prstGeom>
            <a:noFill/>
            <a:ln w="22225" cap="sq">
              <a:solidFill>
                <a:srgbClr val="66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useBgFill="1">
          <p:nvSpPr>
            <p:cNvPr id="50198" name="Rectangle 26"/>
            <p:cNvSpPr>
              <a:spLocks noChangeArrowheads="1"/>
            </p:cNvSpPr>
            <p:nvPr/>
          </p:nvSpPr>
          <p:spPr bwMode="auto">
            <a:xfrm>
              <a:off x="4032" y="1968"/>
              <a:ext cx="288" cy="384"/>
            </a:xfrm>
            <a:prstGeom prst="rect">
              <a:avLst/>
            </a:prstGeom>
            <a:ln w="22225" cap="sq">
              <a:solidFill>
                <a:srgbClr val="6600FF"/>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grpSp>
        <p:nvGrpSpPr>
          <p:cNvPr id="3" name="Group 41"/>
          <p:cNvGrpSpPr/>
          <p:nvPr/>
        </p:nvGrpSpPr>
        <p:grpSpPr bwMode="auto">
          <a:xfrm>
            <a:off x="5334000" y="4267200"/>
            <a:ext cx="2590800" cy="1066800"/>
            <a:chOff x="3312" y="2688"/>
            <a:chExt cx="1632" cy="672"/>
          </a:xfrm>
        </p:grpSpPr>
        <p:sp>
          <p:nvSpPr>
            <p:cNvPr id="50193" name="Line 27"/>
            <p:cNvSpPr>
              <a:spLocks noChangeShapeType="1"/>
            </p:cNvSpPr>
            <p:nvPr/>
          </p:nvSpPr>
          <p:spPr bwMode="auto">
            <a:xfrm>
              <a:off x="3312" y="2928"/>
              <a:ext cx="1632" cy="0"/>
            </a:xfrm>
            <a:prstGeom prst="line">
              <a:avLst/>
            </a:prstGeom>
            <a:noFill/>
            <a:ln w="22225" cap="sq">
              <a:solidFill>
                <a:srgbClr val="66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4" name="AutoShape 28"/>
            <p:cNvSpPr>
              <a:spLocks noChangeArrowheads="1"/>
            </p:cNvSpPr>
            <p:nvPr/>
          </p:nvSpPr>
          <p:spPr bwMode="auto">
            <a:xfrm rot="10800000">
              <a:off x="3744" y="3072"/>
              <a:ext cx="864" cy="288"/>
            </a:xfrm>
            <a:prstGeom prst="flowChartManualInput">
              <a:avLst/>
            </a:prstGeom>
            <a:noFill/>
            <a:ln w="22225" cap="sq">
              <a:solidFill>
                <a:srgbClr val="66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useBgFill="1">
          <p:nvSpPr>
            <p:cNvPr id="50195" name="Rectangle 29"/>
            <p:cNvSpPr>
              <a:spLocks noChangeArrowheads="1"/>
            </p:cNvSpPr>
            <p:nvPr/>
          </p:nvSpPr>
          <p:spPr bwMode="auto">
            <a:xfrm>
              <a:off x="4080" y="2688"/>
              <a:ext cx="240" cy="384"/>
            </a:xfrm>
            <a:prstGeom prst="rect">
              <a:avLst/>
            </a:prstGeom>
            <a:ln w="22225" cap="sq">
              <a:solidFill>
                <a:srgbClr val="6600FF"/>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grpSp>
        <p:nvGrpSpPr>
          <p:cNvPr id="4" name="Group 39"/>
          <p:cNvGrpSpPr/>
          <p:nvPr/>
        </p:nvGrpSpPr>
        <p:grpSpPr bwMode="auto">
          <a:xfrm>
            <a:off x="5029200" y="1524000"/>
            <a:ext cx="2971800" cy="1371600"/>
            <a:chOff x="3168" y="960"/>
            <a:chExt cx="1872" cy="864"/>
          </a:xfrm>
        </p:grpSpPr>
        <p:sp>
          <p:nvSpPr>
            <p:cNvPr id="50189" name="Line 30"/>
            <p:cNvSpPr>
              <a:spLocks noChangeShapeType="1"/>
            </p:cNvSpPr>
            <p:nvPr/>
          </p:nvSpPr>
          <p:spPr bwMode="auto">
            <a:xfrm>
              <a:off x="3168" y="1488"/>
              <a:ext cx="1872" cy="0"/>
            </a:xfrm>
            <a:prstGeom prst="line">
              <a:avLst/>
            </a:prstGeom>
            <a:noFill/>
            <a:ln w="22225" cap="sq">
              <a:solidFill>
                <a:srgbClr val="66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0" name="Rectangle 31"/>
            <p:cNvSpPr>
              <a:spLocks noChangeArrowheads="1"/>
            </p:cNvSpPr>
            <p:nvPr/>
          </p:nvSpPr>
          <p:spPr bwMode="auto">
            <a:xfrm>
              <a:off x="3696" y="1584"/>
              <a:ext cx="768" cy="240"/>
            </a:xfrm>
            <a:prstGeom prst="rect">
              <a:avLst/>
            </a:prstGeom>
            <a:noFill/>
            <a:ln w="22225" cap="sq">
              <a:solidFill>
                <a:srgbClr val="66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useBgFill="1">
          <p:nvSpPr>
            <p:cNvPr id="50191" name="Rectangle 32"/>
            <p:cNvSpPr>
              <a:spLocks noChangeArrowheads="1"/>
            </p:cNvSpPr>
            <p:nvPr/>
          </p:nvSpPr>
          <p:spPr bwMode="auto">
            <a:xfrm>
              <a:off x="3984" y="1296"/>
              <a:ext cx="240" cy="288"/>
            </a:xfrm>
            <a:prstGeom prst="rect">
              <a:avLst/>
            </a:prstGeom>
            <a:ln w="22225" cap="sq">
              <a:solidFill>
                <a:srgbClr val="6600FF"/>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0192" name="Line 33"/>
            <p:cNvSpPr>
              <a:spLocks noChangeShapeType="1"/>
            </p:cNvSpPr>
            <p:nvPr/>
          </p:nvSpPr>
          <p:spPr bwMode="auto">
            <a:xfrm flipH="1">
              <a:off x="4116" y="960"/>
              <a:ext cx="144" cy="336"/>
            </a:xfrm>
            <a:prstGeom prst="line">
              <a:avLst/>
            </a:prstGeom>
            <a:noFill/>
            <a:ln w="63500" cap="sq">
              <a:solidFill>
                <a:srgbClr val="6600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aphicFrame>
        <p:nvGraphicFramePr>
          <p:cNvPr id="609280" name="Object 0"/>
          <p:cNvGraphicFramePr>
            <a:graphicFrameLocks noChangeAspect="1"/>
          </p:cNvGraphicFramePr>
          <p:nvPr/>
        </p:nvGraphicFramePr>
        <p:xfrm>
          <a:off x="-31750" y="5562600"/>
          <a:ext cx="9209088" cy="998538"/>
        </p:xfrm>
        <a:graphic>
          <a:graphicData uri="http://schemas.openxmlformats.org/presentationml/2006/ole">
            <mc:AlternateContent xmlns:mc="http://schemas.openxmlformats.org/markup-compatibility/2006">
              <mc:Choice xmlns:v="urn:schemas-microsoft-com:vml" Requires="v">
                <p:oleObj spid="_x0000_s24593" name="Equation" r:id="rId1" imgW="3632200" imgH="393700" progId="Equation.3">
                  <p:embed/>
                </p:oleObj>
              </mc:Choice>
              <mc:Fallback>
                <p:oleObj name="Equation" r:id="rId1" imgW="3632200" imgH="393700" progId="Equation.3">
                  <p:embed/>
                  <p:pic>
                    <p:nvPicPr>
                      <p:cNvPr id="0" name="Objec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5562600"/>
                        <a:ext cx="9209088" cy="998538"/>
                      </a:xfrm>
                      <a:prstGeom prst="rect">
                        <a:avLst/>
                      </a:prstGeom>
                      <a:solidFill>
                        <a:srgbClr val="FFFF00"/>
                      </a:solidFill>
                      <a:ln w="9525">
                        <a:solidFill>
                          <a:schemeClr val="accent1"/>
                        </a:solidFill>
                        <a:miter lim="800000"/>
                        <a:headEnd/>
                        <a:tailEnd/>
                      </a:ln>
                      <a:effectLst/>
                    </p:spPr>
                  </p:pic>
                </p:oleObj>
              </mc:Fallback>
            </mc:AlternateContent>
          </a:graphicData>
        </a:graphic>
      </p:graphicFrame>
      <p:sp>
        <p:nvSpPr>
          <p:cNvPr id="23"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9107"/>
                                        </p:tgtEl>
                                        <p:attrNameLst>
                                          <p:attrName>style.visibility</p:attrName>
                                        </p:attrNameLst>
                                      </p:cBhvr>
                                      <p:to>
                                        <p:strVal val="visible"/>
                                      </p:to>
                                    </p:set>
                                    <p:animEffect transition="in" filter="dissolve">
                                      <p:cBhvr>
                                        <p:cTn id="7" dur="500"/>
                                        <p:tgtEl>
                                          <p:spTgt spid="559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9123"/>
                                        </p:tgtEl>
                                        <p:attrNameLst>
                                          <p:attrName>style.visibility</p:attrName>
                                        </p:attrNameLst>
                                      </p:cBhvr>
                                      <p:to>
                                        <p:strVal val="visible"/>
                                      </p:to>
                                    </p:set>
                                    <p:animEffect transition="in" filter="wipe(left)">
                                      <p:cBhvr>
                                        <p:cTn id="12" dur="500"/>
                                        <p:tgtEl>
                                          <p:spTgt spid="5591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9124"/>
                                        </p:tgtEl>
                                        <p:attrNameLst>
                                          <p:attrName>style.visibility</p:attrName>
                                        </p:attrNameLst>
                                      </p:cBhvr>
                                      <p:to>
                                        <p:strVal val="visible"/>
                                      </p:to>
                                    </p:set>
                                    <p:animEffect transition="in" filter="wipe(left)">
                                      <p:cBhvr>
                                        <p:cTn id="17" dur="500"/>
                                        <p:tgtEl>
                                          <p:spTgt spid="559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9125"/>
                                        </p:tgtEl>
                                        <p:attrNameLst>
                                          <p:attrName>style.visibility</p:attrName>
                                        </p:attrNameLst>
                                      </p:cBhvr>
                                      <p:to>
                                        <p:strVal val="visible"/>
                                      </p:to>
                                    </p:set>
                                    <p:animEffect transition="in" filter="wipe(left)">
                                      <p:cBhvr>
                                        <p:cTn id="22" dur="500"/>
                                        <p:tgtEl>
                                          <p:spTgt spid="559125"/>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59126"/>
                                        </p:tgtEl>
                                        <p:attrNameLst>
                                          <p:attrName>style.visibility</p:attrName>
                                        </p:attrNameLst>
                                      </p:cBhvr>
                                      <p:to>
                                        <p:strVal val="visible"/>
                                      </p:to>
                                    </p:set>
                                    <p:animEffect transition="in" filter="wipe(left)">
                                      <p:cBhvr>
                                        <p:cTn id="31" dur="500"/>
                                        <p:tgtEl>
                                          <p:spTgt spid="559126"/>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59127"/>
                                        </p:tgtEl>
                                        <p:attrNameLst>
                                          <p:attrName>style.visibility</p:attrName>
                                        </p:attrNameLst>
                                      </p:cBhvr>
                                      <p:to>
                                        <p:strVal val="visible"/>
                                      </p:to>
                                    </p:set>
                                    <p:animEffect transition="in" filter="wipe(left)">
                                      <p:cBhvr>
                                        <p:cTn id="40" dur="500"/>
                                        <p:tgtEl>
                                          <p:spTgt spid="559127"/>
                                        </p:tgtEl>
                                      </p:cBhvr>
                                    </p:animEffect>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ssolv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09280"/>
                                        </p:tgtEl>
                                        <p:attrNameLst>
                                          <p:attrName>style.visibility</p:attrName>
                                        </p:attrNameLst>
                                      </p:cBhvr>
                                      <p:to>
                                        <p:strVal val="visible"/>
                                      </p:to>
                                    </p:set>
                                    <p:animEffect transition="in" filter="wipe(left)">
                                      <p:cBhvr>
                                        <p:cTn id="49" dur="500"/>
                                        <p:tgtEl>
                                          <p:spTgt spid="609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animBg="1" autoUpdateAnimBg="0"/>
      <p:bldP spid="559123" grpId="0" autoUpdateAnimBg="0"/>
      <p:bldP spid="559124" grpId="0" autoUpdateAnimBg="0"/>
      <p:bldP spid="559125" grpId="0" autoUpdateAnimBg="0"/>
      <p:bldP spid="559126" grpId="0" autoUpdateAnimBg="0"/>
      <p:bldP spid="55912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339652" y="733307"/>
            <a:ext cx="3750568" cy="430887"/>
          </a:xfrm>
          <a:prstGeom prst="rect">
            <a:avLst/>
          </a:prstGeom>
          <a:solidFill>
            <a:srgbClr val="FFC000"/>
          </a:solidFill>
          <a:ln>
            <a:noFill/>
          </a:ln>
        </p:spPr>
        <p:txBody>
          <a:bodyPr wrap="squar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chemeClr val="tx1"/>
                </a:solidFill>
                <a:latin typeface="+mj-ea"/>
                <a:ea typeface="+mj-ea"/>
              </a:rPr>
              <a:t>极限承载力公式的比较</a:t>
            </a:r>
            <a:endParaRPr lang="zh-CN" altLang="en-US" sz="2800" b="1" dirty="0">
              <a:solidFill>
                <a:schemeClr val="tx1"/>
              </a:solidFill>
              <a:latin typeface="+mj-ea"/>
              <a:ea typeface="+mj-ea"/>
            </a:endParaRPr>
          </a:p>
        </p:txBody>
      </p:sp>
      <p:sp>
        <p:nvSpPr>
          <p:cNvPr id="560152" name="Rectangle 24"/>
          <p:cNvSpPr>
            <a:spLocks noChangeArrowheads="1"/>
          </p:cNvSpPr>
          <p:nvPr/>
        </p:nvSpPr>
        <p:spPr bwMode="auto">
          <a:xfrm>
            <a:off x="1339652" y="1447800"/>
            <a:ext cx="5464596" cy="609600"/>
          </a:xfrm>
          <a:prstGeom prst="rect">
            <a:avLst/>
          </a:prstGeom>
          <a:solidFill>
            <a:schemeClr val="tx2">
              <a:lumMod val="20000"/>
              <a:lumOff val="80000"/>
            </a:schemeClr>
          </a:solidFill>
          <a:ln w="9525">
            <a:solidFill>
              <a:srgbClr val="66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kumimoji="1" lang="en-US" altLang="zh-CN" sz="2800" b="1" dirty="0" smtClean="0">
                <a:solidFill>
                  <a:schemeClr val="accent1"/>
                </a:solidFill>
                <a:latin typeface="Times New Roman" panose="02020603050405020304" pitchFamily="18" charset="0"/>
                <a:ea typeface="+mn-ea"/>
                <a:cs typeface="Times New Roman" panose="02020603050405020304" pitchFamily="18" charset="0"/>
              </a:rPr>
              <a:t>G</a:t>
            </a:r>
            <a:r>
              <a:rPr lang="en-US" altLang="zh-CN" sz="2800" b="1" dirty="0" smtClean="0">
                <a:solidFill>
                  <a:schemeClr val="accent1"/>
                </a:solidFill>
                <a:latin typeface="Times New Roman" panose="02020603050405020304" pitchFamily="18" charset="0"/>
                <a:ea typeface="+mn-ea"/>
                <a:cs typeface="Times New Roman" panose="02020603050405020304" pitchFamily="18" charset="0"/>
              </a:rPr>
              <a:t>.</a:t>
            </a:r>
            <a:r>
              <a:rPr kumimoji="1" lang="en-US" altLang="zh-CN" sz="2800" b="1" dirty="0" smtClean="0">
                <a:solidFill>
                  <a:schemeClr val="accent1"/>
                </a:solidFill>
                <a:latin typeface="Times New Roman" panose="02020603050405020304" pitchFamily="18" charset="0"/>
                <a:ea typeface="+mn-ea"/>
                <a:cs typeface="Times New Roman" panose="02020603050405020304" pitchFamily="18" charset="0"/>
              </a:rPr>
              <a:t>G.</a:t>
            </a:r>
            <a:r>
              <a:rPr kumimoji="1" lang="zh-CN" altLang="en-US" sz="2800" b="1" dirty="0" smtClean="0">
                <a:solidFill>
                  <a:schemeClr val="accent1"/>
                </a:solidFill>
                <a:latin typeface="Times New Roman" panose="02020603050405020304" pitchFamily="18" charset="0"/>
                <a:ea typeface="+mn-ea"/>
                <a:cs typeface="Times New Roman" panose="02020603050405020304" pitchFamily="18" charset="0"/>
              </a:rPr>
              <a:t>迈耶霍夫（</a:t>
            </a:r>
            <a:r>
              <a:rPr kumimoji="1" lang="en-US" altLang="zh-CN" sz="2800" b="1" dirty="0">
                <a:solidFill>
                  <a:schemeClr val="accent1"/>
                </a:solidFill>
                <a:latin typeface="Times New Roman" panose="02020603050405020304" pitchFamily="18" charset="0"/>
                <a:ea typeface="+mn-ea"/>
                <a:cs typeface="Times New Roman" panose="02020603050405020304" pitchFamily="18" charset="0"/>
              </a:rPr>
              <a:t>Meyerhof</a:t>
            </a:r>
            <a:r>
              <a:rPr kumimoji="1" lang="zh-CN" altLang="en-US" sz="2800" b="1" dirty="0">
                <a:solidFill>
                  <a:schemeClr val="accent1"/>
                </a:solidFill>
                <a:latin typeface="Times New Roman" panose="02020603050405020304" pitchFamily="18" charset="0"/>
                <a:ea typeface="+mn-ea"/>
                <a:cs typeface="Times New Roman" panose="02020603050405020304" pitchFamily="18" charset="0"/>
              </a:rPr>
              <a:t>）公式</a:t>
            </a:r>
            <a:endParaRPr lang="zh-CN" altLang="en-US" sz="2800" b="1" dirty="0">
              <a:solidFill>
                <a:schemeClr val="accent1"/>
              </a:solidFill>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560153" name="Rectangle 25"/>
          <p:cNvSpPr>
            <a:spLocks noGrp="1" noChangeArrowheads="1"/>
          </p:cNvSpPr>
          <p:nvPr>
            <p:ph type="body" idx="1"/>
          </p:nvPr>
        </p:nvSpPr>
        <p:spPr bwMode="auto">
          <a:xfrm>
            <a:off x="1371600" y="2209800"/>
            <a:ext cx="2362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lstStyle/>
          <a:p>
            <a:pPr eaLnBrk="1" hangingPunct="1"/>
            <a:r>
              <a:rPr lang="zh-CN" altLang="en-US" sz="2800" b="1" smtClean="0"/>
              <a:t>基底粗糙</a:t>
            </a:r>
            <a:endParaRPr lang="zh-CN" altLang="en-US" sz="2800" b="1" smtClean="0"/>
          </a:p>
        </p:txBody>
      </p:sp>
      <p:grpSp>
        <p:nvGrpSpPr>
          <p:cNvPr id="2" name="Group 38"/>
          <p:cNvGrpSpPr/>
          <p:nvPr/>
        </p:nvGrpSpPr>
        <p:grpSpPr bwMode="auto">
          <a:xfrm>
            <a:off x="2209800" y="3810000"/>
            <a:ext cx="4495800" cy="2362200"/>
            <a:chOff x="1392" y="2400"/>
            <a:chExt cx="2832" cy="1488"/>
          </a:xfrm>
        </p:grpSpPr>
        <p:sp>
          <p:nvSpPr>
            <p:cNvPr id="51208" name="Line 26"/>
            <p:cNvSpPr>
              <a:spLocks noChangeShapeType="1"/>
            </p:cNvSpPr>
            <p:nvPr/>
          </p:nvSpPr>
          <p:spPr bwMode="auto">
            <a:xfrm>
              <a:off x="1392" y="2880"/>
              <a:ext cx="2640" cy="0"/>
            </a:xfrm>
            <a:prstGeom prst="line">
              <a:avLst/>
            </a:prstGeom>
            <a:noFill/>
            <a:ln w="25400" cap="sq">
              <a:solidFill>
                <a:srgbClr val="6600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209" name="Rectangle 27" descr="花岗岩"/>
            <p:cNvSpPr>
              <a:spLocks noChangeArrowheads="1"/>
            </p:cNvSpPr>
            <p:nvPr/>
          </p:nvSpPr>
          <p:spPr bwMode="auto">
            <a:xfrm>
              <a:off x="1392" y="3072"/>
              <a:ext cx="480" cy="288"/>
            </a:xfrm>
            <a:prstGeom prst="rect">
              <a:avLst/>
            </a:prstGeom>
            <a:blipFill dpi="0" rotWithShape="0">
              <a:blip r:embed="rId1"/>
              <a:srcRect/>
              <a:tile tx="0" ty="0" sx="100000" sy="100000" flip="none" algn="tl"/>
            </a:blipFill>
            <a:ln w="25400" cap="sq">
              <a:solidFill>
                <a:srgbClr val="6600FF"/>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1210" name="Line 28"/>
            <p:cNvSpPr>
              <a:spLocks noChangeShapeType="1"/>
            </p:cNvSpPr>
            <p:nvPr/>
          </p:nvSpPr>
          <p:spPr bwMode="auto">
            <a:xfrm>
              <a:off x="1392" y="2400"/>
              <a:ext cx="0" cy="1488"/>
            </a:xfrm>
            <a:prstGeom prst="line">
              <a:avLst/>
            </a:prstGeom>
            <a:noFill/>
            <a:ln w="25400">
              <a:solidFill>
                <a:srgbClr val="6600FF"/>
              </a:solidFill>
              <a:prstDash val="lgDash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211" name="Rectangle 29" descr="75%"/>
            <p:cNvSpPr>
              <a:spLocks noChangeArrowheads="1"/>
            </p:cNvSpPr>
            <p:nvPr/>
          </p:nvSpPr>
          <p:spPr bwMode="auto">
            <a:xfrm>
              <a:off x="1392" y="2688"/>
              <a:ext cx="192" cy="384"/>
            </a:xfrm>
            <a:prstGeom prst="rect">
              <a:avLst/>
            </a:prstGeom>
            <a:pattFill prst="pct75">
              <a:fgClr>
                <a:schemeClr val="accent2"/>
              </a:fgClr>
              <a:bgClr>
                <a:schemeClr val="bg1"/>
              </a:bgClr>
            </a:pattFill>
            <a:ln w="25400" cap="sq">
              <a:solidFill>
                <a:srgbClr val="6600FF"/>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1212" name="Freeform 30"/>
            <p:cNvSpPr/>
            <p:nvPr/>
          </p:nvSpPr>
          <p:spPr bwMode="auto">
            <a:xfrm>
              <a:off x="1392" y="3084"/>
              <a:ext cx="2160" cy="800"/>
            </a:xfrm>
            <a:custGeom>
              <a:avLst/>
              <a:gdLst>
                <a:gd name="T0" fmla="*/ 0 w 2160"/>
                <a:gd name="T1" fmla="*/ 480 h 800"/>
                <a:gd name="T2" fmla="*/ 384 w 2160"/>
                <a:gd name="T3" fmla="*/ 768 h 800"/>
                <a:gd name="T4" fmla="*/ 1152 w 2160"/>
                <a:gd name="T5" fmla="*/ 672 h 800"/>
                <a:gd name="T6" fmla="*/ 2160 w 2160"/>
                <a:gd name="T7" fmla="*/ 0 h 800"/>
                <a:gd name="T8" fmla="*/ 0 60000 65536"/>
                <a:gd name="T9" fmla="*/ 0 60000 65536"/>
                <a:gd name="T10" fmla="*/ 0 60000 65536"/>
                <a:gd name="T11" fmla="*/ 0 60000 65536"/>
                <a:gd name="T12" fmla="*/ 0 w 2160"/>
                <a:gd name="T13" fmla="*/ 0 h 800"/>
                <a:gd name="T14" fmla="*/ 2160 w 2160"/>
                <a:gd name="T15" fmla="*/ 800 h 800"/>
              </a:gdLst>
              <a:ahLst/>
              <a:cxnLst>
                <a:cxn ang="T8">
                  <a:pos x="T0" y="T1"/>
                </a:cxn>
                <a:cxn ang="T9">
                  <a:pos x="T2" y="T3"/>
                </a:cxn>
                <a:cxn ang="T10">
                  <a:pos x="T4" y="T5"/>
                </a:cxn>
                <a:cxn ang="T11">
                  <a:pos x="T6" y="T7"/>
                </a:cxn>
              </a:cxnLst>
              <a:rect l="T12" t="T13" r="T14" b="T15"/>
              <a:pathLst>
                <a:path w="2160" h="800">
                  <a:moveTo>
                    <a:pt x="0" y="480"/>
                  </a:moveTo>
                  <a:cubicBezTo>
                    <a:pt x="96" y="608"/>
                    <a:pt x="192" y="736"/>
                    <a:pt x="384" y="768"/>
                  </a:cubicBezTo>
                  <a:cubicBezTo>
                    <a:pt x="576" y="800"/>
                    <a:pt x="856" y="800"/>
                    <a:pt x="1152" y="672"/>
                  </a:cubicBezTo>
                  <a:cubicBezTo>
                    <a:pt x="1448" y="544"/>
                    <a:pt x="1804" y="272"/>
                    <a:pt x="2160" y="0"/>
                  </a:cubicBezTo>
                </a:path>
              </a:pathLst>
            </a:custGeom>
            <a:noFill/>
            <a:ln w="25400" cap="sq">
              <a:solidFill>
                <a:srgbClr val="6600FF"/>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1213" name="Line 31"/>
            <p:cNvSpPr>
              <a:spLocks noChangeShapeType="1"/>
            </p:cNvSpPr>
            <p:nvPr/>
          </p:nvSpPr>
          <p:spPr bwMode="auto">
            <a:xfrm>
              <a:off x="1824" y="3360"/>
              <a:ext cx="2400" cy="0"/>
            </a:xfrm>
            <a:prstGeom prst="line">
              <a:avLst/>
            </a:prstGeom>
            <a:noFill/>
            <a:ln w="25400">
              <a:solidFill>
                <a:srgbClr val="6600FF"/>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214" name="AutoShape 32"/>
            <p:cNvSpPr>
              <a:spLocks noChangeArrowheads="1"/>
            </p:cNvSpPr>
            <p:nvPr/>
          </p:nvSpPr>
          <p:spPr bwMode="auto">
            <a:xfrm flipV="1">
              <a:off x="1392" y="3372"/>
              <a:ext cx="480" cy="228"/>
            </a:xfrm>
            <a:prstGeom prst="rtTriangle">
              <a:avLst/>
            </a:prstGeom>
            <a:noFill/>
            <a:ln w="25400" cap="sq">
              <a:solidFill>
                <a:srgbClr val="66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1215" name="Line 33"/>
            <p:cNvSpPr>
              <a:spLocks noChangeShapeType="1"/>
            </p:cNvSpPr>
            <p:nvPr/>
          </p:nvSpPr>
          <p:spPr bwMode="auto">
            <a:xfrm flipV="1">
              <a:off x="1872" y="2880"/>
              <a:ext cx="1872" cy="480"/>
            </a:xfrm>
            <a:prstGeom prst="line">
              <a:avLst/>
            </a:prstGeom>
            <a:noFill/>
            <a:ln w="25400">
              <a:solidFill>
                <a:srgbClr val="6600FF"/>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216" name="Line 34"/>
            <p:cNvSpPr>
              <a:spLocks noChangeShapeType="1"/>
            </p:cNvSpPr>
            <p:nvPr/>
          </p:nvSpPr>
          <p:spPr bwMode="auto">
            <a:xfrm flipV="1">
              <a:off x="3552" y="2880"/>
              <a:ext cx="240" cy="192"/>
            </a:xfrm>
            <a:prstGeom prst="line">
              <a:avLst/>
            </a:prstGeom>
            <a:noFill/>
            <a:ln w="25400">
              <a:solidFill>
                <a:srgbClr val="6600FF"/>
              </a:solidFill>
              <a:prstDash val="lgDash"/>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60163" name="Rectangle 35"/>
          <p:cNvSpPr>
            <a:spLocks noChangeArrowheads="1"/>
          </p:cNvSpPr>
          <p:nvPr/>
        </p:nvSpPr>
        <p:spPr bwMode="auto">
          <a:xfrm>
            <a:off x="1371600" y="327660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0000"/>
              </a:lnSpc>
              <a:spcBef>
                <a:spcPct val="20000"/>
              </a:spcBef>
              <a:buFontTx/>
              <a:buChar char="•"/>
            </a:pPr>
            <a:r>
              <a:rPr lang="zh-CN" altLang="en-US" sz="2800" b="1" dirty="0">
                <a:solidFill>
                  <a:schemeClr val="tx1"/>
                </a:solidFill>
              </a:rPr>
              <a:t>考虑基底</a:t>
            </a:r>
            <a:r>
              <a:rPr lang="zh-CN" altLang="en-US" sz="2800" b="1" dirty="0" smtClean="0">
                <a:solidFill>
                  <a:schemeClr val="tx1"/>
                </a:solidFill>
              </a:rPr>
              <a:t>以上土</a:t>
            </a:r>
            <a:r>
              <a:rPr lang="zh-CN" altLang="en-US" sz="2800" b="1" dirty="0">
                <a:solidFill>
                  <a:schemeClr val="tx1"/>
                </a:solidFill>
              </a:rPr>
              <a:t>的抗剪强度</a:t>
            </a:r>
            <a:endParaRPr lang="zh-CN" altLang="en-US" sz="2800" b="1" dirty="0">
              <a:solidFill>
                <a:schemeClr val="tx1"/>
              </a:solidFill>
            </a:endParaRPr>
          </a:p>
        </p:txBody>
      </p:sp>
      <p:sp>
        <p:nvSpPr>
          <p:cNvPr id="560164" name="Rectangle 36"/>
          <p:cNvSpPr>
            <a:spLocks noChangeArrowheads="1"/>
          </p:cNvSpPr>
          <p:nvPr/>
        </p:nvSpPr>
        <p:spPr bwMode="auto">
          <a:xfrm>
            <a:off x="1371600" y="27432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0000"/>
              </a:lnSpc>
              <a:spcBef>
                <a:spcPct val="20000"/>
              </a:spcBef>
              <a:buFontTx/>
              <a:buChar char="•"/>
            </a:pPr>
            <a:r>
              <a:rPr lang="zh-CN" altLang="en-US" sz="2800" b="1">
                <a:solidFill>
                  <a:schemeClr val="tx1"/>
                </a:solidFill>
              </a:rPr>
              <a:t>对数螺旋线滑裂面</a:t>
            </a:r>
            <a:endParaRPr lang="zh-CN" altLang="en-US" sz="2800" b="1">
              <a:solidFill>
                <a:schemeClr val="tx1"/>
              </a:solidFill>
            </a:endParaRPr>
          </a:p>
        </p:txBody>
      </p:sp>
      <p:sp>
        <p:nvSpPr>
          <p:cNvPr id="17"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0152"/>
                                        </p:tgtEl>
                                        <p:attrNameLst>
                                          <p:attrName>style.visibility</p:attrName>
                                        </p:attrNameLst>
                                      </p:cBhvr>
                                      <p:to>
                                        <p:strVal val="visible"/>
                                      </p:to>
                                    </p:set>
                                    <p:animEffect transition="in" filter="wipe(left)">
                                      <p:cBhvr>
                                        <p:cTn id="7" dur="500"/>
                                        <p:tgtEl>
                                          <p:spTgt spid="56015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60153">
                                            <p:txEl>
                                              <p:pRg st="0" end="0"/>
                                            </p:txEl>
                                          </p:spTgt>
                                        </p:tgtEl>
                                        <p:attrNameLst>
                                          <p:attrName>style.visibility</p:attrName>
                                        </p:attrNameLst>
                                      </p:cBhvr>
                                      <p:to>
                                        <p:strVal val="visible"/>
                                      </p:to>
                                    </p:set>
                                    <p:animEffect transition="in" filter="wipe(left)">
                                      <p:cBhvr>
                                        <p:cTn id="16" dur="500"/>
                                        <p:tgtEl>
                                          <p:spTgt spid="56015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60164"/>
                                        </p:tgtEl>
                                        <p:attrNameLst>
                                          <p:attrName>style.visibility</p:attrName>
                                        </p:attrNameLst>
                                      </p:cBhvr>
                                      <p:to>
                                        <p:strVal val="visible"/>
                                      </p:to>
                                    </p:set>
                                    <p:animEffect transition="in" filter="wipe(left)">
                                      <p:cBhvr>
                                        <p:cTn id="21" dur="500"/>
                                        <p:tgtEl>
                                          <p:spTgt spid="5601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60163"/>
                                        </p:tgtEl>
                                        <p:attrNameLst>
                                          <p:attrName>style.visibility</p:attrName>
                                        </p:attrNameLst>
                                      </p:cBhvr>
                                      <p:to>
                                        <p:strVal val="visible"/>
                                      </p:to>
                                    </p:set>
                                    <p:animEffect transition="in" filter="wipe(left)">
                                      <p:cBhvr>
                                        <p:cTn id="26" dur="500"/>
                                        <p:tgtEl>
                                          <p:spTgt spid="560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52" grpId="0" animBg="1" autoUpdateAnimBg="0"/>
      <p:bldP spid="560153" grpId="0" autoUpdateAnimBg="0" build="p"/>
      <p:bldP spid="560163" grpId="0" autoUpdateAnimBg="0"/>
      <p:bldP spid="56016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B93A7F3C-2558-4387-BD53-CADCA4D14A82}" type="slidenum">
              <a:rPr lang="zh-CN" altLang="en-US" smtClean="0"/>
            </a:fld>
            <a:endParaRPr lang="en-US" altLang="zh-CN"/>
          </a:p>
        </p:txBody>
      </p:sp>
      <p:sp>
        <p:nvSpPr>
          <p:cNvPr id="5" name="Text Box 8"/>
          <p:cNvSpPr txBox="1">
            <a:spLocks noChangeArrowheads="1"/>
          </p:cNvSpPr>
          <p:nvPr/>
        </p:nvSpPr>
        <p:spPr bwMode="auto">
          <a:xfrm>
            <a:off x="-7938" y="1589"/>
            <a:ext cx="205965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§7.1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概述</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
        <p:nvSpPr>
          <p:cNvPr id="6" name="Rectangle 3"/>
          <p:cNvSpPr>
            <a:spLocks noGrp="1" noChangeArrowheads="1"/>
          </p:cNvSpPr>
          <p:nvPr>
            <p:ph idx="1"/>
          </p:nvPr>
        </p:nvSpPr>
        <p:spPr>
          <a:xfrm>
            <a:off x="448494" y="908720"/>
            <a:ext cx="8011938" cy="5112568"/>
          </a:xfrm>
        </p:spPr>
        <p:txBody>
          <a:bodyPr/>
          <a:lstStyle/>
          <a:p>
            <a:pPr eaLnBrk="1" hangingPunct="1">
              <a:buFont typeface="Wingdings" panose="05000000000000000000" pitchFamily="2" charset="2"/>
              <a:buChar char="Ø"/>
              <a:defRPr/>
            </a:pPr>
            <a:r>
              <a:rPr lang="zh-CN" altLang="en-US" sz="3000" b="1" dirty="0" smtClean="0"/>
              <a:t>地基基础的重要性：地基基础对整个建筑物的安全使用、工程量、造价和施工工期的影响都很大；基础是地下隐蔽工程，一旦失事，难以补救。</a:t>
            </a:r>
            <a:endParaRPr lang="zh-CN" altLang="en-US" sz="3000" b="1" dirty="0" smtClean="0"/>
          </a:p>
          <a:p>
            <a:pPr eaLnBrk="1" hangingPunct="1">
              <a:buFont typeface="Wingdings" panose="05000000000000000000" pitchFamily="2" charset="2"/>
              <a:buChar char="Ø"/>
              <a:defRPr/>
            </a:pPr>
            <a:r>
              <a:rPr lang="zh-CN" altLang="en-US" sz="3000" b="1" dirty="0" smtClean="0"/>
              <a:t>地基基础的设计不能孤立地进行，需要上下兼顾：</a:t>
            </a:r>
            <a:endParaRPr lang="zh-CN" altLang="en-US" sz="3000" b="1" dirty="0" smtClean="0"/>
          </a:p>
          <a:p>
            <a:pPr marL="609600" indent="-609600" eaLnBrk="1" hangingPunct="1">
              <a:buFont typeface="Wingdings" panose="05000000000000000000" pitchFamily="2" charset="2"/>
              <a:buNone/>
              <a:defRPr/>
            </a:pPr>
            <a:r>
              <a:rPr lang="zh-CN" altLang="en-US" sz="3000" b="1" dirty="0" smtClean="0"/>
              <a:t>  </a:t>
            </a:r>
            <a:r>
              <a:rPr lang="en-US" altLang="zh-CN" sz="3000" b="1" dirty="0" smtClean="0"/>
              <a:t>1</a:t>
            </a:r>
            <a:r>
              <a:rPr lang="zh-CN" altLang="en-US" sz="3000" b="1" dirty="0" smtClean="0"/>
              <a:t>．考虑上部结构的型式、规模、用途、荷载大小与性质以及对不均匀沉降的敏感性；</a:t>
            </a:r>
            <a:endParaRPr lang="zh-CN" altLang="en-US" sz="3000" b="1" dirty="0" smtClean="0"/>
          </a:p>
          <a:p>
            <a:pPr marL="609600" indent="-609600" eaLnBrk="1" hangingPunct="1">
              <a:buFont typeface="Wingdings" panose="05000000000000000000" pitchFamily="2" charset="2"/>
              <a:buNone/>
              <a:defRPr/>
            </a:pPr>
            <a:r>
              <a:rPr lang="zh-CN" altLang="en-US" sz="3000" b="1" dirty="0" smtClean="0"/>
              <a:t>  </a:t>
            </a:r>
            <a:r>
              <a:rPr lang="en-US" altLang="zh-CN" sz="3000" b="1" dirty="0" smtClean="0"/>
              <a:t>2</a:t>
            </a:r>
            <a:r>
              <a:rPr lang="zh-CN" altLang="en-US" sz="3000" b="1" dirty="0" smtClean="0"/>
              <a:t>．研究下部地质条件、土层分布、土的性质以及地下水的情况等，因地制宜进行设计。</a:t>
            </a:r>
            <a:endParaRPr lang="zh-CN" altLang="en-US" sz="3000" b="1"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4"/>
          <p:cNvSpPr>
            <a:spLocks noRot="1" noChangeArrowheads="1"/>
          </p:cNvSpPr>
          <p:nvPr/>
        </p:nvSpPr>
        <p:spPr bwMode="auto">
          <a:xfrm>
            <a:off x="1905000" y="762000"/>
            <a:ext cx="53340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2800" b="1" dirty="0" smtClean="0">
                <a:solidFill>
                  <a:schemeClr val="tx1"/>
                </a:solidFill>
                <a:latin typeface="+mn-ea"/>
                <a:ea typeface="+mn-ea"/>
              </a:rPr>
              <a:t>极限</a:t>
            </a:r>
            <a:r>
              <a:rPr lang="zh-CN" altLang="en-US" sz="2800" b="1" dirty="0">
                <a:solidFill>
                  <a:schemeClr val="tx1"/>
                </a:solidFill>
                <a:latin typeface="+mn-ea"/>
                <a:ea typeface="+mn-ea"/>
              </a:rPr>
              <a:t>承载力的影响因素</a:t>
            </a:r>
            <a:endParaRPr lang="zh-CN" altLang="en-US" sz="2800" b="1" dirty="0">
              <a:solidFill>
                <a:schemeClr val="tx1"/>
              </a:solidFill>
              <a:latin typeface="+mn-ea"/>
              <a:ea typeface="+mn-ea"/>
            </a:endParaRPr>
          </a:p>
        </p:txBody>
      </p:sp>
      <p:sp>
        <p:nvSpPr>
          <p:cNvPr id="561157" name="Rectangle 5"/>
          <p:cNvSpPr>
            <a:spLocks noChangeArrowheads="1"/>
          </p:cNvSpPr>
          <p:nvPr/>
        </p:nvSpPr>
        <p:spPr bwMode="auto">
          <a:xfrm>
            <a:off x="609600" y="1676400"/>
            <a:ext cx="2522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zh-CN" altLang="en-US" sz="3200" b="1">
                <a:solidFill>
                  <a:srgbClr val="CC3300"/>
                </a:solidFill>
                <a:latin typeface="华文新魏" panose="02010800040101010101" pitchFamily="2" charset="-122"/>
                <a:ea typeface="华文新魏" panose="02010800040101010101" pitchFamily="2" charset="-122"/>
                <a:sym typeface="Symbol" panose="05050102010706020507" pitchFamily="18" charset="2"/>
              </a:rPr>
              <a:t>一般公式：</a:t>
            </a:r>
            <a:endParaRPr lang="zh-CN" altLang="en-US" sz="3200" b="1">
              <a:solidFill>
                <a:srgbClr val="CC3300"/>
              </a:solidFill>
              <a:latin typeface="华文新魏" panose="02010800040101010101" pitchFamily="2" charset="-122"/>
              <a:ea typeface="华文新魏" panose="02010800040101010101" pitchFamily="2" charset="-122"/>
              <a:sym typeface="Symbol" panose="05050102010706020507" pitchFamily="18" charset="2"/>
            </a:endParaRPr>
          </a:p>
        </p:txBody>
      </p:sp>
      <p:graphicFrame>
        <p:nvGraphicFramePr>
          <p:cNvPr id="610304" name="Object 0"/>
          <p:cNvGraphicFramePr>
            <a:graphicFrameLocks noChangeAspect="1"/>
          </p:cNvGraphicFramePr>
          <p:nvPr/>
        </p:nvGraphicFramePr>
        <p:xfrm>
          <a:off x="1692275" y="2492375"/>
          <a:ext cx="5332413" cy="1171575"/>
        </p:xfrm>
        <a:graphic>
          <a:graphicData uri="http://schemas.openxmlformats.org/presentationml/2006/ole">
            <mc:AlternateContent xmlns:mc="http://schemas.openxmlformats.org/markup-compatibility/2006">
              <mc:Choice xmlns:v="urn:schemas-microsoft-com:vml" Requires="v">
                <p:oleObj spid="_x0000_s25617" name="Equation" r:id="rId1" imgW="1803400" imgH="393700" progId="Equation.3">
                  <p:embed/>
                </p:oleObj>
              </mc:Choice>
              <mc:Fallback>
                <p:oleObj name="Equation" r:id="rId1" imgW="1803400" imgH="393700" progId="Equation.3">
                  <p:embed/>
                  <p:pic>
                    <p:nvPicPr>
                      <p:cNvPr id="0" name="Objec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492375"/>
                        <a:ext cx="5332413" cy="1171575"/>
                      </a:xfrm>
                      <a:prstGeom prst="rect">
                        <a:avLst/>
                      </a:prstGeom>
                      <a:solidFill>
                        <a:srgbClr val="FFFF00"/>
                      </a:solidFill>
                      <a:ln w="9525">
                        <a:solidFill>
                          <a:srgbClr val="6600FF"/>
                        </a:solidFill>
                        <a:miter lim="800000"/>
                        <a:headEnd/>
                        <a:tailEnd/>
                      </a:ln>
                      <a:effectLst/>
                    </p:spPr>
                  </p:pic>
                </p:oleObj>
              </mc:Fallback>
            </mc:AlternateContent>
          </a:graphicData>
        </a:graphic>
      </p:graphicFrame>
      <p:sp>
        <p:nvSpPr>
          <p:cNvPr id="561180" name="Text Box 28"/>
          <p:cNvSpPr txBox="1">
            <a:spLocks noChangeArrowheads="1"/>
          </p:cNvSpPr>
          <p:nvPr/>
        </p:nvSpPr>
        <p:spPr bwMode="auto">
          <a:xfrm>
            <a:off x="3200400" y="4267200"/>
            <a:ext cx="2057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a:solidFill>
                  <a:srgbClr val="CC3300"/>
                </a:solidFill>
                <a:ea typeface="隶书" panose="02010509060101010101" pitchFamily="49" charset="-122"/>
              </a:rPr>
              <a:t>B</a:t>
            </a:r>
            <a:r>
              <a:rPr lang="zh-CN" altLang="en-US" sz="3200" b="1">
                <a:solidFill>
                  <a:srgbClr val="CC3300"/>
                </a:solidFill>
                <a:ea typeface="隶书" panose="02010509060101010101" pitchFamily="49" charset="-122"/>
              </a:rPr>
              <a:t>、</a:t>
            </a:r>
            <a:r>
              <a:rPr lang="en-US" altLang="zh-CN" sz="3200" b="1">
                <a:solidFill>
                  <a:srgbClr val="CC3300"/>
                </a:solidFill>
                <a:ea typeface="隶书" panose="02010509060101010101" pitchFamily="49" charset="-122"/>
              </a:rPr>
              <a:t>d </a:t>
            </a:r>
            <a:r>
              <a:rPr lang="zh-CN" altLang="en-US" sz="3200" b="1">
                <a:solidFill>
                  <a:srgbClr val="CC3300"/>
                </a:solidFill>
                <a:ea typeface="隶书" panose="02010509060101010101" pitchFamily="49" charset="-122"/>
              </a:rPr>
              <a:t>增大</a:t>
            </a:r>
            <a:endParaRPr lang="zh-CN" altLang="en-US" sz="3200" b="1">
              <a:solidFill>
                <a:srgbClr val="CC3300"/>
              </a:solidFill>
              <a:ea typeface="隶书" panose="02010509060101010101" pitchFamily="49" charset="-122"/>
            </a:endParaRPr>
          </a:p>
        </p:txBody>
      </p:sp>
      <p:sp>
        <p:nvSpPr>
          <p:cNvPr id="561181" name="Text Box 29"/>
          <p:cNvSpPr txBox="1">
            <a:spLocks noChangeArrowheads="1"/>
          </p:cNvSpPr>
          <p:nvPr/>
        </p:nvSpPr>
        <p:spPr bwMode="auto">
          <a:xfrm>
            <a:off x="6324600" y="4648200"/>
            <a:ext cx="1371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i="1">
                <a:solidFill>
                  <a:srgbClr val="6600FF"/>
                </a:solidFill>
                <a:ea typeface="隶书" panose="02010509060101010101" pitchFamily="49" charset="-122"/>
              </a:rPr>
              <a:t>P</a:t>
            </a:r>
            <a:r>
              <a:rPr lang="en-US" altLang="zh-CN" sz="3200" b="1" i="1" baseline="-25000">
                <a:solidFill>
                  <a:srgbClr val="6600FF"/>
                </a:solidFill>
                <a:ea typeface="隶书" panose="02010509060101010101" pitchFamily="49" charset="-122"/>
              </a:rPr>
              <a:t>u</a:t>
            </a:r>
            <a:r>
              <a:rPr lang="zh-CN" altLang="en-US" sz="3200" b="1">
                <a:solidFill>
                  <a:srgbClr val="6600FF"/>
                </a:solidFill>
                <a:ea typeface="隶书" panose="02010509060101010101" pitchFamily="49" charset="-122"/>
              </a:rPr>
              <a:t>增大</a:t>
            </a:r>
            <a:endParaRPr lang="zh-CN" altLang="en-US" sz="3200" b="1">
              <a:solidFill>
                <a:srgbClr val="6600FF"/>
              </a:solidFill>
              <a:ea typeface="隶书" panose="02010509060101010101" pitchFamily="49" charset="-122"/>
            </a:endParaRPr>
          </a:p>
        </p:txBody>
      </p:sp>
      <p:sp>
        <p:nvSpPr>
          <p:cNvPr id="561182" name="Text Box 30"/>
          <p:cNvSpPr txBox="1">
            <a:spLocks noChangeArrowheads="1"/>
          </p:cNvSpPr>
          <p:nvPr/>
        </p:nvSpPr>
        <p:spPr bwMode="auto">
          <a:xfrm>
            <a:off x="2743200" y="4876800"/>
            <a:ext cx="2895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a:solidFill>
                  <a:srgbClr val="CC3300"/>
                </a:solidFill>
                <a:ea typeface="隶书" panose="02010509060101010101" pitchFamily="49" charset="-122"/>
                <a:sym typeface="Symbol" panose="05050102010706020507" pitchFamily="18" charset="2"/>
              </a:rPr>
              <a:t></a:t>
            </a:r>
            <a:r>
              <a:rPr lang="zh-CN" altLang="en-US" sz="3200" b="1">
                <a:solidFill>
                  <a:srgbClr val="CC3300"/>
                </a:solidFill>
                <a:ea typeface="隶书" panose="02010509060101010101" pitchFamily="49" charset="-122"/>
              </a:rPr>
              <a:t>、</a:t>
            </a:r>
            <a:r>
              <a:rPr lang="en-US" altLang="zh-CN" sz="3200" b="1">
                <a:solidFill>
                  <a:srgbClr val="CC3300"/>
                </a:solidFill>
                <a:ea typeface="隶书" panose="02010509060101010101" pitchFamily="49" charset="-122"/>
              </a:rPr>
              <a:t>c</a:t>
            </a:r>
            <a:r>
              <a:rPr lang="zh-CN" altLang="en-US" sz="3200" b="1">
                <a:solidFill>
                  <a:srgbClr val="CC3300"/>
                </a:solidFill>
                <a:ea typeface="隶书" panose="02010509060101010101" pitchFamily="49" charset="-122"/>
              </a:rPr>
              <a:t>、</a:t>
            </a:r>
            <a:r>
              <a:rPr lang="zh-CN" altLang="en-US" sz="3200" b="1">
                <a:solidFill>
                  <a:srgbClr val="CC3300"/>
                </a:solidFill>
                <a:ea typeface="隶书" panose="02010509060101010101" pitchFamily="49" charset="-122"/>
                <a:sym typeface="Symbol" panose="05050102010706020507" pitchFamily="18" charset="2"/>
              </a:rPr>
              <a:t></a:t>
            </a:r>
            <a:r>
              <a:rPr lang="zh-CN" altLang="en-US" sz="3200" b="1">
                <a:solidFill>
                  <a:srgbClr val="CC3300"/>
                </a:solidFill>
                <a:ea typeface="隶书" panose="02010509060101010101" pitchFamily="49" charset="-122"/>
              </a:rPr>
              <a:t> 增大</a:t>
            </a:r>
            <a:endParaRPr lang="zh-CN" altLang="en-US" sz="3200" b="1">
              <a:solidFill>
                <a:srgbClr val="CC3300"/>
              </a:solidFill>
              <a:ea typeface="隶书" panose="02010509060101010101" pitchFamily="49" charset="-122"/>
            </a:endParaRPr>
          </a:p>
        </p:txBody>
      </p:sp>
      <p:sp>
        <p:nvSpPr>
          <p:cNvPr id="561183" name="AutoShape 31"/>
          <p:cNvSpPr/>
          <p:nvPr/>
        </p:nvSpPr>
        <p:spPr bwMode="auto">
          <a:xfrm>
            <a:off x="5257800" y="4419600"/>
            <a:ext cx="152400" cy="914400"/>
          </a:xfrm>
          <a:prstGeom prst="rightBrace">
            <a:avLst>
              <a:gd name="adj1" fmla="val 50000"/>
              <a:gd name="adj2" fmla="val 50000"/>
            </a:avLst>
          </a:prstGeom>
          <a:noFill/>
          <a:ln w="22225">
            <a:solidFill>
              <a:srgbClr val="CC3300"/>
            </a:solidFill>
            <a:round/>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61184" name="AutoShape 32"/>
          <p:cNvSpPr>
            <a:spLocks noChangeArrowheads="1"/>
          </p:cNvSpPr>
          <p:nvPr/>
        </p:nvSpPr>
        <p:spPr bwMode="auto">
          <a:xfrm>
            <a:off x="5562600" y="4724400"/>
            <a:ext cx="533400" cy="304800"/>
          </a:xfrm>
          <a:prstGeom prst="rightArrow">
            <a:avLst>
              <a:gd name="adj1" fmla="val 50000"/>
              <a:gd name="adj2" fmla="val 43750"/>
            </a:avLst>
          </a:prstGeom>
          <a:solidFill>
            <a:schemeClr val="accent2"/>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61185" name="AutoShape 33"/>
          <p:cNvSpPr>
            <a:spLocks noChangeArrowheads="1"/>
          </p:cNvSpPr>
          <p:nvPr/>
        </p:nvSpPr>
        <p:spPr bwMode="auto">
          <a:xfrm>
            <a:off x="1371600" y="4114800"/>
            <a:ext cx="990600" cy="508000"/>
          </a:xfrm>
          <a:prstGeom prst="wedgeRoundRectCallout">
            <a:avLst>
              <a:gd name="adj1" fmla="val 129005"/>
              <a:gd name="adj2" fmla="val 41875"/>
              <a:gd name="adj3" fmla="val 16667"/>
            </a:avLst>
          </a:prstGeom>
          <a:solidFill>
            <a:schemeClr val="accent1"/>
          </a:solidFill>
          <a:ln w="19050" algn="ctr">
            <a:solidFill>
              <a:schemeClr val="folHlink"/>
            </a:solidFill>
            <a:miter lim="800000"/>
          </a:ln>
        </p:spPr>
        <p:txBody>
          <a:bodyPr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tx1"/>
                </a:solidFill>
                <a:latin typeface="宋体" panose="02010600030101010101" pitchFamily="2" charset="-122"/>
              </a:rPr>
              <a:t>外因</a:t>
            </a:r>
            <a:endParaRPr lang="zh-CN" altLang="en-US" sz="2400" b="1" baseline="-25000">
              <a:solidFill>
                <a:schemeClr val="tx1"/>
              </a:solidFill>
              <a:latin typeface="宋体" panose="02010600030101010101" pitchFamily="2" charset="-122"/>
            </a:endParaRPr>
          </a:p>
        </p:txBody>
      </p:sp>
      <p:sp>
        <p:nvSpPr>
          <p:cNvPr id="561186" name="AutoShape 34"/>
          <p:cNvSpPr>
            <a:spLocks noChangeArrowheads="1"/>
          </p:cNvSpPr>
          <p:nvPr/>
        </p:nvSpPr>
        <p:spPr bwMode="auto">
          <a:xfrm>
            <a:off x="990600" y="5410200"/>
            <a:ext cx="990600" cy="508000"/>
          </a:xfrm>
          <a:prstGeom prst="wedgeRoundRectCallout">
            <a:avLst>
              <a:gd name="adj1" fmla="val 128685"/>
              <a:gd name="adj2" fmla="val -68440"/>
              <a:gd name="adj3" fmla="val 16667"/>
            </a:avLst>
          </a:prstGeom>
          <a:solidFill>
            <a:schemeClr val="accent1"/>
          </a:solidFill>
          <a:ln w="19050" algn="ctr">
            <a:solidFill>
              <a:schemeClr val="folHlink"/>
            </a:solidFill>
            <a:miter lim="800000"/>
          </a:ln>
        </p:spPr>
        <p:txBody>
          <a:bodyPr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tx1"/>
                </a:solidFill>
                <a:latin typeface="宋体" panose="02010600030101010101" pitchFamily="2" charset="-122"/>
              </a:rPr>
              <a:t>内因</a:t>
            </a:r>
            <a:endParaRPr lang="zh-CN" altLang="en-US" sz="2400" b="1" baseline="-25000">
              <a:solidFill>
                <a:schemeClr val="tx1"/>
              </a:solidFill>
              <a:latin typeface="宋体" panose="02010600030101010101" pitchFamily="2" charset="-122"/>
            </a:endParaRPr>
          </a:p>
        </p:txBody>
      </p:sp>
      <p:sp>
        <p:nvSpPr>
          <p:cNvPr id="13"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1157"/>
                                        </p:tgtEl>
                                        <p:attrNameLst>
                                          <p:attrName>style.visibility</p:attrName>
                                        </p:attrNameLst>
                                      </p:cBhvr>
                                      <p:to>
                                        <p:strVal val="visible"/>
                                      </p:to>
                                    </p:set>
                                    <p:animEffect transition="in" filter="wipe(left)">
                                      <p:cBhvr>
                                        <p:cTn id="7" dur="500"/>
                                        <p:tgtEl>
                                          <p:spTgt spid="5611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0304"/>
                                        </p:tgtEl>
                                        <p:attrNameLst>
                                          <p:attrName>style.visibility</p:attrName>
                                        </p:attrNameLst>
                                      </p:cBhvr>
                                      <p:to>
                                        <p:strVal val="visible"/>
                                      </p:to>
                                    </p:set>
                                    <p:animEffect transition="in" filter="wipe(left)">
                                      <p:cBhvr>
                                        <p:cTn id="12" dur="500"/>
                                        <p:tgtEl>
                                          <p:spTgt spid="61030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1180"/>
                                        </p:tgtEl>
                                        <p:attrNameLst>
                                          <p:attrName>style.visibility</p:attrName>
                                        </p:attrNameLst>
                                      </p:cBhvr>
                                      <p:to>
                                        <p:strVal val="visible"/>
                                      </p:to>
                                    </p:set>
                                    <p:animEffect transition="in" filter="dissolve">
                                      <p:cBhvr>
                                        <p:cTn id="17" dur="500"/>
                                        <p:tgtEl>
                                          <p:spTgt spid="56118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1182"/>
                                        </p:tgtEl>
                                        <p:attrNameLst>
                                          <p:attrName>style.visibility</p:attrName>
                                        </p:attrNameLst>
                                      </p:cBhvr>
                                      <p:to>
                                        <p:strVal val="visible"/>
                                      </p:to>
                                    </p:set>
                                    <p:animEffect transition="in" filter="dissolve">
                                      <p:cBhvr>
                                        <p:cTn id="22" dur="500"/>
                                        <p:tgtEl>
                                          <p:spTgt spid="56118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1183"/>
                                        </p:tgtEl>
                                        <p:attrNameLst>
                                          <p:attrName>style.visibility</p:attrName>
                                        </p:attrNameLst>
                                      </p:cBhvr>
                                      <p:to>
                                        <p:strVal val="visible"/>
                                      </p:to>
                                    </p:set>
                                    <p:animEffect transition="in" filter="dissolve">
                                      <p:cBhvr>
                                        <p:cTn id="27" dur="500"/>
                                        <p:tgtEl>
                                          <p:spTgt spid="561183"/>
                                        </p:tgtEl>
                                      </p:cBhvr>
                                    </p:animEffect>
                                  </p:childTnLst>
                                </p:cTn>
                              </p:par>
                            </p:childTnLst>
                          </p:cTn>
                        </p:par>
                        <p:par>
                          <p:cTn id="28" fill="hold">
                            <p:stCondLst>
                              <p:cond delay="500"/>
                            </p:stCondLst>
                            <p:childTnLst>
                              <p:par>
                                <p:cTn id="29" presetID="12" presetClass="entr" presetSubtype="8" fill="hold" grpId="0" nodeType="afterEffect">
                                  <p:stCondLst>
                                    <p:cond delay="0"/>
                                  </p:stCondLst>
                                  <p:childTnLst>
                                    <p:set>
                                      <p:cBhvr>
                                        <p:cTn id="30" dur="1" fill="hold">
                                          <p:stCondLst>
                                            <p:cond delay="0"/>
                                          </p:stCondLst>
                                        </p:cTn>
                                        <p:tgtEl>
                                          <p:spTgt spid="561184"/>
                                        </p:tgtEl>
                                        <p:attrNameLst>
                                          <p:attrName>style.visibility</p:attrName>
                                        </p:attrNameLst>
                                      </p:cBhvr>
                                      <p:to>
                                        <p:strVal val="visible"/>
                                      </p:to>
                                    </p:set>
                                    <p:animEffect transition="in" filter="slide(fromLeft)">
                                      <p:cBhvr>
                                        <p:cTn id="31" dur="500"/>
                                        <p:tgtEl>
                                          <p:spTgt spid="56118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61181"/>
                                        </p:tgtEl>
                                        <p:attrNameLst>
                                          <p:attrName>style.visibility</p:attrName>
                                        </p:attrNameLst>
                                      </p:cBhvr>
                                      <p:to>
                                        <p:strVal val="visible"/>
                                      </p:to>
                                    </p:set>
                                    <p:animEffect transition="in" filter="dissolve">
                                      <p:cBhvr>
                                        <p:cTn id="36" dur="500"/>
                                        <p:tgtEl>
                                          <p:spTgt spid="56118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61185"/>
                                        </p:tgtEl>
                                        <p:attrNameLst>
                                          <p:attrName>style.visibility</p:attrName>
                                        </p:attrNameLst>
                                      </p:cBhvr>
                                      <p:to>
                                        <p:strVal val="visible"/>
                                      </p:to>
                                    </p:set>
                                    <p:animEffect transition="in" filter="dissolve">
                                      <p:cBhvr>
                                        <p:cTn id="41" dur="500"/>
                                        <p:tgtEl>
                                          <p:spTgt spid="561185"/>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561186"/>
                                        </p:tgtEl>
                                        <p:attrNameLst>
                                          <p:attrName>style.visibility</p:attrName>
                                        </p:attrNameLst>
                                      </p:cBhvr>
                                      <p:to>
                                        <p:strVal val="visible"/>
                                      </p:to>
                                    </p:set>
                                    <p:animEffect transition="in" filter="slide(fromBottom)">
                                      <p:cBhvr>
                                        <p:cTn id="46" dur="500"/>
                                        <p:tgtEl>
                                          <p:spTgt spid="56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7" grpId="0" autoUpdateAnimBg="0"/>
      <p:bldP spid="561180" grpId="0" autoUpdateAnimBg="0"/>
      <p:bldP spid="561181" grpId="0" autoUpdateAnimBg="0"/>
      <p:bldP spid="561182" grpId="0" autoUpdateAnimBg="0"/>
      <p:bldP spid="561183" grpId="0" animBg="1"/>
      <p:bldP spid="561184" grpId="0" animBg="1"/>
      <p:bldP spid="561185" grpId="0" animBg="1" autoUpdateAnimBg="0"/>
      <p:bldP spid="561186"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697" name="Object 17"/>
          <p:cNvGraphicFramePr>
            <a:graphicFrameLocks noChangeAspect="1"/>
          </p:cNvGraphicFramePr>
          <p:nvPr/>
        </p:nvGraphicFramePr>
        <p:xfrm>
          <a:off x="2301875" y="3200400"/>
          <a:ext cx="4065588" cy="703263"/>
        </p:xfrm>
        <a:graphic>
          <a:graphicData uri="http://schemas.openxmlformats.org/presentationml/2006/ole">
            <mc:AlternateContent xmlns:mc="http://schemas.openxmlformats.org/markup-compatibility/2006">
              <mc:Choice xmlns:v="urn:schemas-microsoft-com:vml" Requires="v">
                <p:oleObj spid="_x0000_s26642" name="公式" r:id="rId1" imgW="1320800" imgH="228600" progId="Equation.3">
                  <p:embed/>
                </p:oleObj>
              </mc:Choice>
              <mc:Fallback>
                <p:oleObj name="公式" r:id="rId1" imgW="1320800" imgH="228600" progId="Equation.3">
                  <p:embed/>
                  <p:pic>
                    <p:nvPicPr>
                      <p:cNvPr id="0" name="Object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5" y="3200400"/>
                        <a:ext cx="4065588" cy="703263"/>
                      </a:xfrm>
                      <a:prstGeom prst="rect">
                        <a:avLst/>
                      </a:prstGeom>
                      <a:solidFill>
                        <a:srgbClr val="FFFF00"/>
                      </a:solidFill>
                      <a:ln w="9525">
                        <a:solidFill>
                          <a:srgbClr val="6600FF"/>
                        </a:solidFill>
                        <a:miter lim="800000"/>
                        <a:headEnd/>
                        <a:tailEnd/>
                      </a:ln>
                      <a:effectLst/>
                    </p:spPr>
                  </p:pic>
                </p:oleObj>
              </mc:Fallback>
            </mc:AlternateContent>
          </a:graphicData>
        </a:graphic>
      </p:graphicFrame>
      <p:sp>
        <p:nvSpPr>
          <p:cNvPr id="53251" name="Text Box 6"/>
          <p:cNvSpPr txBox="1">
            <a:spLocks noChangeArrowheads="1"/>
          </p:cNvSpPr>
          <p:nvPr/>
        </p:nvSpPr>
        <p:spPr bwMode="auto">
          <a:xfrm>
            <a:off x="2699792" y="1411288"/>
            <a:ext cx="4267200" cy="430887"/>
          </a:xfrm>
          <a:prstGeom prst="rect">
            <a:avLst/>
          </a:prstGeom>
          <a:solidFill>
            <a:schemeClr val="bg1"/>
          </a:solidFill>
          <a:ln w="9525" algn="ctr">
            <a:noFill/>
            <a:miter lim="800000"/>
          </a:ln>
        </p:spPr>
        <p:txBody>
          <a:bodyPr wrap="squar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dirty="0">
                <a:solidFill>
                  <a:schemeClr val="tx1"/>
                </a:solidFill>
                <a:latin typeface="+mn-ea"/>
                <a:ea typeface="+mn-ea"/>
              </a:rPr>
              <a:t>饱和</a:t>
            </a:r>
            <a:r>
              <a:rPr lang="zh-CN" altLang="en-US" sz="2800" b="1" dirty="0" smtClean="0">
                <a:solidFill>
                  <a:schemeClr val="tx1"/>
                </a:solidFill>
                <a:latin typeface="+mn-ea"/>
                <a:ea typeface="+mn-ea"/>
              </a:rPr>
              <a:t>软黏土</a:t>
            </a:r>
            <a:r>
              <a:rPr lang="zh-CN" altLang="en-US" sz="2800" b="1" dirty="0">
                <a:solidFill>
                  <a:schemeClr val="tx1"/>
                </a:solidFill>
                <a:latin typeface="+mn-ea"/>
                <a:ea typeface="+mn-ea"/>
              </a:rPr>
              <a:t>地基 </a:t>
            </a:r>
            <a:r>
              <a:rPr lang="zh-CN" altLang="en-US" sz="2800" b="1" dirty="0">
                <a:solidFill>
                  <a:schemeClr val="tx1"/>
                </a:solidFill>
                <a:latin typeface="+mn-ea"/>
                <a:ea typeface="+mn-ea"/>
                <a:sym typeface="Symbol" panose="05050102010706020507" pitchFamily="18" charset="2"/>
              </a:rPr>
              <a:t>＝</a:t>
            </a:r>
            <a:r>
              <a:rPr lang="en-US" altLang="zh-CN" sz="2800" b="1" dirty="0">
                <a:solidFill>
                  <a:schemeClr val="tx1"/>
                </a:solidFill>
                <a:latin typeface="+mn-ea"/>
                <a:ea typeface="+mn-ea"/>
                <a:sym typeface="Symbol" panose="05050102010706020507" pitchFamily="18" charset="2"/>
              </a:rPr>
              <a:t>0</a:t>
            </a:r>
            <a:r>
              <a:rPr lang="zh-CN" altLang="en-US" sz="2800" b="1" dirty="0">
                <a:solidFill>
                  <a:schemeClr val="tx1"/>
                </a:solidFill>
                <a:latin typeface="+mn-ea"/>
                <a:ea typeface="+mn-ea"/>
              </a:rPr>
              <a:t>：</a:t>
            </a:r>
            <a:endParaRPr lang="zh-CN" altLang="en-US" sz="2800" b="1" dirty="0">
              <a:solidFill>
                <a:schemeClr val="tx1"/>
              </a:solidFill>
              <a:latin typeface="+mn-ea"/>
              <a:ea typeface="+mn-ea"/>
            </a:endParaRPr>
          </a:p>
        </p:txBody>
      </p:sp>
      <p:sp>
        <p:nvSpPr>
          <p:cNvPr id="583687" name="Rectangle 7"/>
          <p:cNvSpPr>
            <a:spLocks noChangeArrowheads="1"/>
          </p:cNvSpPr>
          <p:nvPr/>
        </p:nvSpPr>
        <p:spPr bwMode="auto">
          <a:xfrm>
            <a:off x="2483768" y="2247265"/>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2800" b="1" dirty="0">
                <a:solidFill>
                  <a:srgbClr val="CC3300"/>
                </a:solidFill>
                <a:latin typeface="华文新魏" panose="02010800040101010101" pitchFamily="2" charset="-122"/>
                <a:ea typeface="华文新魏" panose="02010800040101010101" pitchFamily="2" charset="-122"/>
                <a:sym typeface="Symbol" panose="05050102010706020507" pitchFamily="18" charset="2"/>
              </a:rPr>
              <a:t> </a:t>
            </a:r>
            <a:r>
              <a:rPr lang="zh-CN" altLang="en-US" sz="2800" b="1" dirty="0">
                <a:solidFill>
                  <a:schemeClr val="tx1"/>
                </a:solidFill>
                <a:latin typeface="+mn-ea"/>
                <a:ea typeface="+mn-ea"/>
                <a:sym typeface="Symbol" panose="05050102010706020507" pitchFamily="18" charset="2"/>
              </a:rPr>
              <a:t>条形基础下：</a:t>
            </a:r>
            <a:endParaRPr lang="zh-CN" altLang="en-US" sz="2800" b="1" dirty="0">
              <a:solidFill>
                <a:schemeClr val="tx1"/>
              </a:solidFill>
              <a:latin typeface="+mn-ea"/>
              <a:ea typeface="+mn-ea"/>
            </a:endParaRPr>
          </a:p>
        </p:txBody>
      </p:sp>
      <p:sp>
        <p:nvSpPr>
          <p:cNvPr id="583696" name="AutoShape 16"/>
          <p:cNvSpPr>
            <a:spLocks noChangeArrowheads="1"/>
          </p:cNvSpPr>
          <p:nvPr/>
        </p:nvSpPr>
        <p:spPr bwMode="auto">
          <a:xfrm>
            <a:off x="2057400" y="4572000"/>
            <a:ext cx="3234680" cy="510778"/>
          </a:xfrm>
          <a:prstGeom prst="wedgeRoundRectCallout">
            <a:avLst>
              <a:gd name="adj1" fmla="val 26465"/>
              <a:gd name="adj2" fmla="val -191012"/>
              <a:gd name="adj3" fmla="val 16667"/>
            </a:avLst>
          </a:prstGeom>
          <a:solidFill>
            <a:schemeClr val="tx2">
              <a:lumMod val="20000"/>
              <a:lumOff val="80000"/>
            </a:schemeClr>
          </a:solidFill>
          <a:ln w="19050" algn="ctr">
            <a:solidFill>
              <a:schemeClr val="folHlink"/>
            </a:solidFill>
            <a:miter lim="800000"/>
          </a:ln>
        </p:spPr>
        <p:txBody>
          <a:bodyPr wrap="square"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en-US" altLang="zh-CN" sz="2400" b="1" dirty="0" smtClean="0">
                <a:solidFill>
                  <a:srgbClr val="6600FF"/>
                </a:solidFill>
                <a:latin typeface="宋体" panose="02010600030101010101" pitchFamily="2" charset="-122"/>
              </a:rPr>
              <a:t>B</a:t>
            </a:r>
            <a:r>
              <a:rPr lang="zh-CN" altLang="en-US" sz="2400" b="1" dirty="0">
                <a:solidFill>
                  <a:schemeClr val="tx1"/>
                </a:solidFill>
                <a:latin typeface="宋体" panose="02010600030101010101" pitchFamily="2" charset="-122"/>
              </a:rPr>
              <a:t>的变化对</a:t>
            </a:r>
            <a:r>
              <a:rPr lang="en-US" altLang="zh-CN" sz="2400" b="1" i="1" dirty="0">
                <a:solidFill>
                  <a:srgbClr val="6600FF"/>
                </a:solidFill>
                <a:ea typeface="隶书" panose="02010509060101010101" pitchFamily="49" charset="-122"/>
              </a:rPr>
              <a:t>P</a:t>
            </a:r>
            <a:r>
              <a:rPr lang="en-US" altLang="zh-CN" sz="2400" b="1" i="1" baseline="-25000" dirty="0">
                <a:solidFill>
                  <a:srgbClr val="6600FF"/>
                </a:solidFill>
                <a:ea typeface="隶书" panose="02010509060101010101" pitchFamily="49" charset="-122"/>
              </a:rPr>
              <a:t>u</a:t>
            </a:r>
            <a:r>
              <a:rPr lang="zh-CN" altLang="en-US" sz="2400" b="1" dirty="0">
                <a:solidFill>
                  <a:schemeClr val="tx1"/>
                </a:solidFill>
              </a:rPr>
              <a:t>没有影响</a:t>
            </a:r>
            <a:endParaRPr lang="zh-CN" altLang="en-US" sz="2400" b="1" dirty="0">
              <a:solidFill>
                <a:schemeClr val="tx1"/>
              </a:solidFill>
            </a:endParaRPr>
          </a:p>
        </p:txBody>
      </p:sp>
      <p:sp>
        <p:nvSpPr>
          <p:cNvPr id="53254" name="Rectangle 7"/>
          <p:cNvSpPr>
            <a:spLocks noChangeArrowheads="1"/>
          </p:cNvSpPr>
          <p:nvPr/>
        </p:nvSpPr>
        <p:spPr bwMode="auto">
          <a:xfrm>
            <a:off x="827584" y="1080175"/>
            <a:ext cx="1304925" cy="762000"/>
          </a:xfrm>
          <a:prstGeom prst="rect">
            <a:avLst/>
          </a:prstGeom>
          <a:solidFill>
            <a:schemeClr val="tx2">
              <a:lumMod val="20000"/>
              <a:lumOff val="80000"/>
            </a:schemeClr>
          </a:solidFill>
          <a:ln>
            <a:noFill/>
          </a:ln>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b="1" dirty="0">
                <a:solidFill>
                  <a:schemeClr val="accent1"/>
                </a:solidFill>
                <a:ea typeface="隶书" panose="02010509060101010101" pitchFamily="49" charset="-122"/>
              </a:rPr>
              <a:t>特例</a:t>
            </a:r>
            <a:endParaRPr lang="zh-CN" altLang="en-US" b="1" dirty="0">
              <a:solidFill>
                <a:schemeClr val="accent1"/>
              </a:solidFill>
              <a:ea typeface="隶书" panose="02010509060101010101" pitchFamily="49" charset="-122"/>
            </a:endParaRPr>
          </a:p>
        </p:txBody>
      </p:sp>
      <p:sp>
        <p:nvSpPr>
          <p:cNvPr id="7"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687"/>
                                        </p:tgtEl>
                                        <p:attrNameLst>
                                          <p:attrName>style.visibility</p:attrName>
                                        </p:attrNameLst>
                                      </p:cBhvr>
                                      <p:to>
                                        <p:strVal val="visible"/>
                                      </p:to>
                                    </p:set>
                                    <p:animEffect transition="in" filter="wipe(left)">
                                      <p:cBhvr>
                                        <p:cTn id="7" dur="500"/>
                                        <p:tgtEl>
                                          <p:spTgt spid="5836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3697"/>
                                        </p:tgtEl>
                                        <p:attrNameLst>
                                          <p:attrName>style.visibility</p:attrName>
                                        </p:attrNameLst>
                                      </p:cBhvr>
                                      <p:to>
                                        <p:strVal val="visible"/>
                                      </p:to>
                                    </p:set>
                                    <p:animEffect transition="in" filter="wipe(left)">
                                      <p:cBhvr>
                                        <p:cTn id="12" dur="500"/>
                                        <p:tgtEl>
                                          <p:spTgt spid="583697"/>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83696"/>
                                        </p:tgtEl>
                                        <p:attrNameLst>
                                          <p:attrName>style.visibility</p:attrName>
                                        </p:attrNameLst>
                                      </p:cBhvr>
                                      <p:to>
                                        <p:strVal val="visible"/>
                                      </p:to>
                                    </p:set>
                                    <p:animEffect transition="in" filter="dissolve">
                                      <p:cBhvr>
                                        <p:cTn id="16" dur="500"/>
                                        <p:tgtEl>
                                          <p:spTgt spid="583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7" grpId="0" autoUpdateAnimBg="0"/>
      <p:bldP spid="583696"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p:nvPr/>
        </p:nvSpPr>
        <p:spPr bwMode="auto">
          <a:xfrm>
            <a:off x="341313" y="530077"/>
            <a:ext cx="8229600" cy="165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r>
              <a:rPr lang="en-US" altLang="zh-CN" sz="2400" b="1" dirty="0" smtClean="0">
                <a:solidFill>
                  <a:srgbClr val="FF0000"/>
                </a:solidFill>
                <a:latin typeface="Times New Roman" panose="02020603050405020304" pitchFamily="18" charset="0"/>
                <a:ea typeface="+mn-ea"/>
                <a:cs typeface="Times New Roman" panose="02020603050405020304" pitchFamily="18" charset="0"/>
              </a:rPr>
              <a:t>【</a:t>
            </a:r>
            <a:r>
              <a:rPr lang="zh-CN" altLang="en-US" sz="2400" b="1" dirty="0" smtClean="0">
                <a:solidFill>
                  <a:srgbClr val="FF0000"/>
                </a:solidFill>
                <a:latin typeface="Times New Roman" panose="02020603050405020304" pitchFamily="18" charset="0"/>
                <a:ea typeface="+mn-ea"/>
                <a:cs typeface="Times New Roman" panose="02020603050405020304" pitchFamily="18" charset="0"/>
              </a:rPr>
              <a:t>例</a:t>
            </a:r>
            <a:r>
              <a:rPr lang="en-US" altLang="zh-CN" sz="2400" b="1" dirty="0" smtClean="0">
                <a:solidFill>
                  <a:srgbClr val="FF0000"/>
                </a:solidFill>
                <a:latin typeface="Times New Roman" panose="02020603050405020304" pitchFamily="18" charset="0"/>
                <a:ea typeface="+mn-ea"/>
                <a:cs typeface="Times New Roman" panose="02020603050405020304" pitchFamily="18" charset="0"/>
              </a:rPr>
              <a:t>】</a:t>
            </a:r>
            <a:r>
              <a:rPr lang="zh-CN" altLang="en-US" sz="2400" b="1" dirty="0">
                <a:solidFill>
                  <a:schemeClr val="tx1"/>
                </a:solidFill>
                <a:latin typeface="Times New Roman" panose="02020603050405020304" pitchFamily="18" charset="0"/>
                <a:ea typeface="+mn-ea"/>
                <a:cs typeface="Times New Roman" panose="02020603050405020304" pitchFamily="18" charset="0"/>
              </a:rPr>
              <a:t>已知条形基础，宽度</a:t>
            </a:r>
            <a:r>
              <a:rPr lang="en-US" altLang="zh-CN" sz="2400" b="1" dirty="0">
                <a:solidFill>
                  <a:schemeClr val="tx1"/>
                </a:solidFill>
                <a:latin typeface="Times New Roman" panose="02020603050405020304" pitchFamily="18" charset="0"/>
                <a:ea typeface="+mn-ea"/>
                <a:cs typeface="Times New Roman" panose="02020603050405020304" pitchFamily="18" charset="0"/>
              </a:rPr>
              <a:t>B=1.8m</a:t>
            </a:r>
            <a:r>
              <a:rPr lang="zh-CN" altLang="en-US" sz="2400" b="1" dirty="0">
                <a:solidFill>
                  <a:schemeClr val="tx1"/>
                </a:solidFill>
                <a:latin typeface="Times New Roman" panose="02020603050405020304" pitchFamily="18" charset="0"/>
                <a:ea typeface="+mn-ea"/>
                <a:cs typeface="Times New Roman" panose="02020603050405020304" pitchFamily="18" charset="0"/>
              </a:rPr>
              <a:t>，埋深</a:t>
            </a:r>
            <a:r>
              <a:rPr lang="en-US" altLang="zh-CN" sz="2400" b="1" dirty="0">
                <a:solidFill>
                  <a:schemeClr val="tx1"/>
                </a:solidFill>
                <a:latin typeface="Times New Roman" panose="02020603050405020304" pitchFamily="18" charset="0"/>
                <a:ea typeface="+mn-ea"/>
                <a:cs typeface="Times New Roman" panose="02020603050405020304" pitchFamily="18" charset="0"/>
              </a:rPr>
              <a:t>d=1.5m</a:t>
            </a:r>
            <a:r>
              <a:rPr lang="zh-CN" altLang="en-US" sz="2400" b="1" dirty="0">
                <a:solidFill>
                  <a:schemeClr val="tx1"/>
                </a:solidFill>
                <a:latin typeface="Times New Roman" panose="02020603050405020304" pitchFamily="18" charset="0"/>
                <a:ea typeface="+mn-ea"/>
                <a:cs typeface="Times New Roman" panose="02020603050405020304" pitchFamily="18" charset="0"/>
              </a:rPr>
              <a:t>。地基为干硬粘土，天然重度</a:t>
            </a:r>
            <a:r>
              <a:rPr lang="zh-CN" altLang="en-US" sz="2400" b="1"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400" b="1" dirty="0">
                <a:solidFill>
                  <a:schemeClr val="tx1"/>
                </a:solidFill>
                <a:latin typeface="Times New Roman" panose="02020603050405020304" pitchFamily="18" charset="0"/>
                <a:ea typeface="+mn-ea"/>
                <a:cs typeface="Times New Roman" panose="02020603050405020304" pitchFamily="18" charset="0"/>
                <a:sym typeface="Symbol" panose="05050102010706020507" pitchFamily="18" charset="2"/>
              </a:rPr>
              <a:t>=</a:t>
            </a:r>
            <a:r>
              <a:rPr lang="en-US" altLang="zh-CN" sz="2400" b="1" dirty="0">
                <a:solidFill>
                  <a:schemeClr val="tx1"/>
                </a:solidFill>
                <a:latin typeface="Times New Roman" panose="02020603050405020304" pitchFamily="18" charset="0"/>
                <a:ea typeface="+mn-ea"/>
                <a:cs typeface="Times New Roman" panose="02020603050405020304" pitchFamily="18" charset="0"/>
              </a:rPr>
              <a:t>18.9kN/m</a:t>
            </a:r>
            <a:r>
              <a:rPr lang="en-US" altLang="zh-CN" sz="2400" b="1" baseline="30000" dirty="0">
                <a:solidFill>
                  <a:schemeClr val="tx1"/>
                </a:solidFill>
                <a:latin typeface="Times New Roman" panose="02020603050405020304" pitchFamily="18" charset="0"/>
                <a:ea typeface="+mn-ea"/>
                <a:cs typeface="Times New Roman" panose="02020603050405020304" pitchFamily="18" charset="0"/>
              </a:rPr>
              <a:t>3</a:t>
            </a:r>
            <a:r>
              <a:rPr lang="zh-CN" altLang="en-US" sz="2400" b="1" dirty="0">
                <a:solidFill>
                  <a:schemeClr val="tx1"/>
                </a:solidFill>
                <a:latin typeface="Times New Roman" panose="02020603050405020304" pitchFamily="18" charset="0"/>
                <a:ea typeface="+mn-ea"/>
                <a:cs typeface="Times New Roman" panose="02020603050405020304" pitchFamily="18" charset="0"/>
              </a:rPr>
              <a:t>，粘聚力</a:t>
            </a:r>
            <a:r>
              <a:rPr lang="en-US" altLang="zh-CN" sz="2400" b="1" dirty="0">
                <a:solidFill>
                  <a:schemeClr val="tx1"/>
                </a:solidFill>
                <a:latin typeface="Times New Roman" panose="02020603050405020304" pitchFamily="18" charset="0"/>
                <a:ea typeface="+mn-ea"/>
                <a:cs typeface="Times New Roman" panose="02020603050405020304" pitchFamily="18" charset="0"/>
              </a:rPr>
              <a:t>c</a:t>
            </a:r>
            <a:r>
              <a:rPr lang="zh-CN" altLang="en-US" sz="2400" b="1" dirty="0">
                <a:solidFill>
                  <a:schemeClr val="tx1"/>
                </a:solidFill>
                <a:latin typeface="Times New Roman" panose="02020603050405020304" pitchFamily="18" charset="0"/>
                <a:ea typeface="+mn-ea"/>
                <a:cs typeface="Times New Roman" panose="02020603050405020304" pitchFamily="18" charset="0"/>
              </a:rPr>
              <a:t> </a:t>
            </a:r>
            <a:r>
              <a:rPr lang="en-US" altLang="zh-CN" sz="2400" b="1" dirty="0">
                <a:solidFill>
                  <a:schemeClr val="tx1"/>
                </a:solidFill>
                <a:latin typeface="Times New Roman" panose="02020603050405020304" pitchFamily="18" charset="0"/>
                <a:ea typeface="+mn-ea"/>
                <a:cs typeface="Times New Roman" panose="02020603050405020304" pitchFamily="18" charset="0"/>
              </a:rPr>
              <a:t>=22kPa,</a:t>
            </a:r>
            <a:r>
              <a:rPr lang="zh-CN" altLang="en-US" sz="2400" b="1" dirty="0">
                <a:solidFill>
                  <a:schemeClr val="tx1"/>
                </a:solidFill>
                <a:latin typeface="Times New Roman" panose="02020603050405020304" pitchFamily="18" charset="0"/>
                <a:ea typeface="+mn-ea"/>
                <a:cs typeface="Times New Roman" panose="02020603050405020304" pitchFamily="18" charset="0"/>
              </a:rPr>
              <a:t>内摩擦角</a:t>
            </a:r>
            <a:r>
              <a:rPr lang="el-GR" altLang="zh-CN" sz="2400" b="1" dirty="0">
                <a:solidFill>
                  <a:schemeClr val="tx1"/>
                </a:solidFill>
                <a:latin typeface="Times New Roman" panose="02020603050405020304" pitchFamily="18" charset="0"/>
                <a:ea typeface="+mn-ea"/>
                <a:cs typeface="Times New Roman" panose="02020603050405020304" pitchFamily="18" charset="0"/>
              </a:rPr>
              <a:t>φ</a:t>
            </a:r>
            <a:r>
              <a:rPr lang="zh-CN" altLang="en-US" sz="2400" b="1" dirty="0">
                <a:solidFill>
                  <a:schemeClr val="tx1"/>
                </a:solidFill>
                <a:latin typeface="Times New Roman" panose="02020603050405020304" pitchFamily="18" charset="0"/>
                <a:ea typeface="+mn-ea"/>
                <a:cs typeface="Times New Roman" panose="02020603050405020304" pitchFamily="18" charset="0"/>
              </a:rPr>
              <a:t> </a:t>
            </a:r>
            <a:r>
              <a:rPr lang="en-US" altLang="zh-CN" sz="2400" b="1" dirty="0">
                <a:solidFill>
                  <a:schemeClr val="tx1"/>
                </a:solidFill>
                <a:latin typeface="Times New Roman" panose="02020603050405020304" pitchFamily="18" charset="0"/>
                <a:ea typeface="+mn-ea"/>
                <a:cs typeface="Times New Roman" panose="02020603050405020304" pitchFamily="18" charset="0"/>
              </a:rPr>
              <a:t>=15°</a:t>
            </a:r>
            <a:r>
              <a:rPr lang="zh-CN" altLang="en-US" sz="2400" b="1" dirty="0">
                <a:solidFill>
                  <a:schemeClr val="tx1"/>
                </a:solidFill>
                <a:latin typeface="Times New Roman" panose="02020603050405020304" pitchFamily="18" charset="0"/>
                <a:ea typeface="+mn-ea"/>
                <a:cs typeface="Times New Roman" panose="02020603050405020304" pitchFamily="18" charset="0"/>
              </a:rPr>
              <a:t>。试用太沙基极限承载力公式计算</a:t>
            </a:r>
            <a:r>
              <a:rPr lang="en-US" altLang="zh-CN" sz="2400" b="1" dirty="0" err="1">
                <a:solidFill>
                  <a:schemeClr val="tx1"/>
                </a:solidFill>
                <a:latin typeface="Times New Roman" panose="02020603050405020304" pitchFamily="18" charset="0"/>
                <a:ea typeface="+mn-ea"/>
                <a:cs typeface="Times New Roman" panose="02020603050405020304" pitchFamily="18" charset="0"/>
              </a:rPr>
              <a:t>p</a:t>
            </a:r>
            <a:r>
              <a:rPr lang="en-US" altLang="zh-CN" sz="2400" b="1" baseline="-25000" dirty="0" err="1">
                <a:solidFill>
                  <a:schemeClr val="tx1"/>
                </a:solidFill>
                <a:latin typeface="Times New Roman" panose="02020603050405020304" pitchFamily="18" charset="0"/>
                <a:ea typeface="+mn-ea"/>
                <a:cs typeface="Times New Roman" panose="02020603050405020304" pitchFamily="18" charset="0"/>
              </a:rPr>
              <a:t>u</a:t>
            </a:r>
            <a:r>
              <a:rPr lang="zh-CN" altLang="en-US" sz="2400" b="1" dirty="0">
                <a:solidFill>
                  <a:schemeClr val="tx1"/>
                </a:solidFill>
                <a:latin typeface="Times New Roman" panose="02020603050405020304" pitchFamily="18" charset="0"/>
                <a:ea typeface="+mn-ea"/>
                <a:cs typeface="Times New Roman" panose="02020603050405020304" pitchFamily="18" charset="0"/>
              </a:rPr>
              <a:t>和地基容许承载力。假设安全系数</a:t>
            </a:r>
            <a:r>
              <a:rPr lang="en-US" altLang="zh-CN" sz="2400" b="1" i="1" dirty="0">
                <a:solidFill>
                  <a:schemeClr val="tx1"/>
                </a:solidFill>
                <a:latin typeface="Times New Roman" panose="02020603050405020304" pitchFamily="18" charset="0"/>
                <a:ea typeface="+mn-ea"/>
                <a:cs typeface="Times New Roman" panose="02020603050405020304" pitchFamily="18" charset="0"/>
              </a:rPr>
              <a:t>K</a:t>
            </a:r>
            <a:r>
              <a:rPr lang="en-US" altLang="zh-CN" sz="2400" b="1" dirty="0">
                <a:solidFill>
                  <a:schemeClr val="tx1"/>
                </a:solidFill>
                <a:latin typeface="Times New Roman" panose="02020603050405020304" pitchFamily="18" charset="0"/>
                <a:ea typeface="+mn-ea"/>
                <a:cs typeface="Times New Roman" panose="02020603050405020304" pitchFamily="18" charset="0"/>
              </a:rPr>
              <a:t>=2.0</a:t>
            </a:r>
            <a:endParaRPr lang="zh-CN" altLang="en-US" sz="2400" b="1" dirty="0">
              <a:solidFill>
                <a:schemeClr val="tx1"/>
              </a:solidFill>
              <a:latin typeface="Times New Roman" panose="02020603050405020304" pitchFamily="18" charset="0"/>
              <a:ea typeface="+mn-ea"/>
              <a:cs typeface="Times New Roman" panose="02020603050405020304" pitchFamily="18" charset="0"/>
            </a:endParaRPr>
          </a:p>
        </p:txBody>
      </p:sp>
      <p:sp>
        <p:nvSpPr>
          <p:cNvPr id="65539" name="内容占位符 2"/>
          <p:cNvSpPr/>
          <p:nvPr/>
        </p:nvSpPr>
        <p:spPr bwMode="auto">
          <a:xfrm>
            <a:off x="341313" y="2085975"/>
            <a:ext cx="8472487"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r>
              <a:rPr lang="en-US" altLang="zh-CN" sz="2000" dirty="0">
                <a:solidFill>
                  <a:srgbClr val="FF0000"/>
                </a:solidFill>
                <a:latin typeface="Times New Roman" panose="02020603050405020304" pitchFamily="18" charset="0"/>
                <a:ea typeface="隶书" panose="02010509060101010101" pitchFamily="49" charset="-122"/>
              </a:rPr>
              <a:t>【</a:t>
            </a:r>
            <a:r>
              <a:rPr lang="zh-CN" altLang="en-US" sz="2000" dirty="0">
                <a:solidFill>
                  <a:srgbClr val="FF0000"/>
                </a:solidFill>
                <a:latin typeface="Times New Roman" panose="02020603050405020304" pitchFamily="18" charset="0"/>
                <a:ea typeface="隶书" panose="02010509060101010101" pitchFamily="49" charset="-122"/>
              </a:rPr>
              <a:t>解</a:t>
            </a:r>
            <a:r>
              <a:rPr lang="en-US" altLang="zh-CN" sz="2000" dirty="0">
                <a:solidFill>
                  <a:srgbClr val="FF0000"/>
                </a:solidFill>
                <a:latin typeface="Times New Roman" panose="02020603050405020304" pitchFamily="18" charset="0"/>
                <a:ea typeface="隶书" panose="02010509060101010101" pitchFamily="49" charset="-122"/>
              </a:rPr>
              <a:t>】</a:t>
            </a:r>
            <a:endParaRPr lang="en-US" altLang="zh-CN" sz="2000" dirty="0">
              <a:solidFill>
                <a:srgbClr val="FF0000"/>
              </a:solidFill>
              <a:latin typeface="Times New Roman" panose="02020603050405020304" pitchFamily="18" charset="0"/>
              <a:ea typeface="隶书" panose="02010509060101010101" pitchFamily="49" charset="-122"/>
            </a:endParaRPr>
          </a:p>
          <a:p>
            <a:pPr>
              <a:spcAft>
                <a:spcPts val="2400"/>
              </a:spcAft>
            </a:pPr>
            <a:r>
              <a:rPr lang="en-US" altLang="zh-CN" sz="2000" dirty="0">
                <a:solidFill>
                  <a:schemeClr val="tx1"/>
                </a:solidFill>
                <a:latin typeface="Times New Roman" panose="02020603050405020304" pitchFamily="18" charset="0"/>
                <a:ea typeface="隶书" panose="02010509060101010101" pitchFamily="49" charset="-122"/>
              </a:rPr>
              <a:t>(1)</a:t>
            </a:r>
            <a:r>
              <a:rPr lang="zh-CN" altLang="en-US" sz="2000" dirty="0">
                <a:solidFill>
                  <a:schemeClr val="tx1"/>
                </a:solidFill>
                <a:latin typeface="Times New Roman" panose="02020603050405020304" pitchFamily="18" charset="0"/>
                <a:ea typeface="隶书" panose="02010509060101010101" pitchFamily="49" charset="-122"/>
              </a:rPr>
              <a:t> 求承载力系数</a:t>
            </a:r>
            <a:r>
              <a:rPr lang="en-US" altLang="zh-CN" sz="2000" dirty="0" err="1">
                <a:solidFill>
                  <a:schemeClr val="tx1"/>
                </a:solidFill>
                <a:latin typeface="Times New Roman" panose="02020603050405020304" pitchFamily="18" charset="0"/>
                <a:ea typeface="隶书" panose="02010509060101010101" pitchFamily="49" charset="-122"/>
              </a:rPr>
              <a:t>N</a:t>
            </a:r>
            <a:r>
              <a:rPr lang="en-US" altLang="zh-CN" sz="2000" baseline="-25000" dirty="0" err="1">
                <a:solidFill>
                  <a:schemeClr val="tx1"/>
                </a:solidFill>
                <a:latin typeface="Times New Roman" panose="02020603050405020304" pitchFamily="18" charset="0"/>
                <a:ea typeface="隶书" panose="02010509060101010101" pitchFamily="49" charset="-122"/>
              </a:rPr>
              <a:t>c</a:t>
            </a:r>
            <a:r>
              <a:rPr lang="zh-CN" altLang="en-US" sz="2000" dirty="0">
                <a:solidFill>
                  <a:schemeClr val="tx1"/>
                </a:solidFill>
                <a:latin typeface="Times New Roman" panose="02020603050405020304" pitchFamily="18" charset="0"/>
                <a:ea typeface="隶书" panose="02010509060101010101" pitchFamily="49" charset="-122"/>
              </a:rPr>
              <a:t>、</a:t>
            </a:r>
            <a:r>
              <a:rPr lang="en-US" altLang="zh-CN" sz="2000" dirty="0">
                <a:solidFill>
                  <a:schemeClr val="tx1"/>
                </a:solidFill>
                <a:latin typeface="Times New Roman" panose="02020603050405020304" pitchFamily="18" charset="0"/>
                <a:ea typeface="隶书" panose="02010509060101010101" pitchFamily="49" charset="-122"/>
              </a:rPr>
              <a:t>N</a:t>
            </a:r>
            <a:r>
              <a:rPr lang="en-US" altLang="zh-CN" sz="2000" baseline="-25000" dirty="0">
                <a:solidFill>
                  <a:schemeClr val="tx1"/>
                </a:solidFill>
                <a:latin typeface="Times New Roman" panose="02020603050405020304" pitchFamily="18" charset="0"/>
                <a:ea typeface="隶书" panose="02010509060101010101" pitchFamily="49" charset="-122"/>
              </a:rPr>
              <a:t>q</a:t>
            </a:r>
            <a:r>
              <a:rPr lang="zh-CN" altLang="en-US" sz="2000" dirty="0">
                <a:solidFill>
                  <a:schemeClr val="tx1"/>
                </a:solidFill>
                <a:latin typeface="Times New Roman" panose="02020603050405020304" pitchFamily="18" charset="0"/>
                <a:ea typeface="隶书" panose="02010509060101010101" pitchFamily="49" charset="-122"/>
              </a:rPr>
              <a:t>、</a:t>
            </a:r>
            <a:r>
              <a:rPr lang="en-US" altLang="zh-CN" sz="2000" dirty="0">
                <a:solidFill>
                  <a:schemeClr val="tx1"/>
                </a:solidFill>
                <a:latin typeface="Times New Roman" panose="02020603050405020304" pitchFamily="18" charset="0"/>
                <a:ea typeface="隶书" panose="02010509060101010101" pitchFamily="49" charset="-122"/>
              </a:rPr>
              <a:t>N</a:t>
            </a:r>
            <a:r>
              <a:rPr lang="zh-CN" altLang="en-US" sz="2000" baseline="-25000" dirty="0">
                <a:solidFill>
                  <a:schemeClr val="tx1"/>
                </a:solidFill>
                <a:latin typeface="Times New Roman" panose="02020603050405020304" pitchFamily="18" charset="0"/>
                <a:ea typeface="隶书" panose="02010509060101010101" pitchFamily="49" charset="-122"/>
                <a:cs typeface="Times New Roman" panose="02020603050405020304" pitchFamily="18" charset="0"/>
                <a:sym typeface="Symbol" panose="05050102010706020507" pitchFamily="18" charset="2"/>
              </a:rPr>
              <a:t></a:t>
            </a:r>
            <a:endParaRPr lang="zh-CN" altLang="en-US" sz="2000" baseline="-25000" dirty="0">
              <a:solidFill>
                <a:schemeClr val="tx1"/>
              </a:solidFill>
              <a:latin typeface="Times New Roman" panose="02020603050405020304" pitchFamily="18" charset="0"/>
              <a:ea typeface="隶书" panose="02010509060101010101" pitchFamily="49" charset="-122"/>
              <a:cs typeface="Times New Roman" panose="02020603050405020304" pitchFamily="18" charset="0"/>
              <a:sym typeface="Symbol" panose="05050102010706020507" pitchFamily="18" charset="2"/>
            </a:endParaRPr>
          </a:p>
          <a:p>
            <a:pPr>
              <a:spcAft>
                <a:spcPts val="2400"/>
              </a:spcAft>
              <a:buFontTx/>
              <a:buChar char="•"/>
            </a:pPr>
            <a:r>
              <a:rPr lang="zh-CN" altLang="en-US" sz="2000" b="1" u="sng" dirty="0">
                <a:solidFill>
                  <a:schemeClr val="tx1"/>
                </a:solidFill>
                <a:latin typeface="Times New Roman" panose="02020603050405020304" pitchFamily="18" charset="0"/>
                <a:ea typeface="隶书" panose="02010509060101010101" pitchFamily="49" charset="-122"/>
                <a:cs typeface="Times New Roman" panose="02020603050405020304" pitchFamily="18" charset="0"/>
                <a:sym typeface="Symbol" panose="05050102010706020507" pitchFamily="18" charset="2"/>
              </a:rPr>
              <a:t>由于埋深</a:t>
            </a:r>
            <a:r>
              <a:rPr lang="en-US" altLang="zh-CN" sz="2000" b="1" u="sng" dirty="0">
                <a:solidFill>
                  <a:schemeClr val="tx1"/>
                </a:solidFill>
                <a:latin typeface="Times New Roman" panose="02020603050405020304" pitchFamily="18" charset="0"/>
                <a:ea typeface="隶书" panose="02010509060101010101" pitchFamily="49" charset="-122"/>
                <a:cs typeface="Times New Roman" panose="02020603050405020304" pitchFamily="18" charset="0"/>
                <a:sym typeface="Symbol" panose="05050102010706020507" pitchFamily="18" charset="2"/>
              </a:rPr>
              <a:t>d&lt;</a:t>
            </a:r>
            <a:r>
              <a:rPr lang="zh-CN" altLang="en-US" sz="2000" b="1" u="sng" dirty="0">
                <a:solidFill>
                  <a:schemeClr val="tx1"/>
                </a:solidFill>
                <a:latin typeface="Times New Roman" panose="02020603050405020304" pitchFamily="18" charset="0"/>
                <a:ea typeface="隶书" panose="02010509060101010101" pitchFamily="49" charset="-122"/>
                <a:cs typeface="Times New Roman" panose="02020603050405020304" pitchFamily="18" charset="0"/>
                <a:sym typeface="Symbol" panose="05050102010706020507" pitchFamily="18" charset="2"/>
              </a:rPr>
              <a:t>基础宽度</a:t>
            </a:r>
            <a:r>
              <a:rPr lang="en-US" altLang="zh-CN" sz="2000" b="1" u="sng" dirty="0">
                <a:solidFill>
                  <a:schemeClr val="tx1"/>
                </a:solidFill>
                <a:latin typeface="Times New Roman" panose="02020603050405020304" pitchFamily="18" charset="0"/>
                <a:ea typeface="隶书" panose="02010509060101010101" pitchFamily="49" charset="-122"/>
                <a:cs typeface="Times New Roman" panose="02020603050405020304" pitchFamily="18" charset="0"/>
                <a:sym typeface="Symbol" panose="05050102010706020507" pitchFamily="18" charset="2"/>
              </a:rPr>
              <a:t>B</a:t>
            </a:r>
            <a:r>
              <a:rPr lang="zh-CN" altLang="en-US" sz="2000" b="1" u="sng" dirty="0">
                <a:solidFill>
                  <a:schemeClr val="tx1"/>
                </a:solidFill>
                <a:latin typeface="Times New Roman" panose="02020603050405020304" pitchFamily="18" charset="0"/>
                <a:ea typeface="隶书" panose="02010509060101010101" pitchFamily="49" charset="-122"/>
                <a:cs typeface="Times New Roman" panose="02020603050405020304" pitchFamily="18" charset="0"/>
                <a:sym typeface="Symbol" panose="05050102010706020507" pitchFamily="18" charset="2"/>
              </a:rPr>
              <a:t>，由地基土处于干硬状态可推测地基为整体剪切破坏，符合太沙基极限承载力的假设条件</a:t>
            </a:r>
            <a:r>
              <a:rPr lang="zh-CN" altLang="en-US" sz="2000" dirty="0">
                <a:solidFill>
                  <a:schemeClr val="tx1"/>
                </a:solidFill>
                <a:latin typeface="Times New Roman" panose="02020603050405020304" pitchFamily="18" charset="0"/>
                <a:ea typeface="隶书" panose="02010509060101010101" pitchFamily="49" charset="-122"/>
                <a:cs typeface="Times New Roman" panose="02020603050405020304" pitchFamily="18" charset="0"/>
                <a:sym typeface="Symbol" panose="05050102010706020507" pitchFamily="18" charset="2"/>
              </a:rPr>
              <a:t>。</a:t>
            </a:r>
            <a:endParaRPr lang="zh-CN" altLang="en-US" sz="2000" dirty="0">
              <a:solidFill>
                <a:schemeClr val="tx1"/>
              </a:solidFill>
              <a:latin typeface="Times New Roman" panose="02020603050405020304" pitchFamily="18" charset="0"/>
              <a:ea typeface="隶书" panose="02010509060101010101" pitchFamily="49" charset="-122"/>
              <a:cs typeface="Times New Roman" panose="02020603050405020304" pitchFamily="18" charset="0"/>
              <a:sym typeface="Symbol" panose="05050102010706020507" pitchFamily="18" charset="2"/>
            </a:endParaRPr>
          </a:p>
          <a:p>
            <a:pPr>
              <a:spcAft>
                <a:spcPts val="2400"/>
              </a:spcAft>
              <a:buFontTx/>
              <a:buChar char="•"/>
            </a:pPr>
            <a:r>
              <a:rPr lang="el-GR" altLang="zh-CN" sz="2000" dirty="0">
                <a:solidFill>
                  <a:schemeClr val="tx1"/>
                </a:solidFill>
                <a:latin typeface="Times New Roman" panose="02020603050405020304" pitchFamily="18" charset="0"/>
                <a:ea typeface="隶书" panose="02010509060101010101" pitchFamily="49" charset="-122"/>
                <a:cs typeface="Times New Roman" panose="02020603050405020304" pitchFamily="18" charset="0"/>
              </a:rPr>
              <a:t>φ</a:t>
            </a:r>
            <a:r>
              <a:rPr lang="zh-CN" altLang="en-US" sz="2000" dirty="0">
                <a:solidFill>
                  <a:schemeClr val="tx1"/>
                </a:solidFill>
                <a:latin typeface="Times New Roman" panose="02020603050405020304" pitchFamily="18" charset="0"/>
                <a:ea typeface="隶书" panose="02010509060101010101" pitchFamily="49" charset="-122"/>
                <a:cs typeface="Times New Roman" panose="02020603050405020304" pitchFamily="18" charset="0"/>
              </a:rPr>
              <a:t> </a:t>
            </a:r>
            <a:r>
              <a:rPr lang="en-US" altLang="zh-CN" sz="2000" dirty="0">
                <a:solidFill>
                  <a:schemeClr val="tx1"/>
                </a:solidFill>
                <a:latin typeface="Times New Roman" panose="02020603050405020304" pitchFamily="18" charset="0"/>
                <a:ea typeface="隶书" panose="02010509060101010101" pitchFamily="49" charset="-122"/>
                <a:cs typeface="Times New Roman" panose="02020603050405020304" pitchFamily="18" charset="0"/>
              </a:rPr>
              <a:t>=15°</a:t>
            </a:r>
            <a:r>
              <a:rPr lang="zh-CN" altLang="en-US" sz="2000" dirty="0">
                <a:solidFill>
                  <a:schemeClr val="tx1"/>
                </a:solidFill>
                <a:latin typeface="Times New Roman" panose="02020603050405020304" pitchFamily="18" charset="0"/>
                <a:ea typeface="隶书" panose="02010509060101010101" pitchFamily="49" charset="-122"/>
                <a:cs typeface="Times New Roman" panose="02020603050405020304" pitchFamily="18" charset="0"/>
              </a:rPr>
              <a:t>查图</a:t>
            </a:r>
            <a:r>
              <a:rPr lang="en-US" altLang="zh-CN" sz="2000" dirty="0">
                <a:solidFill>
                  <a:schemeClr val="tx1"/>
                </a:solidFill>
                <a:latin typeface="Times New Roman" panose="02020603050405020304" pitchFamily="18" charset="0"/>
                <a:ea typeface="隶书" panose="02010509060101010101" pitchFamily="49" charset="-122"/>
                <a:cs typeface="Times New Roman" panose="02020603050405020304" pitchFamily="18" charset="0"/>
              </a:rPr>
              <a:t>9-10</a:t>
            </a:r>
            <a:r>
              <a:rPr lang="zh-CN" altLang="en-US" sz="2000" dirty="0">
                <a:solidFill>
                  <a:schemeClr val="tx1"/>
                </a:solidFill>
                <a:latin typeface="Times New Roman" panose="02020603050405020304" pitchFamily="18" charset="0"/>
                <a:ea typeface="隶书" panose="02010509060101010101" pitchFamily="49"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隶书" panose="02010509060101010101" pitchFamily="49" charset="-122"/>
              </a:rPr>
              <a:t>N</a:t>
            </a:r>
            <a:r>
              <a:rPr lang="en-US" altLang="zh-CN" sz="2000" baseline="-25000" dirty="0" err="1">
                <a:solidFill>
                  <a:schemeClr val="tx1"/>
                </a:solidFill>
                <a:latin typeface="Times New Roman" panose="02020603050405020304" pitchFamily="18" charset="0"/>
                <a:ea typeface="隶书" panose="02010509060101010101" pitchFamily="49" charset="-122"/>
              </a:rPr>
              <a:t>c</a:t>
            </a:r>
            <a:r>
              <a:rPr lang="en-US" altLang="zh-CN" sz="2000" dirty="0">
                <a:solidFill>
                  <a:schemeClr val="tx1"/>
                </a:solidFill>
                <a:latin typeface="Times New Roman" panose="02020603050405020304" pitchFamily="18" charset="0"/>
                <a:ea typeface="隶书" panose="02010509060101010101" pitchFamily="49" charset="-122"/>
              </a:rPr>
              <a:t>=12.5</a:t>
            </a:r>
            <a:r>
              <a:rPr lang="zh-CN" altLang="en-US" sz="2000" dirty="0">
                <a:solidFill>
                  <a:schemeClr val="tx1"/>
                </a:solidFill>
                <a:latin typeface="Times New Roman" panose="02020603050405020304" pitchFamily="18" charset="0"/>
                <a:ea typeface="隶书" panose="02010509060101010101" pitchFamily="49" charset="-122"/>
              </a:rPr>
              <a:t>， </a:t>
            </a:r>
            <a:r>
              <a:rPr lang="en-US" altLang="zh-CN" sz="2000" dirty="0">
                <a:solidFill>
                  <a:schemeClr val="tx1"/>
                </a:solidFill>
                <a:latin typeface="Times New Roman" panose="02020603050405020304" pitchFamily="18" charset="0"/>
                <a:ea typeface="隶书" panose="02010509060101010101" pitchFamily="49" charset="-122"/>
              </a:rPr>
              <a:t>N</a:t>
            </a:r>
            <a:r>
              <a:rPr lang="en-US" altLang="zh-CN" sz="2000" baseline="-25000" dirty="0">
                <a:solidFill>
                  <a:schemeClr val="tx1"/>
                </a:solidFill>
                <a:latin typeface="Times New Roman" panose="02020603050405020304" pitchFamily="18" charset="0"/>
                <a:ea typeface="隶书" panose="02010509060101010101" pitchFamily="49" charset="-122"/>
              </a:rPr>
              <a:t>q</a:t>
            </a:r>
            <a:r>
              <a:rPr lang="en-US" altLang="zh-CN" sz="2000" dirty="0">
                <a:solidFill>
                  <a:schemeClr val="tx1"/>
                </a:solidFill>
                <a:latin typeface="Times New Roman" panose="02020603050405020304" pitchFamily="18" charset="0"/>
                <a:ea typeface="隶书" panose="02010509060101010101" pitchFamily="49" charset="-122"/>
              </a:rPr>
              <a:t>=4.5</a:t>
            </a:r>
            <a:r>
              <a:rPr lang="zh-CN" altLang="en-US" sz="2000" dirty="0">
                <a:solidFill>
                  <a:schemeClr val="tx1"/>
                </a:solidFill>
                <a:latin typeface="Times New Roman" panose="02020603050405020304" pitchFamily="18" charset="0"/>
                <a:ea typeface="隶书" panose="02010509060101010101" pitchFamily="49" charset="-122"/>
              </a:rPr>
              <a:t>， </a:t>
            </a:r>
            <a:r>
              <a:rPr lang="en-US" altLang="zh-CN" sz="2000" dirty="0">
                <a:solidFill>
                  <a:schemeClr val="tx1"/>
                </a:solidFill>
                <a:latin typeface="Times New Roman" panose="02020603050405020304" pitchFamily="18" charset="0"/>
                <a:ea typeface="隶书" panose="02010509060101010101" pitchFamily="49" charset="-122"/>
              </a:rPr>
              <a:t>N</a:t>
            </a:r>
            <a:r>
              <a:rPr lang="zh-CN" altLang="en-US" sz="2000" baseline="-25000" dirty="0">
                <a:solidFill>
                  <a:schemeClr val="tx1"/>
                </a:solidFill>
                <a:latin typeface="Times New Roman" panose="02020603050405020304" pitchFamily="18" charset="0"/>
                <a:ea typeface="隶书" panose="02010509060101010101" pitchFamily="49" charset="-122"/>
                <a:sym typeface="Symbol" panose="05050102010706020507" pitchFamily="18" charset="2"/>
              </a:rPr>
              <a:t></a:t>
            </a:r>
            <a:r>
              <a:rPr lang="en-US" altLang="zh-CN" sz="2000" dirty="0">
                <a:solidFill>
                  <a:schemeClr val="tx1"/>
                </a:solidFill>
                <a:latin typeface="Times New Roman" panose="02020603050405020304" pitchFamily="18" charset="0"/>
                <a:ea typeface="隶书" panose="02010509060101010101" pitchFamily="49" charset="-122"/>
                <a:sym typeface="Symbol" panose="05050102010706020507" pitchFamily="18" charset="2"/>
              </a:rPr>
              <a:t>=2.5</a:t>
            </a:r>
            <a:endParaRPr lang="en-US" altLang="zh-CN" sz="2000" dirty="0">
              <a:solidFill>
                <a:schemeClr val="tx1"/>
              </a:solidFill>
              <a:latin typeface="Times New Roman" panose="02020603050405020304" pitchFamily="18" charset="0"/>
              <a:ea typeface="隶书" panose="02010509060101010101" pitchFamily="49" charset="-122"/>
              <a:sym typeface="Symbol" panose="05050102010706020507" pitchFamily="18" charset="2"/>
            </a:endParaRPr>
          </a:p>
          <a:p>
            <a:pPr>
              <a:spcAft>
                <a:spcPts val="2400"/>
              </a:spcAft>
            </a:pPr>
            <a:r>
              <a:rPr lang="en-US" altLang="zh-CN" sz="2000" dirty="0">
                <a:solidFill>
                  <a:schemeClr val="tx1"/>
                </a:solidFill>
                <a:latin typeface="Times New Roman" panose="02020603050405020304" pitchFamily="18" charset="0"/>
                <a:ea typeface="隶书" panose="02010509060101010101" pitchFamily="49" charset="-122"/>
                <a:sym typeface="Symbol" panose="05050102010706020507" pitchFamily="18" charset="2"/>
              </a:rPr>
              <a:t>(2) </a:t>
            </a:r>
            <a:r>
              <a:rPr lang="zh-CN" altLang="en-US" sz="2000" dirty="0">
                <a:solidFill>
                  <a:schemeClr val="tx1"/>
                </a:solidFill>
                <a:latin typeface="Times New Roman" panose="02020603050405020304" pitchFamily="18" charset="0"/>
                <a:ea typeface="隶书" panose="02010509060101010101" pitchFamily="49" charset="-122"/>
                <a:sym typeface="Symbol" panose="05050102010706020507" pitchFamily="18" charset="2"/>
              </a:rPr>
              <a:t>求太沙基极限承载力</a:t>
            </a:r>
            <a:r>
              <a:rPr lang="en-US" altLang="zh-CN" sz="2000" dirty="0" err="1">
                <a:solidFill>
                  <a:schemeClr val="tx1"/>
                </a:solidFill>
                <a:latin typeface="Times New Roman" panose="02020603050405020304" pitchFamily="18" charset="0"/>
                <a:ea typeface="隶书" panose="02010509060101010101" pitchFamily="49" charset="-122"/>
                <a:sym typeface="Symbol" panose="05050102010706020507" pitchFamily="18" charset="2"/>
              </a:rPr>
              <a:t>p</a:t>
            </a:r>
            <a:r>
              <a:rPr lang="en-US" altLang="zh-CN" sz="2000" baseline="-25000" dirty="0" err="1">
                <a:solidFill>
                  <a:schemeClr val="tx1"/>
                </a:solidFill>
                <a:latin typeface="Times New Roman" panose="02020603050405020304" pitchFamily="18" charset="0"/>
                <a:ea typeface="隶书" panose="02010509060101010101" pitchFamily="49" charset="-122"/>
                <a:sym typeface="Symbol" panose="05050102010706020507" pitchFamily="18" charset="2"/>
              </a:rPr>
              <a:t>u</a:t>
            </a:r>
            <a:endParaRPr lang="en-US" altLang="zh-CN" sz="2000" baseline="-25000" dirty="0">
              <a:solidFill>
                <a:schemeClr val="tx1"/>
              </a:solidFill>
              <a:latin typeface="Times New Roman" panose="02020603050405020304" pitchFamily="18" charset="0"/>
              <a:ea typeface="隶书" panose="02010509060101010101" pitchFamily="49" charset="-122"/>
              <a:sym typeface="Symbol" panose="05050102010706020507" pitchFamily="18" charset="2"/>
            </a:endParaRPr>
          </a:p>
          <a:p>
            <a:pPr>
              <a:spcAft>
                <a:spcPts val="2400"/>
              </a:spcAft>
              <a:buFontTx/>
              <a:buChar char="•"/>
            </a:pPr>
            <a:endParaRPr lang="zh-CN" altLang="en-US" sz="2000" dirty="0">
              <a:solidFill>
                <a:schemeClr val="tx1"/>
              </a:solidFill>
              <a:latin typeface="Times New Roman" panose="02020603050405020304" pitchFamily="18" charset="0"/>
              <a:ea typeface="隶书" panose="02010509060101010101" pitchFamily="49" charset="-122"/>
            </a:endParaRPr>
          </a:p>
        </p:txBody>
      </p:sp>
      <p:graphicFrame>
        <p:nvGraphicFramePr>
          <p:cNvPr id="610304" name="Object 0"/>
          <p:cNvGraphicFramePr>
            <a:graphicFrameLocks noGrp="1" noChangeAspect="1"/>
          </p:cNvGraphicFramePr>
          <p:nvPr>
            <p:ph/>
          </p:nvPr>
        </p:nvGraphicFramePr>
        <p:xfrm>
          <a:off x="1116013" y="5300663"/>
          <a:ext cx="5327650" cy="863600"/>
        </p:xfrm>
        <a:graphic>
          <a:graphicData uri="http://schemas.openxmlformats.org/presentationml/2006/ole">
            <mc:AlternateContent xmlns:mc="http://schemas.openxmlformats.org/markup-compatibility/2006">
              <mc:Choice xmlns:v="urn:schemas-microsoft-com:vml" Requires="v">
                <p:oleObj spid="_x0000_s27665" name="公式" r:id="rId1" imgW="3606800" imgH="584200" progId="Equation.3">
                  <p:embed/>
                </p:oleObj>
              </mc:Choice>
              <mc:Fallback>
                <p:oleObj name="公式" r:id="rId1" imgW="3606800" imgH="584200" progId="Equation.3">
                  <p:embed/>
                  <p:pic>
                    <p:nvPicPr>
                      <p:cNvPr id="0" name="Object 0"/>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5300663"/>
                        <a:ext cx="53276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1" name="Rectangle 8"/>
          <p:cNvSpPr>
            <a:spLocks noChangeArrowheads="1"/>
          </p:cNvSpPr>
          <p:nvPr/>
        </p:nvSpPr>
        <p:spPr bwMode="auto">
          <a:xfrm>
            <a:off x="341313" y="6399213"/>
            <a:ext cx="2574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Aft>
                <a:spcPts val="2400"/>
              </a:spcAft>
            </a:pPr>
            <a:r>
              <a:rPr lang="en-US" altLang="zh-CN" sz="2000" dirty="0">
                <a:solidFill>
                  <a:schemeClr val="tx1"/>
                </a:solidFill>
                <a:latin typeface="Times New Roman" panose="02020603050405020304" pitchFamily="18" charset="0"/>
                <a:ea typeface="隶书" panose="02010509060101010101" pitchFamily="49" charset="-122"/>
                <a:sym typeface="Symbol" panose="05050102010706020507" pitchFamily="18" charset="2"/>
              </a:rPr>
              <a:t>(3) </a:t>
            </a:r>
            <a:r>
              <a:rPr lang="zh-CN" altLang="en-US" sz="2000" dirty="0">
                <a:solidFill>
                  <a:schemeClr val="tx1"/>
                </a:solidFill>
                <a:latin typeface="Times New Roman" panose="02020603050405020304" pitchFamily="18" charset="0"/>
                <a:ea typeface="隶书" panose="02010509060101010101" pitchFamily="49" charset="-122"/>
                <a:sym typeface="Symbol" panose="05050102010706020507" pitchFamily="18" charset="2"/>
              </a:rPr>
              <a:t>求地基允许承载力</a:t>
            </a:r>
            <a:endParaRPr lang="en-US" altLang="zh-CN" sz="2000" dirty="0">
              <a:solidFill>
                <a:schemeClr val="tx1"/>
              </a:solidFill>
              <a:latin typeface="Times New Roman" panose="02020603050405020304" pitchFamily="18" charset="0"/>
              <a:ea typeface="隶书" panose="02010509060101010101" pitchFamily="49" charset="-122"/>
              <a:sym typeface="Symbol" panose="05050102010706020507" pitchFamily="18" charset="2"/>
            </a:endParaRPr>
          </a:p>
        </p:txBody>
      </p:sp>
      <p:sp>
        <p:nvSpPr>
          <p:cNvPr id="65542" name="Text Box 9"/>
          <p:cNvSpPr txBox="1">
            <a:spLocks noChangeArrowheads="1"/>
          </p:cNvSpPr>
          <p:nvPr/>
        </p:nvSpPr>
        <p:spPr bwMode="auto">
          <a:xfrm>
            <a:off x="3543300" y="6378575"/>
            <a:ext cx="33650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000" dirty="0">
                <a:solidFill>
                  <a:schemeClr val="tx1"/>
                </a:solidFill>
                <a:latin typeface="Times New Roman" panose="02020603050405020304" pitchFamily="18" charset="0"/>
              </a:rPr>
              <a:t>[</a:t>
            </a:r>
            <a:r>
              <a:rPr lang="en-US" altLang="zh-CN" sz="2000" i="1" dirty="0">
                <a:solidFill>
                  <a:schemeClr val="tx1"/>
                </a:solidFill>
                <a:latin typeface="Times New Roman" panose="02020603050405020304" pitchFamily="18" charset="0"/>
              </a:rPr>
              <a:t>p</a:t>
            </a:r>
            <a:r>
              <a:rPr lang="en-US" altLang="zh-CN" sz="2000" dirty="0">
                <a:solidFill>
                  <a:schemeClr val="tx1"/>
                </a:solidFill>
                <a:latin typeface="Times New Roman" panose="02020603050405020304" pitchFamily="18" charset="0"/>
              </a:rPr>
              <a:t>]=</a:t>
            </a:r>
            <a:r>
              <a:rPr lang="en-US" altLang="zh-CN" sz="2000" dirty="0" err="1">
                <a:solidFill>
                  <a:schemeClr val="tx1"/>
                </a:solidFill>
                <a:latin typeface="Times New Roman" panose="02020603050405020304" pitchFamily="18" charset="0"/>
              </a:rPr>
              <a:t>p</a:t>
            </a:r>
            <a:r>
              <a:rPr lang="en-US" altLang="zh-CN" sz="2000" baseline="-25000" dirty="0" err="1">
                <a:solidFill>
                  <a:schemeClr val="tx1"/>
                </a:solidFill>
                <a:latin typeface="Times New Roman" panose="02020603050405020304" pitchFamily="18" charset="0"/>
              </a:rPr>
              <a:t>u</a:t>
            </a:r>
            <a:r>
              <a:rPr lang="en-US" altLang="zh-CN" sz="2000" dirty="0">
                <a:solidFill>
                  <a:schemeClr val="tx1"/>
                </a:solidFill>
                <a:latin typeface="Times New Roman" panose="02020603050405020304" pitchFamily="18" charset="0"/>
              </a:rPr>
              <a:t>/</a:t>
            </a:r>
            <a:r>
              <a:rPr lang="en-US" altLang="zh-CN" sz="2000" i="1" dirty="0">
                <a:solidFill>
                  <a:schemeClr val="tx1"/>
                </a:solidFill>
                <a:latin typeface="Times New Roman" panose="02020603050405020304" pitchFamily="18" charset="0"/>
              </a:rPr>
              <a:t>K</a:t>
            </a:r>
            <a:r>
              <a:rPr lang="en-US" altLang="zh-CN" sz="2000" dirty="0">
                <a:solidFill>
                  <a:schemeClr val="tx1"/>
                </a:solidFill>
                <a:latin typeface="Times New Roman" panose="02020603050405020304" pitchFamily="18" charset="0"/>
              </a:rPr>
              <a:t>=445.1/2.0=222.6 </a:t>
            </a:r>
            <a:r>
              <a:rPr lang="en-US" altLang="zh-CN" sz="2000" dirty="0" err="1">
                <a:solidFill>
                  <a:schemeClr val="tx1"/>
                </a:solidFill>
                <a:latin typeface="Times New Roman" panose="02020603050405020304" pitchFamily="18" charset="0"/>
              </a:rPr>
              <a:t>kPa</a:t>
            </a:r>
            <a:endParaRPr lang="en-US" altLang="zh-CN" sz="2000" dirty="0">
              <a:solidFill>
                <a:schemeClr val="tx1"/>
              </a:solidFill>
              <a:latin typeface="Times New Roman" panose="02020603050405020304" pitchFamily="18" charset="0"/>
            </a:endParaRPr>
          </a:p>
        </p:txBody>
      </p:sp>
      <p:sp>
        <p:nvSpPr>
          <p:cNvPr id="7" name="Text Box 8"/>
          <p:cNvSpPr txBox="1">
            <a:spLocks noChangeArrowheads="1"/>
          </p:cNvSpPr>
          <p:nvPr/>
        </p:nvSpPr>
        <p:spPr bwMode="auto">
          <a:xfrm>
            <a:off x="-7938" y="1589"/>
            <a:ext cx="43513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§7.4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地基极限承载力</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0304"/>
                                        </p:tgtEl>
                                        <p:attrNameLst>
                                          <p:attrName>style.visibility</p:attrName>
                                        </p:attrNameLst>
                                      </p:cBhvr>
                                      <p:to>
                                        <p:strVal val="visible"/>
                                      </p:to>
                                    </p:set>
                                    <p:animEffect transition="in" filter="wipe(left)">
                                      <p:cBhvr>
                                        <p:cTn id="7" dur="500"/>
                                        <p:tgtEl>
                                          <p:spTgt spid="610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bwMode="auto">
          <a:xfrm>
            <a:off x="1214439" y="2133600"/>
            <a:ext cx="631085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buClr>
                <a:schemeClr val="folHlink"/>
              </a:buClr>
              <a:buFontTx/>
              <a:buNone/>
            </a:pPr>
            <a:r>
              <a:rPr lang="en-US" altLang="zh-CN" dirty="0" smtClean="0">
                <a:solidFill>
                  <a:schemeClr val="bg1">
                    <a:lumMod val="95000"/>
                  </a:schemeClr>
                </a:solidFill>
                <a:latin typeface="Times New Roman" panose="02020603050405020304" pitchFamily="18" charset="0"/>
                <a:cs typeface="Times New Roman" panose="02020603050405020304" pitchFamily="18" charset="0"/>
              </a:rPr>
              <a:t>§ 7</a:t>
            </a:r>
            <a:r>
              <a:rPr lang="en-US" altLang="zh-CN" b="1" dirty="0" smtClean="0">
                <a:solidFill>
                  <a:schemeClr val="bg1">
                    <a:lumMod val="95000"/>
                  </a:schemeClr>
                </a:solidFill>
                <a:latin typeface="Times New Roman" panose="02020603050405020304" pitchFamily="18" charset="0"/>
                <a:cs typeface="Times New Roman" panose="02020603050405020304" pitchFamily="18" charset="0"/>
              </a:rPr>
              <a:t>.1 </a:t>
            </a:r>
            <a:r>
              <a:rPr lang="zh-CN" altLang="en-US" b="1" dirty="0" smtClean="0">
                <a:solidFill>
                  <a:schemeClr val="bg1">
                    <a:lumMod val="95000"/>
                  </a:schemeClr>
                </a:solidFill>
                <a:latin typeface="Times New Roman" panose="02020603050405020304" pitchFamily="18" charset="0"/>
                <a:cs typeface="Times New Roman" panose="02020603050405020304" pitchFamily="18" charset="0"/>
              </a:rPr>
              <a:t>概述 </a:t>
            </a:r>
            <a:endParaRPr lang="zh-CN" altLang="en-US" b="1" dirty="0" smtClean="0">
              <a:solidFill>
                <a:schemeClr val="bg1">
                  <a:lumMod val="95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1">
                    <a:lumMod val="95000"/>
                  </a:schemeClr>
                </a:solidFill>
                <a:latin typeface="Times New Roman" panose="02020603050405020304" pitchFamily="18" charset="0"/>
                <a:cs typeface="Times New Roman" panose="02020603050405020304" pitchFamily="18" charset="0"/>
              </a:rPr>
              <a:t>§ 7</a:t>
            </a:r>
            <a:r>
              <a:rPr lang="en-US" altLang="zh-CN" b="1" dirty="0" smtClean="0">
                <a:solidFill>
                  <a:schemeClr val="bg1">
                    <a:lumMod val="95000"/>
                  </a:schemeClr>
                </a:solidFill>
                <a:latin typeface="Times New Roman" panose="02020603050405020304" pitchFamily="18" charset="0"/>
                <a:cs typeface="Times New Roman" panose="02020603050405020304" pitchFamily="18" charset="0"/>
              </a:rPr>
              <a:t>.2 </a:t>
            </a:r>
            <a:r>
              <a:rPr lang="zh-CN" altLang="en-US" b="1" dirty="0" smtClean="0">
                <a:solidFill>
                  <a:schemeClr val="bg1">
                    <a:lumMod val="95000"/>
                  </a:schemeClr>
                </a:solidFill>
                <a:latin typeface="Times New Roman" panose="02020603050405020304" pitchFamily="18" charset="0"/>
                <a:cs typeface="Times New Roman" panose="02020603050405020304" pitchFamily="18" charset="0"/>
              </a:rPr>
              <a:t>浅基础的地基破坏模式</a:t>
            </a:r>
            <a:endParaRPr lang="en-US" altLang="zh-CN" b="1" dirty="0" smtClean="0">
              <a:solidFill>
                <a:schemeClr val="bg1">
                  <a:lumMod val="95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a:solidFill>
                  <a:schemeClr val="bg1">
                    <a:lumMod val="95000"/>
                  </a:schemeClr>
                </a:solidFill>
                <a:latin typeface="Times New Roman" panose="02020603050405020304" pitchFamily="18" charset="0"/>
                <a:cs typeface="Times New Roman" panose="02020603050405020304" pitchFamily="18" charset="0"/>
              </a:rPr>
              <a:t>§ 7</a:t>
            </a:r>
            <a:r>
              <a:rPr lang="en-US" altLang="zh-CN" b="1" dirty="0" smtClean="0">
                <a:solidFill>
                  <a:schemeClr val="bg1">
                    <a:lumMod val="95000"/>
                  </a:schemeClr>
                </a:solidFill>
                <a:latin typeface="Times New Roman" panose="02020603050405020304" pitchFamily="18" charset="0"/>
                <a:cs typeface="Times New Roman" panose="02020603050405020304" pitchFamily="18" charset="0"/>
              </a:rPr>
              <a:t>.3 </a:t>
            </a:r>
            <a:r>
              <a:rPr lang="zh-CN" altLang="en-US" b="1" dirty="0" smtClean="0">
                <a:solidFill>
                  <a:schemeClr val="bg1">
                    <a:lumMod val="95000"/>
                  </a:schemeClr>
                </a:solidFill>
                <a:latin typeface="Times New Roman" panose="02020603050405020304" pitchFamily="18" charset="0"/>
                <a:cs typeface="Times New Roman" panose="02020603050405020304" pitchFamily="18" charset="0"/>
              </a:rPr>
              <a:t>地基临界荷载</a:t>
            </a:r>
            <a:endParaRPr lang="zh-CN" altLang="en-US" b="1" dirty="0" smtClean="0">
              <a:solidFill>
                <a:schemeClr val="bg1">
                  <a:lumMod val="95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1">
                    <a:lumMod val="95000"/>
                  </a:schemeClr>
                </a:solidFill>
                <a:latin typeface="Times New Roman" panose="02020603050405020304" pitchFamily="18" charset="0"/>
                <a:cs typeface="Times New Roman" panose="02020603050405020304" pitchFamily="18" charset="0"/>
              </a:rPr>
              <a:t>§ 7</a:t>
            </a:r>
            <a:r>
              <a:rPr lang="en-US" altLang="zh-CN" b="1" dirty="0" smtClean="0">
                <a:solidFill>
                  <a:schemeClr val="bg1">
                    <a:lumMod val="95000"/>
                  </a:schemeClr>
                </a:solidFill>
                <a:latin typeface="Times New Roman" panose="02020603050405020304" pitchFamily="18" charset="0"/>
                <a:cs typeface="Times New Roman" panose="02020603050405020304" pitchFamily="18" charset="0"/>
              </a:rPr>
              <a:t>.4 </a:t>
            </a:r>
            <a:r>
              <a:rPr lang="zh-CN" altLang="en-US" b="1" dirty="0" smtClean="0">
                <a:solidFill>
                  <a:schemeClr val="bg1">
                    <a:lumMod val="95000"/>
                  </a:schemeClr>
                </a:solidFill>
                <a:latin typeface="Times New Roman" panose="02020603050405020304" pitchFamily="18" charset="0"/>
                <a:cs typeface="Times New Roman" panose="02020603050405020304" pitchFamily="18" charset="0"/>
              </a:rPr>
              <a:t>地基极限承载力</a:t>
            </a:r>
            <a:endParaRPr lang="zh-CN" altLang="en-US" b="1" dirty="0" smtClean="0">
              <a:solidFill>
                <a:schemeClr val="bg1">
                  <a:lumMod val="95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latin typeface="Times New Roman" panose="02020603050405020304" pitchFamily="18" charset="0"/>
                <a:cs typeface="Times New Roman" panose="02020603050405020304" pitchFamily="18" charset="0"/>
              </a:rPr>
              <a:t>§ 7</a:t>
            </a:r>
            <a:r>
              <a:rPr lang="en-US" altLang="zh-CN" b="1" dirty="0" smtClean="0">
                <a:latin typeface="Times New Roman" panose="02020603050405020304" pitchFamily="18" charset="0"/>
                <a:cs typeface="Times New Roman" panose="02020603050405020304" pitchFamily="18" charset="0"/>
              </a:rPr>
              <a:t>.5 </a:t>
            </a:r>
            <a:r>
              <a:rPr lang="zh-CN" altLang="en-US" b="1" dirty="0" smtClean="0">
                <a:latin typeface="Times New Roman" panose="02020603050405020304" pitchFamily="18" charset="0"/>
                <a:cs typeface="Times New Roman" panose="02020603050405020304" pitchFamily="18" charset="0"/>
              </a:rPr>
              <a:t>地基承载力特征值确定方法</a:t>
            </a:r>
            <a:endParaRPr lang="zh-CN" altLang="en-US" b="1" dirty="0" smtClean="0">
              <a:latin typeface="Times New Roman" panose="02020603050405020304" pitchFamily="18" charset="0"/>
              <a:cs typeface="Times New Roman" panose="02020603050405020304" pitchFamily="18" charset="0"/>
            </a:endParaRPr>
          </a:p>
          <a:p>
            <a:pPr eaLnBrk="1" hangingPunct="1">
              <a:buClr>
                <a:schemeClr val="folHlink"/>
              </a:buClr>
              <a:buFontTx/>
              <a:buNone/>
            </a:pPr>
            <a:endParaRPr lang="en-US" altLang="zh-CN" b="1" dirty="0" smtClean="0">
              <a:solidFill>
                <a:srgbClr val="0000FF"/>
              </a:solidFill>
              <a:latin typeface="幼圆" panose="02010509060101010101" pitchFamily="49" charset="-122"/>
              <a:ea typeface="幼圆" panose="02010509060101010101" pitchFamily="49" charset="-122"/>
            </a:endParaRPr>
          </a:p>
        </p:txBody>
      </p:sp>
      <p:sp>
        <p:nvSpPr>
          <p:cNvPr id="1027" name="Rectangle 54"/>
          <p:cNvSpPr>
            <a:spLocks noChangeArrowheads="1"/>
          </p:cNvSpPr>
          <p:nvPr/>
        </p:nvSpPr>
        <p:spPr bwMode="auto">
          <a:xfrm>
            <a:off x="1835696" y="764704"/>
            <a:ext cx="568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4800" b="1" dirty="0">
                <a:solidFill>
                  <a:srgbClr val="FF0000"/>
                </a:solidFill>
                <a:latin typeface="宋体" panose="02010600030101010101" pitchFamily="2" charset="-122"/>
              </a:rPr>
              <a:t>第九章 地基承载力</a:t>
            </a:r>
            <a:endParaRPr lang="zh-CN" altLang="en-US" sz="4800" b="1" dirty="0">
              <a:solidFill>
                <a:srgbClr val="FF0000"/>
              </a:solidFill>
              <a:latin typeface="宋体" panose="02010600030101010101" pitchFamily="2" charset="-12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arn(outVertical)">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462" name="Text Box 126"/>
          <p:cNvSpPr txBox="1">
            <a:spLocks noChangeArrowheads="1"/>
          </p:cNvSpPr>
          <p:nvPr/>
        </p:nvSpPr>
        <p:spPr bwMode="auto">
          <a:xfrm>
            <a:off x="965200" y="1349951"/>
            <a:ext cx="46887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0033"/>
                </a:solidFill>
                <a:latin typeface="幼圆" panose="02010509060101010101" pitchFamily="49" charset="-122"/>
                <a:ea typeface="幼圆" panose="02010509060101010101" pitchFamily="49" charset="-122"/>
              </a:rPr>
              <a:t>建筑物地基设计的基本要求：</a:t>
            </a:r>
            <a:endParaRPr lang="zh-CN" altLang="en-US" sz="2800" b="1" dirty="0">
              <a:solidFill>
                <a:srgbClr val="990033"/>
              </a:solidFill>
              <a:latin typeface="幼圆" panose="02010509060101010101" pitchFamily="49" charset="-122"/>
              <a:ea typeface="幼圆" panose="02010509060101010101" pitchFamily="49" charset="-122"/>
            </a:endParaRPr>
          </a:p>
        </p:txBody>
      </p:sp>
      <p:sp>
        <p:nvSpPr>
          <p:cNvPr id="270464" name="Text Box 128"/>
          <p:cNvSpPr txBox="1">
            <a:spLocks noChangeArrowheads="1"/>
          </p:cNvSpPr>
          <p:nvPr/>
        </p:nvSpPr>
        <p:spPr bwMode="auto">
          <a:xfrm>
            <a:off x="965200" y="2250281"/>
            <a:ext cx="57708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幼圆" panose="02010509060101010101" pitchFamily="49" charset="-122"/>
                <a:ea typeface="幼圆" panose="02010509060101010101" pitchFamily="49" charset="-122"/>
              </a:rPr>
              <a:t>稳定要求：荷载小于承载力（抗力）</a:t>
            </a:r>
            <a:endParaRPr lang="zh-CN" altLang="en-US" sz="2800" b="1" dirty="0">
              <a:solidFill>
                <a:srgbClr val="0000FF"/>
              </a:solidFill>
              <a:latin typeface="幼圆" panose="02010509060101010101" pitchFamily="49" charset="-122"/>
              <a:ea typeface="幼圆" panose="02010509060101010101" pitchFamily="49" charset="-122"/>
            </a:endParaRPr>
          </a:p>
        </p:txBody>
      </p:sp>
      <p:sp>
        <p:nvSpPr>
          <p:cNvPr id="270466" name="Text Box 130"/>
          <p:cNvSpPr txBox="1">
            <a:spLocks noChangeArrowheads="1"/>
          </p:cNvSpPr>
          <p:nvPr/>
        </p:nvSpPr>
        <p:spPr bwMode="auto">
          <a:xfrm>
            <a:off x="914400" y="4419600"/>
            <a:ext cx="61523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幼圆" panose="02010509060101010101" pitchFamily="49" charset="-122"/>
                <a:ea typeface="幼圆" panose="02010509060101010101" pitchFamily="49" charset="-122"/>
              </a:rPr>
              <a:t>变形要求：变形小于设计允许值 </a:t>
            </a:r>
            <a:r>
              <a:rPr lang="en-US" altLang="zh-CN" sz="2800" b="1" dirty="0">
                <a:solidFill>
                  <a:srgbClr val="0000FF"/>
                </a:solidFill>
                <a:latin typeface="幼圆" panose="02010509060101010101" pitchFamily="49" charset="-122"/>
                <a:ea typeface="幼圆" panose="02010509060101010101" pitchFamily="49" charset="-122"/>
              </a:rPr>
              <a:t>S</a:t>
            </a:r>
            <a:r>
              <a:rPr lang="en-US" altLang="zh-CN" sz="2800" b="1" dirty="0">
                <a:solidFill>
                  <a:srgbClr val="0000FF"/>
                </a:solidFill>
                <a:latin typeface="幼圆" panose="02010509060101010101" pitchFamily="49" charset="-122"/>
                <a:ea typeface="幼圆" panose="02010509060101010101" pitchFamily="49" charset="-122"/>
                <a:sym typeface="Symbol" panose="05050102010706020507" pitchFamily="18" charset="2"/>
              </a:rPr>
              <a:t>[S]</a:t>
            </a:r>
            <a:endParaRPr lang="en-US" altLang="zh-CN" sz="2800" b="1" dirty="0">
              <a:solidFill>
                <a:srgbClr val="0000FF"/>
              </a:solidFill>
              <a:latin typeface="幼圆" panose="02010509060101010101" pitchFamily="49" charset="-122"/>
              <a:ea typeface="幼圆" panose="02010509060101010101" pitchFamily="49" charset="-122"/>
            </a:endParaRPr>
          </a:p>
        </p:txBody>
      </p:sp>
      <p:sp>
        <p:nvSpPr>
          <p:cNvPr id="270473" name="AutoShape 137"/>
          <p:cNvSpPr>
            <a:spLocks noChangeArrowheads="1"/>
          </p:cNvSpPr>
          <p:nvPr/>
        </p:nvSpPr>
        <p:spPr bwMode="auto">
          <a:xfrm>
            <a:off x="4038600" y="3581400"/>
            <a:ext cx="1981200" cy="441325"/>
          </a:xfrm>
          <a:prstGeom prst="wedgeRoundRectCallout">
            <a:avLst>
              <a:gd name="adj1" fmla="val -66505"/>
              <a:gd name="adj2" fmla="val -47120"/>
              <a:gd name="adj3" fmla="val 16667"/>
            </a:avLst>
          </a:prstGeom>
          <a:solidFill>
            <a:schemeClr val="accent1"/>
          </a:solidFill>
          <a:ln w="19050" algn="ctr">
            <a:solidFill>
              <a:srgbClr val="FF33CC"/>
            </a:solidFill>
            <a:miter lim="800000"/>
          </a:ln>
        </p:spPr>
        <p:txBody>
          <a:bodyPr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990000"/>
                </a:solidFill>
                <a:latin typeface="幼圆" panose="02010509060101010101" pitchFamily="49" charset="-122"/>
                <a:ea typeface="幼圆" panose="02010509060101010101" pitchFamily="49" charset="-122"/>
              </a:rPr>
              <a:t>与土的强度有关</a:t>
            </a:r>
            <a:endParaRPr lang="zh-CN" altLang="en-US" sz="2000" b="1" baseline="-25000" dirty="0">
              <a:solidFill>
                <a:srgbClr val="990000"/>
              </a:solidFill>
              <a:latin typeface="幼圆" panose="02010509060101010101" pitchFamily="49" charset="-122"/>
              <a:ea typeface="幼圆" panose="02010509060101010101" pitchFamily="49" charset="-122"/>
            </a:endParaRPr>
          </a:p>
        </p:txBody>
      </p:sp>
      <p:sp>
        <p:nvSpPr>
          <p:cNvPr id="270474" name="AutoShape 138"/>
          <p:cNvSpPr>
            <a:spLocks noChangeArrowheads="1"/>
          </p:cNvSpPr>
          <p:nvPr/>
        </p:nvSpPr>
        <p:spPr bwMode="auto">
          <a:xfrm>
            <a:off x="5486400" y="5943600"/>
            <a:ext cx="2359025" cy="441325"/>
          </a:xfrm>
          <a:prstGeom prst="wedgeRoundRectCallout">
            <a:avLst>
              <a:gd name="adj1" fmla="val -58884"/>
              <a:gd name="adj2" fmla="val -109713"/>
              <a:gd name="adj3" fmla="val 16667"/>
            </a:avLst>
          </a:prstGeom>
          <a:solidFill>
            <a:schemeClr val="accent1"/>
          </a:solidFill>
          <a:ln w="19050" algn="ctr">
            <a:solidFill>
              <a:srgbClr val="FF33CC"/>
            </a:solidFill>
            <a:miter lim="800000"/>
          </a:ln>
        </p:spPr>
        <p:txBody>
          <a:bodyPr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990000"/>
                </a:solidFill>
                <a:latin typeface="幼圆" panose="02010509060101010101" pitchFamily="49" charset="-122"/>
                <a:ea typeface="幼圆" panose="02010509060101010101" pitchFamily="49" charset="-122"/>
              </a:rPr>
              <a:t>与土的压缩性有关</a:t>
            </a:r>
            <a:endParaRPr lang="zh-CN" altLang="en-US" sz="2000" b="1" baseline="-25000">
              <a:solidFill>
                <a:srgbClr val="990000"/>
              </a:solidFill>
              <a:latin typeface="幼圆" panose="02010509060101010101" pitchFamily="49" charset="-122"/>
              <a:ea typeface="幼圆" panose="02010509060101010101" pitchFamily="49" charset="-122"/>
            </a:endParaRPr>
          </a:p>
        </p:txBody>
      </p:sp>
      <p:sp>
        <p:nvSpPr>
          <p:cNvPr id="270475" name="AutoShape 139"/>
          <p:cNvSpPr>
            <a:spLocks noChangeArrowheads="1"/>
          </p:cNvSpPr>
          <p:nvPr/>
        </p:nvSpPr>
        <p:spPr bwMode="auto">
          <a:xfrm>
            <a:off x="914400" y="3124200"/>
            <a:ext cx="457200" cy="533400"/>
          </a:xfrm>
          <a:prstGeom prst="curvedRightArrow">
            <a:avLst>
              <a:gd name="adj1" fmla="val 23333"/>
              <a:gd name="adj2" fmla="val 46667"/>
              <a:gd name="adj3" fmla="val 33333"/>
            </a:avLst>
          </a:prstGeom>
          <a:solidFill>
            <a:srgbClr val="FF33CC"/>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270476" name="Text Box 140"/>
          <p:cNvSpPr txBox="1">
            <a:spLocks noChangeArrowheads="1"/>
          </p:cNvSpPr>
          <p:nvPr/>
        </p:nvSpPr>
        <p:spPr bwMode="auto">
          <a:xfrm>
            <a:off x="1600200" y="3352800"/>
            <a:ext cx="2057400" cy="436563"/>
          </a:xfrm>
          <a:prstGeom prst="rect">
            <a:avLst/>
          </a:prstGeom>
          <a:solidFill>
            <a:srgbClr val="0000FF"/>
          </a:solidFill>
          <a:ln w="9525" algn="ctr">
            <a:solidFill>
              <a:srgbClr val="0000FF"/>
            </a:solidFill>
            <a:miter lim="800000"/>
          </a:ln>
          <a:effectLst/>
        </p:spPr>
        <p:txBody>
          <a:bodyPr lIns="0" tIns="0" rIns="0" bIns="0">
            <a:spAutoFit/>
          </a:bodyPr>
          <a:lstStyle/>
          <a:p>
            <a:pPr eaLnBrk="1" hangingPunct="1">
              <a:defRPr/>
            </a:pPr>
            <a:r>
              <a:rPr lang="zh-CN" altLang="en-US" sz="2800" b="1" dirty="0">
                <a:solidFill>
                  <a:schemeClr val="accent1"/>
                </a:solidFill>
                <a:effectLst>
                  <a:outerShdw blurRad="38100" dist="38100" dir="2700000" algn="tl">
                    <a:srgbClr val="000000"/>
                  </a:outerShdw>
                </a:effectLst>
                <a:latin typeface="幼圆" panose="02010509060101010101" pitchFamily="49" charset="-122"/>
                <a:ea typeface="幼圆" panose="02010509060101010101" pitchFamily="49" charset="-122"/>
              </a:rPr>
              <a:t>地基承载力</a:t>
            </a:r>
            <a:endParaRPr lang="zh-CN" altLang="en-US" sz="2800" b="1" dirty="0">
              <a:solidFill>
                <a:schemeClr val="accent1"/>
              </a:solidFill>
              <a:effectLst>
                <a:outerShdw blurRad="38100" dist="38100" dir="2700000" algn="tl">
                  <a:srgbClr val="000000"/>
                </a:outerShdw>
              </a:effectLst>
              <a:latin typeface="幼圆" panose="02010509060101010101" pitchFamily="49" charset="-122"/>
              <a:ea typeface="幼圆" panose="02010509060101010101" pitchFamily="49" charset="-122"/>
            </a:endParaRPr>
          </a:p>
        </p:txBody>
      </p:sp>
      <p:sp>
        <p:nvSpPr>
          <p:cNvPr id="270477" name="AutoShape 141"/>
          <p:cNvSpPr>
            <a:spLocks noChangeArrowheads="1"/>
          </p:cNvSpPr>
          <p:nvPr/>
        </p:nvSpPr>
        <p:spPr bwMode="auto">
          <a:xfrm>
            <a:off x="838200" y="5029200"/>
            <a:ext cx="457200" cy="533400"/>
          </a:xfrm>
          <a:prstGeom prst="curvedRightArrow">
            <a:avLst>
              <a:gd name="adj1" fmla="val 23333"/>
              <a:gd name="adj2" fmla="val 46667"/>
              <a:gd name="adj3" fmla="val 33333"/>
            </a:avLst>
          </a:prstGeom>
          <a:solidFill>
            <a:srgbClr val="FF33CC"/>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270478" name="Text Box 142"/>
          <p:cNvSpPr txBox="1">
            <a:spLocks noChangeArrowheads="1"/>
          </p:cNvSpPr>
          <p:nvPr/>
        </p:nvSpPr>
        <p:spPr bwMode="auto">
          <a:xfrm>
            <a:off x="1371600" y="5410200"/>
            <a:ext cx="4137025" cy="436563"/>
          </a:xfrm>
          <a:prstGeom prst="rect">
            <a:avLst/>
          </a:prstGeom>
          <a:solidFill>
            <a:srgbClr val="0000FF"/>
          </a:solidFill>
          <a:ln w="9525" algn="ctr">
            <a:solidFill>
              <a:srgbClr val="0000FF"/>
            </a:solidFill>
            <a:miter lim="800000"/>
          </a:ln>
          <a:effectLst/>
        </p:spPr>
        <p:txBody>
          <a:bodyPr lIns="0" tIns="0" rIns="0" bIns="0">
            <a:spAutoFit/>
          </a:bodyPr>
          <a:lstStyle/>
          <a:p>
            <a:pPr eaLnBrk="1" hangingPunct="1">
              <a:defRPr/>
            </a:pPr>
            <a:r>
              <a:rPr lang="zh-CN" altLang="en-US" sz="2800" b="1">
                <a:solidFill>
                  <a:schemeClr val="accent1"/>
                </a:solidFill>
                <a:effectLst>
                  <a:outerShdw blurRad="38100" dist="38100" dir="2700000" algn="tl">
                    <a:srgbClr val="000000"/>
                  </a:outerShdw>
                </a:effectLst>
                <a:latin typeface="幼圆" panose="02010509060101010101" pitchFamily="49" charset="-122"/>
                <a:ea typeface="幼圆" panose="02010509060101010101" pitchFamily="49" charset="-122"/>
              </a:rPr>
              <a:t>沉降计算（分层总和法）</a:t>
            </a:r>
            <a:endParaRPr lang="zh-CN" altLang="en-US" sz="2800" b="1">
              <a:solidFill>
                <a:schemeClr val="accent1"/>
              </a:solidFill>
              <a:effectLst>
                <a:outerShdw blurRad="38100" dist="38100" dir="2700000" algn="tl">
                  <a:srgbClr val="000000"/>
                </a:outerShdw>
              </a:effectLst>
              <a:latin typeface="幼圆" panose="02010509060101010101" pitchFamily="49" charset="-122"/>
              <a:ea typeface="幼圆" panose="02010509060101010101" pitchFamily="49" charset="-122"/>
            </a:endParaRPr>
          </a:p>
        </p:txBody>
      </p:sp>
      <p:sp>
        <p:nvSpPr>
          <p:cNvPr id="13" name="Text Box 8"/>
          <p:cNvSpPr txBox="1">
            <a:spLocks noChangeArrowheads="1"/>
          </p:cNvSpPr>
          <p:nvPr/>
        </p:nvSpPr>
        <p:spPr bwMode="auto">
          <a:xfrm>
            <a:off x="-7938" y="1589"/>
            <a:ext cx="609210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§7.5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地基承载力特征值确定方法</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0462"/>
                                        </p:tgtEl>
                                        <p:attrNameLst>
                                          <p:attrName>style.visibility</p:attrName>
                                        </p:attrNameLst>
                                      </p:cBhvr>
                                      <p:to>
                                        <p:strVal val="visible"/>
                                      </p:to>
                                    </p:set>
                                    <p:animEffect transition="in" filter="dissolve">
                                      <p:cBhvr>
                                        <p:cTn id="7" dur="500"/>
                                        <p:tgtEl>
                                          <p:spTgt spid="2704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0464"/>
                                        </p:tgtEl>
                                        <p:attrNameLst>
                                          <p:attrName>style.visibility</p:attrName>
                                        </p:attrNameLst>
                                      </p:cBhvr>
                                      <p:to>
                                        <p:strVal val="visible"/>
                                      </p:to>
                                    </p:set>
                                    <p:animEffect transition="in" filter="wipe(left)">
                                      <p:cBhvr>
                                        <p:cTn id="12" dur="500"/>
                                        <p:tgtEl>
                                          <p:spTgt spid="2704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0466"/>
                                        </p:tgtEl>
                                        <p:attrNameLst>
                                          <p:attrName>style.visibility</p:attrName>
                                        </p:attrNameLst>
                                      </p:cBhvr>
                                      <p:to>
                                        <p:strVal val="visible"/>
                                      </p:to>
                                    </p:set>
                                    <p:animEffect transition="in" filter="wipe(left)">
                                      <p:cBhvr>
                                        <p:cTn id="17" dur="500"/>
                                        <p:tgtEl>
                                          <p:spTgt spid="2704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0477"/>
                                        </p:tgtEl>
                                        <p:attrNameLst>
                                          <p:attrName>style.visibility</p:attrName>
                                        </p:attrNameLst>
                                      </p:cBhvr>
                                      <p:to>
                                        <p:strVal val="visible"/>
                                      </p:to>
                                    </p:set>
                                    <p:animEffect transition="in" filter="wipe(left)">
                                      <p:cBhvr>
                                        <p:cTn id="22" dur="500"/>
                                        <p:tgtEl>
                                          <p:spTgt spid="27047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70478"/>
                                        </p:tgtEl>
                                        <p:attrNameLst>
                                          <p:attrName>style.visibility</p:attrName>
                                        </p:attrNameLst>
                                      </p:cBhvr>
                                      <p:to>
                                        <p:strVal val="visible"/>
                                      </p:to>
                                    </p:set>
                                    <p:animEffect transition="in" filter="wipe(left)">
                                      <p:cBhvr>
                                        <p:cTn id="26" dur="500"/>
                                        <p:tgtEl>
                                          <p:spTgt spid="27047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270474"/>
                                        </p:tgtEl>
                                        <p:attrNameLst>
                                          <p:attrName>style.visibility</p:attrName>
                                        </p:attrNameLst>
                                      </p:cBhvr>
                                      <p:to>
                                        <p:strVal val="visible"/>
                                      </p:to>
                                    </p:set>
                                    <p:animEffect transition="in" filter="slide(fromRight)">
                                      <p:cBhvr>
                                        <p:cTn id="31" dur="500"/>
                                        <p:tgtEl>
                                          <p:spTgt spid="27047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0475"/>
                                        </p:tgtEl>
                                        <p:attrNameLst>
                                          <p:attrName>style.visibility</p:attrName>
                                        </p:attrNameLst>
                                      </p:cBhvr>
                                      <p:to>
                                        <p:strVal val="visible"/>
                                      </p:to>
                                    </p:set>
                                    <p:animEffect transition="in" filter="wipe(left)">
                                      <p:cBhvr>
                                        <p:cTn id="36" dur="500"/>
                                        <p:tgtEl>
                                          <p:spTgt spid="270475"/>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70476"/>
                                        </p:tgtEl>
                                        <p:attrNameLst>
                                          <p:attrName>style.visibility</p:attrName>
                                        </p:attrNameLst>
                                      </p:cBhvr>
                                      <p:to>
                                        <p:strVal val="visible"/>
                                      </p:to>
                                    </p:set>
                                    <p:animEffect transition="in" filter="wipe(left)">
                                      <p:cBhvr>
                                        <p:cTn id="40" dur="500"/>
                                        <p:tgtEl>
                                          <p:spTgt spid="270476"/>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grpId="0" nodeType="clickEffect">
                                  <p:stCondLst>
                                    <p:cond delay="0"/>
                                  </p:stCondLst>
                                  <p:childTnLst>
                                    <p:set>
                                      <p:cBhvr>
                                        <p:cTn id="44" dur="1" fill="hold">
                                          <p:stCondLst>
                                            <p:cond delay="0"/>
                                          </p:stCondLst>
                                        </p:cTn>
                                        <p:tgtEl>
                                          <p:spTgt spid="270473"/>
                                        </p:tgtEl>
                                        <p:attrNameLst>
                                          <p:attrName>style.visibility</p:attrName>
                                        </p:attrNameLst>
                                      </p:cBhvr>
                                      <p:to>
                                        <p:strVal val="visible"/>
                                      </p:to>
                                    </p:set>
                                    <p:animEffect transition="in" filter="slide(fromRight)">
                                      <p:cBhvr>
                                        <p:cTn id="45" dur="500"/>
                                        <p:tgtEl>
                                          <p:spTgt spid="270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462" grpId="0" autoUpdateAnimBg="0"/>
      <p:bldP spid="270464" grpId="0" autoUpdateAnimBg="0"/>
      <p:bldP spid="270466" grpId="0" autoUpdateAnimBg="0"/>
      <p:bldP spid="270473" grpId="0" animBg="1" autoUpdateAnimBg="0"/>
      <p:bldP spid="270474" grpId="0" animBg="1" autoUpdateAnimBg="0"/>
      <p:bldP spid="270475" grpId="0" animBg="1"/>
      <p:bldP spid="270476" grpId="0" animBg="1" autoUpdateAnimBg="0"/>
      <p:bldP spid="270477" grpId="0" animBg="1"/>
      <p:bldP spid="270478"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1680" y="836711"/>
            <a:ext cx="5554960" cy="558899"/>
          </a:xfrm>
        </p:spPr>
        <p:txBody>
          <a:bodyPr/>
          <a:lstStyle/>
          <a:p>
            <a:r>
              <a:rPr lang="zh-CN" altLang="en-US" sz="3200" b="1" dirty="0" smtClean="0">
                <a:solidFill>
                  <a:schemeClr val="tx1"/>
                </a:solidFill>
                <a:latin typeface="+mn-ea"/>
                <a:ea typeface="+mn-ea"/>
              </a:rPr>
              <a:t>确定地基承载力特征值的</a:t>
            </a:r>
            <a:r>
              <a:rPr lang="zh-CN" altLang="en-US" sz="3200" b="1" dirty="0">
                <a:solidFill>
                  <a:schemeClr val="tx1"/>
                </a:solidFill>
                <a:latin typeface="+mn-ea"/>
                <a:ea typeface="+mn-ea"/>
              </a:rPr>
              <a:t>方法</a:t>
            </a:r>
            <a:endParaRPr lang="zh-CN" altLang="en-US" sz="3200" dirty="0">
              <a:solidFill>
                <a:schemeClr val="tx1"/>
              </a:solidFill>
              <a:latin typeface="+mn-ea"/>
              <a:ea typeface="+mn-ea"/>
            </a:endParaRPr>
          </a:p>
        </p:txBody>
      </p:sp>
      <p:sp>
        <p:nvSpPr>
          <p:cNvPr id="4" name="灯片编号占位符 3"/>
          <p:cNvSpPr>
            <a:spLocks noGrp="1"/>
          </p:cNvSpPr>
          <p:nvPr>
            <p:ph type="sldNum" sz="quarter" idx="12"/>
          </p:nvPr>
        </p:nvSpPr>
        <p:spPr/>
        <p:txBody>
          <a:bodyPr/>
          <a:lstStyle/>
          <a:p>
            <a:pPr>
              <a:defRPr/>
            </a:pPr>
            <a:fld id="{B93A7F3C-2558-4387-BD53-CADCA4D14A82}" type="slidenum">
              <a:rPr lang="zh-CN" altLang="en-US" smtClean="0"/>
            </a:fld>
            <a:endParaRPr lang="en-US" altLang="zh-CN"/>
          </a:p>
        </p:txBody>
      </p:sp>
      <p:sp>
        <p:nvSpPr>
          <p:cNvPr id="5" name="Rectangle 3"/>
          <p:cNvSpPr txBox="1">
            <a:spLocks noChangeArrowheads="1"/>
          </p:cNvSpPr>
          <p:nvPr/>
        </p:nvSpPr>
        <p:spPr bwMode="auto">
          <a:xfrm>
            <a:off x="415925" y="2435400"/>
            <a:ext cx="8270875" cy="38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lnSpc>
                <a:spcPct val="150000"/>
              </a:lnSpc>
              <a:buFont typeface="Wingdings" panose="05000000000000000000" pitchFamily="2" charset="2"/>
              <a:buChar char="Ø"/>
              <a:defRPr/>
            </a:pPr>
            <a:r>
              <a:rPr kumimoji="0" lang="zh-CN" altLang="en-US" sz="2400" b="1" kern="0" dirty="0" smtClean="0">
                <a:latin typeface="+mn-ea"/>
              </a:rPr>
              <a:t>根据地基中可能形成的塑性区大小来定：理论计算剪应力与抗剪强度对比，得出塑性区，临塑荷载、临界荷载； </a:t>
            </a:r>
            <a:endParaRPr kumimoji="0" lang="zh-CN" altLang="en-US" sz="2400" b="1" kern="0" dirty="0" smtClean="0">
              <a:latin typeface="+mn-ea"/>
            </a:endParaRPr>
          </a:p>
          <a:p>
            <a:pPr eaLnBrk="1" hangingPunct="1">
              <a:lnSpc>
                <a:spcPct val="150000"/>
              </a:lnSpc>
              <a:buFont typeface="Wingdings" panose="05000000000000000000" pitchFamily="2" charset="2"/>
              <a:buChar char="Ø"/>
              <a:defRPr/>
            </a:pPr>
            <a:r>
              <a:rPr kumimoji="0" lang="zh-CN" altLang="en-US" sz="2400" b="1" kern="0" dirty="0" smtClean="0">
                <a:latin typeface="+mn-ea"/>
              </a:rPr>
              <a:t>通过理论计算：极限荷载，然后根据建筑物的重要性，选择一个安全系数</a:t>
            </a:r>
            <a:r>
              <a:rPr kumimoji="0" lang="zh-CN" altLang="en-US" sz="2400" kern="0" dirty="0" smtClean="0">
                <a:latin typeface="+mn-ea"/>
              </a:rPr>
              <a:t> </a:t>
            </a:r>
            <a:r>
              <a:rPr kumimoji="0" lang="zh-CN" altLang="en-US" sz="2400" b="1" kern="0" dirty="0" smtClean="0">
                <a:latin typeface="+mn-ea"/>
              </a:rPr>
              <a:t>；</a:t>
            </a:r>
            <a:endParaRPr kumimoji="0" lang="zh-CN" altLang="en-US" sz="2400" b="1" kern="0" dirty="0" smtClean="0">
              <a:latin typeface="+mn-ea"/>
            </a:endParaRPr>
          </a:p>
          <a:p>
            <a:pPr eaLnBrk="1" hangingPunct="1">
              <a:lnSpc>
                <a:spcPct val="150000"/>
              </a:lnSpc>
              <a:buFont typeface="Wingdings" panose="05000000000000000000" pitchFamily="2" charset="2"/>
              <a:buChar char="Ø"/>
              <a:defRPr/>
            </a:pPr>
            <a:r>
              <a:rPr kumimoji="0" lang="zh-CN" altLang="en-US" sz="2400" b="1" kern="0" dirty="0" smtClean="0">
                <a:latin typeface="+mn-ea"/>
              </a:rPr>
              <a:t>通过野外载试验以及建筑经验：制订地基基础设计规范，规定“地基承载力特征值”（设计值）供设计使用</a:t>
            </a:r>
            <a:r>
              <a:rPr kumimoji="0" lang="zh-CN" altLang="en-US" sz="2400" kern="0" dirty="0" smtClean="0">
                <a:latin typeface="+mn-ea"/>
              </a:rPr>
              <a:t> </a:t>
            </a:r>
            <a:r>
              <a:rPr kumimoji="0" lang="zh-CN" altLang="en-US" sz="2400" b="1" kern="0" dirty="0" smtClean="0">
                <a:latin typeface="+mn-ea"/>
              </a:rPr>
              <a:t>。 </a:t>
            </a:r>
            <a:endParaRPr kumimoji="0" lang="zh-CN" altLang="en-US" sz="2400" b="1" kern="0" dirty="0" smtClean="0">
              <a:latin typeface="+mn-ea"/>
            </a:endParaRPr>
          </a:p>
        </p:txBody>
      </p:sp>
      <p:sp>
        <p:nvSpPr>
          <p:cNvPr id="6" name="Text Box 19"/>
          <p:cNvSpPr txBox="1">
            <a:spLocks noChangeArrowheads="1"/>
          </p:cNvSpPr>
          <p:nvPr/>
        </p:nvSpPr>
        <p:spPr bwMode="auto">
          <a:xfrm>
            <a:off x="2915816" y="1616508"/>
            <a:ext cx="3143175" cy="369332"/>
          </a:xfrm>
          <a:prstGeom prst="rect">
            <a:avLst/>
          </a:prstGeom>
          <a:noFill/>
          <a:ln w="9525" algn="ctr">
            <a:noFill/>
            <a:miter lim="800000"/>
          </a:ln>
        </p:spPr>
        <p:txBody>
          <a:bodyPr wrap="square" lIns="0" tIns="0" rIns="0" bIns="0">
            <a:spAutoFit/>
          </a:bodyPr>
          <a:lstStyle/>
          <a:p>
            <a:pPr eaLnBrk="1" hangingPunct="1">
              <a:defRPr/>
            </a:pPr>
            <a:r>
              <a:rPr lang="zh-CN" altLang="en-US" sz="2400" b="1" dirty="0" smtClean="0">
                <a:solidFill>
                  <a:srgbClr val="6600FF"/>
                </a:solidFill>
                <a:latin typeface="+mn-ea"/>
                <a:ea typeface="+mn-ea"/>
              </a:rPr>
              <a:t>即通常</a:t>
            </a:r>
            <a:r>
              <a:rPr lang="zh-CN" altLang="en-US" sz="2400" b="1" dirty="0">
                <a:solidFill>
                  <a:srgbClr val="6600FF"/>
                </a:solidFill>
                <a:latin typeface="+mn-ea"/>
                <a:ea typeface="+mn-ea"/>
              </a:rPr>
              <a:t>所</a:t>
            </a:r>
            <a:r>
              <a:rPr lang="zh-CN" altLang="en-US" sz="2400" b="1" dirty="0" smtClean="0">
                <a:solidFill>
                  <a:srgbClr val="6600FF"/>
                </a:solidFill>
                <a:latin typeface="+mn-ea"/>
                <a:ea typeface="+mn-ea"/>
              </a:rPr>
              <a:t>说</a:t>
            </a:r>
            <a:r>
              <a:rPr lang="zh-CN" altLang="en-US" sz="2400" b="1" u="sng" dirty="0" smtClean="0">
                <a:solidFill>
                  <a:srgbClr val="6600FF"/>
                </a:solidFill>
                <a:effectLst>
                  <a:outerShdw blurRad="38100" dist="38100" dir="2700000" algn="tl">
                    <a:srgbClr val="000000"/>
                  </a:outerShdw>
                </a:effectLst>
                <a:latin typeface="+mn-ea"/>
                <a:ea typeface="+mn-ea"/>
              </a:rPr>
              <a:t>容许</a:t>
            </a:r>
            <a:r>
              <a:rPr lang="zh-CN" altLang="en-US" sz="2400" b="1" u="sng" dirty="0">
                <a:solidFill>
                  <a:srgbClr val="6600FF"/>
                </a:solidFill>
                <a:effectLst>
                  <a:outerShdw blurRad="38100" dist="38100" dir="2700000" algn="tl">
                    <a:srgbClr val="000000"/>
                  </a:outerShdw>
                </a:effectLst>
                <a:latin typeface="+mn-ea"/>
                <a:ea typeface="+mn-ea"/>
              </a:rPr>
              <a:t>承载力</a:t>
            </a:r>
            <a:endParaRPr lang="zh-CN" altLang="en-US" sz="2400" b="1" u="sng" dirty="0">
              <a:solidFill>
                <a:srgbClr val="6600FF"/>
              </a:solidFill>
              <a:effectLst>
                <a:outerShdw blurRad="38100" dist="38100" dir="2700000" algn="tl">
                  <a:srgbClr val="000000"/>
                </a:outerShdw>
              </a:effectLst>
              <a:latin typeface="+mn-ea"/>
              <a:ea typeface="+mn-ea"/>
            </a:endParaRPr>
          </a:p>
        </p:txBody>
      </p:sp>
      <p:sp>
        <p:nvSpPr>
          <p:cNvPr id="7" name="Text Box 8"/>
          <p:cNvSpPr txBox="1">
            <a:spLocks noChangeArrowheads="1"/>
          </p:cNvSpPr>
          <p:nvPr/>
        </p:nvSpPr>
        <p:spPr bwMode="auto">
          <a:xfrm>
            <a:off x="-7938" y="1589"/>
            <a:ext cx="609210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§7.5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地基承载力特征值确定方法</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Rot="1" noChangeArrowheads="1"/>
          </p:cNvSpPr>
          <p:nvPr/>
        </p:nvSpPr>
        <p:spPr bwMode="auto">
          <a:xfrm>
            <a:off x="457200" y="762000"/>
            <a:ext cx="624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3600">
                <a:solidFill>
                  <a:srgbClr val="0000FF"/>
                </a:solidFill>
                <a:latin typeface="Times New Roman" panose="02020603050405020304" pitchFamily="18" charset="0"/>
                <a:ea typeface="隶书" panose="02010509060101010101" pitchFamily="49" charset="-122"/>
              </a:rPr>
              <a:t>已学习内容（关于浅基础）</a:t>
            </a:r>
            <a:endParaRPr lang="zh-CN" altLang="en-US" sz="3600">
              <a:solidFill>
                <a:srgbClr val="0000FF"/>
              </a:solidFill>
              <a:latin typeface="Times New Roman" panose="02020603050405020304" pitchFamily="18" charset="0"/>
              <a:ea typeface="隶书" panose="02010509060101010101" pitchFamily="49" charset="-122"/>
            </a:endParaRPr>
          </a:p>
        </p:txBody>
      </p:sp>
      <p:sp>
        <p:nvSpPr>
          <p:cNvPr id="566276" name="AutoShape 4"/>
          <p:cNvSpPr/>
          <p:nvPr/>
        </p:nvSpPr>
        <p:spPr bwMode="auto">
          <a:xfrm>
            <a:off x="3851275" y="3429000"/>
            <a:ext cx="180975" cy="1452563"/>
          </a:xfrm>
          <a:prstGeom prst="leftBrace">
            <a:avLst>
              <a:gd name="adj1" fmla="val 66886"/>
              <a:gd name="adj2" fmla="val 50000"/>
            </a:avLst>
          </a:prstGeom>
          <a:noFill/>
          <a:ln w="22225">
            <a:solidFill>
              <a:schemeClr val="folHlink"/>
            </a:solidFill>
            <a:round/>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66277" name="Rectangle 5"/>
          <p:cNvSpPr>
            <a:spLocks noChangeArrowheads="1"/>
          </p:cNvSpPr>
          <p:nvPr/>
        </p:nvSpPr>
        <p:spPr bwMode="auto">
          <a:xfrm>
            <a:off x="1524000" y="2362200"/>
            <a:ext cx="411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zh-CN" altLang="en-US" sz="3200" b="1">
                <a:solidFill>
                  <a:srgbClr val="CC0000"/>
                </a:solidFill>
                <a:latin typeface="Times New Roman" panose="02020603050405020304" pitchFamily="18" charset="0"/>
                <a:ea typeface="华文新魏" panose="02010800040101010101" pitchFamily="2" charset="-122"/>
              </a:rPr>
              <a:t>临界荷载 </a:t>
            </a:r>
            <a:r>
              <a:rPr lang="en-US" altLang="zh-CN" sz="3200" b="1" i="1">
                <a:solidFill>
                  <a:srgbClr val="6600FF"/>
                </a:solidFill>
                <a:latin typeface="Times New Roman" panose="02020603050405020304" pitchFamily="18" charset="0"/>
                <a:ea typeface="华文新魏" panose="02010800040101010101" pitchFamily="2" charset="-122"/>
              </a:rPr>
              <a:t>P</a:t>
            </a:r>
            <a:r>
              <a:rPr lang="en-US" altLang="zh-CN" sz="3200" b="1" i="1" baseline="-25000">
                <a:solidFill>
                  <a:srgbClr val="6600FF"/>
                </a:solidFill>
                <a:latin typeface="Times New Roman" panose="02020603050405020304" pitchFamily="18" charset="0"/>
                <a:ea typeface="华文新魏" panose="02010800040101010101" pitchFamily="2" charset="-122"/>
              </a:rPr>
              <a:t>1/4</a:t>
            </a:r>
            <a:r>
              <a:rPr lang="zh-CN" altLang="en-US" sz="3200" b="1" i="1">
                <a:solidFill>
                  <a:srgbClr val="6600FF"/>
                </a:solidFill>
                <a:latin typeface="Times New Roman" panose="02020603050405020304" pitchFamily="18" charset="0"/>
                <a:ea typeface="华文新魏" panose="02010800040101010101" pitchFamily="2" charset="-122"/>
              </a:rPr>
              <a:t>、</a:t>
            </a:r>
            <a:r>
              <a:rPr lang="en-US" altLang="zh-CN" sz="3200" b="1" i="1">
                <a:solidFill>
                  <a:srgbClr val="6600FF"/>
                </a:solidFill>
                <a:latin typeface="Times New Roman" panose="02020603050405020304" pitchFamily="18" charset="0"/>
                <a:ea typeface="华文新魏" panose="02010800040101010101" pitchFamily="2" charset="-122"/>
              </a:rPr>
              <a:t>P</a:t>
            </a:r>
            <a:r>
              <a:rPr lang="en-US" altLang="zh-CN" sz="3200" b="1" i="1" baseline="-25000">
                <a:solidFill>
                  <a:srgbClr val="6600FF"/>
                </a:solidFill>
                <a:latin typeface="Times New Roman" panose="02020603050405020304" pitchFamily="18" charset="0"/>
                <a:ea typeface="华文新魏" panose="02010800040101010101" pitchFamily="2" charset="-122"/>
              </a:rPr>
              <a:t>1/3</a:t>
            </a:r>
            <a:endParaRPr lang="en-US" altLang="zh-CN" sz="3200" b="1" i="1" baseline="-25000">
              <a:solidFill>
                <a:srgbClr val="6600FF"/>
              </a:solidFill>
              <a:latin typeface="Times New Roman" panose="02020603050405020304" pitchFamily="18" charset="0"/>
              <a:ea typeface="华文新魏" panose="02010800040101010101" pitchFamily="2" charset="-122"/>
            </a:endParaRPr>
          </a:p>
        </p:txBody>
      </p:sp>
      <p:sp>
        <p:nvSpPr>
          <p:cNvPr id="566278" name="Rectangle 6"/>
          <p:cNvSpPr>
            <a:spLocks noChangeArrowheads="1"/>
          </p:cNvSpPr>
          <p:nvPr/>
        </p:nvSpPr>
        <p:spPr bwMode="auto">
          <a:xfrm>
            <a:off x="1524000" y="16002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zh-CN" altLang="en-US" sz="3200" b="1">
                <a:solidFill>
                  <a:srgbClr val="CC0000"/>
                </a:solidFill>
                <a:latin typeface="Times New Roman" panose="02020603050405020304" pitchFamily="18" charset="0"/>
                <a:ea typeface="华文新魏" panose="02010800040101010101" pitchFamily="2" charset="-122"/>
              </a:rPr>
              <a:t>临塑荷载 </a:t>
            </a:r>
            <a:r>
              <a:rPr lang="en-US" altLang="zh-CN" sz="3200" b="1" i="1">
                <a:solidFill>
                  <a:srgbClr val="6600FF"/>
                </a:solidFill>
                <a:latin typeface="Times New Roman" panose="02020603050405020304" pitchFamily="18" charset="0"/>
                <a:ea typeface="华文新魏" panose="02010800040101010101" pitchFamily="2" charset="-122"/>
              </a:rPr>
              <a:t>P</a:t>
            </a:r>
            <a:r>
              <a:rPr lang="en-US" altLang="zh-CN" sz="3200" b="1" i="1" baseline="-25000">
                <a:solidFill>
                  <a:srgbClr val="6600FF"/>
                </a:solidFill>
                <a:latin typeface="Times New Roman" panose="02020603050405020304" pitchFamily="18" charset="0"/>
                <a:ea typeface="华文新魏" panose="02010800040101010101" pitchFamily="2" charset="-122"/>
              </a:rPr>
              <a:t>cr</a:t>
            </a:r>
            <a:endParaRPr lang="en-US" altLang="zh-CN" sz="3200" b="1" i="1" baseline="-25000">
              <a:solidFill>
                <a:srgbClr val="6600FF"/>
              </a:solidFill>
              <a:latin typeface="Times New Roman" panose="02020603050405020304" pitchFamily="18" charset="0"/>
              <a:ea typeface="华文新魏" panose="02010800040101010101" pitchFamily="2" charset="-122"/>
            </a:endParaRPr>
          </a:p>
        </p:txBody>
      </p:sp>
      <p:sp>
        <p:nvSpPr>
          <p:cNvPr id="566279" name="Rectangle 7"/>
          <p:cNvSpPr>
            <a:spLocks noChangeArrowheads="1"/>
          </p:cNvSpPr>
          <p:nvPr/>
        </p:nvSpPr>
        <p:spPr bwMode="auto">
          <a:xfrm>
            <a:off x="900113" y="3733800"/>
            <a:ext cx="30622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lnSpc>
                <a:spcPct val="95000"/>
              </a:lnSpc>
            </a:pPr>
            <a:r>
              <a:rPr lang="zh-CN" altLang="en-US" sz="3200" b="1">
                <a:solidFill>
                  <a:srgbClr val="CC0000"/>
                </a:solidFill>
                <a:latin typeface="Times New Roman" panose="02020603050405020304" pitchFamily="18" charset="0"/>
                <a:ea typeface="华文新魏" panose="02010800040101010101" pitchFamily="2" charset="-122"/>
              </a:rPr>
              <a:t>极限荷载 </a:t>
            </a:r>
            <a:r>
              <a:rPr lang="en-US" altLang="zh-CN" sz="3200" b="1" i="1">
                <a:solidFill>
                  <a:srgbClr val="6600FF"/>
                </a:solidFill>
                <a:latin typeface="Times New Roman" panose="02020603050405020304" pitchFamily="18" charset="0"/>
                <a:ea typeface="华文新魏" panose="02010800040101010101" pitchFamily="2" charset="-122"/>
              </a:rPr>
              <a:t>P</a:t>
            </a:r>
            <a:r>
              <a:rPr lang="en-US" altLang="zh-CN" sz="3200" b="1" i="1" baseline="-25000">
                <a:solidFill>
                  <a:srgbClr val="6600FF"/>
                </a:solidFill>
                <a:latin typeface="Times New Roman" panose="02020603050405020304" pitchFamily="18" charset="0"/>
                <a:ea typeface="华文新魏" panose="02010800040101010101" pitchFamily="2" charset="-122"/>
              </a:rPr>
              <a:t>u</a:t>
            </a:r>
            <a:endParaRPr lang="en-US" altLang="zh-CN" sz="3200" b="1" i="1">
              <a:solidFill>
                <a:srgbClr val="6600FF"/>
              </a:solidFill>
              <a:latin typeface="Times New Roman" panose="02020603050405020304" pitchFamily="18" charset="0"/>
              <a:ea typeface="华文新魏" panose="02010800040101010101" pitchFamily="2" charset="-122"/>
            </a:endParaRPr>
          </a:p>
          <a:p>
            <a:pPr algn="ctr" eaLnBrk="1" hangingPunct="1">
              <a:lnSpc>
                <a:spcPct val="95000"/>
              </a:lnSpc>
            </a:pPr>
            <a:r>
              <a:rPr lang="zh-CN" altLang="en-US" sz="3200" b="1">
                <a:solidFill>
                  <a:srgbClr val="CC0000"/>
                </a:solidFill>
                <a:latin typeface="Times New Roman" panose="02020603050405020304" pitchFamily="18" charset="0"/>
                <a:ea typeface="华文新魏" panose="02010800040101010101" pitchFamily="2" charset="-122"/>
              </a:rPr>
              <a:t>（极限承载力）</a:t>
            </a:r>
            <a:endParaRPr lang="zh-CN" altLang="en-US" sz="3200" b="1">
              <a:solidFill>
                <a:srgbClr val="CC0000"/>
              </a:solidFill>
              <a:latin typeface="Times New Roman" panose="02020603050405020304" pitchFamily="18" charset="0"/>
              <a:ea typeface="华文新魏" panose="02010800040101010101" pitchFamily="2" charset="-122"/>
              <a:sym typeface="Symbol" panose="05050102010706020507" pitchFamily="18" charset="2"/>
            </a:endParaRPr>
          </a:p>
        </p:txBody>
      </p:sp>
      <p:sp>
        <p:nvSpPr>
          <p:cNvPr id="566280" name="Rectangle 8"/>
          <p:cNvSpPr>
            <a:spLocks noChangeArrowheads="1"/>
          </p:cNvSpPr>
          <p:nvPr/>
        </p:nvSpPr>
        <p:spPr bwMode="auto">
          <a:xfrm>
            <a:off x="4038600" y="3127375"/>
            <a:ext cx="4304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3200" b="1" dirty="0" smtClean="0">
                <a:solidFill>
                  <a:srgbClr val="6600FF"/>
                </a:solidFill>
                <a:latin typeface="Times New Roman" panose="02020603050405020304" pitchFamily="18" charset="0"/>
                <a:ea typeface="隶书" panose="02010509060101010101" pitchFamily="49" charset="-122"/>
              </a:rPr>
              <a:t>普朗德尔和赖斯纳</a:t>
            </a:r>
            <a:r>
              <a:rPr lang="zh-CN" altLang="en-US" sz="3200" b="1" dirty="0">
                <a:solidFill>
                  <a:srgbClr val="6600FF"/>
                </a:solidFill>
                <a:latin typeface="Times New Roman" panose="02020603050405020304" pitchFamily="18" charset="0"/>
                <a:ea typeface="隶书" panose="02010509060101010101" pitchFamily="49" charset="-122"/>
              </a:rPr>
              <a:t>公式</a:t>
            </a:r>
            <a:endParaRPr lang="zh-CN" altLang="en-US" sz="3200" b="1" dirty="0">
              <a:solidFill>
                <a:srgbClr val="6600FF"/>
              </a:solidFill>
              <a:latin typeface="Times New Roman" panose="02020603050405020304" pitchFamily="18" charset="0"/>
              <a:ea typeface="隶书" panose="02010509060101010101" pitchFamily="49" charset="-122"/>
            </a:endParaRPr>
          </a:p>
        </p:txBody>
      </p:sp>
      <p:sp>
        <p:nvSpPr>
          <p:cNvPr id="566281" name="Rectangle 9"/>
          <p:cNvSpPr>
            <a:spLocks noRot="1" noChangeArrowheads="1"/>
          </p:cNvSpPr>
          <p:nvPr/>
        </p:nvSpPr>
        <p:spPr bwMode="auto">
          <a:xfrm>
            <a:off x="4038600" y="3801479"/>
            <a:ext cx="22860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6600FF"/>
                </a:solidFill>
                <a:latin typeface="Times New Roman" panose="02020603050405020304" pitchFamily="18" charset="0"/>
                <a:ea typeface="隶书" panose="02010509060101010101" pitchFamily="49" charset="-122"/>
              </a:rPr>
              <a:t>太沙基公式</a:t>
            </a:r>
            <a:endParaRPr lang="zh-CN" altLang="en-US" sz="3200" b="1" dirty="0">
              <a:solidFill>
                <a:srgbClr val="6600FF"/>
              </a:solidFill>
              <a:latin typeface="Times New Roman" panose="02020603050405020304" pitchFamily="18" charset="0"/>
              <a:ea typeface="隶书" panose="02010509060101010101" pitchFamily="49" charset="-122"/>
            </a:endParaRPr>
          </a:p>
        </p:txBody>
      </p:sp>
      <p:sp>
        <p:nvSpPr>
          <p:cNvPr id="566283" name="Rectangle 11"/>
          <p:cNvSpPr>
            <a:spLocks noRot="1" noChangeArrowheads="1"/>
          </p:cNvSpPr>
          <p:nvPr/>
        </p:nvSpPr>
        <p:spPr bwMode="auto">
          <a:xfrm>
            <a:off x="4140200" y="4437063"/>
            <a:ext cx="19050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rgbClr val="6600FF"/>
                </a:solidFill>
                <a:latin typeface="Times New Roman" panose="02020603050405020304" pitchFamily="18" charset="0"/>
                <a:ea typeface="隶书" panose="02010509060101010101" pitchFamily="49" charset="-122"/>
              </a:rPr>
              <a:t>汉森公式</a:t>
            </a:r>
            <a:endParaRPr lang="zh-CN" altLang="en-US" sz="3200" b="1">
              <a:solidFill>
                <a:srgbClr val="6600FF"/>
              </a:solidFill>
              <a:latin typeface="Times New Roman" panose="02020603050405020304" pitchFamily="18" charset="0"/>
              <a:ea typeface="隶书" panose="02010509060101010101" pitchFamily="49" charset="-122"/>
            </a:endParaRPr>
          </a:p>
        </p:txBody>
      </p:sp>
      <p:sp>
        <p:nvSpPr>
          <p:cNvPr id="566286" name="Text Box 14"/>
          <p:cNvSpPr txBox="1">
            <a:spLocks noChangeArrowheads="1"/>
          </p:cNvSpPr>
          <p:nvPr/>
        </p:nvSpPr>
        <p:spPr bwMode="auto">
          <a:xfrm>
            <a:off x="1392188" y="5604234"/>
            <a:ext cx="5292824" cy="430887"/>
          </a:xfrm>
          <a:prstGeom prst="rect">
            <a:avLst/>
          </a:prstGeom>
          <a:solidFill>
            <a:schemeClr val="accent1"/>
          </a:solidFill>
          <a:ln w="9525" algn="ctr">
            <a:solidFill>
              <a:srgbClr val="6600FF"/>
            </a:solidFill>
            <a:miter lim="800000"/>
          </a:ln>
        </p:spPr>
        <p:txBody>
          <a:bodyPr wrap="squar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CC3300"/>
                </a:solidFill>
                <a:latin typeface="Times New Roman" panose="02020603050405020304" pitchFamily="18" charset="0"/>
                <a:ea typeface="隶书" panose="02010509060101010101" pitchFamily="49" charset="-122"/>
              </a:rPr>
              <a:t>问题：</a:t>
            </a:r>
            <a:r>
              <a:rPr lang="zh-CN" altLang="en-US" sz="2800" b="1" dirty="0">
                <a:solidFill>
                  <a:srgbClr val="6600FF"/>
                </a:solidFill>
                <a:latin typeface="Times New Roman" panose="02020603050405020304" pitchFamily="18" charset="0"/>
                <a:ea typeface="隶书" panose="02010509060101010101" pitchFamily="49" charset="-122"/>
              </a:rPr>
              <a:t>如何</a:t>
            </a:r>
            <a:r>
              <a:rPr lang="zh-CN" altLang="en-US" sz="2800" b="1" dirty="0" smtClean="0">
                <a:solidFill>
                  <a:srgbClr val="6600FF"/>
                </a:solidFill>
                <a:latin typeface="Times New Roman" panose="02020603050405020304" pitchFamily="18" charset="0"/>
                <a:ea typeface="隶书" panose="02010509060101010101" pitchFamily="49" charset="-122"/>
              </a:rPr>
              <a:t>确定承载力特征值</a:t>
            </a:r>
            <a:r>
              <a:rPr lang="en-US" altLang="zh-CN" sz="2800" b="1" i="1" dirty="0" smtClean="0">
                <a:solidFill>
                  <a:srgbClr val="6600FF"/>
                </a:solidFill>
                <a:latin typeface="Times New Roman" panose="02020603050405020304" pitchFamily="18" charset="0"/>
                <a:ea typeface="隶书" panose="02010509060101010101" pitchFamily="49" charset="-122"/>
              </a:rPr>
              <a:t>f</a:t>
            </a:r>
            <a:r>
              <a:rPr lang="zh-CN" altLang="en-US" sz="2800" b="1" dirty="0" smtClean="0">
                <a:solidFill>
                  <a:srgbClr val="6600FF"/>
                </a:solidFill>
                <a:latin typeface="Times New Roman" panose="02020603050405020304" pitchFamily="18" charset="0"/>
                <a:ea typeface="隶书" panose="02010509060101010101" pitchFamily="49" charset="-122"/>
              </a:rPr>
              <a:t>？</a:t>
            </a:r>
            <a:endParaRPr lang="zh-CN" altLang="en-US" sz="2800" b="1" dirty="0">
              <a:solidFill>
                <a:srgbClr val="6600FF"/>
              </a:solidFill>
              <a:latin typeface="Times New Roman" panose="02020603050405020304" pitchFamily="18" charset="0"/>
              <a:ea typeface="隶书" panose="02010509060101010101" pitchFamily="49" charset="-122"/>
            </a:endParaRPr>
          </a:p>
        </p:txBody>
      </p:sp>
      <p:sp>
        <p:nvSpPr>
          <p:cNvPr id="11" name="Text Box 8"/>
          <p:cNvSpPr txBox="1">
            <a:spLocks noChangeArrowheads="1"/>
          </p:cNvSpPr>
          <p:nvPr/>
        </p:nvSpPr>
        <p:spPr bwMode="auto">
          <a:xfrm>
            <a:off x="-7938" y="1589"/>
            <a:ext cx="609210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§7.5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地基承载力特征值确定方法</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6278"/>
                                        </p:tgtEl>
                                        <p:attrNameLst>
                                          <p:attrName>style.visibility</p:attrName>
                                        </p:attrNameLst>
                                      </p:cBhvr>
                                      <p:to>
                                        <p:strVal val="visible"/>
                                      </p:to>
                                    </p:set>
                                    <p:animEffect transition="in" filter="wipe(left)">
                                      <p:cBhvr>
                                        <p:cTn id="7" dur="500"/>
                                        <p:tgtEl>
                                          <p:spTgt spid="5662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6277"/>
                                        </p:tgtEl>
                                        <p:attrNameLst>
                                          <p:attrName>style.visibility</p:attrName>
                                        </p:attrNameLst>
                                      </p:cBhvr>
                                      <p:to>
                                        <p:strVal val="visible"/>
                                      </p:to>
                                    </p:set>
                                    <p:animEffect transition="in" filter="wipe(left)">
                                      <p:cBhvr>
                                        <p:cTn id="12" dur="500"/>
                                        <p:tgtEl>
                                          <p:spTgt spid="5662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6279"/>
                                        </p:tgtEl>
                                        <p:attrNameLst>
                                          <p:attrName>style.visibility</p:attrName>
                                        </p:attrNameLst>
                                      </p:cBhvr>
                                      <p:to>
                                        <p:strVal val="visible"/>
                                      </p:to>
                                    </p:set>
                                    <p:animEffect transition="in" filter="dissolve">
                                      <p:cBhvr>
                                        <p:cTn id="17" dur="500"/>
                                        <p:tgtEl>
                                          <p:spTgt spid="56627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6276"/>
                                        </p:tgtEl>
                                        <p:attrNameLst>
                                          <p:attrName>style.visibility</p:attrName>
                                        </p:attrNameLst>
                                      </p:cBhvr>
                                      <p:to>
                                        <p:strVal val="visible"/>
                                      </p:to>
                                    </p:set>
                                    <p:animEffect transition="in" filter="dissolve">
                                      <p:cBhvr>
                                        <p:cTn id="22" dur="500"/>
                                        <p:tgtEl>
                                          <p:spTgt spid="5662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6280"/>
                                        </p:tgtEl>
                                        <p:attrNameLst>
                                          <p:attrName>style.visibility</p:attrName>
                                        </p:attrNameLst>
                                      </p:cBhvr>
                                      <p:to>
                                        <p:strVal val="visible"/>
                                      </p:to>
                                    </p:set>
                                    <p:animEffect transition="in" filter="wipe(left)">
                                      <p:cBhvr>
                                        <p:cTn id="27" dur="500"/>
                                        <p:tgtEl>
                                          <p:spTgt spid="5662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6281"/>
                                        </p:tgtEl>
                                        <p:attrNameLst>
                                          <p:attrName>style.visibility</p:attrName>
                                        </p:attrNameLst>
                                      </p:cBhvr>
                                      <p:to>
                                        <p:strVal val="visible"/>
                                      </p:to>
                                    </p:set>
                                    <p:animEffect transition="in" filter="wipe(left)">
                                      <p:cBhvr>
                                        <p:cTn id="32" dur="500"/>
                                        <p:tgtEl>
                                          <p:spTgt spid="5662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6283"/>
                                        </p:tgtEl>
                                        <p:attrNameLst>
                                          <p:attrName>style.visibility</p:attrName>
                                        </p:attrNameLst>
                                      </p:cBhvr>
                                      <p:to>
                                        <p:strVal val="visible"/>
                                      </p:to>
                                    </p:set>
                                    <p:animEffect transition="in" filter="wipe(left)">
                                      <p:cBhvr>
                                        <p:cTn id="37" dur="500"/>
                                        <p:tgtEl>
                                          <p:spTgt spid="56628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66286"/>
                                        </p:tgtEl>
                                        <p:attrNameLst>
                                          <p:attrName>style.visibility</p:attrName>
                                        </p:attrNameLst>
                                      </p:cBhvr>
                                      <p:to>
                                        <p:strVal val="visible"/>
                                      </p:to>
                                    </p:set>
                                    <p:animEffect transition="in" filter="slide(fromBottom)">
                                      <p:cBhvr>
                                        <p:cTn id="42" dur="500"/>
                                        <p:tgtEl>
                                          <p:spTgt spid="566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6" grpId="0" animBg="1"/>
      <p:bldP spid="566277" grpId="0" autoUpdateAnimBg="0"/>
      <p:bldP spid="566278" grpId="0" autoUpdateAnimBg="0"/>
      <p:bldP spid="566279" grpId="0" autoUpdateAnimBg="0"/>
      <p:bldP spid="566280" grpId="0" autoUpdateAnimBg="0"/>
      <p:bldP spid="566281" grpId="0" autoUpdateAnimBg="0"/>
      <p:bldP spid="566283" grpId="0" autoUpdateAnimBg="0"/>
      <p:bldP spid="566286"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ext Box 12"/>
          <p:cNvSpPr txBox="1">
            <a:spLocks noChangeArrowheads="1"/>
          </p:cNvSpPr>
          <p:nvPr/>
        </p:nvSpPr>
        <p:spPr bwMode="auto">
          <a:xfrm>
            <a:off x="457200" y="838200"/>
            <a:ext cx="40211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rgbClr val="990000"/>
                </a:solidFill>
                <a:ea typeface="隶书" panose="02010509060101010101" pitchFamily="49" charset="-122"/>
              </a:rPr>
              <a:t>承载力 </a:t>
            </a:r>
            <a:r>
              <a:rPr lang="en-US" altLang="zh-CN" sz="3200" b="1" i="1">
                <a:solidFill>
                  <a:srgbClr val="6600FF"/>
                </a:solidFill>
                <a:latin typeface="Times New Roman" panose="02020603050405020304" pitchFamily="18" charset="0"/>
                <a:ea typeface="隶书" panose="02010509060101010101" pitchFamily="49" charset="-122"/>
              </a:rPr>
              <a:t>f</a:t>
            </a:r>
            <a:r>
              <a:rPr lang="en-US" altLang="zh-CN" sz="3200" b="1" i="1">
                <a:solidFill>
                  <a:srgbClr val="990000"/>
                </a:solidFill>
                <a:latin typeface="Times New Roman" panose="02020603050405020304" pitchFamily="18" charset="0"/>
                <a:ea typeface="隶书" panose="02010509060101010101" pitchFamily="49" charset="-122"/>
              </a:rPr>
              <a:t> </a:t>
            </a:r>
            <a:r>
              <a:rPr lang="zh-CN" altLang="en-US" sz="3200" b="1">
                <a:solidFill>
                  <a:srgbClr val="990000"/>
                </a:solidFill>
                <a:ea typeface="隶书" panose="02010509060101010101" pitchFamily="49" charset="-122"/>
              </a:rPr>
              <a:t>的确定办法：</a:t>
            </a:r>
            <a:endParaRPr lang="zh-CN" altLang="en-US" sz="3200" b="1">
              <a:solidFill>
                <a:srgbClr val="990000"/>
              </a:solidFill>
              <a:ea typeface="隶书" panose="02010509060101010101" pitchFamily="49" charset="-122"/>
            </a:endParaRPr>
          </a:p>
        </p:txBody>
      </p:sp>
      <p:sp>
        <p:nvSpPr>
          <p:cNvPr id="565265" name="Rectangle 17"/>
          <p:cNvSpPr>
            <a:spLocks noChangeArrowheads="1"/>
          </p:cNvSpPr>
          <p:nvPr/>
        </p:nvSpPr>
        <p:spPr bwMode="auto">
          <a:xfrm>
            <a:off x="533400" y="1600200"/>
            <a:ext cx="3246512" cy="609600"/>
          </a:xfrm>
          <a:prstGeom prst="rect">
            <a:avLst/>
          </a:prstGeom>
          <a:solidFill>
            <a:schemeClr val="tx2">
              <a:lumMod val="20000"/>
              <a:lumOff val="80000"/>
            </a:schemeClr>
          </a:solidFill>
          <a:ln w="9525">
            <a:solidFill>
              <a:srgbClr val="66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3200" b="1" dirty="0">
                <a:solidFill>
                  <a:schemeClr val="tx1"/>
                </a:solidFill>
                <a:latin typeface="华文新魏" panose="02010800040101010101" pitchFamily="2" charset="-122"/>
                <a:ea typeface="华文新魏" panose="02010800040101010101" pitchFamily="2" charset="-122"/>
                <a:sym typeface="Symbol" panose="05050102010706020507" pitchFamily="18" charset="2"/>
              </a:rPr>
              <a:t>1   </a:t>
            </a:r>
            <a:r>
              <a:rPr lang="zh-CN" altLang="en-US" sz="3200" b="1" dirty="0">
                <a:solidFill>
                  <a:schemeClr val="tx1"/>
                </a:solidFill>
                <a:latin typeface="华文新魏" panose="02010800040101010101" pitchFamily="2" charset="-122"/>
                <a:ea typeface="华文新魏" panose="02010800040101010101" pitchFamily="2" charset="-122"/>
                <a:sym typeface="Symbol" panose="05050102010706020507" pitchFamily="18" charset="2"/>
              </a:rPr>
              <a:t>通过公式计算</a:t>
            </a:r>
            <a:endParaRPr lang="zh-CN" altLang="en-US" sz="3200" b="1" dirty="0">
              <a:solidFill>
                <a:schemeClr val="tx1"/>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565266" name="Text Box 18"/>
          <p:cNvSpPr txBox="1">
            <a:spLocks noChangeArrowheads="1"/>
          </p:cNvSpPr>
          <p:nvPr/>
        </p:nvSpPr>
        <p:spPr bwMode="auto">
          <a:xfrm>
            <a:off x="914400" y="2587625"/>
            <a:ext cx="2263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2800" b="1">
                <a:solidFill>
                  <a:srgbClr val="990000"/>
                </a:solidFill>
              </a:rPr>
              <a:t>① </a:t>
            </a:r>
            <a:r>
              <a:rPr lang="zh-CN" altLang="en-US" sz="2800" b="1">
                <a:solidFill>
                  <a:srgbClr val="990000"/>
                </a:solidFill>
              </a:rPr>
              <a:t>要求较高：</a:t>
            </a:r>
            <a:endParaRPr lang="zh-CN" altLang="en-US" sz="2800" b="1">
              <a:solidFill>
                <a:srgbClr val="990000"/>
              </a:solidFill>
            </a:endParaRPr>
          </a:p>
        </p:txBody>
      </p:sp>
      <p:sp>
        <p:nvSpPr>
          <p:cNvPr id="565269" name="Text Box 21"/>
          <p:cNvSpPr txBox="1">
            <a:spLocks noChangeArrowheads="1"/>
          </p:cNvSpPr>
          <p:nvPr/>
        </p:nvSpPr>
        <p:spPr bwMode="auto">
          <a:xfrm>
            <a:off x="3352800" y="2556988"/>
            <a:ext cx="1600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i="1" dirty="0">
                <a:solidFill>
                  <a:srgbClr val="6600FF"/>
                </a:solidFill>
                <a:latin typeface="Times New Roman" panose="02020603050405020304" pitchFamily="18" charset="0"/>
                <a:ea typeface="隶书" panose="02010509060101010101" pitchFamily="49" charset="-122"/>
              </a:rPr>
              <a:t>f  = </a:t>
            </a:r>
            <a:r>
              <a:rPr lang="en-US" altLang="zh-CN" sz="3200" b="1" i="1" dirty="0" err="1">
                <a:solidFill>
                  <a:srgbClr val="6600FF"/>
                </a:solidFill>
                <a:latin typeface="Times New Roman" panose="02020603050405020304" pitchFamily="18" charset="0"/>
                <a:ea typeface="隶书" panose="02010509060101010101" pitchFamily="49" charset="-122"/>
              </a:rPr>
              <a:t>P</a:t>
            </a:r>
            <a:r>
              <a:rPr lang="en-US" altLang="zh-CN" sz="3200" b="1" i="1" baseline="-25000" dirty="0" err="1">
                <a:solidFill>
                  <a:srgbClr val="6600FF"/>
                </a:solidFill>
                <a:latin typeface="Times New Roman" panose="02020603050405020304" pitchFamily="18" charset="0"/>
                <a:ea typeface="隶书" panose="02010509060101010101" pitchFamily="49" charset="-122"/>
              </a:rPr>
              <a:t>cr</a:t>
            </a:r>
            <a:r>
              <a:rPr lang="en-US" altLang="zh-CN" sz="3200" b="1" i="1" dirty="0">
                <a:solidFill>
                  <a:srgbClr val="990000"/>
                </a:solidFill>
                <a:latin typeface="Times New Roman" panose="02020603050405020304" pitchFamily="18" charset="0"/>
                <a:ea typeface="隶书" panose="02010509060101010101" pitchFamily="49" charset="-122"/>
              </a:rPr>
              <a:t> </a:t>
            </a:r>
            <a:endParaRPr lang="en-US" altLang="zh-CN" sz="3200" b="1" dirty="0">
              <a:solidFill>
                <a:srgbClr val="990000"/>
              </a:solidFill>
              <a:latin typeface="Times New Roman" panose="02020603050405020304" pitchFamily="18" charset="0"/>
              <a:ea typeface="隶书" panose="02010509060101010101" pitchFamily="49" charset="-122"/>
            </a:endParaRPr>
          </a:p>
        </p:txBody>
      </p:sp>
      <p:sp>
        <p:nvSpPr>
          <p:cNvPr id="565270" name="Text Box 22"/>
          <p:cNvSpPr txBox="1">
            <a:spLocks noChangeArrowheads="1"/>
          </p:cNvSpPr>
          <p:nvPr/>
        </p:nvSpPr>
        <p:spPr bwMode="auto">
          <a:xfrm>
            <a:off x="914400" y="3273425"/>
            <a:ext cx="2598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2800" b="1">
                <a:solidFill>
                  <a:srgbClr val="990000"/>
                </a:solidFill>
                <a:ea typeface="隶书" panose="02010509060101010101" pitchFamily="49" charset="-122"/>
              </a:rPr>
              <a:t>② </a:t>
            </a:r>
            <a:r>
              <a:rPr lang="zh-CN" altLang="en-US" sz="2800" b="1">
                <a:solidFill>
                  <a:srgbClr val="990000"/>
                </a:solidFill>
              </a:rPr>
              <a:t>一般情况下：</a:t>
            </a:r>
            <a:endParaRPr lang="zh-CN" altLang="en-US" sz="2800" b="1">
              <a:solidFill>
                <a:srgbClr val="990000"/>
              </a:solidFill>
            </a:endParaRPr>
          </a:p>
        </p:txBody>
      </p:sp>
      <p:sp>
        <p:nvSpPr>
          <p:cNvPr id="565271" name="Text Box 23"/>
          <p:cNvSpPr txBox="1">
            <a:spLocks noChangeArrowheads="1"/>
          </p:cNvSpPr>
          <p:nvPr/>
        </p:nvSpPr>
        <p:spPr bwMode="auto">
          <a:xfrm>
            <a:off x="3581400" y="3200400"/>
            <a:ext cx="3654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i="1" dirty="0">
                <a:solidFill>
                  <a:srgbClr val="6600FF"/>
                </a:solidFill>
                <a:latin typeface="Times New Roman" panose="02020603050405020304" pitchFamily="18" charset="0"/>
                <a:ea typeface="隶书" panose="02010509060101010101" pitchFamily="49" charset="-122"/>
              </a:rPr>
              <a:t>f  = P</a:t>
            </a:r>
            <a:r>
              <a:rPr lang="en-US" altLang="zh-CN" sz="3200" b="1" i="1" baseline="-25000" dirty="0">
                <a:solidFill>
                  <a:srgbClr val="6600FF"/>
                </a:solidFill>
                <a:latin typeface="Times New Roman" panose="02020603050405020304" pitchFamily="18" charset="0"/>
                <a:ea typeface="隶书" panose="02010509060101010101" pitchFamily="49" charset="-122"/>
              </a:rPr>
              <a:t>1/4</a:t>
            </a:r>
            <a:r>
              <a:rPr lang="en-US" altLang="zh-CN" sz="3200" b="1" i="1" dirty="0">
                <a:solidFill>
                  <a:srgbClr val="990000"/>
                </a:solidFill>
                <a:latin typeface="Times New Roman" panose="02020603050405020304" pitchFamily="18" charset="0"/>
                <a:ea typeface="隶书" panose="02010509060101010101" pitchFamily="49" charset="-122"/>
              </a:rPr>
              <a:t>  </a:t>
            </a:r>
            <a:r>
              <a:rPr lang="zh-CN" altLang="en-US" sz="3200" b="1" i="1" dirty="0">
                <a:solidFill>
                  <a:srgbClr val="990000"/>
                </a:solidFill>
                <a:latin typeface="Times New Roman" panose="02020603050405020304" pitchFamily="18" charset="0"/>
                <a:ea typeface="隶书" panose="02010509060101010101" pitchFamily="49" charset="-122"/>
              </a:rPr>
              <a:t>或  </a:t>
            </a:r>
            <a:r>
              <a:rPr lang="en-US" altLang="zh-CN" sz="3200" b="1" i="1" dirty="0">
                <a:solidFill>
                  <a:srgbClr val="6600FF"/>
                </a:solidFill>
                <a:latin typeface="Times New Roman" panose="02020603050405020304" pitchFamily="18" charset="0"/>
                <a:ea typeface="隶书" panose="02010509060101010101" pitchFamily="49" charset="-122"/>
              </a:rPr>
              <a:t>P</a:t>
            </a:r>
            <a:r>
              <a:rPr lang="en-US" altLang="zh-CN" sz="3200" b="1" i="1" baseline="-25000" dirty="0">
                <a:solidFill>
                  <a:srgbClr val="6600FF"/>
                </a:solidFill>
                <a:latin typeface="Times New Roman" panose="02020603050405020304" pitchFamily="18" charset="0"/>
                <a:ea typeface="隶书" panose="02010509060101010101" pitchFamily="49" charset="-122"/>
              </a:rPr>
              <a:t>1/3</a:t>
            </a:r>
            <a:r>
              <a:rPr lang="en-US" altLang="zh-CN" sz="3200" b="1" i="1" dirty="0">
                <a:solidFill>
                  <a:srgbClr val="990000"/>
                </a:solidFill>
                <a:latin typeface="Times New Roman" panose="02020603050405020304" pitchFamily="18" charset="0"/>
                <a:ea typeface="隶书" panose="02010509060101010101" pitchFamily="49" charset="-122"/>
              </a:rPr>
              <a:t> </a:t>
            </a:r>
            <a:endParaRPr lang="en-US" altLang="zh-CN" sz="3200" b="1" i="1" dirty="0">
              <a:solidFill>
                <a:srgbClr val="990000"/>
              </a:solidFill>
              <a:latin typeface="Times New Roman" panose="02020603050405020304" pitchFamily="18" charset="0"/>
              <a:ea typeface="隶书" panose="02010509060101010101" pitchFamily="49" charset="-122"/>
            </a:endParaRPr>
          </a:p>
        </p:txBody>
      </p:sp>
      <p:sp>
        <p:nvSpPr>
          <p:cNvPr id="565272" name="AutoShape 24"/>
          <p:cNvSpPr>
            <a:spLocks noChangeArrowheads="1"/>
          </p:cNvSpPr>
          <p:nvPr/>
        </p:nvSpPr>
        <p:spPr bwMode="auto">
          <a:xfrm>
            <a:off x="5580112" y="2209800"/>
            <a:ext cx="1905000" cy="510778"/>
          </a:xfrm>
          <a:prstGeom prst="wedgeRoundRectCallout">
            <a:avLst>
              <a:gd name="adj1" fmla="val -89828"/>
              <a:gd name="adj2" fmla="val 167982"/>
              <a:gd name="adj3" fmla="val 16667"/>
            </a:avLst>
          </a:prstGeom>
          <a:solidFill>
            <a:schemeClr val="accent1"/>
          </a:solidFill>
          <a:ln w="19050" algn="ctr">
            <a:solidFill>
              <a:schemeClr val="folHlink"/>
            </a:solidFill>
            <a:miter lim="800000"/>
          </a:ln>
        </p:spPr>
        <p:txBody>
          <a:bodyPr wrap="square"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tx1"/>
                </a:solidFill>
                <a:latin typeface="宋体" panose="02010600030101010101" pitchFamily="2" charset="-122"/>
              </a:rPr>
              <a:t>在</a:t>
            </a:r>
            <a:r>
              <a:rPr lang="zh-CN" altLang="en-US" sz="2400" b="1" dirty="0" smtClean="0">
                <a:solidFill>
                  <a:schemeClr val="tx1"/>
                </a:solidFill>
                <a:latin typeface="宋体" panose="02010600030101010101" pitchFamily="2" charset="-122"/>
              </a:rPr>
              <a:t>中国取</a:t>
            </a:r>
            <a:r>
              <a:rPr lang="en-US" altLang="zh-CN" sz="2400" b="1" i="1" dirty="0">
                <a:solidFill>
                  <a:srgbClr val="6600FF"/>
                </a:solidFill>
                <a:ea typeface="隶书" panose="02010509060101010101" pitchFamily="49" charset="-122"/>
              </a:rPr>
              <a:t>P</a:t>
            </a:r>
            <a:r>
              <a:rPr lang="en-US" altLang="zh-CN" sz="2400" b="1" i="1" baseline="-25000" dirty="0">
                <a:solidFill>
                  <a:srgbClr val="6600FF"/>
                </a:solidFill>
                <a:ea typeface="隶书" panose="02010509060101010101" pitchFamily="49" charset="-122"/>
              </a:rPr>
              <a:t>1/4</a:t>
            </a:r>
            <a:endParaRPr lang="en-US" altLang="zh-CN" sz="2400" b="1" dirty="0">
              <a:solidFill>
                <a:schemeClr val="tx1"/>
              </a:solidFill>
            </a:endParaRPr>
          </a:p>
        </p:txBody>
      </p:sp>
      <p:sp>
        <p:nvSpPr>
          <p:cNvPr id="565273" name="Text Box 25"/>
          <p:cNvSpPr txBox="1">
            <a:spLocks noChangeArrowheads="1"/>
          </p:cNvSpPr>
          <p:nvPr/>
        </p:nvSpPr>
        <p:spPr bwMode="auto">
          <a:xfrm>
            <a:off x="228600" y="3886200"/>
            <a:ext cx="12239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rgbClr val="6600FF"/>
                </a:solidFill>
                <a:ea typeface="隶书" panose="02010509060101010101" pitchFamily="49" charset="-122"/>
              </a:rPr>
              <a:t>或者：</a:t>
            </a:r>
            <a:endParaRPr lang="zh-CN" altLang="en-US" sz="3200" b="1">
              <a:solidFill>
                <a:srgbClr val="6600FF"/>
              </a:solidFill>
              <a:ea typeface="隶书" panose="02010509060101010101" pitchFamily="49" charset="-122"/>
            </a:endParaRPr>
          </a:p>
        </p:txBody>
      </p:sp>
      <p:sp>
        <p:nvSpPr>
          <p:cNvPr id="565274" name="Text Box 26"/>
          <p:cNvSpPr txBox="1">
            <a:spLocks noChangeArrowheads="1"/>
          </p:cNvSpPr>
          <p:nvPr/>
        </p:nvSpPr>
        <p:spPr bwMode="auto">
          <a:xfrm>
            <a:off x="914400" y="4516438"/>
            <a:ext cx="33131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2800" b="1">
                <a:solidFill>
                  <a:srgbClr val="990000"/>
                </a:solidFill>
              </a:rPr>
              <a:t>③ </a:t>
            </a:r>
            <a:r>
              <a:rPr lang="zh-CN" altLang="en-US" sz="2800" b="1">
                <a:solidFill>
                  <a:srgbClr val="990000"/>
                </a:solidFill>
              </a:rPr>
              <a:t>用极限荷载计算：</a:t>
            </a:r>
            <a:endParaRPr lang="zh-CN" altLang="en-US" sz="2800" b="1">
              <a:solidFill>
                <a:srgbClr val="990000"/>
              </a:solidFill>
            </a:endParaRPr>
          </a:p>
        </p:txBody>
      </p:sp>
      <p:sp>
        <p:nvSpPr>
          <p:cNvPr id="565275" name="Text Box 27"/>
          <p:cNvSpPr txBox="1">
            <a:spLocks noChangeArrowheads="1"/>
          </p:cNvSpPr>
          <p:nvPr/>
        </p:nvSpPr>
        <p:spPr bwMode="auto">
          <a:xfrm>
            <a:off x="1524000" y="5181600"/>
            <a:ext cx="1981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i="1">
                <a:solidFill>
                  <a:srgbClr val="6600FF"/>
                </a:solidFill>
                <a:latin typeface="Times New Roman" panose="02020603050405020304" pitchFamily="18" charset="0"/>
                <a:ea typeface="隶书" panose="02010509060101010101" pitchFamily="49" charset="-122"/>
              </a:rPr>
              <a:t>f  = P</a:t>
            </a:r>
            <a:r>
              <a:rPr lang="en-US" altLang="zh-CN" sz="3200" b="1" i="1" baseline="-25000">
                <a:solidFill>
                  <a:srgbClr val="6600FF"/>
                </a:solidFill>
                <a:latin typeface="Times New Roman" panose="02020603050405020304" pitchFamily="18" charset="0"/>
                <a:ea typeface="隶书" panose="02010509060101010101" pitchFamily="49" charset="-122"/>
              </a:rPr>
              <a:t>u </a:t>
            </a:r>
            <a:r>
              <a:rPr lang="en-US" altLang="zh-CN" sz="3200" b="1" i="1">
                <a:solidFill>
                  <a:srgbClr val="6600FF"/>
                </a:solidFill>
                <a:latin typeface="Times New Roman" panose="02020603050405020304" pitchFamily="18" charset="0"/>
                <a:ea typeface="隶书" panose="02010509060101010101" pitchFamily="49" charset="-122"/>
              </a:rPr>
              <a:t>/ K</a:t>
            </a:r>
            <a:r>
              <a:rPr lang="en-US" altLang="zh-CN" sz="3200" b="1" i="1">
                <a:solidFill>
                  <a:srgbClr val="990000"/>
                </a:solidFill>
                <a:latin typeface="Times New Roman" panose="02020603050405020304" pitchFamily="18" charset="0"/>
                <a:ea typeface="隶书" panose="02010509060101010101" pitchFamily="49" charset="-122"/>
              </a:rPr>
              <a:t> </a:t>
            </a:r>
            <a:endParaRPr lang="en-US" altLang="zh-CN" sz="3200" b="1" i="1">
              <a:solidFill>
                <a:srgbClr val="990000"/>
              </a:solidFill>
              <a:latin typeface="Times New Roman" panose="02020603050405020304" pitchFamily="18" charset="0"/>
              <a:ea typeface="隶书" panose="02010509060101010101" pitchFamily="49" charset="-122"/>
            </a:endParaRPr>
          </a:p>
        </p:txBody>
      </p:sp>
      <p:sp>
        <p:nvSpPr>
          <p:cNvPr id="565276" name="AutoShape 28"/>
          <p:cNvSpPr/>
          <p:nvPr/>
        </p:nvSpPr>
        <p:spPr bwMode="auto">
          <a:xfrm>
            <a:off x="4724400" y="4419600"/>
            <a:ext cx="228600" cy="1905000"/>
          </a:xfrm>
          <a:prstGeom prst="leftBrace">
            <a:avLst>
              <a:gd name="adj1" fmla="val 69444"/>
              <a:gd name="adj2" fmla="val 50000"/>
            </a:avLst>
          </a:prstGeom>
          <a:noFill/>
          <a:ln w="22225">
            <a:solidFill>
              <a:schemeClr val="folHlink"/>
            </a:solidFill>
            <a:round/>
          </a:ln>
          <a:extLst>
            <a:ext uri="{909E8E84-426E-40DD-AFC4-6F175D3DCCD1}">
              <a14:hiddenFill xmlns:a14="http://schemas.microsoft.com/office/drawing/2010/main">
                <a:solidFill>
                  <a:srgbClr val="FFFFFF"/>
                </a:solidFill>
              </a14:hiddenFill>
            </a:ext>
          </a:extLst>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sp>
        <p:nvSpPr>
          <p:cNvPr id="565277" name="Rectangle 29"/>
          <p:cNvSpPr>
            <a:spLocks noChangeArrowheads="1"/>
          </p:cNvSpPr>
          <p:nvPr/>
        </p:nvSpPr>
        <p:spPr bwMode="auto">
          <a:xfrm>
            <a:off x="1295400" y="5791200"/>
            <a:ext cx="274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lnSpc>
                <a:spcPct val="95000"/>
              </a:lnSpc>
            </a:pPr>
            <a:r>
              <a:rPr lang="en-US" altLang="zh-CN" sz="3200" b="1" i="1">
                <a:solidFill>
                  <a:srgbClr val="6600FF"/>
                </a:solidFill>
                <a:latin typeface="Times New Roman" panose="02020603050405020304" pitchFamily="18" charset="0"/>
                <a:ea typeface="华文新魏" panose="02010800040101010101" pitchFamily="2" charset="-122"/>
              </a:rPr>
              <a:t>K</a:t>
            </a:r>
            <a:r>
              <a:rPr lang="en-US" altLang="zh-CN" sz="3200" b="1" i="1">
                <a:solidFill>
                  <a:srgbClr val="CC3300"/>
                </a:solidFill>
                <a:latin typeface="Times New Roman" panose="02020603050405020304" pitchFamily="18" charset="0"/>
                <a:ea typeface="华文新魏" panose="02010800040101010101" pitchFamily="2" charset="-122"/>
              </a:rPr>
              <a:t>---</a:t>
            </a:r>
            <a:r>
              <a:rPr lang="zh-CN" altLang="en-US" sz="3200" b="1">
                <a:solidFill>
                  <a:srgbClr val="CC0000"/>
                </a:solidFill>
                <a:ea typeface="华文新魏" panose="02010800040101010101" pitchFamily="2" charset="-122"/>
              </a:rPr>
              <a:t>安全系数</a:t>
            </a:r>
            <a:endParaRPr lang="zh-CN" altLang="en-US" sz="3200" b="1">
              <a:solidFill>
                <a:srgbClr val="CC0000"/>
              </a:solidFill>
              <a:ea typeface="华文新魏" panose="02010800040101010101" pitchFamily="2" charset="-122"/>
            </a:endParaRPr>
          </a:p>
        </p:txBody>
      </p:sp>
      <p:sp>
        <p:nvSpPr>
          <p:cNvPr id="565279" name="Rectangle 31"/>
          <p:cNvSpPr>
            <a:spLocks noRot="1" noChangeArrowheads="1"/>
          </p:cNvSpPr>
          <p:nvPr/>
        </p:nvSpPr>
        <p:spPr bwMode="auto">
          <a:xfrm>
            <a:off x="4953000" y="4343400"/>
            <a:ext cx="30480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rgbClr val="CC3300"/>
                </a:solidFill>
                <a:ea typeface="隶书" panose="02010509060101010101" pitchFamily="49" charset="-122"/>
              </a:rPr>
              <a:t>太沙基：</a:t>
            </a:r>
            <a:r>
              <a:rPr lang="en-US" altLang="zh-CN" sz="3200" b="1" i="1">
                <a:solidFill>
                  <a:srgbClr val="6600FF"/>
                </a:solidFill>
                <a:latin typeface="Times New Roman" panose="02020603050405020304" pitchFamily="18" charset="0"/>
                <a:ea typeface="隶书" panose="02010509060101010101" pitchFamily="49" charset="-122"/>
              </a:rPr>
              <a:t>K</a:t>
            </a:r>
            <a:r>
              <a:rPr lang="en-US" altLang="zh-CN" sz="3200" b="1">
                <a:solidFill>
                  <a:srgbClr val="6600FF"/>
                </a:solidFill>
                <a:latin typeface="Times New Roman" panose="02020603050405020304" pitchFamily="18" charset="0"/>
                <a:ea typeface="隶书" panose="02010509060101010101" pitchFamily="49" charset="-122"/>
                <a:sym typeface="Symbol" panose="05050102010706020507" pitchFamily="18" charset="2"/>
              </a:rPr>
              <a:t>3.0</a:t>
            </a:r>
            <a:endParaRPr lang="en-US" altLang="zh-CN" sz="3200" b="1">
              <a:solidFill>
                <a:srgbClr val="6600FF"/>
              </a:solidFill>
              <a:latin typeface="Times New Roman" panose="02020603050405020304" pitchFamily="18" charset="0"/>
              <a:ea typeface="隶书" panose="02010509060101010101" pitchFamily="49" charset="-122"/>
            </a:endParaRPr>
          </a:p>
        </p:txBody>
      </p:sp>
      <p:sp>
        <p:nvSpPr>
          <p:cNvPr id="565280" name="Rectangle 32"/>
          <p:cNvSpPr>
            <a:spLocks noRot="1" noChangeArrowheads="1"/>
          </p:cNvSpPr>
          <p:nvPr/>
        </p:nvSpPr>
        <p:spPr bwMode="auto">
          <a:xfrm>
            <a:off x="4876800" y="5029200"/>
            <a:ext cx="411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rgbClr val="CC3300"/>
                </a:solidFill>
                <a:latin typeface="Times New Roman" panose="02020603050405020304" pitchFamily="18" charset="0"/>
                <a:ea typeface="隶书" panose="02010509060101010101" pitchFamily="49" charset="-122"/>
              </a:rPr>
              <a:t>斯凯普顿：</a:t>
            </a:r>
            <a:r>
              <a:rPr lang="en-US" altLang="zh-CN" sz="3200" b="1" i="1">
                <a:solidFill>
                  <a:srgbClr val="6600FF"/>
                </a:solidFill>
                <a:latin typeface="Times New Roman" panose="02020603050405020304" pitchFamily="18" charset="0"/>
                <a:ea typeface="隶书" panose="02010509060101010101" pitchFamily="49" charset="-122"/>
              </a:rPr>
              <a:t>K</a:t>
            </a:r>
            <a:r>
              <a:rPr lang="en-US" altLang="zh-CN" sz="3200" b="1">
                <a:solidFill>
                  <a:srgbClr val="6600FF"/>
                </a:solidFill>
                <a:latin typeface="Times New Roman" panose="02020603050405020304" pitchFamily="18" charset="0"/>
                <a:ea typeface="隶书" panose="02010509060101010101" pitchFamily="49" charset="-122"/>
              </a:rPr>
              <a:t>=1.1~1.5</a:t>
            </a:r>
            <a:endParaRPr lang="en-US" altLang="zh-CN" sz="3200" b="1">
              <a:solidFill>
                <a:srgbClr val="6600FF"/>
              </a:solidFill>
              <a:latin typeface="Times New Roman" panose="02020603050405020304" pitchFamily="18" charset="0"/>
              <a:ea typeface="隶书" panose="02010509060101010101" pitchFamily="49" charset="-122"/>
            </a:endParaRPr>
          </a:p>
        </p:txBody>
      </p:sp>
      <p:sp>
        <p:nvSpPr>
          <p:cNvPr id="565281" name="Rectangle 33"/>
          <p:cNvSpPr>
            <a:spLocks noRot="1" noChangeArrowheads="1"/>
          </p:cNvSpPr>
          <p:nvPr/>
        </p:nvSpPr>
        <p:spPr bwMode="auto">
          <a:xfrm>
            <a:off x="4953000" y="5867400"/>
            <a:ext cx="35814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a:solidFill>
                  <a:srgbClr val="CC3300"/>
                </a:solidFill>
                <a:latin typeface="Times New Roman" panose="02020603050405020304" pitchFamily="18" charset="0"/>
                <a:ea typeface="隶书" panose="02010509060101010101" pitchFamily="49" charset="-122"/>
              </a:rPr>
              <a:t>汉森公式：</a:t>
            </a:r>
            <a:r>
              <a:rPr lang="en-US" altLang="zh-CN" sz="3200" b="1" i="1">
                <a:solidFill>
                  <a:srgbClr val="6600FF"/>
                </a:solidFill>
                <a:latin typeface="Times New Roman" panose="02020603050405020304" pitchFamily="18" charset="0"/>
                <a:ea typeface="隶书" panose="02010509060101010101" pitchFamily="49" charset="-122"/>
              </a:rPr>
              <a:t>K</a:t>
            </a:r>
            <a:r>
              <a:rPr lang="en-US" altLang="zh-CN" sz="3200" b="1">
                <a:solidFill>
                  <a:srgbClr val="6600FF"/>
                </a:solidFill>
                <a:latin typeface="Times New Roman" panose="02020603050405020304" pitchFamily="18" charset="0"/>
                <a:ea typeface="隶书" panose="02010509060101010101" pitchFamily="49" charset="-122"/>
              </a:rPr>
              <a:t> </a:t>
            </a:r>
            <a:r>
              <a:rPr lang="en-US" altLang="zh-CN" sz="3200" b="1">
                <a:solidFill>
                  <a:srgbClr val="6600FF"/>
                </a:solidFill>
                <a:latin typeface="Times New Roman" panose="02020603050405020304" pitchFamily="18" charset="0"/>
                <a:ea typeface="隶书" panose="02010509060101010101" pitchFamily="49" charset="-122"/>
                <a:sym typeface="Symbol" panose="05050102010706020507" pitchFamily="18" charset="2"/>
              </a:rPr>
              <a:t>2.0</a:t>
            </a:r>
            <a:endParaRPr lang="en-US" altLang="zh-CN" sz="3200" b="1">
              <a:solidFill>
                <a:srgbClr val="6600FF"/>
              </a:solidFill>
              <a:latin typeface="Times New Roman" panose="02020603050405020304" pitchFamily="18" charset="0"/>
              <a:ea typeface="隶书" panose="02010509060101010101" pitchFamily="49" charset="-122"/>
              <a:sym typeface="Symbol" panose="05050102010706020507" pitchFamily="18" charset="2"/>
            </a:endParaRPr>
          </a:p>
        </p:txBody>
      </p:sp>
      <p:sp>
        <p:nvSpPr>
          <p:cNvPr id="565282" name="Rectangle 34"/>
          <p:cNvSpPr>
            <a:spLocks noChangeArrowheads="1"/>
          </p:cNvSpPr>
          <p:nvPr/>
        </p:nvSpPr>
        <p:spPr bwMode="auto">
          <a:xfrm>
            <a:off x="4038600" y="5105400"/>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3200" b="1" i="1">
                <a:solidFill>
                  <a:srgbClr val="6600FF"/>
                </a:solidFill>
                <a:latin typeface="Times New Roman" panose="02020603050405020304" pitchFamily="18" charset="0"/>
                <a:ea typeface="华文新魏" panose="02010800040101010101" pitchFamily="2" charset="-122"/>
              </a:rPr>
              <a:t>K</a:t>
            </a:r>
            <a:r>
              <a:rPr lang="en-US" altLang="zh-CN" sz="3200" b="1" i="1">
                <a:solidFill>
                  <a:srgbClr val="CC3300"/>
                </a:solidFill>
                <a:latin typeface="Times New Roman" panose="02020603050405020304" pitchFamily="18" charset="0"/>
                <a:ea typeface="华文新魏" panose="02010800040101010101" pitchFamily="2" charset="-122"/>
              </a:rPr>
              <a:t>=</a:t>
            </a:r>
            <a:endParaRPr lang="en-US" altLang="zh-CN" sz="3200" b="1">
              <a:solidFill>
                <a:srgbClr val="CC0000"/>
              </a:solidFill>
              <a:ea typeface="华文新魏" panose="02010800040101010101" pitchFamily="2" charset="-122"/>
            </a:endParaRPr>
          </a:p>
        </p:txBody>
      </p:sp>
      <p:sp>
        <p:nvSpPr>
          <p:cNvPr id="18" name="Text Box 8"/>
          <p:cNvSpPr txBox="1">
            <a:spLocks noChangeArrowheads="1"/>
          </p:cNvSpPr>
          <p:nvPr/>
        </p:nvSpPr>
        <p:spPr bwMode="auto">
          <a:xfrm>
            <a:off x="-7938" y="1589"/>
            <a:ext cx="609210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§7.5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地基承载力特征值确定方法</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5265"/>
                                        </p:tgtEl>
                                        <p:attrNameLst>
                                          <p:attrName>style.visibility</p:attrName>
                                        </p:attrNameLst>
                                      </p:cBhvr>
                                      <p:to>
                                        <p:strVal val="visible"/>
                                      </p:to>
                                    </p:set>
                                    <p:animEffect transition="in" filter="wipe(left)">
                                      <p:cBhvr>
                                        <p:cTn id="7" dur="500"/>
                                        <p:tgtEl>
                                          <p:spTgt spid="5652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5266"/>
                                        </p:tgtEl>
                                        <p:attrNameLst>
                                          <p:attrName>style.visibility</p:attrName>
                                        </p:attrNameLst>
                                      </p:cBhvr>
                                      <p:to>
                                        <p:strVal val="visible"/>
                                      </p:to>
                                    </p:set>
                                    <p:animEffect transition="in" filter="wipe(left)">
                                      <p:cBhvr>
                                        <p:cTn id="12" dur="500"/>
                                        <p:tgtEl>
                                          <p:spTgt spid="5652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5269"/>
                                        </p:tgtEl>
                                        <p:attrNameLst>
                                          <p:attrName>style.visibility</p:attrName>
                                        </p:attrNameLst>
                                      </p:cBhvr>
                                      <p:to>
                                        <p:strVal val="visible"/>
                                      </p:to>
                                    </p:set>
                                    <p:animEffect transition="in" filter="wipe(left)">
                                      <p:cBhvr>
                                        <p:cTn id="17" dur="500"/>
                                        <p:tgtEl>
                                          <p:spTgt spid="5652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5270"/>
                                        </p:tgtEl>
                                        <p:attrNameLst>
                                          <p:attrName>style.visibility</p:attrName>
                                        </p:attrNameLst>
                                      </p:cBhvr>
                                      <p:to>
                                        <p:strVal val="visible"/>
                                      </p:to>
                                    </p:set>
                                    <p:animEffect transition="in" filter="wipe(left)">
                                      <p:cBhvr>
                                        <p:cTn id="22" dur="500"/>
                                        <p:tgtEl>
                                          <p:spTgt spid="5652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5271"/>
                                        </p:tgtEl>
                                        <p:attrNameLst>
                                          <p:attrName>style.visibility</p:attrName>
                                        </p:attrNameLst>
                                      </p:cBhvr>
                                      <p:to>
                                        <p:strVal val="visible"/>
                                      </p:to>
                                    </p:set>
                                    <p:animEffect transition="in" filter="wipe(left)">
                                      <p:cBhvr>
                                        <p:cTn id="27" dur="500"/>
                                        <p:tgtEl>
                                          <p:spTgt spid="565271"/>
                                        </p:tgtEl>
                                      </p:cBhvr>
                                    </p:animEffect>
                                  </p:childTnLst>
                                </p:cTn>
                              </p:par>
                            </p:childTnLst>
                          </p:cTn>
                        </p:par>
                        <p:par>
                          <p:cTn id="28" fill="hold">
                            <p:stCondLst>
                              <p:cond delay="500"/>
                            </p:stCondLst>
                            <p:childTnLst>
                              <p:par>
                                <p:cTn id="29" presetID="1" presetClass="entr" presetSubtype="0" fill="hold" grpId="0" nodeType="afterEffect">
                                  <p:stCondLst>
                                    <p:cond delay="0"/>
                                  </p:stCondLst>
                                  <p:iterate type="lt">
                                    <p:tmAbs val="75"/>
                                  </p:iterate>
                                  <p:childTnLst>
                                    <p:set>
                                      <p:cBhvr>
                                        <p:cTn id="30" dur="1" fill="hold">
                                          <p:stCondLst>
                                            <p:cond delay="74"/>
                                          </p:stCondLst>
                                        </p:cTn>
                                        <p:tgtEl>
                                          <p:spTgt spid="5652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65273"/>
                                        </p:tgtEl>
                                        <p:attrNameLst>
                                          <p:attrName>style.visibility</p:attrName>
                                        </p:attrNameLst>
                                      </p:cBhvr>
                                      <p:to>
                                        <p:strVal val="visible"/>
                                      </p:to>
                                    </p:set>
                                    <p:animEffect transition="in" filter="dissolve">
                                      <p:cBhvr>
                                        <p:cTn id="35" dur="500"/>
                                        <p:tgtEl>
                                          <p:spTgt spid="5652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65274"/>
                                        </p:tgtEl>
                                        <p:attrNameLst>
                                          <p:attrName>style.visibility</p:attrName>
                                        </p:attrNameLst>
                                      </p:cBhvr>
                                      <p:to>
                                        <p:strVal val="visible"/>
                                      </p:to>
                                    </p:set>
                                    <p:animEffect transition="in" filter="wipe(left)">
                                      <p:cBhvr>
                                        <p:cTn id="40" dur="500"/>
                                        <p:tgtEl>
                                          <p:spTgt spid="56527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65275"/>
                                        </p:tgtEl>
                                        <p:attrNameLst>
                                          <p:attrName>style.visibility</p:attrName>
                                        </p:attrNameLst>
                                      </p:cBhvr>
                                      <p:to>
                                        <p:strVal val="visible"/>
                                      </p:to>
                                    </p:set>
                                    <p:animEffect transition="in" filter="wipe(left)">
                                      <p:cBhvr>
                                        <p:cTn id="45" dur="500"/>
                                        <p:tgtEl>
                                          <p:spTgt spid="565275"/>
                                        </p:tgtEl>
                                      </p:cBhvr>
                                    </p:animEffect>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565277"/>
                                        </p:tgtEl>
                                        <p:attrNameLst>
                                          <p:attrName>style.visibility</p:attrName>
                                        </p:attrNameLst>
                                      </p:cBhvr>
                                      <p:to>
                                        <p:strVal val="visible"/>
                                      </p:to>
                                    </p:set>
                                    <p:animEffect transition="in" filter="dissolve">
                                      <p:cBhvr>
                                        <p:cTn id="49" dur="500"/>
                                        <p:tgtEl>
                                          <p:spTgt spid="56527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565282"/>
                                        </p:tgtEl>
                                        <p:attrNameLst>
                                          <p:attrName>style.visibility</p:attrName>
                                        </p:attrNameLst>
                                      </p:cBhvr>
                                      <p:to>
                                        <p:strVal val="visible"/>
                                      </p:to>
                                    </p:set>
                                    <p:animEffect transition="in" filter="dissolve">
                                      <p:cBhvr>
                                        <p:cTn id="54" dur="500"/>
                                        <p:tgtEl>
                                          <p:spTgt spid="56528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65276"/>
                                        </p:tgtEl>
                                        <p:attrNameLst>
                                          <p:attrName>style.visibility</p:attrName>
                                        </p:attrNameLst>
                                      </p:cBhvr>
                                      <p:to>
                                        <p:strVal val="visible"/>
                                      </p:to>
                                    </p:set>
                                    <p:animEffect transition="in" filter="dissolve">
                                      <p:cBhvr>
                                        <p:cTn id="59" dur="500"/>
                                        <p:tgtEl>
                                          <p:spTgt spid="56527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65279"/>
                                        </p:tgtEl>
                                        <p:attrNameLst>
                                          <p:attrName>style.visibility</p:attrName>
                                        </p:attrNameLst>
                                      </p:cBhvr>
                                      <p:to>
                                        <p:strVal val="visible"/>
                                      </p:to>
                                    </p:set>
                                    <p:animEffect transition="in" filter="wipe(left)">
                                      <p:cBhvr>
                                        <p:cTn id="64" dur="500"/>
                                        <p:tgtEl>
                                          <p:spTgt spid="56527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65280"/>
                                        </p:tgtEl>
                                        <p:attrNameLst>
                                          <p:attrName>style.visibility</p:attrName>
                                        </p:attrNameLst>
                                      </p:cBhvr>
                                      <p:to>
                                        <p:strVal val="visible"/>
                                      </p:to>
                                    </p:set>
                                    <p:animEffect transition="in" filter="wipe(left)">
                                      <p:cBhvr>
                                        <p:cTn id="69" dur="500"/>
                                        <p:tgtEl>
                                          <p:spTgt spid="56528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65281"/>
                                        </p:tgtEl>
                                        <p:attrNameLst>
                                          <p:attrName>style.visibility</p:attrName>
                                        </p:attrNameLst>
                                      </p:cBhvr>
                                      <p:to>
                                        <p:strVal val="visible"/>
                                      </p:to>
                                    </p:set>
                                    <p:animEffect transition="in" filter="wipe(left)">
                                      <p:cBhvr>
                                        <p:cTn id="74" dur="500"/>
                                        <p:tgtEl>
                                          <p:spTgt spid="565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65" grpId="0" animBg="1" autoUpdateAnimBg="0"/>
      <p:bldP spid="565266" grpId="0" autoUpdateAnimBg="0"/>
      <p:bldP spid="565269" grpId="0" autoUpdateAnimBg="0"/>
      <p:bldP spid="565270" grpId="0" autoUpdateAnimBg="0"/>
      <p:bldP spid="565271" grpId="0" autoUpdateAnimBg="0"/>
      <p:bldP spid="565272" grpId="0" animBg="1" autoUpdateAnimBg="0"/>
      <p:bldP spid="565273" grpId="0" autoUpdateAnimBg="0"/>
      <p:bldP spid="565274" grpId="0" autoUpdateAnimBg="0"/>
      <p:bldP spid="565275" grpId="0" autoUpdateAnimBg="0"/>
      <p:bldP spid="565276" grpId="0" animBg="1"/>
      <p:bldP spid="565277" grpId="0" autoUpdateAnimBg="0"/>
      <p:bldP spid="565279" grpId="0" autoUpdateAnimBg="0"/>
      <p:bldP spid="565280" grpId="0" autoUpdateAnimBg="0"/>
      <p:bldP spid="565281" grpId="0" autoUpdateAnimBg="0"/>
      <p:bldP spid="565282"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228600" y="838200"/>
            <a:ext cx="3622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600" b="1">
                <a:solidFill>
                  <a:srgbClr val="CC3300"/>
                </a:solidFill>
                <a:latin typeface="Times New Roman" panose="02020603050405020304" pitchFamily="18" charset="0"/>
                <a:ea typeface="隶书" panose="02010509060101010101" pitchFamily="49" charset="-122"/>
              </a:rPr>
              <a:t>我国规范中取：</a:t>
            </a:r>
            <a:endParaRPr lang="zh-CN" altLang="en-US" sz="3600" b="1">
              <a:solidFill>
                <a:srgbClr val="CC3300"/>
              </a:solidFill>
              <a:latin typeface="Times New Roman" panose="02020603050405020304" pitchFamily="18" charset="0"/>
              <a:ea typeface="隶书" panose="02010509060101010101" pitchFamily="49" charset="-122"/>
            </a:endParaRPr>
          </a:p>
        </p:txBody>
      </p:sp>
      <p:sp>
        <p:nvSpPr>
          <p:cNvPr id="57347" name="Rectangle 4"/>
          <p:cNvSpPr>
            <a:spLocks noGrp="1" noChangeArrowheads="1"/>
          </p:cNvSpPr>
          <p:nvPr>
            <p:ph type="body" sz="half" idx="1"/>
          </p:nvPr>
        </p:nvSpPr>
        <p:spPr bwMode="auto">
          <a:xfrm>
            <a:off x="990600" y="1600200"/>
            <a:ext cx="4495800" cy="685800"/>
          </a:xfrm>
          <a:solidFill>
            <a:srgbClr val="FFFF00"/>
          </a:solidFill>
        </p:spPr>
        <p:txBody>
          <a:bodyPr vert="horz" wrap="square" lIns="92075" tIns="46038" rIns="92075" bIns="46038" numCol="1" anchor="t" anchorCtr="0" compatLnSpc="1"/>
          <a:lstStyle/>
          <a:p>
            <a:pPr eaLnBrk="1" hangingPunct="1">
              <a:buFontTx/>
              <a:buNone/>
            </a:pPr>
            <a:r>
              <a:rPr lang="en-US" altLang="en-US" b="1" i="1" dirty="0" smtClean="0">
                <a:latin typeface="Times New Roman" panose="02020603050405020304" pitchFamily="18" charset="0"/>
              </a:rPr>
              <a:t>f</a:t>
            </a:r>
            <a:r>
              <a:rPr lang="en-US" altLang="en-US" b="1" i="1" baseline="-25000" dirty="0" smtClean="0">
                <a:latin typeface="Times New Roman" panose="02020603050405020304" pitchFamily="18" charset="0"/>
              </a:rPr>
              <a:t>a</a:t>
            </a:r>
            <a:r>
              <a:rPr lang="en-US" altLang="en-US" b="1" i="1" dirty="0" smtClean="0">
                <a:latin typeface="Times New Roman" panose="02020603050405020304" pitchFamily="18" charset="0"/>
              </a:rPr>
              <a:t>=</a:t>
            </a:r>
            <a:r>
              <a:rPr lang="en-US" altLang="en-US" b="1" i="1" dirty="0" err="1" smtClean="0">
                <a:latin typeface="Times New Roman" panose="02020603050405020304" pitchFamily="18" charset="0"/>
              </a:rPr>
              <a:t>M</a:t>
            </a:r>
            <a:r>
              <a:rPr lang="en-US" altLang="en-US" b="1" i="1" baseline="-25000" dirty="0" err="1" smtClean="0">
                <a:latin typeface="Times New Roman" panose="02020603050405020304" pitchFamily="18" charset="0"/>
              </a:rPr>
              <a:t>b</a:t>
            </a:r>
            <a:r>
              <a:rPr lang="en-US" altLang="en-US" b="1" i="1" dirty="0" err="1" smtClean="0">
                <a:latin typeface="Times New Roman" panose="02020603050405020304" pitchFamily="18" charset="0"/>
                <a:sym typeface="Symbol" panose="05050102010706020507" pitchFamily="18" charset="2"/>
              </a:rPr>
              <a:t></a:t>
            </a:r>
            <a:r>
              <a:rPr lang="en-US" altLang="en-US" b="1" i="1" dirty="0" err="1" smtClean="0">
                <a:latin typeface="Times New Roman" panose="02020603050405020304" pitchFamily="18" charset="0"/>
              </a:rPr>
              <a:t>b+M</a:t>
            </a:r>
            <a:r>
              <a:rPr lang="en-US" altLang="en-US" b="1" i="1" baseline="-25000" dirty="0" err="1" smtClean="0">
                <a:latin typeface="Times New Roman" panose="02020603050405020304" pitchFamily="18" charset="0"/>
              </a:rPr>
              <a:t>d</a:t>
            </a:r>
            <a:r>
              <a:rPr lang="en-US" altLang="en-US" b="1" i="1" baseline="-25000" dirty="0" smtClean="0">
                <a:latin typeface="Times New Roman" panose="02020603050405020304" pitchFamily="18" charset="0"/>
              </a:rPr>
              <a:t> </a:t>
            </a:r>
            <a:r>
              <a:rPr lang="en-US" altLang="en-US" b="1" i="1" dirty="0" smtClean="0">
                <a:latin typeface="Times New Roman" panose="02020603050405020304" pitchFamily="18" charset="0"/>
                <a:sym typeface="Symbol" panose="05050102010706020507" pitchFamily="18" charset="2"/>
              </a:rPr>
              <a:t></a:t>
            </a:r>
            <a:r>
              <a:rPr lang="en-US" altLang="en-US" b="1" i="1" baseline="-25000" dirty="0" smtClean="0">
                <a:latin typeface="Times New Roman" panose="02020603050405020304" pitchFamily="18" charset="0"/>
              </a:rPr>
              <a:t> </a:t>
            </a:r>
            <a:r>
              <a:rPr lang="en-US" altLang="en-US" b="1" i="1" baseline="-25000" dirty="0" err="1" smtClean="0">
                <a:latin typeface="Times New Roman" panose="02020603050405020304" pitchFamily="18" charset="0"/>
              </a:rPr>
              <a:t>m</a:t>
            </a:r>
            <a:r>
              <a:rPr lang="en-US" altLang="en-US" b="1" i="1" dirty="0" err="1" smtClean="0">
                <a:latin typeface="Times New Roman" panose="02020603050405020304" pitchFamily="18" charset="0"/>
              </a:rPr>
              <a:t>d+M</a:t>
            </a:r>
            <a:r>
              <a:rPr lang="en-US" altLang="en-US" b="1" i="1" baseline="-25000" dirty="0" err="1" smtClean="0">
                <a:latin typeface="Times New Roman" panose="02020603050405020304" pitchFamily="18" charset="0"/>
              </a:rPr>
              <a:t>c</a:t>
            </a:r>
            <a:r>
              <a:rPr lang="en-US" altLang="en-US" b="1" i="1" dirty="0" err="1" smtClean="0">
                <a:latin typeface="Times New Roman" panose="02020603050405020304" pitchFamily="18" charset="0"/>
              </a:rPr>
              <a:t>c</a:t>
            </a:r>
            <a:r>
              <a:rPr lang="en-US" altLang="en-US" b="1" i="1" baseline="-25000" dirty="0" err="1" smtClean="0">
                <a:latin typeface="Times New Roman" panose="02020603050405020304" pitchFamily="18" charset="0"/>
              </a:rPr>
              <a:t>k</a:t>
            </a:r>
            <a:endParaRPr lang="en-US" altLang="en-US" b="1" i="1" baseline="-25000" dirty="0" smtClean="0">
              <a:latin typeface="Times New Roman" panose="02020603050405020304" pitchFamily="18" charset="0"/>
            </a:endParaRPr>
          </a:p>
        </p:txBody>
      </p:sp>
      <p:sp>
        <p:nvSpPr>
          <p:cNvPr id="57348" name="AutoShape 5"/>
          <p:cNvSpPr>
            <a:spLocks noChangeArrowheads="1"/>
          </p:cNvSpPr>
          <p:nvPr/>
        </p:nvSpPr>
        <p:spPr bwMode="auto">
          <a:xfrm>
            <a:off x="3125787" y="5575300"/>
            <a:ext cx="5788025" cy="777875"/>
          </a:xfrm>
          <a:prstGeom prst="roundRect">
            <a:avLst>
              <a:gd name="adj" fmla="val 16667"/>
            </a:avLst>
          </a:prstGeom>
          <a:solidFill>
            <a:schemeClr val="accent1"/>
          </a:solidFill>
          <a:ln w="9525" algn="ctr">
            <a:solidFill>
              <a:srgbClr val="0000FF"/>
            </a:solidFill>
            <a:round/>
          </a:ln>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en-US" altLang="zh-CN" sz="2000" b="1">
                <a:solidFill>
                  <a:srgbClr val="CC0000"/>
                </a:solidFill>
                <a:latin typeface="Times New Roman" panose="02020603050405020304" pitchFamily="18" charset="0"/>
                <a:ea typeface="华文细黑" panose="02010600040101010101" pitchFamily="2" charset="-122"/>
              </a:rPr>
              <a:t>1 《</a:t>
            </a:r>
            <a:r>
              <a:rPr kumimoji="1" lang="zh-CN" altLang="en-US" sz="2000" b="1">
                <a:solidFill>
                  <a:srgbClr val="CC0000"/>
                </a:solidFill>
                <a:latin typeface="Times New Roman" panose="02020603050405020304" pitchFamily="18" charset="0"/>
                <a:ea typeface="华文细黑" panose="02010600040101010101" pitchFamily="2" charset="-122"/>
              </a:rPr>
              <a:t>建筑地基基础设计规范</a:t>
            </a:r>
            <a:r>
              <a:rPr kumimoji="1" lang="en-US" altLang="zh-CN" sz="2000" b="1">
                <a:solidFill>
                  <a:srgbClr val="CC0000"/>
                </a:solidFill>
                <a:latin typeface="Times New Roman" panose="02020603050405020304" pitchFamily="18" charset="0"/>
                <a:ea typeface="华文细黑" panose="02010600040101010101" pitchFamily="2" charset="-122"/>
              </a:rPr>
              <a:t>》</a:t>
            </a:r>
            <a:r>
              <a:rPr kumimoji="1" lang="zh-CN" altLang="en-US" sz="2000" b="1">
                <a:solidFill>
                  <a:srgbClr val="CC0000"/>
                </a:solidFill>
                <a:latin typeface="Times New Roman" panose="02020603050405020304" pitchFamily="18" charset="0"/>
                <a:ea typeface="华文细黑" panose="02010600040101010101" pitchFamily="2" charset="-122"/>
              </a:rPr>
              <a:t>（</a:t>
            </a:r>
            <a:r>
              <a:rPr kumimoji="1" lang="en-US" altLang="zh-CN" sz="2000" b="1">
                <a:solidFill>
                  <a:srgbClr val="CC0000"/>
                </a:solidFill>
                <a:latin typeface="Times New Roman" panose="02020603050405020304" pitchFamily="18" charset="0"/>
                <a:ea typeface="华文细黑" panose="02010600040101010101" pitchFamily="2" charset="-122"/>
              </a:rPr>
              <a:t>GBJ7-89</a:t>
            </a:r>
            <a:r>
              <a:rPr kumimoji="1" lang="zh-CN" altLang="en-US" sz="2000" b="1">
                <a:solidFill>
                  <a:srgbClr val="CC0000"/>
                </a:solidFill>
                <a:latin typeface="Times New Roman" panose="02020603050405020304" pitchFamily="18" charset="0"/>
                <a:ea typeface="华文细黑" panose="02010600040101010101" pitchFamily="2" charset="-122"/>
              </a:rPr>
              <a:t>）</a:t>
            </a:r>
            <a:endParaRPr kumimoji="1" lang="zh-CN" altLang="en-US" sz="2000" b="1">
              <a:solidFill>
                <a:srgbClr val="CC0000"/>
              </a:solidFill>
              <a:latin typeface="Times New Roman" panose="02020603050405020304" pitchFamily="18" charset="0"/>
              <a:ea typeface="华文细黑" panose="02010600040101010101" pitchFamily="2" charset="-122"/>
            </a:endParaRPr>
          </a:p>
          <a:p>
            <a:pPr eaLnBrk="1" hangingPunct="1"/>
            <a:r>
              <a:rPr kumimoji="1" lang="en-US" altLang="zh-CN" sz="2000" b="1">
                <a:solidFill>
                  <a:srgbClr val="CC0000"/>
                </a:solidFill>
                <a:latin typeface="Times New Roman" panose="02020603050405020304" pitchFamily="18" charset="0"/>
                <a:ea typeface="华文细黑" panose="02010600040101010101" pitchFamily="2" charset="-122"/>
              </a:rPr>
              <a:t>2 《</a:t>
            </a:r>
            <a:r>
              <a:rPr kumimoji="1" lang="zh-CN" altLang="en-US" sz="2000" b="1">
                <a:solidFill>
                  <a:srgbClr val="CC0000"/>
                </a:solidFill>
                <a:latin typeface="Times New Roman" panose="02020603050405020304" pitchFamily="18" charset="0"/>
                <a:ea typeface="华文细黑" panose="02010600040101010101" pitchFamily="2" charset="-122"/>
              </a:rPr>
              <a:t>建筑地基基础设计规范</a:t>
            </a:r>
            <a:r>
              <a:rPr kumimoji="1" lang="en-US" altLang="zh-CN" sz="2000" b="1">
                <a:solidFill>
                  <a:srgbClr val="CC0000"/>
                </a:solidFill>
                <a:latin typeface="Times New Roman" panose="02020603050405020304" pitchFamily="18" charset="0"/>
                <a:ea typeface="华文细黑" panose="02010600040101010101" pitchFamily="2" charset="-122"/>
              </a:rPr>
              <a:t>》</a:t>
            </a:r>
            <a:r>
              <a:rPr kumimoji="1" lang="zh-CN" altLang="en-US" sz="2000" b="1">
                <a:solidFill>
                  <a:srgbClr val="CC0000"/>
                </a:solidFill>
                <a:latin typeface="Times New Roman" panose="02020603050405020304" pitchFamily="18" charset="0"/>
                <a:ea typeface="华文细黑" panose="02010600040101010101" pitchFamily="2" charset="-122"/>
              </a:rPr>
              <a:t>（</a:t>
            </a:r>
            <a:r>
              <a:rPr kumimoji="1" lang="en-US" altLang="zh-CN" sz="2000" b="1">
                <a:solidFill>
                  <a:srgbClr val="CC0000"/>
                </a:solidFill>
                <a:latin typeface="Times New Roman" panose="02020603050405020304" pitchFamily="18" charset="0"/>
                <a:ea typeface="华文细黑" panose="02010600040101010101" pitchFamily="2" charset="-122"/>
              </a:rPr>
              <a:t>GB50007-2002</a:t>
            </a:r>
            <a:r>
              <a:rPr kumimoji="1" lang="zh-CN" altLang="en-US" sz="2000" b="1">
                <a:solidFill>
                  <a:srgbClr val="CC0000"/>
                </a:solidFill>
                <a:latin typeface="Times New Roman" panose="02020603050405020304" pitchFamily="18" charset="0"/>
                <a:ea typeface="华文细黑" panose="02010600040101010101" pitchFamily="2" charset="-122"/>
              </a:rPr>
              <a:t>）</a:t>
            </a:r>
            <a:endParaRPr lang="zh-CN" altLang="en-US" sz="2000" b="1">
              <a:solidFill>
                <a:schemeClr val="tx1"/>
              </a:solidFill>
              <a:latin typeface="Times New Roman" panose="02020603050405020304" pitchFamily="18" charset="0"/>
            </a:endParaRPr>
          </a:p>
        </p:txBody>
      </p:sp>
      <p:sp>
        <p:nvSpPr>
          <p:cNvPr id="57349" name="Rectangle 7"/>
          <p:cNvSpPr>
            <a:spLocks noChangeArrowheads="1"/>
          </p:cNvSpPr>
          <p:nvPr/>
        </p:nvSpPr>
        <p:spPr bwMode="auto">
          <a:xfrm>
            <a:off x="609600" y="2362200"/>
            <a:ext cx="541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400" b="1">
                <a:solidFill>
                  <a:srgbClr val="6600FF"/>
                </a:solidFill>
                <a:latin typeface="Times New Roman" panose="02020603050405020304" pitchFamily="18" charset="0"/>
              </a:rPr>
              <a:t> </a:t>
            </a:r>
            <a:r>
              <a:rPr lang="en-US" altLang="en-US" sz="2800" b="1" i="1">
                <a:solidFill>
                  <a:srgbClr val="6600FF"/>
                </a:solidFill>
                <a:latin typeface="Times New Roman" panose="02020603050405020304" pitchFamily="18" charset="0"/>
              </a:rPr>
              <a:t>f</a:t>
            </a:r>
            <a:r>
              <a:rPr lang="en-US" altLang="en-US" sz="2800" b="1" i="1" baseline="-25000">
                <a:solidFill>
                  <a:srgbClr val="6600FF"/>
                </a:solidFill>
                <a:latin typeface="Times New Roman" panose="02020603050405020304" pitchFamily="18" charset="0"/>
              </a:rPr>
              <a:t>a</a:t>
            </a:r>
            <a:r>
              <a:rPr lang="zh-CN" altLang="en-US" sz="2800" b="1">
                <a:solidFill>
                  <a:srgbClr val="6600FF"/>
                </a:solidFill>
                <a:latin typeface="Times New Roman" panose="02020603050405020304" pitchFamily="18" charset="0"/>
              </a:rPr>
              <a:t>：</a:t>
            </a:r>
            <a:r>
              <a:rPr lang="zh-CN" altLang="en-US" sz="2000" b="1">
                <a:solidFill>
                  <a:schemeClr val="tx1"/>
                </a:solidFill>
                <a:latin typeface="Times New Roman" panose="02020603050405020304" pitchFamily="18" charset="0"/>
              </a:rPr>
              <a:t>承载力特征值（设计值）</a:t>
            </a:r>
            <a:endParaRPr lang="zh-CN" altLang="en-US" sz="2000" b="1" i="1" baseline="-25000">
              <a:solidFill>
                <a:srgbClr val="FFFF00"/>
              </a:solidFill>
              <a:latin typeface="Times New Roman" panose="02020603050405020304" pitchFamily="18" charset="0"/>
              <a:sym typeface="Symbol" panose="05050102010706020507" pitchFamily="18" charset="2"/>
            </a:endParaRPr>
          </a:p>
        </p:txBody>
      </p:sp>
      <p:sp>
        <p:nvSpPr>
          <p:cNvPr id="57350" name="AutoShape 8"/>
          <p:cNvSpPr>
            <a:spLocks noChangeArrowheads="1"/>
          </p:cNvSpPr>
          <p:nvPr/>
        </p:nvSpPr>
        <p:spPr bwMode="auto">
          <a:xfrm>
            <a:off x="6096000" y="914400"/>
            <a:ext cx="2359025" cy="901700"/>
          </a:xfrm>
          <a:prstGeom prst="wedgeRoundRectCallout">
            <a:avLst>
              <a:gd name="adj1" fmla="val -80620"/>
              <a:gd name="adj2" fmla="val 46125"/>
              <a:gd name="adj3" fmla="val 16667"/>
            </a:avLst>
          </a:prstGeom>
          <a:solidFill>
            <a:schemeClr val="accent1"/>
          </a:solidFill>
          <a:ln w="19050" algn="ctr">
            <a:solidFill>
              <a:schemeClr val="folHlink"/>
            </a:solidFill>
            <a:miter lim="800000"/>
          </a:ln>
        </p:spPr>
        <p:txBody>
          <a:bodyPr lIns="0" r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CC3300"/>
                </a:solidFill>
                <a:latin typeface="Times New Roman" panose="02020603050405020304" pitchFamily="18" charset="0"/>
              </a:rPr>
              <a:t>以临界荷载</a:t>
            </a:r>
            <a:r>
              <a:rPr lang="en-US" altLang="zh-CN" sz="2400" b="1" i="1">
                <a:solidFill>
                  <a:srgbClr val="6600FF"/>
                </a:solidFill>
                <a:latin typeface="Times New Roman" panose="02020603050405020304" pitchFamily="18" charset="0"/>
                <a:ea typeface="隶书" panose="02010509060101010101" pitchFamily="49" charset="-122"/>
              </a:rPr>
              <a:t>P</a:t>
            </a:r>
            <a:r>
              <a:rPr lang="en-US" altLang="zh-CN" sz="2400" b="1" i="1" baseline="-25000">
                <a:solidFill>
                  <a:srgbClr val="6600FF"/>
                </a:solidFill>
                <a:latin typeface="Times New Roman" panose="02020603050405020304" pitchFamily="18" charset="0"/>
                <a:ea typeface="隶书" panose="02010509060101010101" pitchFamily="49" charset="-122"/>
              </a:rPr>
              <a:t>1/4</a:t>
            </a:r>
            <a:r>
              <a:rPr lang="zh-CN" altLang="en-US" sz="2400" b="1">
                <a:solidFill>
                  <a:srgbClr val="CC3300"/>
                </a:solidFill>
                <a:latin typeface="Times New Roman" panose="02020603050405020304" pitchFamily="18" charset="0"/>
              </a:rPr>
              <a:t>为理论基础</a:t>
            </a:r>
            <a:endParaRPr lang="zh-CN" altLang="en-US" sz="2400" b="1">
              <a:solidFill>
                <a:srgbClr val="CC3300"/>
              </a:solidFill>
              <a:latin typeface="Times New Roman" panose="02020603050405020304" pitchFamily="18" charset="0"/>
            </a:endParaRPr>
          </a:p>
        </p:txBody>
      </p:sp>
      <p:sp>
        <p:nvSpPr>
          <p:cNvPr id="57351" name="Rectangle 10"/>
          <p:cNvSpPr>
            <a:spLocks noChangeArrowheads="1"/>
          </p:cNvSpPr>
          <p:nvPr/>
        </p:nvSpPr>
        <p:spPr bwMode="auto">
          <a:xfrm>
            <a:off x="609600" y="28956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400" b="1">
                <a:solidFill>
                  <a:srgbClr val="6600FF"/>
                </a:solidFill>
                <a:latin typeface="Times New Roman" panose="02020603050405020304" pitchFamily="18" charset="0"/>
              </a:rPr>
              <a:t> </a:t>
            </a:r>
            <a:r>
              <a:rPr lang="en-US" altLang="zh-CN" sz="2400" b="1" i="1">
                <a:solidFill>
                  <a:srgbClr val="6600FF"/>
                </a:solidFill>
                <a:latin typeface="Times New Roman" panose="02020603050405020304" pitchFamily="18" charset="0"/>
              </a:rPr>
              <a:t>M</a:t>
            </a:r>
            <a:r>
              <a:rPr lang="en-US" altLang="zh-CN" sz="2400" b="1" i="1" baseline="-25000">
                <a:solidFill>
                  <a:srgbClr val="6600FF"/>
                </a:solidFill>
                <a:latin typeface="Times New Roman" panose="02020603050405020304" pitchFamily="18" charset="0"/>
              </a:rPr>
              <a:t>b</a:t>
            </a:r>
            <a:r>
              <a:rPr lang="zh-CN" altLang="en-US" sz="2400" b="1" i="1">
                <a:solidFill>
                  <a:srgbClr val="6600FF"/>
                </a:solidFill>
                <a:latin typeface="Times New Roman" panose="02020603050405020304" pitchFamily="18" charset="0"/>
              </a:rPr>
              <a:t>、</a:t>
            </a:r>
            <a:r>
              <a:rPr lang="en-US" altLang="zh-CN" sz="2400" b="1" i="1">
                <a:solidFill>
                  <a:srgbClr val="6600FF"/>
                </a:solidFill>
                <a:latin typeface="Times New Roman" panose="02020603050405020304" pitchFamily="18" charset="0"/>
              </a:rPr>
              <a:t>M</a:t>
            </a:r>
            <a:r>
              <a:rPr lang="en-US" altLang="zh-CN" sz="2400" b="1" i="1" baseline="-25000">
                <a:solidFill>
                  <a:srgbClr val="6600FF"/>
                </a:solidFill>
                <a:latin typeface="Times New Roman" panose="02020603050405020304" pitchFamily="18" charset="0"/>
              </a:rPr>
              <a:t>d</a:t>
            </a:r>
            <a:r>
              <a:rPr lang="zh-CN" altLang="en-US" sz="2400" b="1" i="1">
                <a:solidFill>
                  <a:srgbClr val="6600FF"/>
                </a:solidFill>
                <a:latin typeface="Times New Roman" panose="02020603050405020304" pitchFamily="18" charset="0"/>
              </a:rPr>
              <a:t>、</a:t>
            </a:r>
            <a:r>
              <a:rPr lang="en-US" altLang="zh-CN" sz="2400" b="1" i="1">
                <a:solidFill>
                  <a:srgbClr val="6600FF"/>
                </a:solidFill>
                <a:latin typeface="Times New Roman" panose="02020603050405020304" pitchFamily="18" charset="0"/>
              </a:rPr>
              <a:t>M</a:t>
            </a:r>
            <a:r>
              <a:rPr lang="en-US" altLang="zh-CN" sz="2400" b="1" i="1" baseline="-25000">
                <a:solidFill>
                  <a:srgbClr val="6600FF"/>
                </a:solidFill>
                <a:latin typeface="Times New Roman" panose="02020603050405020304" pitchFamily="18" charset="0"/>
              </a:rPr>
              <a:t>c</a:t>
            </a:r>
            <a:r>
              <a:rPr lang="zh-CN" altLang="en-US" sz="2800" b="1">
                <a:solidFill>
                  <a:srgbClr val="6600FF"/>
                </a:solidFill>
                <a:latin typeface="Times New Roman" panose="02020603050405020304" pitchFamily="18" charset="0"/>
              </a:rPr>
              <a:t>：</a:t>
            </a:r>
            <a:r>
              <a:rPr lang="zh-CN" altLang="en-US" sz="2000" b="1">
                <a:solidFill>
                  <a:schemeClr val="tx1"/>
                </a:solidFill>
                <a:latin typeface="Times New Roman" panose="02020603050405020304" pitchFamily="18" charset="0"/>
              </a:rPr>
              <a:t>承载力系数，与内摩擦角</a:t>
            </a:r>
            <a:r>
              <a:rPr lang="zh-CN" altLang="en-US" sz="2400" b="1" i="1">
                <a:solidFill>
                  <a:srgbClr val="6600FF"/>
                </a:solidFill>
                <a:latin typeface="Times New Roman" panose="02020603050405020304" pitchFamily="18" charset="0"/>
                <a:ea typeface="隶书" panose="02010509060101010101" pitchFamily="49" charset="-122"/>
                <a:sym typeface="Symbol" panose="05050102010706020507" pitchFamily="18" charset="2"/>
              </a:rPr>
              <a:t></a:t>
            </a:r>
            <a:r>
              <a:rPr lang="en-US" altLang="zh-CN" sz="2400" b="1" i="1" baseline="-25000">
                <a:solidFill>
                  <a:srgbClr val="6600FF"/>
                </a:solidFill>
                <a:latin typeface="Times New Roman" panose="02020603050405020304" pitchFamily="18" charset="0"/>
                <a:ea typeface="隶书" panose="02010509060101010101" pitchFamily="49" charset="-122"/>
                <a:sym typeface="Symbol" panose="05050102010706020507" pitchFamily="18" charset="2"/>
              </a:rPr>
              <a:t>k</a:t>
            </a:r>
            <a:r>
              <a:rPr lang="en-US" altLang="zh-CN" sz="2800" b="1" i="1" baseline="-25000">
                <a:solidFill>
                  <a:srgbClr val="6600FF"/>
                </a:solidFill>
                <a:latin typeface="Times New Roman" panose="02020603050405020304" pitchFamily="18" charset="0"/>
                <a:ea typeface="隶书" panose="02010509060101010101" pitchFamily="49" charset="-122"/>
                <a:sym typeface="Symbol" panose="05050102010706020507" pitchFamily="18" charset="2"/>
              </a:rPr>
              <a:t> </a:t>
            </a:r>
            <a:r>
              <a:rPr lang="zh-CN" altLang="en-US" sz="2000" b="1">
                <a:solidFill>
                  <a:schemeClr val="tx1"/>
                </a:solidFill>
                <a:latin typeface="Times New Roman" panose="02020603050405020304" pitchFamily="18" charset="0"/>
              </a:rPr>
              <a:t>有关</a:t>
            </a:r>
            <a:endParaRPr lang="zh-CN" altLang="en-US" sz="2000" b="1">
              <a:solidFill>
                <a:schemeClr val="tx1"/>
              </a:solidFill>
              <a:latin typeface="Times New Roman" panose="02020603050405020304" pitchFamily="18" charset="0"/>
            </a:endParaRPr>
          </a:p>
        </p:txBody>
      </p:sp>
      <p:sp>
        <p:nvSpPr>
          <p:cNvPr id="57352" name="Rectangle 11"/>
          <p:cNvSpPr>
            <a:spLocks noChangeArrowheads="1"/>
          </p:cNvSpPr>
          <p:nvPr/>
        </p:nvSpPr>
        <p:spPr bwMode="auto">
          <a:xfrm>
            <a:off x="838200" y="3962400"/>
            <a:ext cx="746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400" b="1">
                <a:solidFill>
                  <a:srgbClr val="6600FF"/>
                </a:solidFill>
                <a:latin typeface="Times New Roman" panose="02020603050405020304" pitchFamily="18" charset="0"/>
              </a:rPr>
              <a:t> </a:t>
            </a:r>
            <a:r>
              <a:rPr lang="en-US" altLang="zh-CN" sz="2400" b="1" i="1">
                <a:solidFill>
                  <a:srgbClr val="6600FF"/>
                </a:solidFill>
                <a:latin typeface="Times New Roman" panose="02020603050405020304" pitchFamily="18" charset="0"/>
              </a:rPr>
              <a:t>b</a:t>
            </a:r>
            <a:r>
              <a:rPr lang="zh-CN" altLang="en-US" sz="2800" b="1">
                <a:solidFill>
                  <a:srgbClr val="6600FF"/>
                </a:solidFill>
                <a:latin typeface="Times New Roman" panose="02020603050405020304" pitchFamily="18" charset="0"/>
              </a:rPr>
              <a:t>：</a:t>
            </a:r>
            <a:r>
              <a:rPr lang="zh-CN" altLang="en-US" sz="2000" b="1">
                <a:solidFill>
                  <a:schemeClr val="tx1"/>
                </a:solidFill>
                <a:latin typeface="Times New Roman" panose="02020603050405020304" pitchFamily="18" charset="0"/>
              </a:rPr>
              <a:t>基底宽度，大于</a:t>
            </a:r>
            <a:r>
              <a:rPr lang="en-US" altLang="zh-CN" sz="2000" b="1">
                <a:solidFill>
                  <a:schemeClr val="tx1"/>
                </a:solidFill>
                <a:latin typeface="Times New Roman" panose="02020603050405020304" pitchFamily="18" charset="0"/>
              </a:rPr>
              <a:t>6m</a:t>
            </a:r>
            <a:r>
              <a:rPr lang="zh-CN" altLang="en-US" sz="2000" b="1">
                <a:solidFill>
                  <a:schemeClr val="tx1"/>
                </a:solidFill>
                <a:latin typeface="Times New Roman" panose="02020603050405020304" pitchFamily="18" charset="0"/>
              </a:rPr>
              <a:t>按</a:t>
            </a:r>
            <a:r>
              <a:rPr lang="en-US" altLang="zh-CN" sz="2000" b="1">
                <a:solidFill>
                  <a:schemeClr val="tx1"/>
                </a:solidFill>
                <a:latin typeface="Times New Roman" panose="02020603050405020304" pitchFamily="18" charset="0"/>
              </a:rPr>
              <a:t>6m</a:t>
            </a:r>
            <a:r>
              <a:rPr lang="zh-CN" altLang="en-US" sz="2000" b="1">
                <a:solidFill>
                  <a:schemeClr val="tx1"/>
                </a:solidFill>
                <a:latin typeface="Times New Roman" panose="02020603050405020304" pitchFamily="18" charset="0"/>
              </a:rPr>
              <a:t>取值，对于砂土小于</a:t>
            </a:r>
            <a:r>
              <a:rPr lang="en-US" altLang="zh-CN" sz="2000" b="1">
                <a:solidFill>
                  <a:schemeClr val="tx1"/>
                </a:solidFill>
                <a:latin typeface="Times New Roman" panose="02020603050405020304" pitchFamily="18" charset="0"/>
              </a:rPr>
              <a:t>3m</a:t>
            </a:r>
            <a:r>
              <a:rPr lang="zh-CN" altLang="en-US" sz="2000" b="1">
                <a:solidFill>
                  <a:schemeClr val="tx1"/>
                </a:solidFill>
                <a:latin typeface="Times New Roman" panose="02020603050405020304" pitchFamily="18" charset="0"/>
              </a:rPr>
              <a:t>按</a:t>
            </a:r>
            <a:r>
              <a:rPr lang="en-US" altLang="zh-CN" sz="2000" b="1">
                <a:solidFill>
                  <a:schemeClr val="tx1"/>
                </a:solidFill>
                <a:latin typeface="Times New Roman" panose="02020603050405020304" pitchFamily="18" charset="0"/>
              </a:rPr>
              <a:t>3m</a:t>
            </a:r>
            <a:r>
              <a:rPr lang="zh-CN" altLang="en-US" sz="2000" b="1">
                <a:solidFill>
                  <a:schemeClr val="tx1"/>
                </a:solidFill>
                <a:latin typeface="Times New Roman" panose="02020603050405020304" pitchFamily="18" charset="0"/>
              </a:rPr>
              <a:t>取值</a:t>
            </a:r>
            <a:endParaRPr lang="zh-CN" altLang="en-US" sz="2000" b="1" i="1" baseline="-25000">
              <a:solidFill>
                <a:srgbClr val="FFFF00"/>
              </a:solidFill>
              <a:latin typeface="Times New Roman" panose="02020603050405020304" pitchFamily="18" charset="0"/>
              <a:sym typeface="Symbol" panose="05050102010706020507" pitchFamily="18" charset="2"/>
            </a:endParaRPr>
          </a:p>
        </p:txBody>
      </p:sp>
      <p:sp>
        <p:nvSpPr>
          <p:cNvPr id="57353" name="Rectangle 12"/>
          <p:cNvSpPr>
            <a:spLocks noChangeArrowheads="1"/>
          </p:cNvSpPr>
          <p:nvPr/>
        </p:nvSpPr>
        <p:spPr bwMode="auto">
          <a:xfrm>
            <a:off x="762000" y="4495800"/>
            <a:ext cx="746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400" b="1">
                <a:solidFill>
                  <a:srgbClr val="6600FF"/>
                </a:solidFill>
                <a:latin typeface="Times New Roman" panose="02020603050405020304" pitchFamily="18" charset="0"/>
              </a:rPr>
              <a:t> c</a:t>
            </a:r>
            <a:r>
              <a:rPr lang="en-US" altLang="zh-CN" sz="2800" b="1" i="1" baseline="-25000">
                <a:solidFill>
                  <a:srgbClr val="6600FF"/>
                </a:solidFill>
                <a:latin typeface="Times New Roman" panose="02020603050405020304" pitchFamily="18" charset="0"/>
              </a:rPr>
              <a:t>k</a:t>
            </a:r>
            <a:r>
              <a:rPr lang="zh-CN" altLang="en-US" sz="2800" b="1">
                <a:solidFill>
                  <a:srgbClr val="6600FF"/>
                </a:solidFill>
                <a:latin typeface="Times New Roman" panose="02020603050405020304" pitchFamily="18" charset="0"/>
              </a:rPr>
              <a:t>：</a:t>
            </a:r>
            <a:r>
              <a:rPr lang="zh-CN" altLang="en-US" sz="2000" b="1">
                <a:solidFill>
                  <a:schemeClr val="tx2"/>
                </a:solidFill>
                <a:latin typeface="Times New Roman" panose="02020603050405020304" pitchFamily="18" charset="0"/>
              </a:rPr>
              <a:t>基底下一倍短边宽深度内土的粘聚力</a:t>
            </a:r>
            <a:r>
              <a:rPr lang="zh-CN" altLang="en-US" sz="2000" b="1">
                <a:solidFill>
                  <a:schemeClr val="tx1"/>
                </a:solidFill>
                <a:latin typeface="Times New Roman" panose="02020603050405020304" pitchFamily="18" charset="0"/>
              </a:rPr>
              <a:t>标准值</a:t>
            </a:r>
            <a:endParaRPr lang="zh-CN" altLang="en-US" sz="2000" b="1">
              <a:solidFill>
                <a:schemeClr val="tx1"/>
              </a:solidFill>
              <a:latin typeface="Times New Roman" panose="02020603050405020304" pitchFamily="18" charset="0"/>
            </a:endParaRPr>
          </a:p>
          <a:p>
            <a:pPr eaLnBrk="1" hangingPunct="1">
              <a:spcBef>
                <a:spcPct val="20000"/>
              </a:spcBef>
            </a:pPr>
            <a:endParaRPr lang="en-US" altLang="zh-CN" sz="2400" b="1" i="1" baseline="-25000">
              <a:solidFill>
                <a:srgbClr val="FFFF00"/>
              </a:solidFill>
              <a:latin typeface="Times New Roman" panose="02020603050405020304" pitchFamily="18" charset="0"/>
              <a:sym typeface="Symbol" panose="05050102010706020507" pitchFamily="18" charset="2"/>
            </a:endParaRPr>
          </a:p>
        </p:txBody>
      </p:sp>
      <p:sp>
        <p:nvSpPr>
          <p:cNvPr id="57354" name="Rectangle 13"/>
          <p:cNvSpPr>
            <a:spLocks noChangeArrowheads="1"/>
          </p:cNvSpPr>
          <p:nvPr/>
        </p:nvSpPr>
        <p:spPr bwMode="auto">
          <a:xfrm>
            <a:off x="609600" y="34290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400" b="1">
                <a:solidFill>
                  <a:srgbClr val="6600FF"/>
                </a:solidFill>
                <a:latin typeface="Times New Roman" panose="02020603050405020304" pitchFamily="18" charset="0"/>
              </a:rPr>
              <a:t> </a:t>
            </a:r>
            <a:r>
              <a:rPr lang="en-US" altLang="zh-CN" sz="2800" b="1" i="1">
                <a:solidFill>
                  <a:srgbClr val="6600FF"/>
                </a:solidFill>
                <a:latin typeface="Times New Roman" panose="02020603050405020304" pitchFamily="18" charset="0"/>
                <a:ea typeface="隶书" panose="02010509060101010101" pitchFamily="49" charset="-122"/>
                <a:sym typeface="Symbol" panose="05050102010706020507" pitchFamily="18" charset="2"/>
              </a:rPr>
              <a:t></a:t>
            </a:r>
            <a:r>
              <a:rPr lang="en-US" altLang="zh-CN" sz="2800" b="1" i="1" baseline="-25000">
                <a:solidFill>
                  <a:srgbClr val="6600FF"/>
                </a:solidFill>
                <a:latin typeface="Times New Roman" panose="02020603050405020304" pitchFamily="18" charset="0"/>
                <a:ea typeface="隶书" panose="02010509060101010101" pitchFamily="49" charset="-122"/>
                <a:sym typeface="Symbol" panose="05050102010706020507" pitchFamily="18" charset="2"/>
              </a:rPr>
              <a:t>k </a:t>
            </a:r>
            <a:r>
              <a:rPr lang="zh-CN" altLang="en-US" sz="2800" b="1">
                <a:solidFill>
                  <a:srgbClr val="6600FF"/>
                </a:solidFill>
                <a:latin typeface="Times New Roman" panose="02020603050405020304" pitchFamily="18" charset="0"/>
              </a:rPr>
              <a:t>：</a:t>
            </a:r>
            <a:r>
              <a:rPr lang="zh-CN" altLang="en-US" sz="2000" b="1">
                <a:solidFill>
                  <a:schemeClr val="tx2"/>
                </a:solidFill>
                <a:latin typeface="Times New Roman" panose="02020603050405020304" pitchFamily="18" charset="0"/>
              </a:rPr>
              <a:t>基底下一倍短边宽深度内土的</a:t>
            </a:r>
            <a:r>
              <a:rPr lang="zh-CN" altLang="en-US" sz="2000" b="1">
                <a:solidFill>
                  <a:schemeClr val="tx1"/>
                </a:solidFill>
                <a:latin typeface="Times New Roman" panose="02020603050405020304" pitchFamily="18" charset="0"/>
              </a:rPr>
              <a:t>内摩擦角标准值</a:t>
            </a:r>
            <a:endParaRPr lang="zh-CN" altLang="en-US" sz="2000" b="1">
              <a:solidFill>
                <a:schemeClr val="tx1"/>
              </a:solidFill>
              <a:latin typeface="Times New Roman" panose="02020603050405020304" pitchFamily="18" charset="0"/>
            </a:endParaRPr>
          </a:p>
        </p:txBody>
      </p:sp>
      <p:sp>
        <p:nvSpPr>
          <p:cNvPr id="11" name="Text Box 8"/>
          <p:cNvSpPr txBox="1">
            <a:spLocks noChangeArrowheads="1"/>
          </p:cNvSpPr>
          <p:nvPr/>
        </p:nvSpPr>
        <p:spPr bwMode="auto">
          <a:xfrm>
            <a:off x="-7938" y="1589"/>
            <a:ext cx="609210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§7.5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地基承载力特征值确定方法</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533400" y="914400"/>
            <a:ext cx="4104158" cy="609600"/>
          </a:xfrm>
          <a:prstGeom prst="rect">
            <a:avLst/>
          </a:prstGeom>
          <a:solidFill>
            <a:schemeClr val="tx2">
              <a:lumMod val="20000"/>
              <a:lumOff val="80000"/>
            </a:schemeClr>
          </a:solidFill>
          <a:ln w="9525">
            <a:solidFill>
              <a:srgbClr val="66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3200" b="1" dirty="0">
                <a:solidFill>
                  <a:schemeClr val="tx1"/>
                </a:solidFill>
                <a:latin typeface="华文新魏" panose="02010800040101010101" pitchFamily="2" charset="-122"/>
                <a:ea typeface="华文新魏" panose="02010800040101010101" pitchFamily="2" charset="-122"/>
                <a:sym typeface="Symbol" panose="05050102010706020507" pitchFamily="18" charset="2"/>
              </a:rPr>
              <a:t>2   </a:t>
            </a:r>
            <a:r>
              <a:rPr lang="zh-CN" altLang="en-US" sz="3200" b="1" dirty="0">
                <a:solidFill>
                  <a:schemeClr val="tx1"/>
                </a:solidFill>
                <a:latin typeface="华文新魏" panose="02010800040101010101" pitchFamily="2" charset="-122"/>
                <a:ea typeface="华文新魏" panose="02010800040101010101" pitchFamily="2" charset="-122"/>
                <a:sym typeface="Symbol" panose="05050102010706020507" pitchFamily="18" charset="2"/>
              </a:rPr>
              <a:t>通过载荷试验确定</a:t>
            </a:r>
            <a:endParaRPr lang="zh-CN" altLang="en-US" sz="3200" b="1" dirty="0">
              <a:solidFill>
                <a:schemeClr val="tx1"/>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567301" name="Text Box 5"/>
          <p:cNvSpPr txBox="1">
            <a:spLocks noChangeArrowheads="1"/>
          </p:cNvSpPr>
          <p:nvPr/>
        </p:nvSpPr>
        <p:spPr bwMode="auto">
          <a:xfrm>
            <a:off x="838200" y="1905000"/>
            <a:ext cx="2946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2800" b="1">
                <a:solidFill>
                  <a:srgbClr val="990000"/>
                </a:solidFill>
                <a:latin typeface="宋体" panose="02010600030101010101" pitchFamily="2" charset="-122"/>
              </a:rPr>
              <a:t>①</a:t>
            </a:r>
            <a:r>
              <a:rPr lang="en-US" altLang="zh-CN" sz="2800" b="1">
                <a:solidFill>
                  <a:srgbClr val="990000"/>
                </a:solidFill>
                <a:latin typeface="Times New Roman" panose="02020603050405020304" pitchFamily="18" charset="0"/>
              </a:rPr>
              <a:t> </a:t>
            </a:r>
            <a:r>
              <a:rPr lang="zh-CN" altLang="en-US" sz="2800" b="1">
                <a:solidFill>
                  <a:srgbClr val="990000"/>
                </a:solidFill>
              </a:rPr>
              <a:t>有明显直线段：</a:t>
            </a:r>
            <a:endParaRPr lang="zh-CN" altLang="en-US" sz="3200" b="1">
              <a:solidFill>
                <a:srgbClr val="990000"/>
              </a:solidFill>
            </a:endParaRPr>
          </a:p>
        </p:txBody>
      </p:sp>
      <p:sp>
        <p:nvSpPr>
          <p:cNvPr id="567302" name="Text Box 6"/>
          <p:cNvSpPr txBox="1">
            <a:spLocks noChangeArrowheads="1"/>
          </p:cNvSpPr>
          <p:nvPr/>
        </p:nvSpPr>
        <p:spPr bwMode="auto">
          <a:xfrm>
            <a:off x="2514600" y="2362200"/>
            <a:ext cx="1600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i="1">
                <a:solidFill>
                  <a:srgbClr val="6600FF"/>
                </a:solidFill>
                <a:latin typeface="Times New Roman" panose="02020603050405020304" pitchFamily="18" charset="0"/>
                <a:ea typeface="隶书" panose="02010509060101010101" pitchFamily="49" charset="-122"/>
              </a:rPr>
              <a:t>f</a:t>
            </a:r>
            <a:r>
              <a:rPr lang="en-US" altLang="zh-CN" sz="3200" b="1" i="1" baseline="-25000">
                <a:solidFill>
                  <a:srgbClr val="6600FF"/>
                </a:solidFill>
                <a:latin typeface="Times New Roman" panose="02020603050405020304" pitchFamily="18" charset="0"/>
                <a:ea typeface="隶书" panose="02010509060101010101" pitchFamily="49" charset="-122"/>
              </a:rPr>
              <a:t>ak</a:t>
            </a:r>
            <a:r>
              <a:rPr lang="en-US" altLang="zh-CN" sz="3200" b="1" i="1">
                <a:solidFill>
                  <a:srgbClr val="6600FF"/>
                </a:solidFill>
                <a:latin typeface="Times New Roman" panose="02020603050405020304" pitchFamily="18" charset="0"/>
                <a:ea typeface="隶书" panose="02010509060101010101" pitchFamily="49" charset="-122"/>
              </a:rPr>
              <a:t>  = P</a:t>
            </a:r>
            <a:r>
              <a:rPr lang="en-US" altLang="zh-CN" sz="3200" b="1" i="1" baseline="-25000">
                <a:solidFill>
                  <a:srgbClr val="6600FF"/>
                </a:solidFill>
                <a:latin typeface="Times New Roman" panose="02020603050405020304" pitchFamily="18" charset="0"/>
                <a:ea typeface="隶书" panose="02010509060101010101" pitchFamily="49" charset="-122"/>
              </a:rPr>
              <a:t>cr</a:t>
            </a:r>
            <a:r>
              <a:rPr lang="en-US" altLang="zh-CN" sz="3200" b="1" i="1">
                <a:solidFill>
                  <a:srgbClr val="990000"/>
                </a:solidFill>
                <a:latin typeface="Times New Roman" panose="02020603050405020304" pitchFamily="18" charset="0"/>
                <a:ea typeface="隶书" panose="02010509060101010101" pitchFamily="49" charset="-122"/>
              </a:rPr>
              <a:t> </a:t>
            </a:r>
            <a:endParaRPr lang="en-US" altLang="zh-CN" sz="3200" b="1">
              <a:solidFill>
                <a:srgbClr val="990000"/>
              </a:solidFill>
              <a:latin typeface="Times New Roman" panose="02020603050405020304" pitchFamily="18" charset="0"/>
              <a:ea typeface="隶书" panose="02010509060101010101" pitchFamily="49" charset="-122"/>
            </a:endParaRPr>
          </a:p>
        </p:txBody>
      </p:sp>
      <p:sp>
        <p:nvSpPr>
          <p:cNvPr id="567303" name="Text Box 7"/>
          <p:cNvSpPr txBox="1">
            <a:spLocks noChangeArrowheads="1"/>
          </p:cNvSpPr>
          <p:nvPr/>
        </p:nvSpPr>
        <p:spPr bwMode="auto">
          <a:xfrm>
            <a:off x="838200" y="3074988"/>
            <a:ext cx="48752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2800" b="1">
                <a:solidFill>
                  <a:srgbClr val="993300"/>
                </a:solidFill>
                <a:latin typeface="宋体" panose="02010600030101010101" pitchFamily="2" charset="-122"/>
              </a:rPr>
              <a:t>②</a:t>
            </a:r>
            <a:r>
              <a:rPr lang="en-US" altLang="zh-CN" sz="2800" b="1">
                <a:solidFill>
                  <a:srgbClr val="993300"/>
                </a:solidFill>
                <a:latin typeface="Times New Roman" panose="02020603050405020304" pitchFamily="18" charset="0"/>
              </a:rPr>
              <a:t> </a:t>
            </a:r>
            <a:r>
              <a:rPr lang="zh-CN" altLang="en-US" sz="2800" b="1">
                <a:solidFill>
                  <a:srgbClr val="993300"/>
                </a:solidFill>
                <a:latin typeface="宋体" panose="02010600030101010101" pitchFamily="2" charset="-122"/>
              </a:rPr>
              <a:t>加载到破坏且 </a:t>
            </a:r>
            <a:r>
              <a:rPr lang="en-US" altLang="zh-CN" sz="3200" b="1" i="1">
                <a:solidFill>
                  <a:srgbClr val="993300"/>
                </a:solidFill>
                <a:latin typeface="Times New Roman" panose="02020603050405020304" pitchFamily="18" charset="0"/>
                <a:ea typeface="隶书" panose="02010509060101010101" pitchFamily="49" charset="-122"/>
              </a:rPr>
              <a:t>P</a:t>
            </a:r>
            <a:r>
              <a:rPr lang="en-US" altLang="zh-CN" sz="3200" b="1" i="1" baseline="-25000">
                <a:solidFill>
                  <a:srgbClr val="993300"/>
                </a:solidFill>
                <a:latin typeface="Times New Roman" panose="02020603050405020304" pitchFamily="18" charset="0"/>
                <a:ea typeface="隶书" panose="02010509060101010101" pitchFamily="49" charset="-122"/>
              </a:rPr>
              <a:t>u </a:t>
            </a:r>
            <a:r>
              <a:rPr lang="en-US" altLang="zh-CN" sz="3200" b="1" i="1">
                <a:solidFill>
                  <a:srgbClr val="993300"/>
                </a:solidFill>
                <a:latin typeface="Times New Roman" panose="02020603050405020304" pitchFamily="18" charset="0"/>
                <a:ea typeface="隶书" panose="02010509060101010101" pitchFamily="49" charset="-122"/>
              </a:rPr>
              <a:t>/ </a:t>
            </a:r>
            <a:r>
              <a:rPr lang="en-US" altLang="zh-CN" sz="3200" b="1">
                <a:solidFill>
                  <a:srgbClr val="993300"/>
                </a:solidFill>
                <a:latin typeface="Times New Roman" panose="02020603050405020304" pitchFamily="18" charset="0"/>
                <a:ea typeface="隶书" panose="02010509060101010101" pitchFamily="49" charset="-122"/>
              </a:rPr>
              <a:t>2&lt; </a:t>
            </a:r>
            <a:r>
              <a:rPr lang="en-US" altLang="zh-CN" sz="3200" b="1" i="1">
                <a:solidFill>
                  <a:srgbClr val="993300"/>
                </a:solidFill>
                <a:latin typeface="Times New Roman" panose="02020603050405020304" pitchFamily="18" charset="0"/>
                <a:ea typeface="隶书" panose="02010509060101010101" pitchFamily="49" charset="-122"/>
              </a:rPr>
              <a:t>P</a:t>
            </a:r>
            <a:r>
              <a:rPr lang="en-US" altLang="zh-CN" sz="3200" b="1" i="1" baseline="-25000">
                <a:solidFill>
                  <a:srgbClr val="993300"/>
                </a:solidFill>
                <a:latin typeface="Times New Roman" panose="02020603050405020304" pitchFamily="18" charset="0"/>
                <a:ea typeface="隶书" panose="02010509060101010101" pitchFamily="49" charset="-122"/>
              </a:rPr>
              <a:t>cr </a:t>
            </a:r>
            <a:r>
              <a:rPr lang="zh-CN" altLang="en-US" sz="2800" b="1">
                <a:solidFill>
                  <a:srgbClr val="993300"/>
                </a:solidFill>
                <a:latin typeface="宋体" panose="02010600030101010101" pitchFamily="2" charset="-122"/>
              </a:rPr>
              <a:t>：</a:t>
            </a:r>
            <a:endParaRPr lang="zh-CN" altLang="en-US" sz="2800" b="1">
              <a:solidFill>
                <a:srgbClr val="993300"/>
              </a:solidFill>
              <a:latin typeface="宋体" panose="02010600030101010101" pitchFamily="2" charset="-122"/>
            </a:endParaRPr>
          </a:p>
        </p:txBody>
      </p:sp>
      <p:sp>
        <p:nvSpPr>
          <p:cNvPr id="567307" name="Text Box 11"/>
          <p:cNvSpPr txBox="1">
            <a:spLocks noChangeArrowheads="1"/>
          </p:cNvSpPr>
          <p:nvPr/>
        </p:nvSpPr>
        <p:spPr bwMode="auto">
          <a:xfrm>
            <a:off x="762000" y="4419600"/>
            <a:ext cx="40274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2800" b="1">
                <a:solidFill>
                  <a:srgbClr val="990000"/>
                </a:solidFill>
              </a:rPr>
              <a:t>③ </a:t>
            </a:r>
            <a:r>
              <a:rPr lang="zh-CN" altLang="en-US" sz="2800" b="1">
                <a:solidFill>
                  <a:srgbClr val="990000"/>
                </a:solidFill>
              </a:rPr>
              <a:t>不能满足上述要求时：</a:t>
            </a:r>
            <a:endParaRPr lang="zh-CN" altLang="en-US" sz="2800" b="1">
              <a:solidFill>
                <a:srgbClr val="990000"/>
              </a:solidFill>
            </a:endParaRPr>
          </a:p>
        </p:txBody>
      </p:sp>
      <p:grpSp>
        <p:nvGrpSpPr>
          <p:cNvPr id="58375" name="Group 43"/>
          <p:cNvGrpSpPr/>
          <p:nvPr/>
        </p:nvGrpSpPr>
        <p:grpSpPr bwMode="auto">
          <a:xfrm>
            <a:off x="5638800" y="838200"/>
            <a:ext cx="3265488" cy="4999038"/>
            <a:chOff x="3360" y="854"/>
            <a:chExt cx="2057" cy="3149"/>
          </a:xfrm>
        </p:grpSpPr>
        <p:grpSp>
          <p:nvGrpSpPr>
            <p:cNvPr id="58378" name="Group 19"/>
            <p:cNvGrpSpPr/>
            <p:nvPr/>
          </p:nvGrpSpPr>
          <p:grpSpPr bwMode="auto">
            <a:xfrm>
              <a:off x="3640" y="1164"/>
              <a:ext cx="1256" cy="2052"/>
              <a:chOff x="904" y="1452"/>
              <a:chExt cx="1228" cy="2022"/>
            </a:xfrm>
          </p:grpSpPr>
          <p:sp>
            <p:nvSpPr>
              <p:cNvPr id="58398" name="Freeform 20"/>
              <p:cNvSpPr/>
              <p:nvPr/>
            </p:nvSpPr>
            <p:spPr bwMode="auto">
              <a:xfrm>
                <a:off x="904" y="1452"/>
                <a:ext cx="635" cy="158"/>
              </a:xfrm>
              <a:custGeom>
                <a:avLst/>
                <a:gdLst>
                  <a:gd name="T0" fmla="*/ 0 w 1216"/>
                  <a:gd name="T1" fmla="*/ 0 h 224"/>
                  <a:gd name="T2" fmla="*/ 6 w 1216"/>
                  <a:gd name="T3" fmla="*/ 11 h 224"/>
                  <a:gd name="T4" fmla="*/ 5 w 1216"/>
                  <a:gd name="T5" fmla="*/ 11 h 224"/>
                  <a:gd name="T6" fmla="*/ 0 60000 65536"/>
                  <a:gd name="T7" fmla="*/ 0 60000 65536"/>
                  <a:gd name="T8" fmla="*/ 0 60000 65536"/>
                  <a:gd name="T9" fmla="*/ 0 w 1216"/>
                  <a:gd name="T10" fmla="*/ 0 h 224"/>
                  <a:gd name="T11" fmla="*/ 1216 w 1216"/>
                  <a:gd name="T12" fmla="*/ 224 h 224"/>
                </a:gdLst>
                <a:ahLst/>
                <a:cxnLst>
                  <a:cxn ang="T6">
                    <a:pos x="T0" y="T1"/>
                  </a:cxn>
                  <a:cxn ang="T7">
                    <a:pos x="T2" y="T3"/>
                  </a:cxn>
                  <a:cxn ang="T8">
                    <a:pos x="T4" y="T5"/>
                  </a:cxn>
                </a:cxnLst>
                <a:rect l="T9" t="T10" r="T11" b="T12"/>
                <a:pathLst>
                  <a:path w="1216" h="224">
                    <a:moveTo>
                      <a:pt x="0" y="0"/>
                    </a:moveTo>
                    <a:cubicBezTo>
                      <a:pt x="448" y="80"/>
                      <a:pt x="896" y="160"/>
                      <a:pt x="1056" y="192"/>
                    </a:cubicBezTo>
                    <a:cubicBezTo>
                      <a:pt x="1216" y="224"/>
                      <a:pt x="1088" y="208"/>
                      <a:pt x="960" y="192"/>
                    </a:cubicBezTo>
                  </a:path>
                </a:pathLst>
              </a:custGeom>
              <a:noFill/>
              <a:ln w="38100" cap="sq">
                <a:solidFill>
                  <a:srgbClr val="CC33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8399" name="Freeform 21"/>
              <p:cNvSpPr/>
              <p:nvPr/>
            </p:nvSpPr>
            <p:spPr bwMode="auto">
              <a:xfrm>
                <a:off x="1505" y="1605"/>
                <a:ext cx="627" cy="1869"/>
              </a:xfrm>
              <a:custGeom>
                <a:avLst/>
                <a:gdLst>
                  <a:gd name="T0" fmla="*/ 0 w 1200"/>
                  <a:gd name="T1" fmla="*/ 0 h 2640"/>
                  <a:gd name="T2" fmla="*/ 3 w 1200"/>
                  <a:gd name="T3" fmla="*/ 12 h 2640"/>
                  <a:gd name="T4" fmla="*/ 6 w 1200"/>
                  <a:gd name="T5" fmla="*/ 55 h 2640"/>
                  <a:gd name="T6" fmla="*/ 7 w 1200"/>
                  <a:gd name="T7" fmla="*/ 166 h 2640"/>
                  <a:gd name="T8" fmla="*/ 0 60000 65536"/>
                  <a:gd name="T9" fmla="*/ 0 60000 65536"/>
                  <a:gd name="T10" fmla="*/ 0 60000 65536"/>
                  <a:gd name="T11" fmla="*/ 0 60000 65536"/>
                  <a:gd name="T12" fmla="*/ 0 w 1200"/>
                  <a:gd name="T13" fmla="*/ 0 h 2640"/>
                  <a:gd name="T14" fmla="*/ 1200 w 1200"/>
                  <a:gd name="T15" fmla="*/ 2640 h 2640"/>
                </a:gdLst>
                <a:ahLst/>
                <a:cxnLst>
                  <a:cxn ang="T8">
                    <a:pos x="T0" y="T1"/>
                  </a:cxn>
                  <a:cxn ang="T9">
                    <a:pos x="T2" y="T3"/>
                  </a:cxn>
                  <a:cxn ang="T10">
                    <a:pos x="T4" y="T5"/>
                  </a:cxn>
                  <a:cxn ang="T11">
                    <a:pos x="T6" y="T7"/>
                  </a:cxn>
                </a:cxnLst>
                <a:rect l="T12" t="T13" r="T14" b="T15"/>
                <a:pathLst>
                  <a:path w="1200" h="2640">
                    <a:moveTo>
                      <a:pt x="0" y="0"/>
                    </a:moveTo>
                    <a:cubicBezTo>
                      <a:pt x="152" y="24"/>
                      <a:pt x="304" y="48"/>
                      <a:pt x="480" y="192"/>
                    </a:cubicBezTo>
                    <a:cubicBezTo>
                      <a:pt x="656" y="336"/>
                      <a:pt x="936" y="456"/>
                      <a:pt x="1056" y="864"/>
                    </a:cubicBezTo>
                    <a:cubicBezTo>
                      <a:pt x="1176" y="1272"/>
                      <a:pt x="1188" y="1956"/>
                      <a:pt x="1200" y="2640"/>
                    </a:cubicBezTo>
                  </a:path>
                </a:pathLst>
              </a:custGeom>
              <a:noFill/>
              <a:ln w="38100" cap="sq">
                <a:solidFill>
                  <a:srgbClr val="CC33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58379" name="Text Box 22"/>
            <p:cNvSpPr txBox="1">
              <a:spLocks noChangeArrowheads="1"/>
            </p:cNvSpPr>
            <p:nvPr/>
          </p:nvSpPr>
          <p:spPr bwMode="auto">
            <a:xfrm>
              <a:off x="3840" y="120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000" b="1">
                  <a:solidFill>
                    <a:srgbClr val="0000FF"/>
                  </a:solidFill>
                  <a:latin typeface="Times New Roman" panose="02020603050405020304" pitchFamily="18" charset="0"/>
                </a:rPr>
                <a:t>1</a:t>
              </a:r>
              <a:endParaRPr kumimoji="1" lang="en-US" altLang="zh-CN" sz="2000" b="1">
                <a:solidFill>
                  <a:srgbClr val="0000FF"/>
                </a:solidFill>
                <a:latin typeface="Times New Roman" panose="02020603050405020304" pitchFamily="18" charset="0"/>
              </a:endParaRPr>
            </a:p>
          </p:txBody>
        </p:sp>
        <p:sp>
          <p:nvSpPr>
            <p:cNvPr id="58380" name="Text Box 23"/>
            <p:cNvSpPr txBox="1">
              <a:spLocks noChangeArrowheads="1"/>
            </p:cNvSpPr>
            <p:nvPr/>
          </p:nvSpPr>
          <p:spPr bwMode="auto">
            <a:xfrm>
              <a:off x="4464" y="124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000" b="1">
                  <a:solidFill>
                    <a:srgbClr val="0000FF"/>
                  </a:solidFill>
                  <a:latin typeface="Times New Roman" panose="02020603050405020304" pitchFamily="18" charset="0"/>
                </a:rPr>
                <a:t>2</a:t>
              </a:r>
              <a:endParaRPr kumimoji="1" lang="en-US" altLang="zh-CN" sz="2000" b="1">
                <a:solidFill>
                  <a:srgbClr val="0000FF"/>
                </a:solidFill>
                <a:latin typeface="Times New Roman" panose="02020603050405020304" pitchFamily="18" charset="0"/>
              </a:endParaRPr>
            </a:p>
          </p:txBody>
        </p:sp>
        <p:sp>
          <p:nvSpPr>
            <p:cNvPr id="58381" name="Text Box 24"/>
            <p:cNvSpPr txBox="1">
              <a:spLocks noChangeArrowheads="1"/>
            </p:cNvSpPr>
            <p:nvPr/>
          </p:nvSpPr>
          <p:spPr bwMode="auto">
            <a:xfrm>
              <a:off x="4848" y="196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000" b="1">
                  <a:solidFill>
                    <a:srgbClr val="0000FF"/>
                  </a:solidFill>
                  <a:latin typeface="Times New Roman" panose="02020603050405020304" pitchFamily="18" charset="0"/>
                </a:rPr>
                <a:t>3</a:t>
              </a:r>
              <a:endParaRPr kumimoji="1" lang="en-US" altLang="zh-CN" sz="2000" b="1">
                <a:solidFill>
                  <a:srgbClr val="0000FF"/>
                </a:solidFill>
                <a:latin typeface="Times New Roman" panose="02020603050405020304" pitchFamily="18" charset="0"/>
              </a:endParaRPr>
            </a:p>
          </p:txBody>
        </p:sp>
        <p:sp>
          <p:nvSpPr>
            <p:cNvPr id="58382" name="Line 25"/>
            <p:cNvSpPr>
              <a:spLocks noChangeShapeType="1"/>
            </p:cNvSpPr>
            <p:nvPr/>
          </p:nvSpPr>
          <p:spPr bwMode="auto">
            <a:xfrm>
              <a:off x="4176" y="1152"/>
              <a:ext cx="0" cy="192"/>
            </a:xfrm>
            <a:prstGeom prst="line">
              <a:avLst/>
            </a:prstGeom>
            <a:noFill/>
            <a:ln w="12700">
              <a:solidFill>
                <a:srgbClr val="0000FF"/>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83" name="Line 26"/>
            <p:cNvSpPr>
              <a:spLocks noChangeShapeType="1"/>
            </p:cNvSpPr>
            <p:nvPr/>
          </p:nvSpPr>
          <p:spPr bwMode="auto">
            <a:xfrm>
              <a:off x="4752" y="1152"/>
              <a:ext cx="0" cy="624"/>
            </a:xfrm>
            <a:prstGeom prst="line">
              <a:avLst/>
            </a:prstGeom>
            <a:noFill/>
            <a:ln w="9525">
              <a:solidFill>
                <a:srgbClr val="0000FF"/>
              </a:solidFill>
              <a:prstDash val="sysDot"/>
              <a:round/>
            </a:ln>
            <a:extLst>
              <a:ext uri="{909E8E84-426E-40DD-AFC4-6F175D3DCCD1}">
                <a14:hiddenFill xmlns:a14="http://schemas.microsoft.com/office/drawing/2010/main">
                  <a:noFill/>
                </a14:hiddenFill>
              </a:ext>
            </a:extLst>
          </p:spPr>
          <p:txBody>
            <a:bodyPr/>
            <a:lstStyle/>
            <a:p>
              <a:endParaRPr lang="zh-CN" altLang="en-US"/>
            </a:p>
          </p:txBody>
        </p:sp>
        <p:grpSp>
          <p:nvGrpSpPr>
            <p:cNvPr id="58384" name="Group 27"/>
            <p:cNvGrpSpPr/>
            <p:nvPr/>
          </p:nvGrpSpPr>
          <p:grpSpPr bwMode="auto">
            <a:xfrm>
              <a:off x="3360" y="864"/>
              <a:ext cx="2057" cy="2592"/>
              <a:chOff x="240" y="672"/>
              <a:chExt cx="2057" cy="2592"/>
            </a:xfrm>
          </p:grpSpPr>
          <p:grpSp>
            <p:nvGrpSpPr>
              <p:cNvPr id="58392" name="Group 28"/>
              <p:cNvGrpSpPr/>
              <p:nvPr/>
            </p:nvGrpSpPr>
            <p:grpSpPr bwMode="auto">
              <a:xfrm>
                <a:off x="480" y="960"/>
                <a:ext cx="1648" cy="2208"/>
                <a:chOff x="904" y="1392"/>
                <a:chExt cx="1648" cy="2208"/>
              </a:xfrm>
            </p:grpSpPr>
            <p:sp>
              <p:nvSpPr>
                <p:cNvPr id="58396" name="Line 29"/>
                <p:cNvSpPr>
                  <a:spLocks noChangeShapeType="1"/>
                </p:cNvSpPr>
                <p:nvPr/>
              </p:nvSpPr>
              <p:spPr bwMode="auto">
                <a:xfrm>
                  <a:off x="912" y="1392"/>
                  <a:ext cx="1640" cy="0"/>
                </a:xfrm>
                <a:prstGeom prst="line">
                  <a:avLst/>
                </a:prstGeom>
                <a:noFill/>
                <a:ln w="38100" cap="sq">
                  <a:solidFill>
                    <a:srgbClr val="0000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97" name="Line 30"/>
                <p:cNvSpPr>
                  <a:spLocks noChangeShapeType="1"/>
                </p:cNvSpPr>
                <p:nvPr/>
              </p:nvSpPr>
              <p:spPr bwMode="auto">
                <a:xfrm>
                  <a:off x="904" y="1392"/>
                  <a:ext cx="8" cy="2208"/>
                </a:xfrm>
                <a:prstGeom prst="line">
                  <a:avLst/>
                </a:prstGeom>
                <a:noFill/>
                <a:ln w="38100" cap="sq">
                  <a:solidFill>
                    <a:srgbClr val="0000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8393" name="Text Box 31"/>
              <p:cNvSpPr txBox="1">
                <a:spLocks noChangeArrowheads="1"/>
              </p:cNvSpPr>
              <p:nvPr/>
            </p:nvSpPr>
            <p:spPr bwMode="auto">
              <a:xfrm>
                <a:off x="240" y="297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990000"/>
                    </a:solidFill>
                    <a:latin typeface="Times New Roman" panose="02020603050405020304" pitchFamily="18" charset="0"/>
                  </a:rPr>
                  <a:t>S</a:t>
                </a:r>
                <a:endParaRPr kumimoji="1" lang="en-US" altLang="zh-CN" sz="2400" b="1">
                  <a:solidFill>
                    <a:srgbClr val="990000"/>
                  </a:solidFill>
                  <a:latin typeface="Times New Roman" panose="02020603050405020304" pitchFamily="18" charset="0"/>
                </a:endParaRPr>
              </a:p>
            </p:txBody>
          </p:sp>
          <p:sp>
            <p:nvSpPr>
              <p:cNvPr id="58394" name="Text Box 32"/>
              <p:cNvSpPr txBox="1">
                <a:spLocks noChangeArrowheads="1"/>
              </p:cNvSpPr>
              <p:nvPr/>
            </p:nvSpPr>
            <p:spPr bwMode="auto">
              <a:xfrm>
                <a:off x="2064" y="672"/>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990000"/>
                    </a:solidFill>
                    <a:latin typeface="Times New Roman" panose="02020603050405020304" pitchFamily="18" charset="0"/>
                  </a:rPr>
                  <a:t>P</a:t>
                </a:r>
                <a:endParaRPr kumimoji="1" lang="en-US" altLang="zh-CN" sz="2400" b="1">
                  <a:solidFill>
                    <a:srgbClr val="990000"/>
                  </a:solidFill>
                  <a:latin typeface="Times New Roman" panose="02020603050405020304" pitchFamily="18" charset="0"/>
                </a:endParaRPr>
              </a:p>
            </p:txBody>
          </p:sp>
          <p:sp>
            <p:nvSpPr>
              <p:cNvPr id="58395" name="Text Box 33"/>
              <p:cNvSpPr txBox="1">
                <a:spLocks noChangeArrowheads="1"/>
              </p:cNvSpPr>
              <p:nvPr/>
            </p:nvSpPr>
            <p:spPr bwMode="auto">
              <a:xfrm>
                <a:off x="256" y="75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990000"/>
                    </a:solidFill>
                    <a:latin typeface="Times New Roman" panose="02020603050405020304" pitchFamily="18" charset="0"/>
                  </a:rPr>
                  <a:t>0</a:t>
                </a:r>
                <a:endParaRPr kumimoji="1" lang="en-US" altLang="zh-CN" sz="2400" b="1">
                  <a:solidFill>
                    <a:srgbClr val="990000"/>
                  </a:solidFill>
                  <a:latin typeface="Times New Roman" panose="02020603050405020304" pitchFamily="18" charset="0"/>
                </a:endParaRPr>
              </a:p>
            </p:txBody>
          </p:sp>
        </p:grpSp>
        <p:sp>
          <p:nvSpPr>
            <p:cNvPr id="58385" name="Rectangle 34"/>
            <p:cNvSpPr>
              <a:spLocks noRot="1" noChangeArrowheads="1"/>
            </p:cNvSpPr>
            <p:nvPr/>
          </p:nvSpPr>
          <p:spPr bwMode="auto">
            <a:xfrm>
              <a:off x="4032" y="1344"/>
              <a:ext cx="28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kumimoji="1" lang="zh-CN" altLang="en-US" sz="2000" b="1">
                  <a:solidFill>
                    <a:schemeClr val="tx1"/>
                  </a:solidFill>
                  <a:latin typeface="Times New Roman" panose="02020603050405020304" pitchFamily="18" charset="0"/>
                </a:rPr>
                <a:t>比</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例</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界</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限</a:t>
              </a:r>
              <a:endParaRPr lang="zh-CN" altLang="en-US" sz="2000" b="1">
                <a:solidFill>
                  <a:schemeClr val="tx1"/>
                </a:solidFill>
                <a:latin typeface="Times New Roman" panose="02020603050405020304" pitchFamily="18" charset="0"/>
              </a:endParaRPr>
            </a:p>
          </p:txBody>
        </p:sp>
        <p:sp>
          <p:nvSpPr>
            <p:cNvPr id="58386" name="Rectangle 35"/>
            <p:cNvSpPr>
              <a:spLocks noRot="1" noChangeArrowheads="1"/>
            </p:cNvSpPr>
            <p:nvPr/>
          </p:nvSpPr>
          <p:spPr bwMode="auto">
            <a:xfrm>
              <a:off x="4512" y="1776"/>
              <a:ext cx="24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kumimoji="1" lang="zh-CN" altLang="en-US" sz="2000" b="1">
                  <a:solidFill>
                    <a:schemeClr val="tx1"/>
                  </a:solidFill>
                  <a:latin typeface="Times New Roman" panose="02020603050405020304" pitchFamily="18" charset="0"/>
                </a:rPr>
                <a:t>极</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限</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荷</a:t>
              </a:r>
              <a:endParaRPr kumimoji="1" lang="zh-CN" altLang="en-US" sz="2000" b="1">
                <a:solidFill>
                  <a:schemeClr val="tx1"/>
                </a:solidFill>
                <a:latin typeface="Times New Roman" panose="02020603050405020304" pitchFamily="18" charset="0"/>
              </a:endParaRPr>
            </a:p>
            <a:p>
              <a:pPr eaLnBrk="1" hangingPunct="1">
                <a:spcBef>
                  <a:spcPct val="20000"/>
                </a:spcBef>
              </a:pPr>
              <a:r>
                <a:rPr kumimoji="1" lang="zh-CN" altLang="en-US" sz="2000" b="1">
                  <a:solidFill>
                    <a:schemeClr val="tx1"/>
                  </a:solidFill>
                  <a:latin typeface="Times New Roman" panose="02020603050405020304" pitchFamily="18" charset="0"/>
                </a:rPr>
                <a:t>载</a:t>
              </a:r>
              <a:endParaRPr kumimoji="1" lang="zh-CN" altLang="en-US" sz="2000" b="1">
                <a:solidFill>
                  <a:schemeClr val="tx1"/>
                </a:solidFill>
                <a:latin typeface="Times New Roman" panose="02020603050405020304" pitchFamily="18" charset="0"/>
              </a:endParaRPr>
            </a:p>
            <a:p>
              <a:pPr eaLnBrk="1" hangingPunct="1">
                <a:spcBef>
                  <a:spcPct val="20000"/>
                </a:spcBef>
              </a:pPr>
              <a:endParaRPr lang="en-US" altLang="zh-CN" sz="2000" b="1">
                <a:solidFill>
                  <a:schemeClr val="tx1"/>
                </a:solidFill>
                <a:latin typeface="Times New Roman" panose="02020603050405020304" pitchFamily="18" charset="0"/>
              </a:endParaRPr>
            </a:p>
          </p:txBody>
        </p:sp>
        <p:sp>
          <p:nvSpPr>
            <p:cNvPr id="58387" name="Text Box 36"/>
            <p:cNvSpPr txBox="1">
              <a:spLocks noChangeArrowheads="1"/>
            </p:cNvSpPr>
            <p:nvPr/>
          </p:nvSpPr>
          <p:spPr bwMode="auto">
            <a:xfrm>
              <a:off x="4053" y="854"/>
              <a:ext cx="3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990000"/>
                  </a:solidFill>
                  <a:latin typeface="Times New Roman" panose="02020603050405020304" pitchFamily="18" charset="0"/>
                </a:rPr>
                <a:t>P</a:t>
              </a:r>
              <a:r>
                <a:rPr kumimoji="1" lang="en-US" altLang="zh-CN" sz="2400" b="1" baseline="-25000">
                  <a:solidFill>
                    <a:srgbClr val="990000"/>
                  </a:solidFill>
                  <a:latin typeface="Times New Roman" panose="02020603050405020304" pitchFamily="18" charset="0"/>
                </a:rPr>
                <a:t>cr</a:t>
              </a:r>
              <a:endParaRPr kumimoji="1" lang="en-US" altLang="zh-CN" sz="2400" b="1" baseline="-25000">
                <a:solidFill>
                  <a:srgbClr val="990000"/>
                </a:solidFill>
                <a:latin typeface="Times New Roman" panose="02020603050405020304" pitchFamily="18" charset="0"/>
              </a:endParaRPr>
            </a:p>
          </p:txBody>
        </p:sp>
        <p:sp>
          <p:nvSpPr>
            <p:cNvPr id="58388" name="Text Box 37"/>
            <p:cNvSpPr txBox="1">
              <a:spLocks noChangeArrowheads="1"/>
            </p:cNvSpPr>
            <p:nvPr/>
          </p:nvSpPr>
          <p:spPr bwMode="auto">
            <a:xfrm>
              <a:off x="4629" y="864"/>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400" b="1">
                  <a:solidFill>
                    <a:srgbClr val="990000"/>
                  </a:solidFill>
                  <a:latin typeface="Times New Roman" panose="02020603050405020304" pitchFamily="18" charset="0"/>
                </a:rPr>
                <a:t>P</a:t>
              </a:r>
              <a:r>
                <a:rPr kumimoji="1" lang="en-US" altLang="zh-CN" sz="2400" b="1" baseline="-25000">
                  <a:solidFill>
                    <a:srgbClr val="990000"/>
                  </a:solidFill>
                  <a:latin typeface="Times New Roman" panose="02020603050405020304" pitchFamily="18" charset="0"/>
                </a:rPr>
                <a:t>u</a:t>
              </a:r>
              <a:endParaRPr kumimoji="1" lang="en-US" altLang="zh-CN" sz="2400" b="1" baseline="-25000">
                <a:solidFill>
                  <a:srgbClr val="990000"/>
                </a:solidFill>
                <a:latin typeface="Times New Roman" panose="02020603050405020304" pitchFamily="18" charset="0"/>
              </a:endParaRPr>
            </a:p>
          </p:txBody>
        </p:sp>
        <p:sp>
          <p:nvSpPr>
            <p:cNvPr id="58389" name="Text Box 38"/>
            <p:cNvSpPr txBox="1">
              <a:spLocks noChangeArrowheads="1"/>
            </p:cNvSpPr>
            <p:nvPr/>
          </p:nvSpPr>
          <p:spPr bwMode="auto">
            <a:xfrm>
              <a:off x="3840" y="3696"/>
              <a:ext cx="100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a:solidFill>
                    <a:srgbClr val="990000"/>
                  </a:solidFill>
                  <a:ea typeface="隶书" panose="02010509060101010101" pitchFamily="49" charset="-122"/>
                </a:rPr>
                <a:t>P~S</a:t>
              </a:r>
              <a:r>
                <a:rPr lang="zh-CN" altLang="en-US" sz="3200" b="1">
                  <a:solidFill>
                    <a:srgbClr val="990000"/>
                  </a:solidFill>
                  <a:ea typeface="隶书" panose="02010509060101010101" pitchFamily="49" charset="-122"/>
                </a:rPr>
                <a:t>曲线</a:t>
              </a:r>
              <a:endParaRPr lang="zh-CN" altLang="en-US" sz="3200" b="1">
                <a:solidFill>
                  <a:srgbClr val="990000"/>
                </a:solidFill>
                <a:ea typeface="隶书" panose="02010509060101010101" pitchFamily="49" charset="-122"/>
              </a:endParaRPr>
            </a:p>
          </p:txBody>
        </p:sp>
        <p:sp>
          <p:nvSpPr>
            <p:cNvPr id="58390" name="Rectangle 39"/>
            <p:cNvSpPr>
              <a:spLocks noRot="1" noChangeArrowheads="1"/>
            </p:cNvSpPr>
            <p:nvPr/>
          </p:nvSpPr>
          <p:spPr bwMode="auto">
            <a:xfrm>
              <a:off x="4032" y="2544"/>
              <a:ext cx="24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kumimoji="1" lang="zh-CN" altLang="en-US" sz="2000" b="1">
                  <a:solidFill>
                    <a:srgbClr val="CC0000"/>
                  </a:solidFill>
                  <a:latin typeface="Times New Roman" panose="02020603050405020304" pitchFamily="18" charset="0"/>
                </a:rPr>
                <a:t>临</a:t>
              </a:r>
              <a:endParaRPr kumimoji="1" lang="zh-CN" altLang="en-US" sz="2000" b="1">
                <a:solidFill>
                  <a:srgbClr val="CC0000"/>
                </a:solidFill>
                <a:latin typeface="Times New Roman" panose="02020603050405020304" pitchFamily="18" charset="0"/>
              </a:endParaRPr>
            </a:p>
            <a:p>
              <a:pPr eaLnBrk="1" hangingPunct="1">
                <a:spcBef>
                  <a:spcPct val="20000"/>
                </a:spcBef>
              </a:pPr>
              <a:r>
                <a:rPr kumimoji="1" lang="zh-CN" altLang="en-US" sz="2000" b="1">
                  <a:solidFill>
                    <a:srgbClr val="CC0000"/>
                  </a:solidFill>
                  <a:latin typeface="Times New Roman" panose="02020603050405020304" pitchFamily="18" charset="0"/>
                </a:rPr>
                <a:t>塑</a:t>
              </a:r>
              <a:endParaRPr kumimoji="1" lang="zh-CN" altLang="en-US" sz="2000" b="1">
                <a:solidFill>
                  <a:srgbClr val="CC0000"/>
                </a:solidFill>
                <a:latin typeface="Times New Roman" panose="02020603050405020304" pitchFamily="18" charset="0"/>
              </a:endParaRPr>
            </a:p>
            <a:p>
              <a:pPr eaLnBrk="1" hangingPunct="1">
                <a:spcBef>
                  <a:spcPct val="20000"/>
                </a:spcBef>
              </a:pPr>
              <a:r>
                <a:rPr kumimoji="1" lang="zh-CN" altLang="en-US" sz="2000" b="1">
                  <a:solidFill>
                    <a:srgbClr val="CC0000"/>
                  </a:solidFill>
                  <a:latin typeface="Times New Roman" panose="02020603050405020304" pitchFamily="18" charset="0"/>
                </a:rPr>
                <a:t>荷</a:t>
              </a:r>
              <a:endParaRPr kumimoji="1" lang="zh-CN" altLang="en-US" sz="2000" b="1">
                <a:solidFill>
                  <a:srgbClr val="CC0000"/>
                </a:solidFill>
                <a:latin typeface="Times New Roman" panose="02020603050405020304" pitchFamily="18" charset="0"/>
              </a:endParaRPr>
            </a:p>
            <a:p>
              <a:pPr eaLnBrk="1" hangingPunct="1">
                <a:spcBef>
                  <a:spcPct val="20000"/>
                </a:spcBef>
              </a:pPr>
              <a:r>
                <a:rPr kumimoji="1" lang="zh-CN" altLang="en-US" sz="2000" b="1">
                  <a:solidFill>
                    <a:srgbClr val="CC0000"/>
                  </a:solidFill>
                  <a:latin typeface="Times New Roman" panose="02020603050405020304" pitchFamily="18" charset="0"/>
                </a:rPr>
                <a:t>载</a:t>
              </a:r>
              <a:endParaRPr lang="zh-CN" altLang="en-US" sz="2000" b="1">
                <a:solidFill>
                  <a:srgbClr val="CC0000"/>
                </a:solidFill>
                <a:latin typeface="Times New Roman" panose="02020603050405020304" pitchFamily="18" charset="0"/>
              </a:endParaRPr>
            </a:p>
          </p:txBody>
        </p:sp>
        <p:sp>
          <p:nvSpPr>
            <p:cNvPr id="58391" name="AutoShape 40"/>
            <p:cNvSpPr>
              <a:spLocks noChangeArrowheads="1"/>
            </p:cNvSpPr>
            <p:nvPr/>
          </p:nvSpPr>
          <p:spPr bwMode="auto">
            <a:xfrm flipH="1">
              <a:off x="4080" y="2352"/>
              <a:ext cx="192" cy="144"/>
            </a:xfrm>
            <a:prstGeom prst="downArrow">
              <a:avLst>
                <a:gd name="adj1" fmla="val 50000"/>
                <a:gd name="adj2" fmla="val 25000"/>
              </a:avLst>
            </a:prstGeom>
            <a:solidFill>
              <a:srgbClr val="FF33CC"/>
            </a:solidFill>
            <a:ln w="9525">
              <a:solidFill>
                <a:schemeClr val="folHlink"/>
              </a:solidFill>
              <a:miter lim="800000"/>
            </a:ln>
          </p:spPr>
          <p:txBody>
            <a:bodyPr wrap="none"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endParaRPr lang="zh-CN" altLang="en-US"/>
            </a:p>
          </p:txBody>
        </p:sp>
      </p:grpSp>
      <p:sp>
        <p:nvSpPr>
          <p:cNvPr id="567337" name="Text Box 41"/>
          <p:cNvSpPr txBox="1">
            <a:spLocks noChangeArrowheads="1"/>
          </p:cNvSpPr>
          <p:nvPr/>
        </p:nvSpPr>
        <p:spPr bwMode="auto">
          <a:xfrm>
            <a:off x="2209800" y="3733800"/>
            <a:ext cx="2209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en-US" altLang="zh-CN" sz="3200" b="1" i="1">
                <a:solidFill>
                  <a:srgbClr val="6600FF"/>
                </a:solidFill>
                <a:latin typeface="Times New Roman" panose="02020603050405020304" pitchFamily="18" charset="0"/>
                <a:ea typeface="隶书" panose="02010509060101010101" pitchFamily="49" charset="-122"/>
              </a:rPr>
              <a:t>f</a:t>
            </a:r>
            <a:r>
              <a:rPr lang="en-US" altLang="zh-CN" sz="3200" b="1" i="1" baseline="-25000">
                <a:solidFill>
                  <a:srgbClr val="6600FF"/>
                </a:solidFill>
                <a:latin typeface="Times New Roman" panose="02020603050405020304" pitchFamily="18" charset="0"/>
                <a:ea typeface="隶书" panose="02010509060101010101" pitchFamily="49" charset="-122"/>
              </a:rPr>
              <a:t>ak</a:t>
            </a:r>
            <a:r>
              <a:rPr lang="en-US" altLang="zh-CN" sz="3200" b="1" i="1">
                <a:solidFill>
                  <a:srgbClr val="6600FF"/>
                </a:solidFill>
                <a:latin typeface="Times New Roman" panose="02020603050405020304" pitchFamily="18" charset="0"/>
                <a:ea typeface="隶书" panose="02010509060101010101" pitchFamily="49" charset="-122"/>
              </a:rPr>
              <a:t>  = </a:t>
            </a:r>
            <a:r>
              <a:rPr lang="en-US" altLang="zh-CN" sz="3200" b="1" i="1" baseline="-25000">
                <a:solidFill>
                  <a:srgbClr val="6600FF"/>
                </a:solidFill>
                <a:latin typeface="Times New Roman" panose="02020603050405020304" pitchFamily="18" charset="0"/>
                <a:ea typeface="隶书" panose="02010509060101010101" pitchFamily="49" charset="-122"/>
              </a:rPr>
              <a:t> </a:t>
            </a:r>
            <a:r>
              <a:rPr lang="en-US" altLang="zh-CN" sz="3200" b="1" i="1">
                <a:solidFill>
                  <a:srgbClr val="6600FF"/>
                </a:solidFill>
                <a:latin typeface="Times New Roman" panose="02020603050405020304" pitchFamily="18" charset="0"/>
                <a:ea typeface="隶书" panose="02010509060101010101" pitchFamily="49" charset="-122"/>
              </a:rPr>
              <a:t>P</a:t>
            </a:r>
            <a:r>
              <a:rPr lang="en-US" altLang="zh-CN" sz="3200" b="1" i="1" baseline="-25000">
                <a:solidFill>
                  <a:srgbClr val="6600FF"/>
                </a:solidFill>
                <a:latin typeface="Times New Roman" panose="02020603050405020304" pitchFamily="18" charset="0"/>
                <a:ea typeface="隶书" panose="02010509060101010101" pitchFamily="49" charset="-122"/>
              </a:rPr>
              <a:t>u </a:t>
            </a:r>
            <a:r>
              <a:rPr lang="en-US" altLang="zh-CN" sz="3200" b="1" i="1">
                <a:solidFill>
                  <a:srgbClr val="6600FF"/>
                </a:solidFill>
                <a:latin typeface="Times New Roman" panose="02020603050405020304" pitchFamily="18" charset="0"/>
                <a:ea typeface="隶书" panose="02010509060101010101" pitchFamily="49" charset="-122"/>
              </a:rPr>
              <a:t>/ </a:t>
            </a:r>
            <a:r>
              <a:rPr lang="en-US" altLang="zh-CN" sz="3200" b="1">
                <a:solidFill>
                  <a:srgbClr val="6600FF"/>
                </a:solidFill>
                <a:latin typeface="Times New Roman" panose="02020603050405020304" pitchFamily="18" charset="0"/>
                <a:ea typeface="隶书" panose="02010509060101010101" pitchFamily="49" charset="-122"/>
              </a:rPr>
              <a:t>2</a:t>
            </a:r>
            <a:r>
              <a:rPr lang="en-US" altLang="zh-CN" sz="3200" b="1" i="1">
                <a:solidFill>
                  <a:srgbClr val="6600FF"/>
                </a:solidFill>
                <a:latin typeface="Times New Roman" panose="02020603050405020304" pitchFamily="18" charset="0"/>
                <a:ea typeface="隶书" panose="02010509060101010101" pitchFamily="49" charset="-122"/>
              </a:rPr>
              <a:t> </a:t>
            </a:r>
            <a:endParaRPr lang="en-US" altLang="zh-CN" sz="3200" b="1" i="1">
              <a:solidFill>
                <a:srgbClr val="6600FF"/>
              </a:solidFill>
              <a:latin typeface="Times New Roman" panose="02020603050405020304" pitchFamily="18" charset="0"/>
              <a:ea typeface="隶书" panose="02010509060101010101" pitchFamily="49" charset="-122"/>
            </a:endParaRPr>
          </a:p>
        </p:txBody>
      </p:sp>
      <p:sp>
        <p:nvSpPr>
          <p:cNvPr id="567338" name="Text Box 42"/>
          <p:cNvSpPr txBox="1">
            <a:spLocks noChangeArrowheads="1"/>
          </p:cNvSpPr>
          <p:nvPr/>
        </p:nvSpPr>
        <p:spPr bwMode="auto">
          <a:xfrm>
            <a:off x="685800" y="5181600"/>
            <a:ext cx="4800600" cy="739775"/>
          </a:xfrm>
          <a:prstGeom prst="rect">
            <a:avLst/>
          </a:prstGeom>
          <a:solidFill>
            <a:schemeClr val="accent1"/>
          </a:solidFill>
          <a:ln w="9525" algn="ctr">
            <a:solidFill>
              <a:srgbClr val="6600FF"/>
            </a:solidFill>
            <a:miter lim="800000"/>
          </a:ln>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400" b="1">
                <a:solidFill>
                  <a:srgbClr val="6600FF"/>
                </a:solidFill>
              </a:rPr>
              <a:t>取某一沉降量对应的荷载，但其值</a:t>
            </a:r>
            <a:r>
              <a:rPr lang="zh-CN" altLang="en-US" sz="2400" b="1">
                <a:solidFill>
                  <a:srgbClr val="CC3300"/>
                </a:solidFill>
              </a:rPr>
              <a:t>不能大于</a:t>
            </a:r>
            <a:r>
              <a:rPr lang="zh-CN" altLang="en-US" sz="2400" b="1">
                <a:solidFill>
                  <a:srgbClr val="6600FF"/>
                </a:solidFill>
              </a:rPr>
              <a:t>最大加载量的一半</a:t>
            </a:r>
            <a:endParaRPr lang="zh-CN" altLang="en-US" sz="2400" b="1">
              <a:solidFill>
                <a:srgbClr val="6600FF"/>
              </a:solidFill>
            </a:endParaRPr>
          </a:p>
        </p:txBody>
      </p:sp>
      <p:sp>
        <p:nvSpPr>
          <p:cNvPr id="32" name="Text Box 8"/>
          <p:cNvSpPr txBox="1">
            <a:spLocks noChangeArrowheads="1"/>
          </p:cNvSpPr>
          <p:nvPr/>
        </p:nvSpPr>
        <p:spPr bwMode="auto">
          <a:xfrm>
            <a:off x="-7938" y="1589"/>
            <a:ext cx="609210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§7.5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地基承载力特征值确定方法</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7301"/>
                                        </p:tgtEl>
                                        <p:attrNameLst>
                                          <p:attrName>style.visibility</p:attrName>
                                        </p:attrNameLst>
                                      </p:cBhvr>
                                      <p:to>
                                        <p:strVal val="visible"/>
                                      </p:to>
                                    </p:set>
                                    <p:animEffect transition="in" filter="wipe(left)">
                                      <p:cBhvr>
                                        <p:cTn id="7" dur="500"/>
                                        <p:tgtEl>
                                          <p:spTgt spid="5673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7302"/>
                                        </p:tgtEl>
                                        <p:attrNameLst>
                                          <p:attrName>style.visibility</p:attrName>
                                        </p:attrNameLst>
                                      </p:cBhvr>
                                      <p:to>
                                        <p:strVal val="visible"/>
                                      </p:to>
                                    </p:set>
                                    <p:animEffect transition="in" filter="wipe(left)">
                                      <p:cBhvr>
                                        <p:cTn id="12" dur="500"/>
                                        <p:tgtEl>
                                          <p:spTgt spid="5673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7303"/>
                                        </p:tgtEl>
                                        <p:attrNameLst>
                                          <p:attrName>style.visibility</p:attrName>
                                        </p:attrNameLst>
                                      </p:cBhvr>
                                      <p:to>
                                        <p:strVal val="visible"/>
                                      </p:to>
                                    </p:set>
                                    <p:animEffect transition="in" filter="wipe(left)">
                                      <p:cBhvr>
                                        <p:cTn id="17" dur="500"/>
                                        <p:tgtEl>
                                          <p:spTgt spid="5673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7337"/>
                                        </p:tgtEl>
                                        <p:attrNameLst>
                                          <p:attrName>style.visibility</p:attrName>
                                        </p:attrNameLst>
                                      </p:cBhvr>
                                      <p:to>
                                        <p:strVal val="visible"/>
                                      </p:to>
                                    </p:set>
                                    <p:animEffect transition="in" filter="wipe(left)">
                                      <p:cBhvr>
                                        <p:cTn id="22" dur="500"/>
                                        <p:tgtEl>
                                          <p:spTgt spid="5673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7307"/>
                                        </p:tgtEl>
                                        <p:attrNameLst>
                                          <p:attrName>style.visibility</p:attrName>
                                        </p:attrNameLst>
                                      </p:cBhvr>
                                      <p:to>
                                        <p:strVal val="visible"/>
                                      </p:to>
                                    </p:set>
                                    <p:animEffect transition="in" filter="wipe(left)">
                                      <p:cBhvr>
                                        <p:cTn id="27" dur="500"/>
                                        <p:tgtEl>
                                          <p:spTgt spid="56730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67338"/>
                                        </p:tgtEl>
                                        <p:attrNameLst>
                                          <p:attrName>style.visibility</p:attrName>
                                        </p:attrNameLst>
                                      </p:cBhvr>
                                      <p:to>
                                        <p:strVal val="visible"/>
                                      </p:to>
                                    </p:set>
                                    <p:animEffect transition="in" filter="dissolve">
                                      <p:cBhvr>
                                        <p:cTn id="32" dur="500"/>
                                        <p:tgtEl>
                                          <p:spTgt spid="567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1" grpId="0" autoUpdateAnimBg="0"/>
      <p:bldP spid="567302" grpId="0" autoUpdateAnimBg="0"/>
      <p:bldP spid="567303" grpId="0" autoUpdateAnimBg="0"/>
      <p:bldP spid="567307" grpId="0" autoUpdateAnimBg="0"/>
      <p:bldP spid="567337" grpId="0" autoUpdateAnimBg="0"/>
      <p:bldP spid="56733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B93A7F3C-2558-4387-BD53-CADCA4D14A82}" type="slidenum">
              <a:rPr lang="zh-CN" altLang="en-US" smtClean="0"/>
            </a:fld>
            <a:endParaRPr lang="en-US" altLang="zh-CN"/>
          </a:p>
        </p:txBody>
      </p:sp>
      <p:sp>
        <p:nvSpPr>
          <p:cNvPr id="5" name="Text Box 8"/>
          <p:cNvSpPr txBox="1">
            <a:spLocks noChangeArrowheads="1"/>
          </p:cNvSpPr>
          <p:nvPr/>
        </p:nvSpPr>
        <p:spPr bwMode="auto">
          <a:xfrm>
            <a:off x="-7938" y="1589"/>
            <a:ext cx="205965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§7.1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概述</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
        <p:nvSpPr>
          <p:cNvPr id="7" name="Rectangle 3"/>
          <p:cNvSpPr txBox="1">
            <a:spLocks noChangeArrowheads="1"/>
          </p:cNvSpPr>
          <p:nvPr/>
        </p:nvSpPr>
        <p:spPr bwMode="auto">
          <a:xfrm>
            <a:off x="179512" y="989683"/>
            <a:ext cx="856932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a:lstStyle>
          <a:p>
            <a:pPr eaLnBrk="1" hangingPunct="1">
              <a:buFont typeface="Wingdings" panose="05000000000000000000" pitchFamily="2" charset="2"/>
              <a:buChar char="Ø"/>
              <a:defRPr/>
            </a:pPr>
            <a:r>
              <a:rPr kumimoji="0" lang="zh-CN" altLang="en-US" sz="2800" b="1" kern="0" dirty="0" smtClean="0"/>
              <a:t>建筑物地基可分为天然地基和人工地基，基础可分为浅基础和深基础 ，天然地基上结构较简单的浅基础，最为经济，如能满足要求，宜优先选用 </a:t>
            </a:r>
            <a:endParaRPr kumimoji="0" lang="zh-CN" altLang="en-US" sz="2800" b="1" kern="0" dirty="0" smtClean="0"/>
          </a:p>
          <a:p>
            <a:pPr algn="just" eaLnBrk="1" hangingPunct="1">
              <a:buFont typeface="Wingdings" panose="05000000000000000000" pitchFamily="2" charset="2"/>
              <a:buChar char="Ø"/>
              <a:defRPr/>
            </a:pPr>
            <a:r>
              <a:rPr kumimoji="0" lang="zh-CN" altLang="en-US" sz="2800" b="1" kern="0" dirty="0" smtClean="0"/>
              <a:t>浅基础与深基础的区别：</a:t>
            </a:r>
            <a:endParaRPr kumimoji="0" lang="zh-CN" altLang="en-US" sz="2800" b="1" kern="0" dirty="0" smtClean="0"/>
          </a:p>
          <a:p>
            <a:pPr marL="609600" indent="-609600" algn="just" eaLnBrk="1" hangingPunct="1">
              <a:buFont typeface="Symbol" panose="05050102010706020507" pitchFamily="18" charset="2"/>
              <a:buAutoNum type="arabicPeriod"/>
              <a:defRPr/>
            </a:pPr>
            <a:r>
              <a:rPr kumimoji="0" lang="zh-CN" altLang="en-US" sz="2800" b="1" kern="0" dirty="0" smtClean="0"/>
              <a:t>从施工角度来看，开挖基坑（槽）过程中降低地下水位（当地下水位较高时）和维护坑壁（或边坡）稳定的问题，比较容易解决，只是在少数开挖深度较大时才比较复杂</a:t>
            </a:r>
            <a:endParaRPr kumimoji="0" lang="zh-CN" altLang="en-US" sz="2800" b="1" kern="0" dirty="0" smtClean="0"/>
          </a:p>
          <a:p>
            <a:pPr marL="609600" indent="-609600" algn="just" eaLnBrk="1" hangingPunct="1">
              <a:buFont typeface="Symbol" panose="05050102010706020507" pitchFamily="18" charset="2"/>
              <a:buAutoNum type="arabicPeriod"/>
              <a:defRPr/>
            </a:pPr>
            <a:r>
              <a:rPr kumimoji="0" lang="zh-CN" altLang="en-US" sz="2800" b="1" kern="0" dirty="0" smtClean="0"/>
              <a:t>从设计角度来看，浅基础埋置深度一般较浅，因此可只考虑基础底面以下土承载能力，而忽略基础侧面土的竖向承载能力</a:t>
            </a:r>
            <a:r>
              <a:rPr kumimoji="0" lang="zh-CN" altLang="en-US" sz="2800" kern="0" dirty="0" smtClean="0"/>
              <a:t> </a:t>
            </a:r>
            <a:endParaRPr kumimoji="0" lang="zh-CN" altLang="en-US" sz="2800" kern="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3"/>
          <p:cNvSpPr>
            <a:spLocks noGrp="1" noChangeArrowheads="1"/>
          </p:cNvSpPr>
          <p:nvPr>
            <p:ph type="body" idx="1"/>
          </p:nvPr>
        </p:nvSpPr>
        <p:spPr bwMode="auto">
          <a:xfrm>
            <a:off x="1066800" y="1371600"/>
            <a:ext cx="5486400" cy="685800"/>
          </a:xfrm>
          <a:solidFill>
            <a:srgbClr val="FFFF00"/>
          </a:solidFill>
        </p:spPr>
        <p:txBody>
          <a:bodyPr vert="horz" wrap="square" lIns="92075" tIns="46038" rIns="92075" bIns="46038" numCol="1" anchor="t" anchorCtr="0" compatLnSpc="1"/>
          <a:lstStyle/>
          <a:p>
            <a:pPr eaLnBrk="1" hangingPunct="1">
              <a:buFontTx/>
              <a:buNone/>
            </a:pPr>
            <a:r>
              <a:rPr lang="en-US" altLang="zh-CN" b="1" i="1" dirty="0" smtClean="0">
                <a:latin typeface="Times New Roman" panose="02020603050405020304" pitchFamily="18" charset="0"/>
              </a:rPr>
              <a:t>f</a:t>
            </a:r>
            <a:r>
              <a:rPr lang="en-US" altLang="zh-CN" b="1" i="1" baseline="-25000" dirty="0" smtClean="0">
                <a:latin typeface="Times New Roman" panose="02020603050405020304" pitchFamily="18" charset="0"/>
              </a:rPr>
              <a:t>a</a:t>
            </a:r>
            <a:r>
              <a:rPr lang="en-US" altLang="zh-CN" b="1" i="1" dirty="0" smtClean="0">
                <a:latin typeface="Times New Roman" panose="02020603050405020304" pitchFamily="18" charset="0"/>
              </a:rPr>
              <a:t>=</a:t>
            </a:r>
            <a:r>
              <a:rPr lang="en-US" altLang="zh-CN" b="1" i="1" dirty="0" err="1" smtClean="0">
                <a:latin typeface="Times New Roman" panose="02020603050405020304" pitchFamily="18" charset="0"/>
              </a:rPr>
              <a:t>f</a:t>
            </a:r>
            <a:r>
              <a:rPr lang="en-US" altLang="zh-CN" b="1" i="1" baseline="-25000" dirty="0" err="1" smtClean="0">
                <a:latin typeface="Times New Roman" panose="02020603050405020304" pitchFamily="18" charset="0"/>
              </a:rPr>
              <a:t>ak</a:t>
            </a:r>
            <a:r>
              <a:rPr lang="en-US" altLang="zh-CN" b="1" i="1" dirty="0" smtClean="0">
                <a:latin typeface="Times New Roman" panose="02020603050405020304" pitchFamily="18" charset="0"/>
              </a:rPr>
              <a:t>+</a:t>
            </a:r>
            <a:r>
              <a:rPr lang="en-US" altLang="zh-CN" b="1" i="1" dirty="0" smtClean="0">
                <a:latin typeface="Times New Roman" panose="02020603050405020304" pitchFamily="18" charset="0"/>
                <a:sym typeface="Symbol" panose="05050102010706020507" pitchFamily="18" charset="2"/>
              </a:rPr>
              <a:t></a:t>
            </a:r>
            <a:r>
              <a:rPr lang="en-US" altLang="zh-CN" b="1" i="1" baseline="-25000" dirty="0" smtClean="0">
                <a:latin typeface="Times New Roman" panose="02020603050405020304" pitchFamily="18" charset="0"/>
                <a:sym typeface="Symbol" panose="05050102010706020507" pitchFamily="18" charset="2"/>
              </a:rPr>
              <a:t>b</a:t>
            </a:r>
            <a:r>
              <a:rPr lang="en-US" altLang="zh-CN" b="1" i="1" dirty="0" smtClean="0">
                <a:latin typeface="Times New Roman" panose="02020603050405020304" pitchFamily="18" charset="0"/>
                <a:sym typeface="Symbol" panose="05050102010706020507" pitchFamily="18" charset="2"/>
              </a:rPr>
              <a:t></a:t>
            </a:r>
            <a:r>
              <a:rPr lang="en-US" altLang="zh-CN" b="1" dirty="0" smtClean="0">
                <a:latin typeface="Times New Roman" panose="02020603050405020304" pitchFamily="18" charset="0"/>
                <a:sym typeface="Symbol" panose="05050102010706020507" pitchFamily="18" charset="2"/>
              </a:rPr>
              <a:t>(</a:t>
            </a:r>
            <a:r>
              <a:rPr lang="en-US" altLang="zh-CN" b="1" i="1" dirty="0" smtClean="0">
                <a:latin typeface="Times New Roman" panose="02020603050405020304" pitchFamily="18" charset="0"/>
                <a:sym typeface="Symbol" panose="05050102010706020507" pitchFamily="18" charset="2"/>
              </a:rPr>
              <a:t>b-3</a:t>
            </a:r>
            <a:r>
              <a:rPr lang="en-US" altLang="zh-CN" b="1" dirty="0" smtClean="0">
                <a:latin typeface="Times New Roman" panose="02020603050405020304" pitchFamily="18" charset="0"/>
                <a:sym typeface="Symbol" panose="05050102010706020507" pitchFamily="18" charset="2"/>
              </a:rPr>
              <a:t>)</a:t>
            </a:r>
            <a:r>
              <a:rPr lang="en-US" altLang="zh-CN" b="1" i="1" dirty="0" smtClean="0">
                <a:latin typeface="Times New Roman" panose="02020603050405020304" pitchFamily="18" charset="0"/>
                <a:sym typeface="Symbol" panose="05050102010706020507" pitchFamily="18" charset="2"/>
              </a:rPr>
              <a:t>+</a:t>
            </a:r>
            <a:r>
              <a:rPr lang="en-US" altLang="zh-CN" b="1" i="1" baseline="-25000" dirty="0" err="1" smtClean="0">
                <a:latin typeface="Times New Roman" panose="02020603050405020304" pitchFamily="18" charset="0"/>
                <a:sym typeface="Symbol" panose="05050102010706020507" pitchFamily="18" charset="2"/>
              </a:rPr>
              <a:t>d</a:t>
            </a:r>
            <a:r>
              <a:rPr lang="en-US" altLang="zh-CN" b="1" i="1" dirty="0" err="1" smtClean="0">
                <a:latin typeface="Times New Roman" panose="02020603050405020304" pitchFamily="18" charset="0"/>
                <a:sym typeface="Symbol" panose="05050102010706020507" pitchFamily="18" charset="2"/>
              </a:rPr>
              <a:t></a:t>
            </a:r>
            <a:r>
              <a:rPr lang="en-US" altLang="zh-CN" b="1" i="1" baseline="-25000" dirty="0" err="1" smtClean="0">
                <a:latin typeface="Times New Roman" panose="02020603050405020304" pitchFamily="18" charset="0"/>
                <a:sym typeface="Symbol" panose="05050102010706020507" pitchFamily="18" charset="2"/>
              </a:rPr>
              <a:t>m</a:t>
            </a:r>
            <a:r>
              <a:rPr lang="en-US" altLang="zh-CN" b="1" dirty="0" smtClean="0">
                <a:latin typeface="Times New Roman" panose="02020603050405020304" pitchFamily="18" charset="0"/>
                <a:sym typeface="Symbol" panose="05050102010706020507" pitchFamily="18" charset="2"/>
              </a:rPr>
              <a:t>(</a:t>
            </a:r>
            <a:r>
              <a:rPr lang="en-US" altLang="zh-CN" b="1" i="1" dirty="0" smtClean="0">
                <a:latin typeface="Times New Roman" panose="02020603050405020304" pitchFamily="18" charset="0"/>
                <a:sym typeface="Symbol" panose="05050102010706020507" pitchFamily="18" charset="2"/>
              </a:rPr>
              <a:t>d-0.5</a:t>
            </a:r>
            <a:r>
              <a:rPr lang="en-US" altLang="zh-CN" b="1" dirty="0" smtClean="0">
                <a:latin typeface="Times New Roman" panose="02020603050405020304" pitchFamily="18" charset="0"/>
                <a:sym typeface="Symbol" panose="05050102010706020507" pitchFamily="18" charset="2"/>
              </a:rPr>
              <a:t>)</a:t>
            </a:r>
            <a:endParaRPr lang="en-US" altLang="zh-CN" b="1" dirty="0" smtClean="0">
              <a:latin typeface="Times New Roman" panose="02020603050405020304" pitchFamily="18" charset="0"/>
            </a:endParaRPr>
          </a:p>
        </p:txBody>
      </p:sp>
      <p:sp>
        <p:nvSpPr>
          <p:cNvPr id="59395" name="Rectangle 34"/>
          <p:cNvSpPr>
            <a:spLocks noChangeArrowheads="1"/>
          </p:cNvSpPr>
          <p:nvPr/>
        </p:nvSpPr>
        <p:spPr bwMode="auto">
          <a:xfrm>
            <a:off x="457201" y="620713"/>
            <a:ext cx="4402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CC3300"/>
                </a:solidFill>
                <a:latin typeface="Times New Roman" panose="02020603050405020304" pitchFamily="18" charset="0"/>
                <a:ea typeface="幼圆" panose="02010509060101010101" pitchFamily="49" charset="-122"/>
              </a:rPr>
              <a:t>进行深度和宽度修正：</a:t>
            </a:r>
            <a:endParaRPr lang="zh-CN" altLang="en-US" sz="3200" b="1" dirty="0">
              <a:solidFill>
                <a:srgbClr val="CC3300"/>
              </a:solidFill>
              <a:latin typeface="Times New Roman" panose="02020603050405020304" pitchFamily="18" charset="0"/>
              <a:ea typeface="幼圆" panose="02010509060101010101" pitchFamily="49" charset="-122"/>
            </a:endParaRPr>
          </a:p>
        </p:txBody>
      </p:sp>
      <p:sp>
        <p:nvSpPr>
          <p:cNvPr id="59396" name="Rectangle 37"/>
          <p:cNvSpPr>
            <a:spLocks noChangeArrowheads="1"/>
          </p:cNvSpPr>
          <p:nvPr/>
        </p:nvSpPr>
        <p:spPr bwMode="auto">
          <a:xfrm>
            <a:off x="990600" y="2820988"/>
            <a:ext cx="3713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800" b="1" i="1">
                <a:solidFill>
                  <a:srgbClr val="6600FF"/>
                </a:solidFill>
                <a:latin typeface="Times New Roman" panose="02020603050405020304" pitchFamily="18" charset="0"/>
              </a:rPr>
              <a:t>f</a:t>
            </a:r>
            <a:r>
              <a:rPr lang="en-US" altLang="zh-CN" sz="2800" b="1" i="1" baseline="-25000">
                <a:solidFill>
                  <a:srgbClr val="6600FF"/>
                </a:solidFill>
                <a:latin typeface="Times New Roman" panose="02020603050405020304" pitchFamily="18" charset="0"/>
              </a:rPr>
              <a:t>ak</a:t>
            </a:r>
            <a:r>
              <a:rPr lang="en-US" altLang="zh-CN" sz="2400" b="1" i="1" baseline="-25000">
                <a:solidFill>
                  <a:srgbClr val="6600FF"/>
                </a:solidFill>
                <a:latin typeface="Times New Roman" panose="02020603050405020304" pitchFamily="18" charset="0"/>
              </a:rPr>
              <a:t> </a:t>
            </a:r>
            <a:r>
              <a:rPr lang="zh-CN" altLang="en-US" sz="2400" b="1">
                <a:solidFill>
                  <a:srgbClr val="6600FF"/>
                </a:solidFill>
                <a:latin typeface="Times New Roman" panose="02020603050405020304" pitchFamily="18" charset="0"/>
              </a:rPr>
              <a:t>：</a:t>
            </a:r>
            <a:r>
              <a:rPr lang="zh-CN" altLang="en-US" sz="2000" b="1">
                <a:solidFill>
                  <a:schemeClr val="tx1"/>
                </a:solidFill>
                <a:latin typeface="Times New Roman" panose="02020603050405020304" pitchFamily="18" charset="0"/>
              </a:rPr>
              <a:t>承载力特征值（标准值）</a:t>
            </a:r>
            <a:endParaRPr lang="zh-CN" altLang="en-US" sz="2000" b="1">
              <a:solidFill>
                <a:schemeClr val="tx1"/>
              </a:solidFill>
              <a:latin typeface="Times New Roman" panose="02020603050405020304" pitchFamily="18" charset="0"/>
            </a:endParaRPr>
          </a:p>
        </p:txBody>
      </p:sp>
      <p:sp>
        <p:nvSpPr>
          <p:cNvPr id="59397" name="Rectangle 38"/>
          <p:cNvSpPr>
            <a:spLocks noChangeArrowheads="1"/>
          </p:cNvSpPr>
          <p:nvPr/>
        </p:nvSpPr>
        <p:spPr bwMode="auto">
          <a:xfrm>
            <a:off x="1066800" y="2211388"/>
            <a:ext cx="5151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en-US" altLang="zh-CN" sz="2800" b="1" i="1">
                <a:solidFill>
                  <a:srgbClr val="6600FF"/>
                </a:solidFill>
                <a:latin typeface="Times New Roman" panose="02020603050405020304" pitchFamily="18" charset="0"/>
              </a:rPr>
              <a:t>f</a:t>
            </a:r>
            <a:r>
              <a:rPr lang="en-US" altLang="zh-CN" sz="2800" b="1" i="1" baseline="-25000">
                <a:solidFill>
                  <a:srgbClr val="6600FF"/>
                </a:solidFill>
                <a:latin typeface="Times New Roman" panose="02020603050405020304" pitchFamily="18" charset="0"/>
              </a:rPr>
              <a:t>a</a:t>
            </a:r>
            <a:r>
              <a:rPr lang="en-US" altLang="zh-CN" sz="2400" b="1">
                <a:solidFill>
                  <a:srgbClr val="6600FF"/>
                </a:solidFill>
                <a:latin typeface="Times New Roman" panose="02020603050405020304" pitchFamily="18" charset="0"/>
              </a:rPr>
              <a:t> </a:t>
            </a:r>
            <a:r>
              <a:rPr lang="zh-CN" altLang="en-US" sz="2400" b="1">
                <a:solidFill>
                  <a:srgbClr val="6600FF"/>
                </a:solidFill>
                <a:latin typeface="Times New Roman" panose="02020603050405020304" pitchFamily="18" charset="0"/>
              </a:rPr>
              <a:t>：</a:t>
            </a:r>
            <a:r>
              <a:rPr lang="zh-CN" altLang="en-US" sz="2000" b="1">
                <a:solidFill>
                  <a:schemeClr val="tx1"/>
                </a:solidFill>
                <a:latin typeface="Times New Roman" panose="02020603050405020304" pitchFamily="18" charset="0"/>
              </a:rPr>
              <a:t>深宽修正后的承载力特征值（设计值）</a:t>
            </a:r>
            <a:endParaRPr lang="zh-CN" altLang="en-US" sz="2000" b="1">
              <a:solidFill>
                <a:schemeClr val="tx1"/>
              </a:solidFill>
              <a:latin typeface="Times New Roman" panose="02020603050405020304" pitchFamily="18" charset="0"/>
            </a:endParaRPr>
          </a:p>
        </p:txBody>
      </p:sp>
      <p:sp>
        <p:nvSpPr>
          <p:cNvPr id="59398" name="Rectangle 39"/>
          <p:cNvSpPr>
            <a:spLocks noChangeArrowheads="1"/>
          </p:cNvSpPr>
          <p:nvPr/>
        </p:nvSpPr>
        <p:spPr bwMode="auto">
          <a:xfrm>
            <a:off x="990600" y="3352800"/>
            <a:ext cx="386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800" b="1" i="1">
                <a:solidFill>
                  <a:srgbClr val="6600FF"/>
                </a:solidFill>
                <a:latin typeface="Times New Roman" panose="02020603050405020304" pitchFamily="18" charset="0"/>
                <a:sym typeface="Symbol" panose="05050102010706020507" pitchFamily="18" charset="2"/>
              </a:rPr>
              <a:t></a:t>
            </a:r>
            <a:r>
              <a:rPr lang="en-US" altLang="zh-CN" sz="2800" b="1" i="1" baseline="-25000">
                <a:solidFill>
                  <a:srgbClr val="6600FF"/>
                </a:solidFill>
                <a:latin typeface="Times New Roman" panose="02020603050405020304" pitchFamily="18" charset="0"/>
                <a:sym typeface="Symbol" panose="05050102010706020507" pitchFamily="18" charset="2"/>
              </a:rPr>
              <a:t>b</a:t>
            </a:r>
            <a:r>
              <a:rPr lang="zh-CN" altLang="en-US" sz="2800" b="1" i="1">
                <a:solidFill>
                  <a:srgbClr val="6600FF"/>
                </a:solidFill>
                <a:latin typeface="Times New Roman" panose="02020603050405020304" pitchFamily="18" charset="0"/>
                <a:sym typeface="Symbol" panose="05050102010706020507" pitchFamily="18" charset="2"/>
              </a:rPr>
              <a:t>、</a:t>
            </a:r>
            <a:r>
              <a:rPr lang="en-US" altLang="zh-CN" sz="2800" b="1" i="1" baseline="-25000">
                <a:solidFill>
                  <a:srgbClr val="6600FF"/>
                </a:solidFill>
                <a:latin typeface="Times New Roman" panose="02020603050405020304" pitchFamily="18" charset="0"/>
                <a:sym typeface="Symbol" panose="05050102010706020507" pitchFamily="18" charset="2"/>
              </a:rPr>
              <a:t>d</a:t>
            </a:r>
            <a:r>
              <a:rPr lang="en-US" altLang="zh-CN" sz="2400" b="1" i="1" baseline="-25000">
                <a:solidFill>
                  <a:srgbClr val="6600FF"/>
                </a:solidFill>
                <a:latin typeface="Times New Roman" panose="02020603050405020304" pitchFamily="18" charset="0"/>
              </a:rPr>
              <a:t> </a:t>
            </a:r>
            <a:r>
              <a:rPr lang="zh-CN" altLang="en-US" sz="2400" b="1">
                <a:solidFill>
                  <a:srgbClr val="6600FF"/>
                </a:solidFill>
                <a:latin typeface="Times New Roman" panose="02020603050405020304" pitchFamily="18" charset="0"/>
              </a:rPr>
              <a:t>：</a:t>
            </a:r>
            <a:r>
              <a:rPr lang="zh-CN" altLang="en-US" sz="2000" b="1">
                <a:solidFill>
                  <a:schemeClr val="tx1"/>
                </a:solidFill>
                <a:latin typeface="Times New Roman" panose="02020603050405020304" pitchFamily="18" charset="0"/>
              </a:rPr>
              <a:t>宽度和深度修正系数</a:t>
            </a:r>
            <a:endParaRPr lang="zh-CN" altLang="en-US" sz="2000" b="1">
              <a:solidFill>
                <a:schemeClr val="tx1"/>
              </a:solidFill>
              <a:latin typeface="Times New Roman" panose="02020603050405020304" pitchFamily="18" charset="0"/>
            </a:endParaRPr>
          </a:p>
        </p:txBody>
      </p:sp>
      <p:sp>
        <p:nvSpPr>
          <p:cNvPr id="59399" name="Rectangle 40"/>
          <p:cNvSpPr>
            <a:spLocks noChangeArrowheads="1"/>
          </p:cNvSpPr>
          <p:nvPr/>
        </p:nvSpPr>
        <p:spPr bwMode="auto">
          <a:xfrm>
            <a:off x="1066800" y="3962400"/>
            <a:ext cx="563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800" b="1" i="1">
                <a:solidFill>
                  <a:srgbClr val="6600FF"/>
                </a:solidFill>
                <a:latin typeface="Times New Roman" panose="02020603050405020304" pitchFamily="18" charset="0"/>
                <a:sym typeface="Symbol" panose="05050102010706020507" pitchFamily="18" charset="2"/>
              </a:rPr>
              <a:t> </a:t>
            </a:r>
            <a:r>
              <a:rPr lang="zh-CN" altLang="en-US" sz="2400" b="1">
                <a:solidFill>
                  <a:srgbClr val="6600FF"/>
                </a:solidFill>
                <a:latin typeface="Times New Roman" panose="02020603050405020304" pitchFamily="18" charset="0"/>
              </a:rPr>
              <a:t>：</a:t>
            </a:r>
            <a:r>
              <a:rPr lang="zh-CN" altLang="en-US" sz="2000" b="1">
                <a:solidFill>
                  <a:schemeClr val="tx1"/>
                </a:solidFill>
                <a:latin typeface="Times New Roman" panose="02020603050405020304" pitchFamily="18" charset="0"/>
              </a:rPr>
              <a:t>基底下土的重度，地下水位以下取有效重度</a:t>
            </a:r>
            <a:endParaRPr lang="zh-CN" altLang="en-US" sz="2000" b="1">
              <a:solidFill>
                <a:schemeClr val="tx1"/>
              </a:solidFill>
              <a:latin typeface="Times New Roman" panose="02020603050405020304" pitchFamily="18" charset="0"/>
            </a:endParaRPr>
          </a:p>
        </p:txBody>
      </p:sp>
      <p:sp>
        <p:nvSpPr>
          <p:cNvPr id="59400" name="Rectangle 41"/>
          <p:cNvSpPr>
            <a:spLocks noChangeArrowheads="1"/>
          </p:cNvSpPr>
          <p:nvPr/>
        </p:nvSpPr>
        <p:spPr bwMode="auto">
          <a:xfrm>
            <a:off x="914400" y="4572000"/>
            <a:ext cx="7026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400" b="1" i="1">
                <a:solidFill>
                  <a:srgbClr val="6600FF"/>
                </a:solidFill>
                <a:latin typeface="Times New Roman" panose="02020603050405020304" pitchFamily="18" charset="0"/>
                <a:sym typeface="Symbol" panose="05050102010706020507" pitchFamily="18" charset="2"/>
              </a:rPr>
              <a:t></a:t>
            </a:r>
            <a:r>
              <a:rPr lang="en-US" altLang="zh-CN" sz="2400" b="1" i="1" baseline="-25000">
                <a:solidFill>
                  <a:srgbClr val="6600FF"/>
                </a:solidFill>
                <a:latin typeface="Times New Roman" panose="02020603050405020304" pitchFamily="18" charset="0"/>
                <a:sym typeface="Symbol" panose="05050102010706020507" pitchFamily="18" charset="2"/>
              </a:rPr>
              <a:t>m</a:t>
            </a:r>
            <a:r>
              <a:rPr lang="en-US" altLang="zh-CN" sz="2400" b="1" i="1" baseline="-25000">
                <a:solidFill>
                  <a:srgbClr val="6600FF"/>
                </a:solidFill>
                <a:latin typeface="Times New Roman" panose="02020603050405020304" pitchFamily="18" charset="0"/>
              </a:rPr>
              <a:t> </a:t>
            </a:r>
            <a:r>
              <a:rPr lang="zh-CN" altLang="en-US" sz="2400" b="1">
                <a:solidFill>
                  <a:srgbClr val="6600FF"/>
                </a:solidFill>
                <a:latin typeface="Times New Roman" panose="02020603050405020304" pitchFamily="18" charset="0"/>
              </a:rPr>
              <a:t>：</a:t>
            </a:r>
            <a:r>
              <a:rPr lang="zh-CN" altLang="en-US" sz="2000" b="1">
                <a:solidFill>
                  <a:schemeClr val="tx1"/>
                </a:solidFill>
                <a:latin typeface="Times New Roman" panose="02020603050405020304" pitchFamily="18" charset="0"/>
              </a:rPr>
              <a:t>基底以上土的加权平均重度，地下水位以下取有效重度</a:t>
            </a:r>
            <a:endParaRPr lang="zh-CN" altLang="en-US" sz="2000" b="1">
              <a:solidFill>
                <a:schemeClr val="tx1"/>
              </a:solidFill>
              <a:latin typeface="Times New Roman" panose="02020603050405020304" pitchFamily="18" charset="0"/>
            </a:endParaRPr>
          </a:p>
        </p:txBody>
      </p:sp>
      <p:sp>
        <p:nvSpPr>
          <p:cNvPr id="59401" name="Rectangle 42"/>
          <p:cNvSpPr>
            <a:spLocks noChangeArrowheads="1"/>
          </p:cNvSpPr>
          <p:nvPr/>
        </p:nvSpPr>
        <p:spPr bwMode="auto">
          <a:xfrm>
            <a:off x="990600" y="5029200"/>
            <a:ext cx="746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400" b="1">
                <a:solidFill>
                  <a:srgbClr val="6600FF"/>
                </a:solidFill>
                <a:latin typeface="Times New Roman" panose="02020603050405020304" pitchFamily="18" charset="0"/>
              </a:rPr>
              <a:t> </a:t>
            </a:r>
            <a:r>
              <a:rPr lang="en-US" altLang="zh-CN" sz="2400" b="1" i="1">
                <a:solidFill>
                  <a:srgbClr val="6600FF"/>
                </a:solidFill>
                <a:latin typeface="Times New Roman" panose="02020603050405020304" pitchFamily="18" charset="0"/>
              </a:rPr>
              <a:t>b</a:t>
            </a:r>
            <a:r>
              <a:rPr lang="zh-CN" altLang="en-US" sz="2800" b="1">
                <a:solidFill>
                  <a:srgbClr val="6600FF"/>
                </a:solidFill>
                <a:latin typeface="Times New Roman" panose="02020603050405020304" pitchFamily="18" charset="0"/>
              </a:rPr>
              <a:t>：</a:t>
            </a:r>
            <a:r>
              <a:rPr lang="zh-CN" altLang="en-US" sz="2000" b="1">
                <a:solidFill>
                  <a:schemeClr val="tx1"/>
                </a:solidFill>
                <a:latin typeface="Times New Roman" panose="02020603050405020304" pitchFamily="18" charset="0"/>
              </a:rPr>
              <a:t>基底宽度</a:t>
            </a:r>
            <a:r>
              <a:rPr lang="en-US" altLang="zh-CN" sz="2000" b="1">
                <a:solidFill>
                  <a:schemeClr val="tx1"/>
                </a:solidFill>
                <a:latin typeface="Times New Roman" panose="02020603050405020304" pitchFamily="18" charset="0"/>
              </a:rPr>
              <a:t>(m)</a:t>
            </a:r>
            <a:r>
              <a:rPr lang="zh-CN" altLang="en-US" sz="2000" b="1">
                <a:solidFill>
                  <a:schemeClr val="tx1"/>
                </a:solidFill>
                <a:latin typeface="Times New Roman" panose="02020603050405020304" pitchFamily="18" charset="0"/>
              </a:rPr>
              <a:t>，大于</a:t>
            </a:r>
            <a:r>
              <a:rPr lang="en-US" altLang="zh-CN" sz="2000" b="1">
                <a:solidFill>
                  <a:schemeClr val="tx1"/>
                </a:solidFill>
                <a:latin typeface="Times New Roman" panose="02020603050405020304" pitchFamily="18" charset="0"/>
              </a:rPr>
              <a:t>6m</a:t>
            </a:r>
            <a:r>
              <a:rPr lang="zh-CN" altLang="en-US" sz="2000" b="1">
                <a:solidFill>
                  <a:schemeClr val="tx1"/>
                </a:solidFill>
                <a:latin typeface="Times New Roman" panose="02020603050405020304" pitchFamily="18" charset="0"/>
              </a:rPr>
              <a:t>按</a:t>
            </a:r>
            <a:r>
              <a:rPr lang="en-US" altLang="zh-CN" sz="2000" b="1">
                <a:solidFill>
                  <a:schemeClr val="tx1"/>
                </a:solidFill>
                <a:latin typeface="Times New Roman" panose="02020603050405020304" pitchFamily="18" charset="0"/>
              </a:rPr>
              <a:t>6m</a:t>
            </a:r>
            <a:r>
              <a:rPr lang="zh-CN" altLang="en-US" sz="2000" b="1">
                <a:solidFill>
                  <a:schemeClr val="tx1"/>
                </a:solidFill>
                <a:latin typeface="Times New Roman" panose="02020603050405020304" pitchFamily="18" charset="0"/>
              </a:rPr>
              <a:t>取值，小于</a:t>
            </a:r>
            <a:r>
              <a:rPr lang="en-US" altLang="zh-CN" sz="2000" b="1">
                <a:solidFill>
                  <a:schemeClr val="tx1"/>
                </a:solidFill>
                <a:latin typeface="Times New Roman" panose="02020603050405020304" pitchFamily="18" charset="0"/>
              </a:rPr>
              <a:t>3m</a:t>
            </a:r>
            <a:r>
              <a:rPr lang="zh-CN" altLang="en-US" sz="2000" b="1">
                <a:solidFill>
                  <a:schemeClr val="tx1"/>
                </a:solidFill>
                <a:latin typeface="Times New Roman" panose="02020603050405020304" pitchFamily="18" charset="0"/>
              </a:rPr>
              <a:t>按</a:t>
            </a:r>
            <a:r>
              <a:rPr lang="en-US" altLang="zh-CN" sz="2000" b="1">
                <a:solidFill>
                  <a:schemeClr val="tx1"/>
                </a:solidFill>
                <a:latin typeface="Times New Roman" panose="02020603050405020304" pitchFamily="18" charset="0"/>
              </a:rPr>
              <a:t>3m</a:t>
            </a:r>
            <a:r>
              <a:rPr lang="zh-CN" altLang="en-US" sz="2000" b="1">
                <a:solidFill>
                  <a:schemeClr val="tx1"/>
                </a:solidFill>
                <a:latin typeface="Times New Roman" panose="02020603050405020304" pitchFamily="18" charset="0"/>
              </a:rPr>
              <a:t>取值</a:t>
            </a:r>
            <a:endParaRPr lang="zh-CN" altLang="en-US" sz="2000" b="1" i="1" baseline="-25000">
              <a:solidFill>
                <a:srgbClr val="FFFF00"/>
              </a:solidFill>
              <a:latin typeface="Times New Roman" panose="02020603050405020304" pitchFamily="18" charset="0"/>
              <a:sym typeface="Symbol" panose="05050102010706020507" pitchFamily="18" charset="2"/>
            </a:endParaRPr>
          </a:p>
        </p:txBody>
      </p:sp>
      <p:sp>
        <p:nvSpPr>
          <p:cNvPr id="59402" name="Rectangle 43"/>
          <p:cNvSpPr>
            <a:spLocks noChangeArrowheads="1"/>
          </p:cNvSpPr>
          <p:nvPr/>
        </p:nvSpPr>
        <p:spPr bwMode="auto">
          <a:xfrm>
            <a:off x="990600" y="5562600"/>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400" b="1">
                <a:solidFill>
                  <a:srgbClr val="6600FF"/>
                </a:solidFill>
                <a:latin typeface="Times New Roman" panose="02020603050405020304" pitchFamily="18" charset="0"/>
              </a:rPr>
              <a:t> </a:t>
            </a:r>
            <a:r>
              <a:rPr lang="en-US" altLang="zh-CN" sz="2400" b="1" i="1">
                <a:solidFill>
                  <a:srgbClr val="6600FF"/>
                </a:solidFill>
                <a:latin typeface="Times New Roman" panose="02020603050405020304" pitchFamily="18" charset="0"/>
              </a:rPr>
              <a:t>d</a:t>
            </a:r>
            <a:r>
              <a:rPr lang="zh-CN" altLang="en-US" sz="2800" b="1">
                <a:solidFill>
                  <a:srgbClr val="6600FF"/>
                </a:solidFill>
                <a:latin typeface="Times New Roman" panose="02020603050405020304" pitchFamily="18" charset="0"/>
              </a:rPr>
              <a:t>：</a:t>
            </a:r>
            <a:r>
              <a:rPr lang="zh-CN" altLang="en-US" sz="2000" b="1">
                <a:solidFill>
                  <a:schemeClr val="tx1"/>
                </a:solidFill>
                <a:latin typeface="Times New Roman" panose="02020603050405020304" pitchFamily="18" charset="0"/>
              </a:rPr>
              <a:t>基础埋深</a:t>
            </a:r>
            <a:r>
              <a:rPr lang="en-US" altLang="zh-CN" sz="2000" b="1">
                <a:solidFill>
                  <a:schemeClr val="tx1"/>
                </a:solidFill>
                <a:latin typeface="Times New Roman" panose="02020603050405020304" pitchFamily="18" charset="0"/>
              </a:rPr>
              <a:t>(m)</a:t>
            </a:r>
            <a:endParaRPr lang="en-US" altLang="zh-CN" sz="2000" b="1" i="1" baseline="-25000">
              <a:solidFill>
                <a:srgbClr val="FFFF00"/>
              </a:solidFill>
              <a:latin typeface="Times New Roman" panose="02020603050405020304" pitchFamily="18" charset="0"/>
              <a:sym typeface="Symbol" panose="05050102010706020507" pitchFamily="18" charset="2"/>
            </a:endParaRPr>
          </a:p>
        </p:txBody>
      </p:sp>
      <p:sp>
        <p:nvSpPr>
          <p:cNvPr id="11" name="Text Box 8"/>
          <p:cNvSpPr txBox="1">
            <a:spLocks noChangeArrowheads="1"/>
          </p:cNvSpPr>
          <p:nvPr/>
        </p:nvSpPr>
        <p:spPr bwMode="auto">
          <a:xfrm>
            <a:off x="-7938" y="1589"/>
            <a:ext cx="609210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§7.5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地基承载力特征值确定方法</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1030"/>
          <p:cNvSpPr>
            <a:spLocks noChangeArrowheads="1"/>
          </p:cNvSpPr>
          <p:nvPr/>
        </p:nvSpPr>
        <p:spPr bwMode="auto">
          <a:xfrm>
            <a:off x="381000" y="914400"/>
            <a:ext cx="3505200" cy="609600"/>
          </a:xfrm>
          <a:prstGeom prst="rect">
            <a:avLst/>
          </a:prstGeom>
          <a:solidFill>
            <a:schemeClr val="tx2">
              <a:lumMod val="20000"/>
              <a:lumOff val="80000"/>
            </a:schemeClr>
          </a:solidFill>
          <a:ln w="9525">
            <a:solidFill>
              <a:srgbClr val="6600FF"/>
            </a:solidFill>
            <a:miter lim="800000"/>
          </a:ln>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lnSpc>
                <a:spcPct val="95000"/>
              </a:lnSpc>
            </a:pPr>
            <a:r>
              <a:rPr lang="en-US" altLang="zh-CN" sz="3200" b="1" dirty="0">
                <a:solidFill>
                  <a:schemeClr val="tx1"/>
                </a:solidFill>
                <a:latin typeface="华文新魏" panose="02010800040101010101" pitchFamily="2" charset="-122"/>
                <a:ea typeface="华文新魏" panose="02010800040101010101" pitchFamily="2" charset="-122"/>
                <a:sym typeface="Symbol" panose="05050102010706020507" pitchFamily="18" charset="2"/>
              </a:rPr>
              <a:t>3  </a:t>
            </a:r>
            <a:r>
              <a:rPr lang="zh-CN" altLang="en-US" sz="3200" b="1" dirty="0">
                <a:solidFill>
                  <a:schemeClr val="tx1"/>
                </a:solidFill>
                <a:latin typeface="华文新魏" panose="02010800040101010101" pitchFamily="2" charset="-122"/>
                <a:ea typeface="华文新魏" panose="02010800040101010101" pitchFamily="2" charset="-122"/>
                <a:sym typeface="Symbol" panose="05050102010706020507" pitchFamily="18" charset="2"/>
              </a:rPr>
              <a:t>通过经验确定</a:t>
            </a:r>
            <a:endParaRPr lang="zh-CN" altLang="en-US" sz="3200" b="1" dirty="0">
              <a:solidFill>
                <a:schemeClr val="tx1"/>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572423" name="Rectangle 1031"/>
          <p:cNvSpPr>
            <a:spLocks noChangeArrowheads="1"/>
          </p:cNvSpPr>
          <p:nvPr/>
        </p:nvSpPr>
        <p:spPr bwMode="auto">
          <a:xfrm>
            <a:off x="685800" y="17526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2800" b="1">
                <a:solidFill>
                  <a:srgbClr val="CC0000"/>
                </a:solidFill>
                <a:latin typeface="华文细黑" panose="02010600040101010101" pitchFamily="2" charset="-122"/>
                <a:ea typeface="华文细黑" panose="02010600040101010101" pitchFamily="2" charset="-122"/>
              </a:rPr>
              <a:t>GBJ7-89 </a:t>
            </a:r>
            <a:r>
              <a:rPr kumimoji="1" lang="zh-CN" altLang="en-US" sz="2800" b="1">
                <a:solidFill>
                  <a:srgbClr val="CC0000"/>
                </a:solidFill>
                <a:latin typeface="华文细黑" panose="02010600040101010101" pitchFamily="2" charset="-122"/>
                <a:ea typeface="华文细黑" panose="02010600040101010101" pitchFamily="2" charset="-122"/>
              </a:rPr>
              <a:t>规范：</a:t>
            </a:r>
            <a:endParaRPr kumimoji="1" lang="zh-CN" altLang="en-US" sz="2800" b="1">
              <a:solidFill>
                <a:srgbClr val="CC0000"/>
              </a:solidFill>
              <a:latin typeface="华文细黑" panose="02010600040101010101" pitchFamily="2" charset="-122"/>
              <a:ea typeface="华文细黑" panose="02010600040101010101" pitchFamily="2" charset="-122"/>
            </a:endParaRPr>
          </a:p>
        </p:txBody>
      </p:sp>
      <p:sp>
        <p:nvSpPr>
          <p:cNvPr id="572424" name="Text Box 1032"/>
          <p:cNvSpPr txBox="1">
            <a:spLocks noChangeArrowheads="1"/>
          </p:cNvSpPr>
          <p:nvPr/>
        </p:nvSpPr>
        <p:spPr bwMode="auto">
          <a:xfrm>
            <a:off x="2514600" y="2438400"/>
            <a:ext cx="2362200" cy="436563"/>
          </a:xfrm>
          <a:prstGeom prst="rect">
            <a:avLst/>
          </a:prstGeom>
          <a:solidFill>
            <a:schemeClr val="accent1"/>
          </a:solidFill>
          <a:ln w="9525" algn="ctr">
            <a:solidFill>
              <a:schemeClr val="accent1"/>
            </a:solidFill>
            <a:miter lim="800000"/>
          </a:ln>
        </p:spPr>
        <p:txBody>
          <a:bodyPr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2800" b="1">
                <a:solidFill>
                  <a:srgbClr val="6600FF"/>
                </a:solidFill>
              </a:rPr>
              <a:t>推荐查表方法</a:t>
            </a:r>
            <a:endParaRPr lang="zh-CN" altLang="en-US" sz="2800" b="1">
              <a:solidFill>
                <a:srgbClr val="6600FF"/>
              </a:solidFill>
            </a:endParaRPr>
          </a:p>
        </p:txBody>
      </p:sp>
      <p:sp>
        <p:nvSpPr>
          <p:cNvPr id="572425" name="Rectangle 1033"/>
          <p:cNvSpPr>
            <a:spLocks noChangeArrowheads="1"/>
          </p:cNvSpPr>
          <p:nvPr/>
        </p:nvSpPr>
        <p:spPr bwMode="auto">
          <a:xfrm>
            <a:off x="685800" y="3124200"/>
            <a:ext cx="374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en-US" altLang="zh-CN" sz="2800" b="1">
                <a:solidFill>
                  <a:srgbClr val="CC0000"/>
                </a:solidFill>
                <a:latin typeface="华文细黑" panose="02010600040101010101" pitchFamily="2" charset="-122"/>
                <a:ea typeface="华文细黑" panose="02010600040101010101" pitchFamily="2" charset="-122"/>
              </a:rPr>
              <a:t>GB50007-2002 </a:t>
            </a:r>
            <a:r>
              <a:rPr kumimoji="1" lang="zh-CN" altLang="en-US" sz="2800" b="1">
                <a:solidFill>
                  <a:srgbClr val="CC0000"/>
                </a:solidFill>
                <a:latin typeface="华文细黑" panose="02010600040101010101" pitchFamily="2" charset="-122"/>
                <a:ea typeface="华文细黑" panose="02010600040101010101" pitchFamily="2" charset="-122"/>
              </a:rPr>
              <a:t>规范：</a:t>
            </a:r>
            <a:endParaRPr kumimoji="1" lang="zh-CN" altLang="en-US" sz="2800" b="1">
              <a:solidFill>
                <a:srgbClr val="CC0000"/>
              </a:solidFill>
              <a:latin typeface="华文细黑" panose="02010600040101010101" pitchFamily="2" charset="-122"/>
              <a:ea typeface="华文细黑" panose="02010600040101010101" pitchFamily="2" charset="-122"/>
            </a:endParaRPr>
          </a:p>
        </p:txBody>
      </p:sp>
      <p:sp>
        <p:nvSpPr>
          <p:cNvPr id="572426" name="Rectangle 1034"/>
          <p:cNvSpPr>
            <a:spLocks noChangeArrowheads="1"/>
          </p:cNvSpPr>
          <p:nvPr/>
        </p:nvSpPr>
        <p:spPr bwMode="auto">
          <a:xfrm>
            <a:off x="1371600" y="3886200"/>
            <a:ext cx="5908675" cy="528638"/>
          </a:xfrm>
          <a:prstGeom prst="rect">
            <a:avLst/>
          </a:prstGeom>
          <a:solidFill>
            <a:schemeClr val="accent1"/>
          </a:solidFill>
          <a:ln w="9525">
            <a:solidFill>
              <a:schemeClr val="accent1"/>
            </a:solidFill>
            <a:miter lim="800000"/>
          </a:ln>
        </p:spPr>
        <p:txBody>
          <a:bodyPr wrap="none">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kumimoji="1" lang="zh-CN" altLang="en-US" sz="2800" b="1">
                <a:solidFill>
                  <a:srgbClr val="6600FF"/>
                </a:solidFill>
                <a:latin typeface="Times New Roman" panose="02020603050405020304" pitchFamily="18" charset="0"/>
              </a:rPr>
              <a:t>从其他原位测试、经验值等方法确定</a:t>
            </a:r>
            <a:endParaRPr kumimoji="1" lang="zh-CN" altLang="en-US" sz="2800" b="1">
              <a:solidFill>
                <a:srgbClr val="6600FF"/>
              </a:solidFill>
              <a:latin typeface="Times New Roman" panose="02020603050405020304" pitchFamily="18" charset="0"/>
            </a:endParaRPr>
          </a:p>
        </p:txBody>
      </p:sp>
      <p:sp>
        <p:nvSpPr>
          <p:cNvPr id="572427" name="AutoShape 1035"/>
          <p:cNvSpPr>
            <a:spLocks noChangeArrowheads="1"/>
          </p:cNvSpPr>
          <p:nvPr/>
        </p:nvSpPr>
        <p:spPr bwMode="auto">
          <a:xfrm>
            <a:off x="1676400" y="4724400"/>
            <a:ext cx="4724400" cy="1522413"/>
          </a:xfrm>
          <a:prstGeom prst="roundRect">
            <a:avLst>
              <a:gd name="adj" fmla="val 16667"/>
            </a:avLst>
          </a:prstGeom>
          <a:solidFill>
            <a:schemeClr val="accent1"/>
          </a:solidFill>
          <a:ln w="9525" algn="ctr">
            <a:solidFill>
              <a:srgbClr val="0000FF"/>
            </a:solidFill>
            <a:round/>
          </a:ln>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kumimoji="1" lang="zh-CN" altLang="en-US" sz="2800" b="1" dirty="0">
                <a:solidFill>
                  <a:srgbClr val="FF0000"/>
                </a:solidFill>
                <a:latin typeface="华文细黑" panose="02010600040101010101" pitchFamily="2" charset="-122"/>
                <a:ea typeface="方正姚体" panose="02010601030101010101" pitchFamily="2" charset="-122"/>
              </a:rPr>
              <a:t>注意：</a:t>
            </a:r>
            <a:endParaRPr kumimoji="1" lang="zh-CN" altLang="en-US" sz="2800" b="1" dirty="0">
              <a:solidFill>
                <a:srgbClr val="FF0000"/>
              </a:solidFill>
              <a:latin typeface="华文细黑" panose="02010600040101010101" pitchFamily="2" charset="-122"/>
              <a:ea typeface="方正姚体" panose="02010601030101010101" pitchFamily="2" charset="-122"/>
            </a:endParaRPr>
          </a:p>
          <a:p>
            <a:pPr eaLnBrk="1" hangingPunct="1"/>
            <a:r>
              <a:rPr kumimoji="1" lang="zh-CN" altLang="en-US" sz="2800" b="1" dirty="0">
                <a:solidFill>
                  <a:srgbClr val="7030A0"/>
                </a:solidFill>
                <a:latin typeface="华文细黑" panose="02010600040101010101" pitchFamily="2" charset="-122"/>
                <a:ea typeface="方正姚体" panose="02010601030101010101" pitchFamily="2" charset="-122"/>
              </a:rPr>
              <a:t>经验方法得到的承载力特征值也要进行深度和宽度修正</a:t>
            </a:r>
            <a:endParaRPr lang="zh-CN" altLang="en-US" sz="2800" b="1" dirty="0">
              <a:solidFill>
                <a:srgbClr val="7030A0"/>
              </a:solidFill>
              <a:ea typeface="方正姚体" panose="02010601030101010101" pitchFamily="2" charset="-122"/>
            </a:endParaRPr>
          </a:p>
        </p:txBody>
      </p:sp>
      <p:sp>
        <p:nvSpPr>
          <p:cNvPr id="8" name="Text Box 8"/>
          <p:cNvSpPr txBox="1">
            <a:spLocks noChangeArrowheads="1"/>
          </p:cNvSpPr>
          <p:nvPr/>
        </p:nvSpPr>
        <p:spPr bwMode="auto">
          <a:xfrm>
            <a:off x="-7938" y="1589"/>
            <a:ext cx="609210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§7.5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地基承载力特征值确定方法</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2423"/>
                                        </p:tgtEl>
                                        <p:attrNameLst>
                                          <p:attrName>style.visibility</p:attrName>
                                        </p:attrNameLst>
                                      </p:cBhvr>
                                      <p:to>
                                        <p:strVal val="visible"/>
                                      </p:to>
                                    </p:set>
                                    <p:animEffect transition="in" filter="wipe(left)">
                                      <p:cBhvr>
                                        <p:cTn id="7" dur="500"/>
                                        <p:tgtEl>
                                          <p:spTgt spid="5724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2424"/>
                                        </p:tgtEl>
                                        <p:attrNameLst>
                                          <p:attrName>style.visibility</p:attrName>
                                        </p:attrNameLst>
                                      </p:cBhvr>
                                      <p:to>
                                        <p:strVal val="visible"/>
                                      </p:to>
                                    </p:set>
                                    <p:animEffect transition="in" filter="dissolve">
                                      <p:cBhvr>
                                        <p:cTn id="12" dur="500"/>
                                        <p:tgtEl>
                                          <p:spTgt spid="5724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2425"/>
                                        </p:tgtEl>
                                        <p:attrNameLst>
                                          <p:attrName>style.visibility</p:attrName>
                                        </p:attrNameLst>
                                      </p:cBhvr>
                                      <p:to>
                                        <p:strVal val="visible"/>
                                      </p:to>
                                    </p:set>
                                    <p:animEffect transition="in" filter="wipe(left)">
                                      <p:cBhvr>
                                        <p:cTn id="17" dur="500"/>
                                        <p:tgtEl>
                                          <p:spTgt spid="5724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2426"/>
                                        </p:tgtEl>
                                        <p:attrNameLst>
                                          <p:attrName>style.visibility</p:attrName>
                                        </p:attrNameLst>
                                      </p:cBhvr>
                                      <p:to>
                                        <p:strVal val="visible"/>
                                      </p:to>
                                    </p:set>
                                    <p:animEffect transition="in" filter="dissolve">
                                      <p:cBhvr>
                                        <p:cTn id="22" dur="500"/>
                                        <p:tgtEl>
                                          <p:spTgt spid="57242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72427"/>
                                        </p:tgtEl>
                                        <p:attrNameLst>
                                          <p:attrName>style.visibility</p:attrName>
                                        </p:attrNameLst>
                                      </p:cBhvr>
                                      <p:to>
                                        <p:strVal val="visible"/>
                                      </p:to>
                                    </p:set>
                                    <p:animEffect transition="in" filter="slide(fromBottom)">
                                      <p:cBhvr>
                                        <p:cTn id="27" dur="500"/>
                                        <p:tgtEl>
                                          <p:spTgt spid="572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3" grpId="0" autoUpdateAnimBg="0"/>
      <p:bldP spid="572424" grpId="0" animBg="1" autoUpdateAnimBg="0"/>
      <p:bldP spid="572425" grpId="0" autoUpdateAnimBg="0"/>
      <p:bldP spid="572426" grpId="0" animBg="1" autoUpdateAnimBg="0"/>
      <p:bldP spid="572427"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2051720" y="332656"/>
            <a:ext cx="3637211" cy="720080"/>
          </a:xfrm>
        </p:spPr>
        <p:txBody>
          <a:bodyPr/>
          <a:lstStyle/>
          <a:p>
            <a:pPr eaLnBrk="1" hangingPunct="1">
              <a:defRPr/>
            </a:pPr>
            <a:r>
              <a:rPr lang="zh-CN" altLang="en-US" sz="3200" b="1" dirty="0" smtClean="0">
                <a:solidFill>
                  <a:schemeClr val="tx1"/>
                </a:solidFill>
                <a:latin typeface="+mn-ea"/>
                <a:ea typeface="+mn-ea"/>
              </a:rPr>
              <a:t>土的抗剪强度指标</a:t>
            </a:r>
            <a:r>
              <a:rPr lang="en-US" altLang="zh-CN" sz="3200" b="1" dirty="0" smtClean="0">
                <a:solidFill>
                  <a:schemeClr val="tx1"/>
                </a:solidFill>
                <a:latin typeface="+mn-ea"/>
                <a:ea typeface="+mn-ea"/>
              </a:rPr>
              <a:t> </a:t>
            </a:r>
            <a:endParaRPr lang="en-US" altLang="zh-CN" sz="3200" b="1" dirty="0" smtClean="0">
              <a:solidFill>
                <a:schemeClr val="tx1"/>
              </a:solidFill>
              <a:latin typeface="+mn-ea"/>
              <a:ea typeface="+mn-ea"/>
            </a:endParaRPr>
          </a:p>
        </p:txBody>
      </p:sp>
      <p:sp>
        <p:nvSpPr>
          <p:cNvPr id="293891" name="Rectangle 3"/>
          <p:cNvSpPr>
            <a:spLocks noGrp="1" noChangeArrowheads="1"/>
          </p:cNvSpPr>
          <p:nvPr>
            <p:ph type="body" idx="4294967295"/>
          </p:nvPr>
        </p:nvSpPr>
        <p:spPr>
          <a:xfrm>
            <a:off x="250825" y="1125538"/>
            <a:ext cx="8640763" cy="5039766"/>
          </a:xfrm>
        </p:spPr>
        <p:txBody>
          <a:bodyPr/>
          <a:lstStyle/>
          <a:p>
            <a:pPr eaLnBrk="1" hangingPunct="1">
              <a:lnSpc>
                <a:spcPct val="150000"/>
              </a:lnSpc>
              <a:buFont typeface="Wingdings" panose="05000000000000000000" pitchFamily="2" charset="2"/>
              <a:buChar char="Ø"/>
              <a:defRPr/>
            </a:pPr>
            <a:r>
              <a:rPr lang="zh-CN" altLang="en-US" sz="2400" b="1" dirty="0" smtClean="0">
                <a:latin typeface="+mn-ea"/>
              </a:rPr>
              <a:t>按总应力强度指标计算承载力时，测定土的抗剪强度指标的试验方法应与地基土在荷载作用下的固结程度相适应</a:t>
            </a:r>
            <a:endParaRPr lang="zh-CN" altLang="en-US" sz="2400" b="1" dirty="0" smtClean="0">
              <a:latin typeface="+mn-ea"/>
            </a:endParaRPr>
          </a:p>
          <a:p>
            <a:pPr eaLnBrk="1" hangingPunct="1">
              <a:lnSpc>
                <a:spcPct val="150000"/>
              </a:lnSpc>
              <a:buFont typeface="Wingdings" panose="05000000000000000000" pitchFamily="2" charset="2"/>
              <a:buChar char="Ø"/>
              <a:defRPr/>
            </a:pPr>
            <a:r>
              <a:rPr lang="zh-CN" altLang="en-US" sz="2400" b="1" dirty="0" smtClean="0">
                <a:latin typeface="+mn-ea"/>
              </a:rPr>
              <a:t>一般情况下，对黏性土和粉土，应采用固结不排水剪（或固结快剪）的抗剪强度指标标准值和计算长期承载力，对无黏性土则以内摩擦角标准值（黏聚力为</a:t>
            </a:r>
            <a:r>
              <a:rPr lang="en-US" altLang="zh-CN" sz="2400" b="1" dirty="0" smtClean="0">
                <a:latin typeface="+mn-ea"/>
              </a:rPr>
              <a:t>0</a:t>
            </a:r>
            <a:r>
              <a:rPr lang="zh-CN" altLang="en-US" sz="2400" b="1" dirty="0" smtClean="0">
                <a:latin typeface="+mn-ea"/>
              </a:rPr>
              <a:t>）计算</a:t>
            </a:r>
            <a:endParaRPr lang="en-US" altLang="zh-CN" sz="2400" b="1" dirty="0" smtClean="0">
              <a:latin typeface="+mn-ea"/>
            </a:endParaRPr>
          </a:p>
          <a:p>
            <a:pPr eaLnBrk="1" hangingPunct="1">
              <a:lnSpc>
                <a:spcPct val="150000"/>
              </a:lnSpc>
              <a:buFont typeface="Wingdings" panose="05000000000000000000" pitchFamily="2" charset="2"/>
              <a:buChar char="Ø"/>
              <a:defRPr/>
            </a:pPr>
            <a:r>
              <a:rPr lang="zh-CN" altLang="en-US" sz="2400" b="1" dirty="0" smtClean="0">
                <a:latin typeface="+mn-ea"/>
              </a:rPr>
              <a:t>当地基持力层土的透水性差，且排水条件不良，如在增长速度较快的荷载作用下、有可能未充分固结时，应采用土的不固结不排水抗剪强度计算短期承载力，此时取不固结不排水内摩擦角</a:t>
            </a:r>
            <a:r>
              <a:rPr lang="en-US" altLang="zh-CN" sz="2400" b="1" dirty="0" err="1" smtClean="0">
                <a:latin typeface="+mn-ea"/>
              </a:rPr>
              <a:t>φ</a:t>
            </a:r>
            <a:r>
              <a:rPr lang="en-US" altLang="zh-CN" sz="2400" b="1" baseline="-25000" dirty="0" err="1" smtClean="0">
                <a:latin typeface="+mn-ea"/>
              </a:rPr>
              <a:t>u</a:t>
            </a:r>
            <a:r>
              <a:rPr lang="en-US" altLang="zh-CN" sz="2400" b="1" dirty="0" smtClean="0">
                <a:latin typeface="+mn-ea"/>
              </a:rPr>
              <a:t>=0</a:t>
            </a:r>
            <a:r>
              <a:rPr lang="zh-CN" altLang="en-US" sz="2400" b="1" dirty="0" smtClean="0">
                <a:latin typeface="+mn-ea"/>
              </a:rPr>
              <a:t>，黏聚力</a:t>
            </a:r>
            <a:r>
              <a:rPr lang="en-US" altLang="zh-CN" sz="2400" b="1" dirty="0" smtClean="0">
                <a:latin typeface="+mn-ea"/>
              </a:rPr>
              <a:t>c</a:t>
            </a:r>
            <a:r>
              <a:rPr lang="zh-CN" altLang="en-US" sz="2400" b="1" dirty="0" smtClean="0">
                <a:latin typeface="+mn-ea"/>
              </a:rPr>
              <a:t>改为</a:t>
            </a:r>
            <a:r>
              <a:rPr lang="en-US" altLang="zh-CN" sz="2400" b="1" dirty="0" smtClean="0">
                <a:latin typeface="+mn-ea"/>
              </a:rPr>
              <a:t>c</a:t>
            </a:r>
            <a:r>
              <a:rPr lang="en-US" altLang="zh-CN" sz="2400" b="1" baseline="-25000" dirty="0" smtClean="0">
                <a:latin typeface="+mn-ea"/>
              </a:rPr>
              <a:t>u</a:t>
            </a:r>
            <a:r>
              <a:rPr lang="en-US" altLang="zh-CN" sz="2400" b="1" dirty="0" smtClean="0">
                <a:latin typeface="+mn-ea"/>
              </a:rPr>
              <a:t> </a:t>
            </a:r>
            <a:endParaRPr lang="en-US" altLang="zh-CN" sz="2400" b="1" dirty="0" smtClean="0">
              <a:latin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1259631" y="548679"/>
            <a:ext cx="5184577" cy="576065"/>
          </a:xfrm>
          <a:solidFill>
            <a:schemeClr val="tx2">
              <a:lumMod val="20000"/>
              <a:lumOff val="80000"/>
            </a:schemeClr>
          </a:solidFill>
        </p:spPr>
        <p:txBody>
          <a:bodyPr/>
          <a:lstStyle/>
          <a:p>
            <a:pPr eaLnBrk="1" hangingPunct="1">
              <a:defRPr/>
            </a:pPr>
            <a:r>
              <a:rPr lang="zh-CN" altLang="en-US" sz="3200" b="1" dirty="0" smtClean="0">
                <a:solidFill>
                  <a:srgbClr val="FF0000"/>
                </a:solidFill>
              </a:rPr>
              <a:t>承载力与土的抗剪强度指标</a:t>
            </a:r>
            <a:endParaRPr lang="en-US" altLang="zh-CN" sz="4000" dirty="0" smtClean="0">
              <a:solidFill>
                <a:srgbClr val="FF0000"/>
              </a:solidFill>
            </a:endParaRPr>
          </a:p>
        </p:txBody>
      </p:sp>
      <p:sp>
        <p:nvSpPr>
          <p:cNvPr id="295939" name="Rectangle 3"/>
          <p:cNvSpPr>
            <a:spLocks noGrp="1" noChangeArrowheads="1"/>
          </p:cNvSpPr>
          <p:nvPr>
            <p:ph type="body" idx="4294967295"/>
          </p:nvPr>
        </p:nvSpPr>
        <p:spPr>
          <a:xfrm>
            <a:off x="251520" y="1484784"/>
            <a:ext cx="8424168" cy="5184576"/>
          </a:xfrm>
        </p:spPr>
        <p:txBody>
          <a:bodyPr/>
          <a:lstStyle/>
          <a:p>
            <a:pPr eaLnBrk="1" hangingPunct="1">
              <a:lnSpc>
                <a:spcPct val="150000"/>
              </a:lnSpc>
              <a:buFont typeface="Wingdings" panose="05000000000000000000" pitchFamily="2" charset="2"/>
              <a:buNone/>
              <a:defRPr/>
            </a:pPr>
            <a:r>
              <a:rPr lang="en-US" altLang="zh-CN" sz="2400" b="1" dirty="0" smtClean="0">
                <a:latin typeface="Times New Roman" panose="02020603050405020304" pitchFamily="18" charset="0"/>
                <a:cs typeface="Times New Roman" panose="02020603050405020304" pitchFamily="18" charset="0"/>
              </a:rPr>
              <a:t>1. </a:t>
            </a:r>
            <a:r>
              <a:rPr lang="zh-CN" altLang="en-US" sz="2400" b="1" dirty="0" smtClean="0">
                <a:latin typeface="Times New Roman" panose="02020603050405020304" pitchFamily="18" charset="0"/>
                <a:cs typeface="Times New Roman" panose="02020603050405020304" pitchFamily="18" charset="0"/>
              </a:rPr>
              <a:t>土的抗剪强度指标的取值代表性：原状土、三轴</a:t>
            </a:r>
            <a:endParaRPr lang="zh-CN" altLang="en-US" sz="2400" b="1" dirty="0" smtClean="0">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2400" b="1" dirty="0" smtClean="0">
                <a:latin typeface="Times New Roman" panose="02020603050405020304" pitchFamily="18" charset="0"/>
                <a:cs typeface="Times New Roman" panose="02020603050405020304" pitchFamily="18" charset="0"/>
              </a:rPr>
              <a:t>2. </a:t>
            </a:r>
            <a:r>
              <a:rPr lang="zh-CN" altLang="en-US" sz="2400" b="1" dirty="0" smtClean="0">
                <a:latin typeface="Times New Roman" panose="02020603050405020304" pitchFamily="18" charset="0"/>
                <a:cs typeface="Times New Roman" panose="02020603050405020304" pitchFamily="18" charset="0"/>
              </a:rPr>
              <a:t>地下水位的影响：水下取有效重度计算、基底压力应扣除基础底面处的浮托力</a:t>
            </a:r>
            <a:endParaRPr lang="zh-CN" altLang="en-US" sz="2400" b="1" dirty="0" smtClean="0">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2400" b="1" dirty="0" smtClean="0">
                <a:latin typeface="Times New Roman" panose="02020603050405020304" pitchFamily="18" charset="0"/>
                <a:cs typeface="Times New Roman" panose="02020603050405020304" pitchFamily="18" charset="0"/>
              </a:rPr>
              <a:t>3. </a:t>
            </a:r>
            <a:r>
              <a:rPr lang="zh-CN" altLang="en-US" sz="2400" b="1" dirty="0" smtClean="0">
                <a:latin typeface="Times New Roman" panose="02020603050405020304" pitchFamily="18" charset="0"/>
                <a:cs typeface="Times New Roman" panose="02020603050405020304" pitchFamily="18" charset="0"/>
              </a:rPr>
              <a:t>地基承载力不仅与土的性质有关，还与基础的大小、形状、埋深以及荷载情况有关，而这些因素对承载力的影响程度又随着土质的不同而不同</a:t>
            </a:r>
            <a:endParaRPr lang="zh-CN" altLang="en-US" sz="2400" b="1" dirty="0" smtClean="0">
              <a:latin typeface="Times New Roman" panose="02020603050405020304" pitchFamily="18" charset="0"/>
              <a:cs typeface="Times New Roman" panose="02020603050405020304" pitchFamily="18" charset="0"/>
            </a:endParaRPr>
          </a:p>
          <a:p>
            <a:pPr eaLnBrk="1" hangingPunct="1">
              <a:lnSpc>
                <a:spcPct val="150000"/>
              </a:lnSpc>
              <a:buNone/>
              <a:defRPr/>
            </a:pPr>
            <a:r>
              <a:rPr lang="en-US" altLang="zh-CN" sz="2400" b="1" dirty="0" smtClean="0">
                <a:latin typeface="Times New Roman" panose="02020603050405020304" pitchFamily="18" charset="0"/>
                <a:cs typeface="Times New Roman" panose="02020603050405020304" pitchFamily="18" charset="0"/>
              </a:rPr>
              <a:t>4. </a:t>
            </a:r>
            <a:r>
              <a:rPr lang="zh-CN" altLang="en-US" sz="2400" b="1" dirty="0" smtClean="0">
                <a:latin typeface="Times New Roman" panose="02020603050405020304" pitchFamily="18" charset="0"/>
                <a:cs typeface="Times New Roman" panose="02020603050405020304" pitchFamily="18" charset="0"/>
              </a:rPr>
              <a:t>对饱和软土增大基底尺寸不可能提高地基承载力；但对</a:t>
            </a:r>
            <a:r>
              <a:rPr lang="el-GR" altLang="zh-CN" sz="2400" b="1" dirty="0">
                <a:latin typeface="Times New Roman" panose="02020603050405020304" pitchFamily="18" charset="0"/>
                <a:cs typeface="Times New Roman" panose="02020603050405020304" pitchFamily="18" charset="0"/>
              </a:rPr>
              <a:t>φ </a:t>
            </a:r>
            <a:r>
              <a:rPr lang="en-US" altLang="zh-CN" sz="2400" b="1" dirty="0" smtClean="0">
                <a:latin typeface="Times New Roman" panose="02020603050405020304" pitchFamily="18" charset="0"/>
                <a:cs typeface="Times New Roman" panose="02020603050405020304" pitchFamily="18" charset="0"/>
              </a:rPr>
              <a:t>&gt;0</a:t>
            </a:r>
            <a:r>
              <a:rPr lang="zh-CN" altLang="en-US" sz="2400" b="1" dirty="0" smtClean="0">
                <a:latin typeface="Times New Roman" panose="02020603050405020304" pitchFamily="18" charset="0"/>
                <a:cs typeface="Times New Roman" panose="02020603050405020304" pitchFamily="18" charset="0"/>
              </a:rPr>
              <a:t>的土，增大基底宽度，承载力的增加将随着</a:t>
            </a:r>
            <a:r>
              <a:rPr lang="el-GR" altLang="zh-CN" sz="2400" b="1" dirty="0" smtClean="0">
                <a:latin typeface="Times New Roman" panose="02020603050405020304" pitchFamily="18" charset="0"/>
                <a:cs typeface="Times New Roman" panose="02020603050405020304" pitchFamily="18" charset="0"/>
              </a:rPr>
              <a:t>φ</a:t>
            </a:r>
            <a:r>
              <a:rPr lang="en-US" altLang="zh-CN" sz="2400" b="1" baseline="-25000" dirty="0" smtClean="0">
                <a:latin typeface="Times New Roman" panose="02020603050405020304" pitchFamily="18" charset="0"/>
                <a:cs typeface="Times New Roman" panose="02020603050405020304" pitchFamily="18" charset="0"/>
              </a:rPr>
              <a:t>k</a:t>
            </a:r>
            <a:r>
              <a:rPr lang="zh-CN" altLang="en-US" sz="2400" b="1" dirty="0" smtClean="0">
                <a:latin typeface="Times New Roman" panose="02020603050405020304" pitchFamily="18" charset="0"/>
                <a:cs typeface="Times New Roman" panose="02020603050405020304" pitchFamily="18" charset="0"/>
              </a:rPr>
              <a:t>的提高而逐渐显著，当</a:t>
            </a:r>
            <a:r>
              <a:rPr lang="en-US" altLang="zh-CN" sz="2400" b="1" dirty="0" smtClean="0">
                <a:latin typeface="Times New Roman" panose="02020603050405020304" pitchFamily="18" charset="0"/>
                <a:cs typeface="Times New Roman" panose="02020603050405020304" pitchFamily="18" charset="0"/>
              </a:rPr>
              <a:t>b&gt;6m</a:t>
            </a:r>
            <a:r>
              <a:rPr lang="zh-CN" altLang="en-US" sz="2400" b="1" dirty="0" smtClean="0">
                <a:latin typeface="Times New Roman" panose="02020603050405020304" pitchFamily="18" charset="0"/>
                <a:cs typeface="Times New Roman" panose="02020603050405020304" pitchFamily="18" charset="0"/>
              </a:rPr>
              <a:t>时，宜按</a:t>
            </a:r>
            <a:r>
              <a:rPr lang="en-US" altLang="zh-CN" sz="2400" b="1" dirty="0" smtClean="0">
                <a:latin typeface="Times New Roman" panose="02020603050405020304" pitchFamily="18" charset="0"/>
                <a:cs typeface="Times New Roman" panose="02020603050405020304" pitchFamily="18" charset="0"/>
              </a:rPr>
              <a:t>6m</a:t>
            </a:r>
            <a:r>
              <a:rPr lang="zh-CN" altLang="en-US" sz="2400" b="1" dirty="0" smtClean="0">
                <a:latin typeface="Times New Roman" panose="02020603050405020304" pitchFamily="18" charset="0"/>
                <a:cs typeface="Times New Roman" panose="02020603050405020304" pitchFamily="18" charset="0"/>
              </a:rPr>
              <a:t>考虑。</a:t>
            </a:r>
            <a:endParaRPr lang="zh-CN" altLang="en-US" sz="2400" b="1"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Grp="1" noChangeArrowheads="1"/>
          </p:cNvSpPr>
          <p:nvPr>
            <p:ph type="body" idx="4294967295"/>
          </p:nvPr>
        </p:nvSpPr>
        <p:spPr>
          <a:xfrm>
            <a:off x="395288" y="1484313"/>
            <a:ext cx="8497887" cy="4680991"/>
          </a:xfrm>
        </p:spPr>
        <p:txBody>
          <a:bodyPr/>
          <a:lstStyle/>
          <a:p>
            <a:pPr eaLnBrk="1" hangingPunct="1">
              <a:lnSpc>
                <a:spcPct val="150000"/>
              </a:lnSpc>
              <a:buNone/>
              <a:defRPr/>
            </a:pPr>
            <a:r>
              <a:rPr lang="en-US" altLang="zh-CN" sz="2400" b="1" dirty="0" smtClean="0">
                <a:latin typeface="Times New Roman" panose="02020603050405020304" pitchFamily="18" charset="0"/>
                <a:cs typeface="Times New Roman" panose="02020603050405020304" pitchFamily="18" charset="0"/>
              </a:rPr>
              <a:t>5. </a:t>
            </a:r>
            <a:r>
              <a:rPr lang="zh-CN" altLang="en-US" sz="2400" b="1" dirty="0" smtClean="0">
                <a:latin typeface="Times New Roman" panose="02020603050405020304" pitchFamily="18" charset="0"/>
                <a:cs typeface="Times New Roman" panose="02020603050405020304" pitchFamily="18" charset="0"/>
              </a:rPr>
              <a:t>承载力随埋深</a:t>
            </a:r>
            <a:r>
              <a:rPr lang="en-US" altLang="zh-CN" sz="2400" b="1" dirty="0" smtClean="0">
                <a:latin typeface="Times New Roman" panose="02020603050405020304" pitchFamily="18" charset="0"/>
                <a:cs typeface="Times New Roman" panose="02020603050405020304" pitchFamily="18" charset="0"/>
              </a:rPr>
              <a:t>d</a:t>
            </a:r>
            <a:r>
              <a:rPr lang="zh-CN" altLang="en-US" sz="2400" b="1" dirty="0" smtClean="0">
                <a:latin typeface="Times New Roman" panose="02020603050405020304" pitchFamily="18" charset="0"/>
                <a:cs typeface="Times New Roman" panose="02020603050405020304" pitchFamily="18" charset="0"/>
              </a:rPr>
              <a:t>线性增加，但对于实体基础，其基础和回填土重量也相应增加，对于</a:t>
            </a:r>
            <a:r>
              <a:rPr lang="el-GR" altLang="zh-CN" sz="2400" b="1" dirty="0" smtClean="0">
                <a:latin typeface="Times New Roman" panose="02020603050405020304" pitchFamily="18" charset="0"/>
                <a:cs typeface="Times New Roman" panose="02020603050405020304" pitchFamily="18" charset="0"/>
              </a:rPr>
              <a:t>φ</a:t>
            </a:r>
            <a:r>
              <a:rPr lang="en-US" altLang="zh-CN" sz="2400" b="1" baseline="-25000" dirty="0" smtClean="0">
                <a:latin typeface="Times New Roman" panose="02020603050405020304" pitchFamily="18" charset="0"/>
                <a:cs typeface="Times New Roman" panose="02020603050405020304" pitchFamily="18" charset="0"/>
              </a:rPr>
              <a:t>u</a:t>
            </a:r>
            <a:r>
              <a:rPr lang="en-US" altLang="zh-CN" sz="2400" b="1" dirty="0" smtClean="0">
                <a:latin typeface="Times New Roman" panose="02020603050405020304" pitchFamily="18" charset="0"/>
                <a:cs typeface="Times New Roman" panose="02020603050405020304" pitchFamily="18" charset="0"/>
              </a:rPr>
              <a:t>=0</a:t>
            </a:r>
            <a:r>
              <a:rPr lang="zh-CN" altLang="en-US" sz="2400" b="1" dirty="0" smtClean="0">
                <a:latin typeface="Times New Roman" panose="02020603050405020304" pitchFamily="18" charset="0"/>
                <a:cs typeface="Times New Roman" panose="02020603050405020304" pitchFamily="18" charset="0"/>
              </a:rPr>
              <a:t>的软土，这两方面几乎相抵而收不到明显效益。</a:t>
            </a:r>
            <a:endParaRPr lang="zh-CN" altLang="en-US" sz="2400" b="1" dirty="0" smtClean="0">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2400" b="1" dirty="0" smtClean="0">
                <a:latin typeface="Times New Roman" panose="02020603050405020304" pitchFamily="18" charset="0"/>
                <a:cs typeface="Times New Roman" panose="02020603050405020304" pitchFamily="18" charset="0"/>
              </a:rPr>
              <a:t>6. </a:t>
            </a:r>
            <a:r>
              <a:rPr lang="zh-CN" altLang="en-US" sz="2400" b="1" dirty="0" smtClean="0">
                <a:latin typeface="Times New Roman" panose="02020603050405020304" pitchFamily="18" charset="0"/>
                <a:cs typeface="Times New Roman" panose="02020603050405020304" pitchFamily="18" charset="0"/>
              </a:rPr>
              <a:t>地下水位以下土的有效重度约为饱和重度的一半，对砂土地基，当地下水位上升接触基底时，地基承载力将明显降低。</a:t>
            </a:r>
            <a:endParaRPr lang="zh-CN" altLang="en-US" sz="2400" b="1" dirty="0" smtClean="0">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2400" b="1" dirty="0" smtClean="0">
                <a:latin typeface="Times New Roman" panose="02020603050405020304" pitchFamily="18" charset="0"/>
                <a:cs typeface="Times New Roman" panose="02020603050405020304" pitchFamily="18" charset="0"/>
              </a:rPr>
              <a:t>7. </a:t>
            </a:r>
            <a:r>
              <a:rPr lang="zh-CN" altLang="en-US" sz="2400" b="1" dirty="0" smtClean="0">
                <a:latin typeface="Times New Roman" panose="02020603050405020304" pitchFamily="18" charset="0"/>
                <a:cs typeface="Times New Roman" panose="02020603050405020304" pitchFamily="18" charset="0"/>
              </a:rPr>
              <a:t>按土的抗剪强度确定地基承载力时，没有考虑建筑物对地基变形的要求，因此按理论公式求得的承载力确定基础底面尺寸后，还应进行地基变形验算。</a:t>
            </a:r>
            <a:r>
              <a:rPr lang="zh-CN" altLang="en-US" sz="2400" dirty="0" smtClean="0">
                <a:latin typeface="Times New Roman" panose="02020603050405020304" pitchFamily="18" charset="0"/>
                <a:cs typeface="Times New Roman" panose="02020603050405020304" pitchFamily="18" charset="0"/>
              </a:rPr>
              <a:t> </a:t>
            </a:r>
            <a:endParaRPr lang="zh-CN" altLang="en-US"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1043608" y="908720"/>
            <a:ext cx="1522512" cy="846931"/>
          </a:xfrm>
        </p:spPr>
        <p:txBody>
          <a:bodyPr/>
          <a:lstStyle/>
          <a:p>
            <a:pPr eaLnBrk="1" hangingPunct="1">
              <a:defRPr/>
            </a:pPr>
            <a:r>
              <a:rPr lang="zh-CN" altLang="en-US" sz="3600" b="1" dirty="0" smtClean="0">
                <a:solidFill>
                  <a:srgbClr val="C00000"/>
                </a:solidFill>
              </a:rPr>
              <a:t>要  点</a:t>
            </a:r>
            <a:endParaRPr lang="zh-CN" altLang="en-US" sz="3600" b="1" dirty="0" smtClean="0">
              <a:solidFill>
                <a:srgbClr val="C00000"/>
              </a:solidFill>
            </a:endParaRPr>
          </a:p>
        </p:txBody>
      </p:sp>
      <p:sp>
        <p:nvSpPr>
          <p:cNvPr id="299011" name="Rectangle 3"/>
          <p:cNvSpPr>
            <a:spLocks noGrp="1" noChangeArrowheads="1"/>
          </p:cNvSpPr>
          <p:nvPr>
            <p:ph type="body" idx="4294967295"/>
          </p:nvPr>
        </p:nvSpPr>
        <p:spPr>
          <a:xfrm>
            <a:off x="539552" y="2204864"/>
            <a:ext cx="7920111" cy="2807816"/>
          </a:xfrm>
        </p:spPr>
        <p:txBody>
          <a:bodyPr/>
          <a:lstStyle/>
          <a:p>
            <a:pPr marL="609600" indent="-609600" eaLnBrk="1" hangingPunct="1">
              <a:lnSpc>
                <a:spcPct val="150000"/>
              </a:lnSpc>
              <a:buFont typeface="Wingdings" panose="05000000000000000000" pitchFamily="2" charset="2"/>
              <a:buAutoNum type="arabicPeriod"/>
              <a:defRPr/>
            </a:pPr>
            <a:r>
              <a:rPr lang="zh-CN" altLang="en-US" sz="2800" b="1" dirty="0" smtClean="0">
                <a:latin typeface="+mn-ea"/>
              </a:rPr>
              <a:t>地基土的三种破坏模式</a:t>
            </a:r>
            <a:endParaRPr lang="zh-CN" altLang="en-US" sz="2800" b="1" dirty="0" smtClean="0">
              <a:latin typeface="+mn-ea"/>
            </a:endParaRPr>
          </a:p>
          <a:p>
            <a:pPr marL="609600" indent="-609600" eaLnBrk="1" hangingPunct="1">
              <a:lnSpc>
                <a:spcPct val="150000"/>
              </a:lnSpc>
              <a:buFont typeface="Wingdings" panose="05000000000000000000" pitchFamily="2" charset="2"/>
              <a:buAutoNum type="arabicPeriod"/>
              <a:defRPr/>
            </a:pPr>
            <a:r>
              <a:rPr lang="zh-CN" altLang="en-US" sz="2800" b="1" dirty="0" smtClean="0">
                <a:latin typeface="+mn-ea"/>
              </a:rPr>
              <a:t>地基承载力、地基承载力特征值、临塑荷载、临界荷载、极限荷载等概念</a:t>
            </a:r>
            <a:endParaRPr lang="zh-CN" altLang="en-US" sz="2800" b="1" dirty="0" smtClean="0">
              <a:latin typeface="+mn-ea"/>
            </a:endParaRPr>
          </a:p>
          <a:p>
            <a:pPr marL="609600" indent="-609600" eaLnBrk="1" hangingPunct="1">
              <a:lnSpc>
                <a:spcPct val="150000"/>
              </a:lnSpc>
              <a:buFont typeface="Wingdings" panose="05000000000000000000" pitchFamily="2" charset="2"/>
              <a:buAutoNum type="arabicPeriod"/>
              <a:defRPr/>
            </a:pPr>
            <a:r>
              <a:rPr lang="zh-CN" altLang="en-US" sz="2800" b="1" dirty="0" smtClean="0">
                <a:latin typeface="+mn-ea"/>
              </a:rPr>
              <a:t>地基极限承载力的计算</a:t>
            </a:r>
            <a:endParaRPr lang="zh-CN" altLang="en-US" sz="2800" b="1" dirty="0" smtClean="0">
              <a:latin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40285" y="404664"/>
            <a:ext cx="3627859" cy="702915"/>
          </a:xfrm>
        </p:spPr>
        <p:txBody>
          <a:bodyPr/>
          <a:lstStyle/>
          <a:p>
            <a:r>
              <a:rPr lang="zh-CN" altLang="en-US" sz="3600" b="1" dirty="0"/>
              <a:t>地基基础的类型</a:t>
            </a:r>
            <a:endParaRPr lang="zh-CN" altLang="en-US" sz="3600" dirty="0"/>
          </a:p>
        </p:txBody>
      </p:sp>
      <p:sp>
        <p:nvSpPr>
          <p:cNvPr id="3" name="内容占位符 2"/>
          <p:cNvSpPr>
            <a:spLocks noGrp="1"/>
          </p:cNvSpPr>
          <p:nvPr>
            <p:ph idx="1"/>
          </p:nvPr>
        </p:nvSpPr>
        <p:spPr>
          <a:xfrm>
            <a:off x="179512" y="2154239"/>
            <a:ext cx="3024336" cy="3939058"/>
          </a:xfrm>
        </p:spPr>
        <p:txBody>
          <a:bodyPr/>
          <a:lstStyle/>
          <a:p>
            <a:pPr marL="0" indent="0">
              <a:buNone/>
            </a:pPr>
            <a:r>
              <a:rPr lang="en-US" altLang="zh-CN" sz="2400" b="1" dirty="0"/>
              <a:t>(a)</a:t>
            </a:r>
            <a:r>
              <a:rPr lang="zh-CN" altLang="en-US" sz="2400" b="1" dirty="0"/>
              <a:t>天然地基上浅基础</a:t>
            </a:r>
            <a:br>
              <a:rPr lang="zh-CN" altLang="en-US" sz="2400" b="1" dirty="0"/>
            </a:br>
            <a:r>
              <a:rPr lang="zh-CN" altLang="en-US" sz="2400" b="1" dirty="0"/>
              <a:t>   </a:t>
            </a:r>
            <a:br>
              <a:rPr lang="zh-CN" altLang="en-US" sz="2400" b="1" dirty="0"/>
            </a:br>
            <a:r>
              <a:rPr lang="en-US" altLang="zh-CN" sz="2400" b="1" dirty="0"/>
              <a:t>(b)</a:t>
            </a:r>
            <a:r>
              <a:rPr lang="zh-CN" altLang="en-US" sz="2400" b="1" dirty="0"/>
              <a:t>人工地基</a:t>
            </a:r>
            <a:br>
              <a:rPr lang="zh-CN" altLang="en-US" sz="2400" b="1" dirty="0"/>
            </a:br>
            <a:r>
              <a:rPr lang="zh-CN" altLang="en-US" sz="2400" b="1" dirty="0"/>
              <a:t>    </a:t>
            </a:r>
            <a:br>
              <a:rPr lang="zh-CN" altLang="en-US" sz="2400" b="1" dirty="0"/>
            </a:br>
            <a:r>
              <a:rPr lang="en-US" altLang="zh-CN" sz="2400" b="1" dirty="0"/>
              <a:t>(c)</a:t>
            </a:r>
            <a:r>
              <a:rPr lang="zh-CN" altLang="en-US" sz="2400" b="1" dirty="0"/>
              <a:t>桩基</a:t>
            </a:r>
            <a:br>
              <a:rPr lang="zh-CN" altLang="en-US" sz="2400" b="1" dirty="0"/>
            </a:br>
            <a:r>
              <a:rPr lang="zh-CN" altLang="en-US" sz="2400" b="1" dirty="0"/>
              <a:t>     </a:t>
            </a:r>
            <a:br>
              <a:rPr lang="zh-CN" altLang="en-US" sz="2400" b="1" dirty="0"/>
            </a:br>
            <a:r>
              <a:rPr lang="en-US" altLang="zh-CN" sz="2400" b="1" dirty="0"/>
              <a:t>(d)</a:t>
            </a:r>
            <a:r>
              <a:rPr lang="zh-CN" altLang="en-US" sz="2400" b="1" dirty="0"/>
              <a:t>深基础</a:t>
            </a:r>
            <a:endParaRPr lang="zh-CN" altLang="en-US" sz="2400" dirty="0"/>
          </a:p>
        </p:txBody>
      </p:sp>
      <p:sp>
        <p:nvSpPr>
          <p:cNvPr id="4" name="灯片编号占位符 3"/>
          <p:cNvSpPr>
            <a:spLocks noGrp="1"/>
          </p:cNvSpPr>
          <p:nvPr>
            <p:ph type="sldNum" sz="quarter" idx="12"/>
          </p:nvPr>
        </p:nvSpPr>
        <p:spPr/>
        <p:txBody>
          <a:bodyPr/>
          <a:lstStyle/>
          <a:p>
            <a:pPr>
              <a:defRPr/>
            </a:pPr>
            <a:fld id="{B93A7F3C-2558-4387-BD53-CADCA4D14A82}" type="slidenum">
              <a:rPr lang="zh-CN" altLang="en-US" smtClean="0"/>
            </a:fld>
            <a:endParaRPr lang="en-US" altLang="zh-CN"/>
          </a:p>
        </p:txBody>
      </p:sp>
      <p:sp>
        <p:nvSpPr>
          <p:cNvPr id="5" name="Text Box 8"/>
          <p:cNvSpPr txBox="1">
            <a:spLocks noChangeArrowheads="1"/>
          </p:cNvSpPr>
          <p:nvPr/>
        </p:nvSpPr>
        <p:spPr bwMode="auto">
          <a:xfrm>
            <a:off x="-7938" y="1589"/>
            <a:ext cx="205965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2600">
                <a:solidFill>
                  <a:schemeClr val="tx1"/>
                </a:solidFill>
                <a:latin typeface="Arial" panose="020B0604020202020204" pitchFamily="34" charset="0"/>
                <a:ea typeface="宋体" panose="02010600030101010101" pitchFamily="2" charset="-122"/>
              </a:defRPr>
            </a:lvl2pPr>
            <a:lvl3pPr marL="1143000" indent="-228600">
              <a:defRPr sz="22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hangingPunct="0">
              <a:defRPr sz="2000">
                <a:solidFill>
                  <a:schemeClr val="tx1"/>
                </a:solidFill>
                <a:latin typeface="Arial" panose="020B0604020202020204" pitchFamily="34" charset="0"/>
                <a:ea typeface="宋体" panose="02010600030101010101" pitchFamily="2" charset="-122"/>
              </a:defRPr>
            </a:lvl6pPr>
            <a:lvl7pPr marL="2971800" indent="-228600" eaLnBrk="0" hangingPunct="0">
              <a:defRPr sz="2000">
                <a:solidFill>
                  <a:schemeClr val="tx1"/>
                </a:solidFill>
                <a:latin typeface="Arial" panose="020B0604020202020204" pitchFamily="34" charset="0"/>
                <a:ea typeface="宋体" panose="02010600030101010101" pitchFamily="2" charset="-122"/>
              </a:defRPr>
            </a:lvl7pPr>
            <a:lvl8pPr marL="3429000" indent="-228600" eaLnBrk="0" hangingPunct="0">
              <a:defRPr sz="2000">
                <a:solidFill>
                  <a:schemeClr val="tx1"/>
                </a:solidFill>
                <a:latin typeface="Arial" panose="020B0604020202020204" pitchFamily="34" charset="0"/>
                <a:ea typeface="宋体" panose="02010600030101010101" pitchFamily="2" charset="-122"/>
              </a:defRPr>
            </a:lvl8pPr>
            <a:lvl9pPr marL="3886200" indent="-228600" eaLnBrk="0" hangingPunct="0">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§7.1 </a:t>
            </a:r>
            <a:r>
              <a:rPr lang="zh-CN" altLang="en-US" sz="3200" b="1" dirty="0" smtClean="0">
                <a:solidFill>
                  <a:srgbClr val="FF0000"/>
                </a:solidFill>
                <a:latin typeface="Times New Roman" panose="02020603050405020304" pitchFamily="18" charset="0"/>
                <a:ea typeface="+mj-ea"/>
                <a:cs typeface="Times New Roman" panose="02020603050405020304" pitchFamily="18" charset="0"/>
              </a:rPr>
              <a:t>概述</a:t>
            </a:r>
            <a:r>
              <a:rPr lang="en-US" altLang="zh-CN" sz="3200" b="1" dirty="0" smtClean="0">
                <a:solidFill>
                  <a:srgbClr val="FF0000"/>
                </a:solidFill>
                <a:latin typeface="Times New Roman" panose="02020603050405020304" pitchFamily="18" charset="0"/>
                <a:ea typeface="+mj-ea"/>
                <a:cs typeface="Times New Roman" panose="02020603050405020304" pitchFamily="18" charset="0"/>
              </a:rPr>
              <a:t> </a:t>
            </a:r>
            <a:endParaRPr lang="zh-CN" altLang="en-US" sz="3200" b="1" dirty="0">
              <a:solidFill>
                <a:srgbClr val="FF0000"/>
              </a:solidFill>
              <a:latin typeface="Times New Roman" panose="02020603050405020304" pitchFamily="18" charset="0"/>
              <a:ea typeface="+mj-ea"/>
              <a:cs typeface="Times New Roman" panose="02020603050405020304" pitchFamily="18" charset="0"/>
            </a:endParaRPr>
          </a:p>
        </p:txBody>
      </p:sp>
      <p:graphicFrame>
        <p:nvGraphicFramePr>
          <p:cNvPr id="6" name="Object 3"/>
          <p:cNvGraphicFramePr>
            <a:graphicFrameLocks noChangeAspect="1"/>
          </p:cNvGraphicFramePr>
          <p:nvPr/>
        </p:nvGraphicFramePr>
        <p:xfrm>
          <a:off x="3347864" y="1244240"/>
          <a:ext cx="5775043" cy="5214182"/>
        </p:xfrm>
        <a:graphic>
          <a:graphicData uri="http://schemas.openxmlformats.org/presentationml/2006/ole">
            <mc:AlternateContent xmlns:mc="http://schemas.openxmlformats.org/markup-compatibility/2006">
              <mc:Choice xmlns:v="urn:schemas-microsoft-com:vml" Requires="v">
                <p:oleObj spid="_x0000_s29710" name="" r:id="rId1" imgW="4117975" imgH="3745865" progId="">
                  <p:embed/>
                </p:oleObj>
              </mc:Choice>
              <mc:Fallback>
                <p:oleObj name="" r:id="rId1" imgW="4117975" imgH="3745865" progId="">
                  <p:embed/>
                  <p:pic>
                    <p:nvPicPr>
                      <p:cNvPr id="0" name="Object 3"/>
                      <p:cNvPicPr>
                        <a:picLocks noChangeAspect="1" noChangeArrowheads="1"/>
                      </p:cNvPicPr>
                      <p:nvPr/>
                    </p:nvPicPr>
                    <p:blipFill>
                      <a:blip r:embed="rId2">
                        <a:lum contrast="48000"/>
                        <a:extLst>
                          <a:ext uri="{28A0092B-C50C-407E-A947-70E740481C1C}">
                            <a14:useLocalDpi xmlns:a14="http://schemas.microsoft.com/office/drawing/2010/main" val="0"/>
                          </a:ext>
                        </a:extLst>
                      </a:blip>
                      <a:srcRect/>
                      <a:stretch>
                        <a:fillRect/>
                      </a:stretch>
                    </p:blipFill>
                    <p:spPr bwMode="auto">
                      <a:xfrm>
                        <a:off x="3347864" y="1244240"/>
                        <a:ext cx="5775043" cy="5214182"/>
                      </a:xfrm>
                      <a:prstGeom prst="rect">
                        <a:avLst/>
                      </a:prstGeom>
                      <a:noFill/>
                      <a:ln>
                        <a:noFill/>
                      </a:ln>
                      <a:effec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0197" name="Text Box 5"/>
          <p:cNvSpPr txBox="1">
            <a:spLocks noChangeArrowheads="1"/>
          </p:cNvSpPr>
          <p:nvPr/>
        </p:nvSpPr>
        <p:spPr bwMode="auto">
          <a:xfrm>
            <a:off x="603176" y="1074177"/>
            <a:ext cx="2447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990000"/>
                </a:solidFill>
                <a:ea typeface="隶书" panose="02010509060101010101" pitchFamily="49" charset="-122"/>
              </a:rPr>
              <a:t>承载力的概念</a:t>
            </a:r>
            <a:endParaRPr lang="zh-CN" altLang="en-US" sz="3200" b="1" dirty="0">
              <a:solidFill>
                <a:srgbClr val="990000"/>
              </a:solidFill>
              <a:ea typeface="隶书" panose="02010509060101010101" pitchFamily="49" charset="-122"/>
            </a:endParaRPr>
          </a:p>
        </p:txBody>
      </p:sp>
      <p:sp>
        <p:nvSpPr>
          <p:cNvPr id="520199" name="Rectangle 7"/>
          <p:cNvSpPr>
            <a:spLocks noChangeArrowheads="1"/>
          </p:cNvSpPr>
          <p:nvPr/>
        </p:nvSpPr>
        <p:spPr bwMode="auto">
          <a:xfrm>
            <a:off x="1219200" y="1676400"/>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kumimoji="1" lang="zh-CN" altLang="en-US" sz="2400" b="1">
                <a:solidFill>
                  <a:schemeClr val="tx1"/>
                </a:solidFill>
                <a:latin typeface="宋体" panose="02010600030101010101" pitchFamily="2" charset="-122"/>
                <a:sym typeface="Symbol" panose="05050102010706020507" pitchFamily="18" charset="2"/>
              </a:rPr>
              <a:t>地基承受荷载的能力。数值上用地基单位面积上所能承受的荷载来表示。</a:t>
            </a:r>
            <a:endParaRPr kumimoji="1" lang="zh-CN" altLang="en-US" sz="2400" b="1">
              <a:solidFill>
                <a:schemeClr val="tx1"/>
              </a:solidFill>
              <a:latin typeface="宋体" panose="02010600030101010101" pitchFamily="2" charset="-122"/>
              <a:sym typeface="Symbol" panose="05050102010706020507" pitchFamily="18" charset="2"/>
            </a:endParaRPr>
          </a:p>
        </p:txBody>
      </p:sp>
      <p:sp>
        <p:nvSpPr>
          <p:cNvPr id="520201" name="Text Box 9"/>
          <p:cNvSpPr txBox="1">
            <a:spLocks noChangeArrowheads="1"/>
          </p:cNvSpPr>
          <p:nvPr/>
        </p:nvSpPr>
        <p:spPr bwMode="auto">
          <a:xfrm>
            <a:off x="609600" y="2667000"/>
            <a:ext cx="2032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990000"/>
                </a:solidFill>
                <a:ea typeface="隶书" panose="02010509060101010101" pitchFamily="49" charset="-122"/>
              </a:rPr>
              <a:t>极限承载力</a:t>
            </a:r>
            <a:endParaRPr lang="zh-CN" altLang="en-US" sz="3200" b="1" dirty="0">
              <a:solidFill>
                <a:srgbClr val="990000"/>
              </a:solidFill>
              <a:ea typeface="隶书" panose="02010509060101010101" pitchFamily="49" charset="-122"/>
            </a:endParaRPr>
          </a:p>
        </p:txBody>
      </p:sp>
      <p:sp>
        <p:nvSpPr>
          <p:cNvPr id="520202" name="Rectangle 10"/>
          <p:cNvSpPr>
            <a:spLocks noChangeArrowheads="1"/>
          </p:cNvSpPr>
          <p:nvPr/>
        </p:nvSpPr>
        <p:spPr bwMode="auto">
          <a:xfrm>
            <a:off x="1219200" y="3200400"/>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kumimoji="1" lang="zh-CN" altLang="en-US" sz="2400" b="1">
                <a:solidFill>
                  <a:srgbClr val="000099"/>
                </a:solidFill>
                <a:latin typeface="宋体" panose="02010600030101010101" pitchFamily="2" charset="-122"/>
                <a:sym typeface="Symbol" panose="05050102010706020507" pitchFamily="18" charset="2"/>
              </a:rPr>
              <a:t>地基承受荷载的极限能力。数值上等于地基所能承受的最大荷载。</a:t>
            </a:r>
            <a:endParaRPr kumimoji="1" lang="zh-CN" altLang="en-US" sz="2400" b="1">
              <a:solidFill>
                <a:srgbClr val="000099"/>
              </a:solidFill>
              <a:latin typeface="宋体" panose="02010600030101010101" pitchFamily="2" charset="-122"/>
              <a:sym typeface="Symbol" panose="05050102010706020507" pitchFamily="18" charset="2"/>
            </a:endParaRPr>
          </a:p>
        </p:txBody>
      </p:sp>
      <p:sp>
        <p:nvSpPr>
          <p:cNvPr id="520204" name="Rectangle 12"/>
          <p:cNvSpPr>
            <a:spLocks noChangeArrowheads="1"/>
          </p:cNvSpPr>
          <p:nvPr/>
        </p:nvSpPr>
        <p:spPr bwMode="auto">
          <a:xfrm>
            <a:off x="1143000" y="4648200"/>
            <a:ext cx="632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kumimoji="1" lang="zh-CN" altLang="en-US" sz="2400" b="1">
                <a:solidFill>
                  <a:srgbClr val="000099"/>
                </a:solidFill>
                <a:latin typeface="宋体" panose="02010600030101010101" pitchFamily="2" charset="-122"/>
                <a:sym typeface="Symbol" panose="05050102010706020507" pitchFamily="18" charset="2"/>
              </a:rPr>
              <a:t>保留足够安全储备，且满足一定变形要求的承载力。也即能够保证建筑物正常使用所要求的地基承载力。</a:t>
            </a:r>
            <a:endParaRPr kumimoji="1" lang="zh-CN" altLang="en-US" sz="2400" b="1">
              <a:solidFill>
                <a:srgbClr val="000099"/>
              </a:solidFill>
              <a:latin typeface="宋体" panose="02010600030101010101" pitchFamily="2" charset="-122"/>
              <a:sym typeface="Symbol" panose="05050102010706020507" pitchFamily="18" charset="2"/>
            </a:endParaRPr>
          </a:p>
        </p:txBody>
      </p:sp>
      <p:sp>
        <p:nvSpPr>
          <p:cNvPr id="520206" name="Text Box 14"/>
          <p:cNvSpPr txBox="1">
            <a:spLocks noChangeArrowheads="1"/>
          </p:cNvSpPr>
          <p:nvPr/>
        </p:nvSpPr>
        <p:spPr bwMode="auto">
          <a:xfrm>
            <a:off x="609600" y="4119329"/>
            <a:ext cx="6934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eaLnBrk="1" hangingPunct="1"/>
            <a:r>
              <a:rPr lang="zh-CN" altLang="en-US" sz="3200" b="1" dirty="0" smtClean="0">
                <a:solidFill>
                  <a:srgbClr val="0000FF"/>
                </a:solidFill>
                <a:ea typeface="隶书" panose="02010509060101010101" pitchFamily="49" charset="-122"/>
              </a:rPr>
              <a:t>承载力</a:t>
            </a:r>
            <a:r>
              <a:rPr lang="zh-CN" altLang="en-US" sz="3200" b="1" dirty="0">
                <a:solidFill>
                  <a:srgbClr val="0000FF"/>
                </a:solidFill>
                <a:ea typeface="隶书" panose="02010509060101010101" pitchFamily="49" charset="-122"/>
              </a:rPr>
              <a:t>设计值</a:t>
            </a:r>
            <a:r>
              <a:rPr lang="en-US" altLang="zh-CN" sz="3200" b="1" dirty="0">
                <a:solidFill>
                  <a:srgbClr val="0000FF"/>
                </a:solidFill>
                <a:ea typeface="隶书" panose="02010509060101010101" pitchFamily="49" charset="-122"/>
              </a:rPr>
              <a:t>(</a:t>
            </a:r>
            <a:r>
              <a:rPr lang="zh-CN" altLang="en-US" sz="3200" b="1" dirty="0">
                <a:solidFill>
                  <a:srgbClr val="0000FF"/>
                </a:solidFill>
                <a:ea typeface="隶书" panose="02010509060101010101" pitchFamily="49" charset="-122"/>
              </a:rPr>
              <a:t>特征值</a:t>
            </a:r>
            <a:r>
              <a:rPr lang="en-US" altLang="zh-CN" sz="3200" b="1" dirty="0" smtClean="0">
                <a:solidFill>
                  <a:srgbClr val="0000FF"/>
                </a:solidFill>
                <a:ea typeface="隶书" panose="02010509060101010101" pitchFamily="49" charset="-122"/>
              </a:rPr>
              <a:t>)</a:t>
            </a:r>
            <a:r>
              <a:rPr lang="en-US" altLang="zh-CN" sz="3200" b="1" dirty="0">
                <a:solidFill>
                  <a:srgbClr val="0000FF"/>
                </a:solidFill>
                <a:ea typeface="隶书" panose="02010509060101010101" pitchFamily="49" charset="-122"/>
                <a:sym typeface="Symbol" panose="05050102010706020507" pitchFamily="18" charset="2"/>
              </a:rPr>
              <a:t> </a:t>
            </a:r>
            <a:r>
              <a:rPr lang="en-US" altLang="zh-CN" sz="3200" b="1" dirty="0" smtClean="0">
                <a:solidFill>
                  <a:srgbClr val="0000FF"/>
                </a:solidFill>
                <a:ea typeface="隶书" panose="02010509060101010101" pitchFamily="49" charset="-122"/>
                <a:sym typeface="Symbol" panose="05050102010706020507" pitchFamily="18" charset="2"/>
              </a:rPr>
              <a:t></a:t>
            </a:r>
            <a:r>
              <a:rPr lang="zh-CN" altLang="en-US" sz="3200" b="1" dirty="0">
                <a:solidFill>
                  <a:srgbClr val="990000"/>
                </a:solidFill>
                <a:ea typeface="隶书" panose="02010509060101010101" pitchFamily="49" charset="-122"/>
              </a:rPr>
              <a:t>容许</a:t>
            </a:r>
            <a:r>
              <a:rPr lang="zh-CN" altLang="en-US" sz="3200" b="1" dirty="0" smtClean="0">
                <a:solidFill>
                  <a:srgbClr val="990000"/>
                </a:solidFill>
                <a:ea typeface="隶书" panose="02010509060101010101" pitchFamily="49" charset="-122"/>
              </a:rPr>
              <a:t>承载力</a:t>
            </a:r>
            <a:endParaRPr lang="en-US" altLang="zh-CN" sz="3200" b="1" dirty="0">
              <a:solidFill>
                <a:srgbClr val="990000"/>
              </a:solidFill>
              <a:ea typeface="隶书" panose="02010509060101010101" pitchFamily="49" charset="-12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0197"/>
                                        </p:tgtEl>
                                        <p:attrNameLst>
                                          <p:attrName>style.visibility</p:attrName>
                                        </p:attrNameLst>
                                      </p:cBhvr>
                                      <p:to>
                                        <p:strVal val="visible"/>
                                      </p:to>
                                    </p:set>
                                    <p:animEffect transition="in" filter="wipe(left)">
                                      <p:cBhvr>
                                        <p:cTn id="7" dur="500"/>
                                        <p:tgtEl>
                                          <p:spTgt spid="5201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0199"/>
                                        </p:tgtEl>
                                        <p:attrNameLst>
                                          <p:attrName>style.visibility</p:attrName>
                                        </p:attrNameLst>
                                      </p:cBhvr>
                                      <p:to>
                                        <p:strVal val="visible"/>
                                      </p:to>
                                    </p:set>
                                    <p:animEffect transition="in" filter="wipe(left)">
                                      <p:cBhvr>
                                        <p:cTn id="12" dur="500"/>
                                        <p:tgtEl>
                                          <p:spTgt spid="5201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0201"/>
                                        </p:tgtEl>
                                        <p:attrNameLst>
                                          <p:attrName>style.visibility</p:attrName>
                                        </p:attrNameLst>
                                      </p:cBhvr>
                                      <p:to>
                                        <p:strVal val="visible"/>
                                      </p:to>
                                    </p:set>
                                    <p:animEffect transition="in" filter="wipe(left)">
                                      <p:cBhvr>
                                        <p:cTn id="17" dur="500"/>
                                        <p:tgtEl>
                                          <p:spTgt spid="5202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0202"/>
                                        </p:tgtEl>
                                        <p:attrNameLst>
                                          <p:attrName>style.visibility</p:attrName>
                                        </p:attrNameLst>
                                      </p:cBhvr>
                                      <p:to>
                                        <p:strVal val="visible"/>
                                      </p:to>
                                    </p:set>
                                    <p:animEffect transition="in" filter="wipe(left)">
                                      <p:cBhvr>
                                        <p:cTn id="22" dur="500"/>
                                        <p:tgtEl>
                                          <p:spTgt spid="5202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0204"/>
                                        </p:tgtEl>
                                        <p:attrNameLst>
                                          <p:attrName>style.visibility</p:attrName>
                                        </p:attrNameLst>
                                      </p:cBhvr>
                                      <p:to>
                                        <p:strVal val="visible"/>
                                      </p:to>
                                    </p:set>
                                    <p:animEffect transition="in" filter="wipe(left)">
                                      <p:cBhvr>
                                        <p:cTn id="27" dur="500"/>
                                        <p:tgtEl>
                                          <p:spTgt spid="52020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0206"/>
                                        </p:tgtEl>
                                        <p:attrNameLst>
                                          <p:attrName>style.visibility</p:attrName>
                                        </p:attrNameLst>
                                      </p:cBhvr>
                                      <p:to>
                                        <p:strVal val="visible"/>
                                      </p:to>
                                    </p:set>
                                    <p:animEffect transition="in" filter="wipe(left)">
                                      <p:cBhvr>
                                        <p:cTn id="32" dur="500"/>
                                        <p:tgtEl>
                                          <p:spTgt spid="520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7" grpId="0" autoUpdateAnimBg="0"/>
      <p:bldP spid="520199" grpId="0" autoUpdateAnimBg="0"/>
      <p:bldP spid="520201" grpId="0" autoUpdateAnimBg="0"/>
      <p:bldP spid="520202" grpId="0" autoUpdateAnimBg="0"/>
      <p:bldP spid="520204" grpId="0" autoUpdateAnimBg="0"/>
      <p:bldP spid="52020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bwMode="auto">
          <a:xfrm>
            <a:off x="1214439" y="2133600"/>
            <a:ext cx="631085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buClr>
                <a:schemeClr val="folHlink"/>
              </a:buClr>
              <a:buFontTx/>
              <a:buNone/>
            </a:pPr>
            <a:r>
              <a:rPr lang="en-US" altLang="zh-CN" dirty="0" smtClean="0">
                <a:solidFill>
                  <a:schemeClr val="bg2">
                    <a:lumMod val="20000"/>
                    <a:lumOff val="80000"/>
                  </a:schemeClr>
                </a:solidFill>
                <a:latin typeface="Times New Roman" panose="02020603050405020304" pitchFamily="18" charset="0"/>
                <a:cs typeface="Times New Roman" panose="02020603050405020304" pitchFamily="18" charset="0"/>
              </a:rPr>
              <a:t>§ 7</a:t>
            </a:r>
            <a:r>
              <a:rPr lang="en-US" altLang="zh-CN" b="1" dirty="0" smtClean="0">
                <a:solidFill>
                  <a:schemeClr val="bg2">
                    <a:lumMod val="20000"/>
                    <a:lumOff val="80000"/>
                  </a:schemeClr>
                </a:solidFill>
                <a:latin typeface="Times New Roman" panose="02020603050405020304" pitchFamily="18" charset="0"/>
                <a:cs typeface="Times New Roman" panose="02020603050405020304" pitchFamily="18" charset="0"/>
              </a:rPr>
              <a:t>.1 </a:t>
            </a:r>
            <a:r>
              <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rPr>
              <a:t>概述 </a:t>
            </a:r>
            <a:endParaRPr lang="zh-CN" altLang="en-US" b="1" dirty="0" smtClean="0">
              <a:solidFill>
                <a:schemeClr val="bg2">
                  <a:lumMod val="20000"/>
                  <a:lumOff val="80000"/>
                </a:schemeClr>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latin typeface="Times New Roman" panose="02020603050405020304" pitchFamily="18" charset="0"/>
                <a:cs typeface="Times New Roman" panose="02020603050405020304" pitchFamily="18" charset="0"/>
              </a:rPr>
              <a:t>§ 7</a:t>
            </a:r>
            <a:r>
              <a:rPr lang="en-US" altLang="zh-CN" b="1" dirty="0" smtClean="0">
                <a:latin typeface="Times New Roman" panose="02020603050405020304" pitchFamily="18" charset="0"/>
                <a:cs typeface="Times New Roman" panose="02020603050405020304" pitchFamily="18" charset="0"/>
              </a:rPr>
              <a:t>.2 </a:t>
            </a:r>
            <a:r>
              <a:rPr lang="zh-CN" altLang="en-US" b="1" dirty="0" smtClean="0">
                <a:latin typeface="Times New Roman" panose="02020603050405020304" pitchFamily="18" charset="0"/>
                <a:cs typeface="Times New Roman" panose="02020603050405020304" pitchFamily="18" charset="0"/>
              </a:rPr>
              <a:t>浅基础的地基破坏模式</a:t>
            </a:r>
            <a:endParaRPr lang="en-US" altLang="zh-CN" b="1" dirty="0" smtClean="0">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a:solidFill>
                  <a:schemeClr val="bg1"/>
                </a:solidFill>
                <a:latin typeface="Times New Roman" panose="02020603050405020304" pitchFamily="18" charset="0"/>
                <a:cs typeface="Times New Roman" panose="02020603050405020304" pitchFamily="18" charset="0"/>
              </a:rPr>
              <a:t>§ 7</a:t>
            </a:r>
            <a:r>
              <a:rPr lang="en-US" altLang="zh-CN" b="1" dirty="0" smtClean="0">
                <a:solidFill>
                  <a:schemeClr val="bg1"/>
                </a:solidFill>
                <a:latin typeface="Times New Roman" panose="02020603050405020304" pitchFamily="18" charset="0"/>
                <a:cs typeface="Times New Roman" panose="02020603050405020304" pitchFamily="18" charset="0"/>
              </a:rPr>
              <a:t>.3 </a:t>
            </a:r>
            <a:r>
              <a:rPr lang="zh-CN" altLang="en-US" b="1" dirty="0" smtClean="0">
                <a:solidFill>
                  <a:schemeClr val="bg1"/>
                </a:solidFill>
                <a:latin typeface="Times New Roman" panose="02020603050405020304" pitchFamily="18" charset="0"/>
                <a:cs typeface="Times New Roman" panose="02020603050405020304" pitchFamily="18" charset="0"/>
              </a:rPr>
              <a:t>地基临界荷载</a:t>
            </a:r>
            <a:endParaRPr lang="zh-CN" altLang="en-US" b="1" dirty="0" smtClean="0">
              <a:solidFill>
                <a:schemeClr val="bg1"/>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1"/>
                </a:solidFill>
                <a:latin typeface="Times New Roman" panose="02020603050405020304" pitchFamily="18" charset="0"/>
                <a:cs typeface="Times New Roman" panose="02020603050405020304" pitchFamily="18" charset="0"/>
              </a:rPr>
              <a:t>§ 7</a:t>
            </a:r>
            <a:r>
              <a:rPr lang="en-US" altLang="zh-CN" b="1" dirty="0" smtClean="0">
                <a:solidFill>
                  <a:schemeClr val="bg1"/>
                </a:solidFill>
                <a:latin typeface="Times New Roman" panose="02020603050405020304" pitchFamily="18" charset="0"/>
                <a:cs typeface="Times New Roman" panose="02020603050405020304" pitchFamily="18" charset="0"/>
              </a:rPr>
              <a:t>.4 </a:t>
            </a:r>
            <a:r>
              <a:rPr lang="zh-CN" altLang="en-US" b="1" dirty="0" smtClean="0">
                <a:solidFill>
                  <a:schemeClr val="bg1"/>
                </a:solidFill>
                <a:latin typeface="Times New Roman" panose="02020603050405020304" pitchFamily="18" charset="0"/>
                <a:cs typeface="Times New Roman" panose="02020603050405020304" pitchFamily="18" charset="0"/>
              </a:rPr>
              <a:t>地基极限承载力</a:t>
            </a:r>
            <a:endParaRPr lang="zh-CN" altLang="en-US" b="1" dirty="0" smtClean="0">
              <a:solidFill>
                <a:schemeClr val="bg1"/>
              </a:solidFill>
              <a:latin typeface="Times New Roman" panose="02020603050405020304" pitchFamily="18" charset="0"/>
              <a:cs typeface="Times New Roman" panose="02020603050405020304" pitchFamily="18" charset="0"/>
            </a:endParaRPr>
          </a:p>
          <a:p>
            <a:pPr eaLnBrk="1" hangingPunct="1">
              <a:buClr>
                <a:schemeClr val="folHlink"/>
              </a:buClr>
              <a:buFontTx/>
              <a:buNone/>
            </a:pPr>
            <a:r>
              <a:rPr lang="en-US" altLang="zh-CN" dirty="0" smtClean="0">
                <a:solidFill>
                  <a:schemeClr val="bg1"/>
                </a:solidFill>
                <a:latin typeface="Times New Roman" panose="02020603050405020304" pitchFamily="18" charset="0"/>
                <a:cs typeface="Times New Roman" panose="02020603050405020304" pitchFamily="18" charset="0"/>
              </a:rPr>
              <a:t>§ 7</a:t>
            </a:r>
            <a:r>
              <a:rPr lang="en-US" altLang="zh-CN" b="1" dirty="0" smtClean="0">
                <a:solidFill>
                  <a:schemeClr val="bg1"/>
                </a:solidFill>
                <a:latin typeface="Times New Roman" panose="02020603050405020304" pitchFamily="18" charset="0"/>
                <a:cs typeface="Times New Roman" panose="02020603050405020304" pitchFamily="18" charset="0"/>
              </a:rPr>
              <a:t>.5 </a:t>
            </a:r>
            <a:r>
              <a:rPr lang="zh-CN" altLang="en-US" b="1" dirty="0" smtClean="0">
                <a:solidFill>
                  <a:schemeClr val="bg1"/>
                </a:solidFill>
                <a:latin typeface="Times New Roman" panose="02020603050405020304" pitchFamily="18" charset="0"/>
                <a:cs typeface="Times New Roman" panose="02020603050405020304" pitchFamily="18" charset="0"/>
              </a:rPr>
              <a:t>地基承载力特征值确定方法</a:t>
            </a:r>
            <a:endParaRPr lang="zh-CN" altLang="en-US" b="1" dirty="0" smtClean="0">
              <a:solidFill>
                <a:schemeClr val="bg1"/>
              </a:solidFill>
              <a:latin typeface="Times New Roman" panose="02020603050405020304" pitchFamily="18" charset="0"/>
              <a:cs typeface="Times New Roman" panose="02020603050405020304" pitchFamily="18" charset="0"/>
            </a:endParaRPr>
          </a:p>
          <a:p>
            <a:pPr eaLnBrk="1" hangingPunct="1">
              <a:buClr>
                <a:schemeClr val="folHlink"/>
              </a:buClr>
              <a:buFontTx/>
              <a:buNone/>
            </a:pPr>
            <a:endParaRPr lang="en-US" altLang="zh-CN" b="1" dirty="0" smtClean="0">
              <a:solidFill>
                <a:srgbClr val="0000FF"/>
              </a:solidFill>
              <a:latin typeface="幼圆" panose="02010509060101010101" pitchFamily="49" charset="-122"/>
              <a:ea typeface="幼圆" panose="02010509060101010101" pitchFamily="49" charset="-122"/>
            </a:endParaRPr>
          </a:p>
        </p:txBody>
      </p:sp>
      <p:sp>
        <p:nvSpPr>
          <p:cNvPr id="1027" name="Rectangle 54"/>
          <p:cNvSpPr>
            <a:spLocks noChangeArrowheads="1"/>
          </p:cNvSpPr>
          <p:nvPr/>
        </p:nvSpPr>
        <p:spPr bwMode="auto">
          <a:xfrm>
            <a:off x="1835696" y="764704"/>
            <a:ext cx="568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rgbClr val="1C1C1C"/>
                </a:solidFill>
                <a:latin typeface="Arial" panose="020B0604020202020204" pitchFamily="34" charset="0"/>
                <a:ea typeface="宋体" panose="02010600030101010101" pitchFamily="2" charset="-122"/>
              </a:defRPr>
            </a:lvl1pPr>
            <a:lvl2pPr marL="742950" indent="-285750">
              <a:defRPr sz="4400">
                <a:solidFill>
                  <a:srgbClr val="1C1C1C"/>
                </a:solidFill>
                <a:latin typeface="Arial" panose="020B0604020202020204" pitchFamily="34" charset="0"/>
                <a:ea typeface="宋体" panose="02010600030101010101" pitchFamily="2" charset="-122"/>
              </a:defRPr>
            </a:lvl2pPr>
            <a:lvl3pPr marL="1143000" indent="-228600">
              <a:defRPr sz="4400">
                <a:solidFill>
                  <a:srgbClr val="1C1C1C"/>
                </a:solidFill>
                <a:latin typeface="Arial" panose="020B0604020202020204" pitchFamily="34" charset="0"/>
                <a:ea typeface="宋体" panose="02010600030101010101" pitchFamily="2" charset="-122"/>
              </a:defRPr>
            </a:lvl3pPr>
            <a:lvl4pPr marL="1600200" indent="-228600">
              <a:defRPr sz="4400">
                <a:solidFill>
                  <a:srgbClr val="1C1C1C"/>
                </a:solidFill>
                <a:latin typeface="Arial" panose="020B0604020202020204" pitchFamily="34" charset="0"/>
                <a:ea typeface="宋体" panose="02010600030101010101" pitchFamily="2" charset="-122"/>
              </a:defRPr>
            </a:lvl4pPr>
            <a:lvl5pPr marL="2057400" indent="-228600">
              <a:defRPr sz="44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rgbClr val="1C1C1C"/>
                </a:solidFill>
                <a:latin typeface="Arial" panose="020B0604020202020204" pitchFamily="34" charset="0"/>
                <a:ea typeface="宋体" panose="02010600030101010101" pitchFamily="2" charset="-122"/>
              </a:defRPr>
            </a:lvl9pPr>
          </a:lstStyle>
          <a:p>
            <a:pPr>
              <a:spcBef>
                <a:spcPct val="20000"/>
              </a:spcBef>
            </a:pPr>
            <a:r>
              <a:rPr lang="zh-CN" altLang="en-US" sz="4800" b="1" dirty="0">
                <a:solidFill>
                  <a:srgbClr val="FF0000"/>
                </a:solidFill>
                <a:latin typeface="宋体" panose="02010600030101010101" pitchFamily="2" charset="-122"/>
              </a:rPr>
              <a:t>第九章 地基承载力</a:t>
            </a:r>
            <a:endParaRPr lang="zh-CN" altLang="en-US" sz="4800" b="1" dirty="0">
              <a:solidFill>
                <a:srgbClr val="FF0000"/>
              </a:solidFill>
              <a:latin typeface="宋体" panose="02010600030101010101" pitchFamily="2" charset="-122"/>
            </a:endParaRPr>
          </a:p>
        </p:txBody>
      </p:sp>
      <p:sp>
        <p:nvSpPr>
          <p:cNvPr id="2" name="文本框 1"/>
          <p:cNvSpPr txBox="1"/>
          <p:nvPr/>
        </p:nvSpPr>
        <p:spPr>
          <a:xfrm>
            <a:off x="4369868" y="3505200"/>
            <a:ext cx="4392488" cy="1113766"/>
          </a:xfrm>
          <a:prstGeom prst="rect">
            <a:avLst/>
          </a:prstGeom>
          <a:noFill/>
        </p:spPr>
        <p:txBody>
          <a:bodyPr wrap="square" rtlCol="0">
            <a:spAutoFit/>
          </a:bodyPr>
          <a:lstStyle/>
          <a:p>
            <a:pPr>
              <a:lnSpc>
                <a:spcPct val="150000"/>
              </a:lnSpc>
            </a:pPr>
            <a:r>
              <a:rPr lang="en-US" altLang="zh-CN" sz="2400" b="1" dirty="0" smtClean="0">
                <a:latin typeface="宋体" panose="02010600030101010101" pitchFamily="2" charset="-122"/>
                <a:ea typeface="宋体" panose="02010600030101010101" pitchFamily="2" charset="-122"/>
              </a:rPr>
              <a:t>1.</a:t>
            </a:r>
            <a:r>
              <a:rPr lang="zh-CN" altLang="en-US" sz="2400" b="1" dirty="0" smtClean="0">
                <a:latin typeface="宋体" panose="02010600030101010101" pitchFamily="2" charset="-122"/>
                <a:ea typeface="宋体" panose="02010600030101010101" pitchFamily="2" charset="-122"/>
              </a:rPr>
              <a:t>三种破坏模式</a:t>
            </a:r>
            <a:endParaRPr lang="en-US" altLang="zh-CN" sz="2400" b="1" dirty="0" smtClean="0">
              <a:latin typeface="宋体" panose="02010600030101010101" pitchFamily="2" charset="-122"/>
              <a:ea typeface="宋体" panose="02010600030101010101" pitchFamily="2" charset="-122"/>
            </a:endParaRPr>
          </a:p>
          <a:p>
            <a:pPr>
              <a:lnSpc>
                <a:spcPct val="150000"/>
              </a:lnSpc>
            </a:pPr>
            <a:r>
              <a:rPr lang="en-US" altLang="zh-CN" sz="2400" b="1" dirty="0" smtClean="0">
                <a:latin typeface="宋体" panose="02010600030101010101" pitchFamily="2" charset="-122"/>
                <a:ea typeface="宋体" panose="02010600030101010101" pitchFamily="2" charset="-122"/>
              </a:rPr>
              <a:t>2.</a:t>
            </a:r>
            <a:r>
              <a:rPr lang="zh-CN" altLang="en-US" sz="2400" b="1" dirty="0" smtClean="0">
                <a:latin typeface="宋体" panose="02010600030101010101" pitchFamily="2" charset="-122"/>
                <a:ea typeface="宋体" panose="02010600030101010101" pitchFamily="2" charset="-122"/>
              </a:rPr>
              <a:t>破坏模式的影响因素和判别</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arn(outVertical)">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spPr>
      <a:bodyPr vert="horz" wrap="square" lIns="18000" tIns="10800" rIns="18000" bIns="1080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1" lang="en-US" sz="2800" b="0" i="0" u="none" strike="noStrike" cap="none" normalizeH="0" baseline="0" smtClean="0">
            <a:ln>
              <a:noFill/>
            </a:ln>
            <a:solidFill>
              <a:schemeClr val="tx1"/>
            </a:solidFill>
            <a:effectLst/>
            <a:latin typeface="幼圆" panose="02010509060101010101" pitchFamily="49" charset="-122"/>
            <a:ea typeface="幼圆" panose="02010509060101010101" pitchFamily="49" charset="-122"/>
          </a:defRPr>
        </a:defPPr>
      </a:lstStyle>
    </a:spDef>
    <a:lnDef>
      <a:spPr bwMode="auto">
        <a:xfrm>
          <a:off x="0" y="0"/>
          <a:ext cx="1" cy="1"/>
        </a:xfrm>
        <a:custGeom>
          <a:avLst/>
          <a:gdLst/>
          <a:ahLst/>
          <a:cxnLst/>
          <a:rect l="0" t="0" r="0" b="0"/>
          <a:pathLst/>
        </a:custGeom>
        <a:noFill/>
        <a:ln w="19050" cap="flat" cmpd="sng" algn="ctr">
          <a:solidFill>
            <a:srgbClr val="0000FF"/>
          </a:solidFill>
          <a:prstDash val="solid"/>
          <a:round/>
          <a:headEnd type="none" w="med" len="med"/>
          <a:tailEnd type="none" w="med" len="med"/>
        </a:ln>
      </a:spPr>
      <a:bodyPr vert="horz" wrap="square" lIns="18000" tIns="10800" rIns="18000" bIns="1080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1" lang="en-US" sz="2800" b="0" i="0" u="none" strike="noStrike" cap="none" normalizeH="0" baseline="0" smtClean="0">
            <a:ln>
              <a:noFill/>
            </a:ln>
            <a:solidFill>
              <a:schemeClr val="tx1"/>
            </a:solidFill>
            <a:effectLst/>
            <a:latin typeface="幼圆" panose="02010509060101010101" pitchFamily="49" charset="-122"/>
            <a:ea typeface="幼圆" panose="02010509060101010101"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20">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7353</Words>
  <Application>WPS 演示</Application>
  <PresentationFormat>全屏显示(4:3)</PresentationFormat>
  <Paragraphs>1000</Paragraphs>
  <Slides>65</Slides>
  <Notes>0</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43</vt:i4>
      </vt:variant>
      <vt:variant>
        <vt:lpstr>幻灯片标题</vt:lpstr>
      </vt:variant>
      <vt:variant>
        <vt:i4>65</vt:i4>
      </vt:variant>
    </vt:vector>
  </HeadingPairs>
  <TitlesOfParts>
    <vt:vector size="128" baseType="lpstr">
      <vt:lpstr>Arial</vt:lpstr>
      <vt:lpstr>宋体</vt:lpstr>
      <vt:lpstr>Wingdings</vt:lpstr>
      <vt:lpstr>幼圆</vt:lpstr>
      <vt:lpstr>Times New Roman</vt:lpstr>
      <vt:lpstr>Garamond</vt:lpstr>
      <vt:lpstr>PMingLiU-ExtB</vt:lpstr>
      <vt:lpstr>Arial Narrow</vt:lpstr>
      <vt:lpstr>隶书</vt:lpstr>
      <vt:lpstr>微软雅黑</vt:lpstr>
      <vt:lpstr>华文细黑</vt:lpstr>
      <vt:lpstr>楷体_GB2312</vt:lpstr>
      <vt:lpstr>华文新魏</vt:lpstr>
      <vt:lpstr>Symbol</vt:lpstr>
      <vt:lpstr>Arial Unicode MS</vt:lpstr>
      <vt:lpstr>新宋体</vt:lpstr>
      <vt:lpstr>Arial Unicode MS</vt:lpstr>
      <vt:lpstr>方正姚体</vt:lpstr>
      <vt:lpstr>自定义设计方案</vt:lpstr>
      <vt:lpstr>主题20</vt:lpstr>
      <vt:lpstr>Paint.Picture</vt:lpstr>
      <vt:lpstr>Equation.3</vt:lpstr>
      <vt:lpstr>Equation.3</vt:lpstr>
      <vt:lpstr>Equation.3</vt:lpstr>
      <vt:lpstr>Equation.3</vt:lpstr>
      <vt:lpstr>Equation.3</vt:lpstr>
      <vt:lpstr>Equation.3</vt:lpstr>
      <vt:lpstr>Equation.3</vt:lpstr>
      <vt:lpstr>Equation.3</vt:lpstr>
      <vt:lpstr>Equation.3</vt:lpstr>
      <vt:lpstr>Equation.3</vt:lpstr>
      <vt:lpstr>Equation.3</vt:lpstr>
      <vt:lpstr>AutoCAD.Drawing.15</vt:lpstr>
      <vt:lpstr>Equation.3</vt:lpstr>
      <vt:lpstr>Equation.3</vt:lpstr>
      <vt:lpstr>Equation.3</vt:lpstr>
      <vt:lpstr>Equation.3</vt:lpstr>
      <vt:lpstr>Equation.3</vt:lpstr>
      <vt:lpstr>Equation.3</vt:lpstr>
      <vt:lpstr>Equation.3</vt:lpstr>
      <vt:lpstr>Equation.3</vt:lpstr>
      <vt:lpstr>Paint.Picture</vt:lpstr>
      <vt:lpstr>Equation.3</vt:lpstr>
      <vt:lpstr>Equation.3</vt:lpstr>
      <vt:lpstr>Equation.3</vt:lpstr>
      <vt:lpstr>Equation.3</vt:lpstr>
      <vt:lpstr>Equation.3</vt:lpstr>
      <vt:lpstr>Equation.3</vt:lpstr>
      <vt:lpstr>Equation.3</vt:lpstr>
      <vt:lpstr>Equation.3</vt:lpstr>
      <vt:lpstr>Equation.3</vt:lpstr>
      <vt:lpstr>Equation.3</vt:lpstr>
      <vt:lpstr>Paint.Picture</vt:lpstr>
      <vt:lpstr>Equation.DSMT4</vt:lpstr>
      <vt:lpstr>Equation.3</vt:lpstr>
      <vt:lpstr>Equation.3</vt:lpstr>
      <vt:lpstr>Equation.3</vt:lpstr>
      <vt:lpstr>Equation.3</vt:lpstr>
      <vt:lpstr>Paint.Picture</vt:lpstr>
      <vt:lpstr>Paint.Picture</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地基基础的类型</vt:lpstr>
      <vt:lpstr>PowerPoint 演示文稿</vt:lpstr>
      <vt:lpstr>PowerPoint 演示文稿</vt:lpstr>
      <vt:lpstr>现场试验确定地基承载力</vt:lpstr>
      <vt:lpstr>PowerPoint 演示文稿</vt:lpstr>
      <vt:lpstr>PowerPoint 演示文稿</vt:lpstr>
      <vt:lpstr>PowerPoint 演示文稿</vt:lpstr>
      <vt:lpstr>PowerPoint 演示文稿</vt:lpstr>
      <vt:lpstr>三种破坏模式</vt:lpstr>
      <vt:lpstr>PowerPoint 演示文稿</vt:lpstr>
      <vt:lpstr>PowerPoint 演示文稿</vt:lpstr>
      <vt:lpstr>PowerPoint 演示文稿</vt:lpstr>
      <vt:lpstr>魏锡克Vesic 刚度指标</vt:lpstr>
      <vt:lpstr>PowerPoint 演示文稿</vt:lpstr>
      <vt:lpstr>PowerPoint 演示文稿</vt:lpstr>
      <vt:lpstr>地基土中的应力状态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承载力系数（N、N’）的确定</vt:lpstr>
      <vt:lpstr>斯肯普顿极限承载力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确定地基承载力特征值的方法</vt:lpstr>
      <vt:lpstr>PowerPoint 演示文稿</vt:lpstr>
      <vt:lpstr>PowerPoint 演示文稿</vt:lpstr>
      <vt:lpstr>PowerPoint 演示文稿</vt:lpstr>
      <vt:lpstr>PowerPoint 演示文稿</vt:lpstr>
      <vt:lpstr>PowerPoint 演示文稿</vt:lpstr>
      <vt:lpstr>PowerPoint 演示文稿</vt:lpstr>
      <vt:lpstr>土的抗剪强度指标 </vt:lpstr>
      <vt:lpstr>承载力与土的抗剪强度指标</vt:lpstr>
      <vt:lpstr>PowerPoint 演示文稿</vt:lpstr>
      <vt:lpstr>要  点</vt:lpstr>
    </vt:vector>
  </TitlesOfParts>
  <Company>448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 Yuzhen</dc:creator>
  <cp:lastModifiedBy>32891</cp:lastModifiedBy>
  <cp:revision>586</cp:revision>
  <cp:lastPrinted>2113-01-01T00:00:00Z</cp:lastPrinted>
  <dcterms:created xsi:type="dcterms:W3CDTF">2000-12-22T05:13:00Z</dcterms:created>
  <dcterms:modified xsi:type="dcterms:W3CDTF">2025-11-07T12:16:24Z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0C87CF7379234583834BC78B3EEAAC01_13</vt:lpwstr>
  </property>
  <property fmtid="{D5CDD505-2E9C-101B-9397-08002B2CF9AE}" pid="3" name="KSOProductBuildVer">
    <vt:lpwstr>2052-12.1.0.23125</vt:lpwstr>
  </property>
</Properties>
</file>