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95"/>
  </p:handoutMasterIdLst>
  <p:sldIdLst>
    <p:sldId id="406" r:id="rId3"/>
    <p:sldId id="509" r:id="rId4"/>
    <p:sldId id="409" r:id="rId5"/>
    <p:sldId id="408" r:id="rId6"/>
    <p:sldId id="410" r:id="rId7"/>
    <p:sldId id="411" r:id="rId8"/>
    <p:sldId id="412" r:id="rId9"/>
    <p:sldId id="510" r:id="rId10"/>
    <p:sldId id="413" r:id="rId11"/>
    <p:sldId id="414" r:id="rId12"/>
    <p:sldId id="415" r:id="rId14"/>
    <p:sldId id="416" r:id="rId15"/>
    <p:sldId id="417" r:id="rId16"/>
    <p:sldId id="418" r:id="rId17"/>
    <p:sldId id="419" r:id="rId18"/>
    <p:sldId id="420" r:id="rId19"/>
    <p:sldId id="421" r:id="rId20"/>
    <p:sldId id="422" r:id="rId21"/>
    <p:sldId id="423" r:id="rId22"/>
    <p:sldId id="424" r:id="rId23"/>
    <p:sldId id="426" r:id="rId24"/>
    <p:sldId id="427" r:id="rId25"/>
    <p:sldId id="428" r:id="rId26"/>
    <p:sldId id="429" r:id="rId27"/>
    <p:sldId id="430" r:id="rId28"/>
    <p:sldId id="431" r:id="rId29"/>
    <p:sldId id="432" r:id="rId30"/>
    <p:sldId id="433" r:id="rId31"/>
    <p:sldId id="434" r:id="rId32"/>
    <p:sldId id="511" r:id="rId33"/>
    <p:sldId id="435" r:id="rId34"/>
    <p:sldId id="438" r:id="rId35"/>
    <p:sldId id="439" r:id="rId36"/>
    <p:sldId id="441" r:id="rId37"/>
    <p:sldId id="436" r:id="rId38"/>
    <p:sldId id="442" r:id="rId39"/>
    <p:sldId id="446" r:id="rId40"/>
    <p:sldId id="445" r:id="rId41"/>
    <p:sldId id="449" r:id="rId42"/>
    <p:sldId id="450" r:id="rId43"/>
    <p:sldId id="452" r:id="rId44"/>
    <p:sldId id="453" r:id="rId45"/>
    <p:sldId id="455" r:id="rId46"/>
    <p:sldId id="456" r:id="rId47"/>
    <p:sldId id="457" r:id="rId48"/>
    <p:sldId id="459" r:id="rId49"/>
    <p:sldId id="460" r:id="rId50"/>
    <p:sldId id="461" r:id="rId51"/>
    <p:sldId id="512" r:id="rId52"/>
    <p:sldId id="462" r:id="rId53"/>
    <p:sldId id="463" r:id="rId54"/>
    <p:sldId id="464" r:id="rId55"/>
    <p:sldId id="465" r:id="rId56"/>
    <p:sldId id="466" r:id="rId57"/>
    <p:sldId id="467" r:id="rId58"/>
    <p:sldId id="513" r:id="rId59"/>
    <p:sldId id="470" r:id="rId60"/>
    <p:sldId id="471" r:id="rId61"/>
    <p:sldId id="472" r:id="rId62"/>
    <p:sldId id="468" r:id="rId63"/>
    <p:sldId id="469" r:id="rId64"/>
    <p:sldId id="473" r:id="rId65"/>
    <p:sldId id="474" r:id="rId66"/>
    <p:sldId id="475" r:id="rId67"/>
    <p:sldId id="476" r:id="rId68"/>
    <p:sldId id="477" r:id="rId69"/>
    <p:sldId id="478" r:id="rId70"/>
    <p:sldId id="480" r:id="rId71"/>
    <p:sldId id="481" r:id="rId72"/>
    <p:sldId id="516" r:id="rId73"/>
    <p:sldId id="483" r:id="rId74"/>
    <p:sldId id="502" r:id="rId75"/>
    <p:sldId id="503" r:id="rId76"/>
    <p:sldId id="514" r:id="rId77"/>
    <p:sldId id="485" r:id="rId78"/>
    <p:sldId id="486" r:id="rId79"/>
    <p:sldId id="488" r:id="rId80"/>
    <p:sldId id="489" r:id="rId81"/>
    <p:sldId id="490" r:id="rId82"/>
    <p:sldId id="491" r:id="rId83"/>
    <p:sldId id="492" r:id="rId84"/>
    <p:sldId id="493" r:id="rId85"/>
    <p:sldId id="496" r:id="rId86"/>
    <p:sldId id="497" r:id="rId87"/>
    <p:sldId id="498" r:id="rId88"/>
    <p:sldId id="499" r:id="rId89"/>
    <p:sldId id="515" r:id="rId90"/>
    <p:sldId id="505" r:id="rId91"/>
    <p:sldId id="506" r:id="rId92"/>
    <p:sldId id="507" r:id="rId93"/>
    <p:sldId id="508" r:id="rId9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6F81"/>
    <a:srgbClr val="008000"/>
    <a:srgbClr val="CC6600"/>
    <a:srgbClr val="0000FF"/>
    <a:srgbClr val="33CC33"/>
    <a:srgbClr val="006699"/>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575" autoAdjust="0"/>
  </p:normalViewPr>
  <p:slideViewPr>
    <p:cSldViewPr showGuides="1">
      <p:cViewPr varScale="1">
        <p:scale>
          <a:sx n="101" d="100"/>
          <a:sy n="101" d="100"/>
        </p:scale>
        <p:origin x="120" y="22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6564"/>
    </p:cViewPr>
  </p:sorterViewPr>
  <p:gridSpacing cx="72008" cy="72008"/>
</p:viewPr>
</file>

<file path=ppt/_rels/presentation.xml.rels><?xml version="1.0" encoding="UTF-8" standalone="yes"?>
<Relationships xmlns="http://schemas.openxmlformats.org/package/2006/relationships"><Relationship Id="rId98" Type="http://schemas.openxmlformats.org/officeDocument/2006/relationships/tableStyles" Target="tableStyles.xml"/><Relationship Id="rId97" Type="http://schemas.openxmlformats.org/officeDocument/2006/relationships/viewProps" Target="viewProps.xml"/><Relationship Id="rId96" Type="http://schemas.openxmlformats.org/officeDocument/2006/relationships/presProps" Target="presProps.xml"/><Relationship Id="rId95" Type="http://schemas.openxmlformats.org/officeDocument/2006/relationships/handoutMaster" Target="handoutMasters/handoutMaster1.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84.xml"/><Relationship Id="rId2" Type="http://schemas.openxmlformats.org/officeDocument/2006/relationships/slide" Target="slides/slide34.xml"/><Relationship Id="rId1"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5" Type="http://schemas.openxmlformats.org/officeDocument/2006/relationships/image" Target="../media/image53.wmf"/><Relationship Id="rId4" Type="http://schemas.openxmlformats.org/officeDocument/2006/relationships/image" Target="../media/image52.wmf"/><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1.png"/></Relationships>
</file>

<file path=ppt/drawings/_rels/vmlDrawing21.vml.rels><?xml version="1.0" encoding="UTF-8" standalone="yes"?>
<Relationships xmlns="http://schemas.openxmlformats.org/package/2006/relationships"><Relationship Id="rId5" Type="http://schemas.openxmlformats.org/officeDocument/2006/relationships/image" Target="../media/image89.png"/><Relationship Id="rId4" Type="http://schemas.openxmlformats.org/officeDocument/2006/relationships/image" Target="../media/image88.wmf"/><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22.vml.rels><?xml version="1.0" encoding="UTF-8" standalone="yes"?>
<Relationships xmlns="http://schemas.openxmlformats.org/package/2006/relationships"><Relationship Id="rId5" Type="http://schemas.openxmlformats.org/officeDocument/2006/relationships/image" Target="../media/image97.wmf"/><Relationship Id="rId4" Type="http://schemas.openxmlformats.org/officeDocument/2006/relationships/image" Target="../media/image96.wmf"/><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s>
</file>

<file path=ppt/drawings/_rels/vmlDrawing23.vml.rels><?xml version="1.0" encoding="UTF-8" standalone="yes"?>
<Relationships xmlns="http://schemas.openxmlformats.org/package/2006/relationships"><Relationship Id="rId5" Type="http://schemas.openxmlformats.org/officeDocument/2006/relationships/image" Target="../media/image104.wmf"/><Relationship Id="rId4" Type="http://schemas.openxmlformats.org/officeDocument/2006/relationships/image" Target="../media/image103.wmf"/><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s>
</file>

<file path=ppt/drawings/_rels/vmlDrawing24.vml.rels><?xml version="1.0" encoding="UTF-8" standalone="yes"?>
<Relationships xmlns="http://schemas.openxmlformats.org/package/2006/relationships"><Relationship Id="rId4" Type="http://schemas.openxmlformats.org/officeDocument/2006/relationships/image" Target="../media/image109.wmf"/><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s>
</file>

<file path=ppt/drawings/_rels/vmlDrawing25.vml.rels><?xml version="1.0" encoding="UTF-8" standalone="yes"?>
<Relationships xmlns="http://schemas.openxmlformats.org/package/2006/relationships"><Relationship Id="rId4" Type="http://schemas.openxmlformats.org/officeDocument/2006/relationships/image" Target="../media/image113.emf"/><Relationship Id="rId3" Type="http://schemas.openxmlformats.org/officeDocument/2006/relationships/image" Target="../media/image112.emf"/><Relationship Id="rId2" Type="http://schemas.openxmlformats.org/officeDocument/2006/relationships/image" Target="../media/image111.emf"/><Relationship Id="rId1" Type="http://schemas.openxmlformats.org/officeDocument/2006/relationships/image" Target="../media/image110.emf"/></Relationships>
</file>

<file path=ppt/drawings/_rels/vmlDrawing26.vml.rels><?xml version="1.0" encoding="UTF-8" standalone="yes"?>
<Relationships xmlns="http://schemas.openxmlformats.org/package/2006/relationships"><Relationship Id="rId4" Type="http://schemas.openxmlformats.org/officeDocument/2006/relationships/image" Target="../media/image127.wmf"/><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s>
</file>

<file path=ppt/drawings/_rels/vmlDrawing27.vml.rels><?xml version="1.0" encoding="UTF-8" standalone="yes"?>
<Relationships xmlns="http://schemas.openxmlformats.org/package/2006/relationships"><Relationship Id="rId5" Type="http://schemas.openxmlformats.org/officeDocument/2006/relationships/image" Target="../media/image132.emf"/><Relationship Id="rId4" Type="http://schemas.openxmlformats.org/officeDocument/2006/relationships/image" Target="../media/image131.emf"/><Relationship Id="rId3" Type="http://schemas.openxmlformats.org/officeDocument/2006/relationships/image" Target="../media/image130.emf"/><Relationship Id="rId2" Type="http://schemas.openxmlformats.org/officeDocument/2006/relationships/image" Target="../media/image129.wmf"/><Relationship Id="rId1" Type="http://schemas.openxmlformats.org/officeDocument/2006/relationships/image" Target="../media/image128.wmf"/></Relationships>
</file>

<file path=ppt/drawings/_rels/vmlDrawing28.vml.rels><?xml version="1.0" encoding="UTF-8" standalone="yes"?>
<Relationships xmlns="http://schemas.openxmlformats.org/package/2006/relationships"><Relationship Id="rId4" Type="http://schemas.openxmlformats.org/officeDocument/2006/relationships/image" Target="../media/image136.emf"/><Relationship Id="rId3" Type="http://schemas.openxmlformats.org/officeDocument/2006/relationships/image" Target="../media/image135.emf"/><Relationship Id="rId2" Type="http://schemas.openxmlformats.org/officeDocument/2006/relationships/image" Target="../media/image134.emf"/><Relationship Id="rId1" Type="http://schemas.openxmlformats.org/officeDocument/2006/relationships/image" Target="../media/image133.e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48.emf"/><Relationship Id="rId7" Type="http://schemas.openxmlformats.org/officeDocument/2006/relationships/image" Target="../media/image147.emf"/><Relationship Id="rId6" Type="http://schemas.openxmlformats.org/officeDocument/2006/relationships/image" Target="../media/image146.emf"/><Relationship Id="rId5" Type="http://schemas.openxmlformats.org/officeDocument/2006/relationships/image" Target="../media/image145.emf"/><Relationship Id="rId4" Type="http://schemas.openxmlformats.org/officeDocument/2006/relationships/image" Target="../media/image144.emf"/><Relationship Id="rId3" Type="http://schemas.openxmlformats.org/officeDocument/2006/relationships/image" Target="../media/image143.emf"/><Relationship Id="rId2" Type="http://schemas.openxmlformats.org/officeDocument/2006/relationships/image" Target="../media/image142.emf"/><Relationship Id="rId1" Type="http://schemas.openxmlformats.org/officeDocument/2006/relationships/image" Target="../media/image141.emf"/></Relationships>
</file>

<file path=ppt/drawings/_rels/vmlDrawing3.vml.rels><?xml version="1.0" encoding="UTF-8" standalone="yes"?>
<Relationships xmlns="http://schemas.openxmlformats.org/package/2006/relationships"><Relationship Id="rId4" Type="http://schemas.openxmlformats.org/officeDocument/2006/relationships/image" Target="../media/image17.wmf"/><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30.vml.rels><?xml version="1.0" encoding="UTF-8" standalone="yes"?>
<Relationships xmlns="http://schemas.openxmlformats.org/package/2006/relationships"><Relationship Id="rId7" Type="http://schemas.openxmlformats.org/officeDocument/2006/relationships/image" Target="../media/image155.emf"/><Relationship Id="rId6" Type="http://schemas.openxmlformats.org/officeDocument/2006/relationships/image" Target="../media/image154.emf"/><Relationship Id="rId5" Type="http://schemas.openxmlformats.org/officeDocument/2006/relationships/image" Target="../media/image153.emf"/><Relationship Id="rId4" Type="http://schemas.openxmlformats.org/officeDocument/2006/relationships/image" Target="../media/image152.emf"/><Relationship Id="rId3" Type="http://schemas.openxmlformats.org/officeDocument/2006/relationships/image" Target="../media/image151.emf"/><Relationship Id="rId2" Type="http://schemas.openxmlformats.org/officeDocument/2006/relationships/image" Target="../media/image150.emf"/><Relationship Id="rId1" Type="http://schemas.openxmlformats.org/officeDocument/2006/relationships/image" Target="../media/image149.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58.wmf"/><Relationship Id="rId2" Type="http://schemas.openxmlformats.org/officeDocument/2006/relationships/image" Target="../media/image157.wmf"/><Relationship Id="rId1" Type="http://schemas.openxmlformats.org/officeDocument/2006/relationships/image" Target="../media/image156.wmf"/></Relationships>
</file>

<file path=ppt/drawings/_rels/vmlDrawing32.vml.rels><?xml version="1.0" encoding="UTF-8" standalone="yes"?>
<Relationships xmlns="http://schemas.openxmlformats.org/package/2006/relationships"><Relationship Id="rId5" Type="http://schemas.openxmlformats.org/officeDocument/2006/relationships/image" Target="../media/image163.wmf"/><Relationship Id="rId4" Type="http://schemas.openxmlformats.org/officeDocument/2006/relationships/image" Target="../media/image162.wmf"/><Relationship Id="rId3" Type="http://schemas.openxmlformats.org/officeDocument/2006/relationships/image" Target="../media/image161.wmf"/><Relationship Id="rId2" Type="http://schemas.openxmlformats.org/officeDocument/2006/relationships/image" Target="../media/image160.wmf"/><Relationship Id="rId1" Type="http://schemas.openxmlformats.org/officeDocument/2006/relationships/image" Target="../media/image159.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64.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wmf"/><Relationship Id="rId1" Type="http://schemas.openxmlformats.org/officeDocument/2006/relationships/image" Target="../media/image165.wmf"/></Relationships>
</file>

<file path=ppt/drawings/_rels/vmlDrawing35.vml.rels><?xml version="1.0" encoding="UTF-8" standalone="yes"?>
<Relationships xmlns="http://schemas.openxmlformats.org/package/2006/relationships"><Relationship Id="rId7" Type="http://schemas.openxmlformats.org/officeDocument/2006/relationships/image" Target="../media/image174.wmf"/><Relationship Id="rId6" Type="http://schemas.openxmlformats.org/officeDocument/2006/relationships/image" Target="../media/image173.wmf"/><Relationship Id="rId5" Type="http://schemas.openxmlformats.org/officeDocument/2006/relationships/image" Target="../media/image172.wmf"/><Relationship Id="rId4" Type="http://schemas.openxmlformats.org/officeDocument/2006/relationships/image" Target="../media/image171.wmf"/><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4" Type="http://schemas.openxmlformats.org/officeDocument/2006/relationships/image" Target="../media/image28.wmf"/><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5" Type="http://schemas.openxmlformats.org/officeDocument/2006/relationships/image" Target="../media/image34.emf"/><Relationship Id="rId4" Type="http://schemas.openxmlformats.org/officeDocument/2006/relationships/image" Target="../media/image33.wmf"/><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kumimoji="1" sz="1200">
                <a:latin typeface="Times New Roman" panose="02020603050405020304" pitchFamily="18" charset="0"/>
              </a:defRPr>
            </a:lvl1pPr>
          </a:lstStyle>
          <a:p>
            <a:pPr>
              <a:defRPr/>
            </a:pPr>
            <a:endParaRPr lang="zh-CN" altLang="en-US"/>
          </a:p>
        </p:txBody>
      </p:sp>
      <p:sp>
        <p:nvSpPr>
          <p:cNvPr id="14029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kumimoji="1" sz="1200">
                <a:latin typeface="Times New Roman" panose="02020603050405020304" pitchFamily="18" charset="0"/>
              </a:defRPr>
            </a:lvl1pPr>
          </a:lstStyle>
          <a:p>
            <a:pPr>
              <a:defRPr/>
            </a:pPr>
            <a:endParaRPr lang="en-US" altLang="zh-CN"/>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029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14029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kumimoji="1" sz="1200">
                <a:latin typeface="Times New Roman" panose="02020603050405020304" pitchFamily="18" charset="0"/>
              </a:defRPr>
            </a:lvl1pPr>
          </a:lstStyle>
          <a:p>
            <a:pPr>
              <a:defRPr/>
            </a:pPr>
            <a:endParaRPr lang="en-US" altLang="zh-CN"/>
          </a:p>
        </p:txBody>
      </p:sp>
      <p:sp>
        <p:nvSpPr>
          <p:cNvPr id="140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kumimoji="1" sz="1200" smtClean="0">
                <a:latin typeface="Times New Roman" panose="02020603050405020304" pitchFamily="18" charset="0"/>
              </a:defRPr>
            </a:lvl1pPr>
          </a:lstStyle>
          <a:p>
            <a:pPr>
              <a:defRPr/>
            </a:pPr>
            <a:fld id="{9EF60032-8E0E-4752-9B4C-FBB346BDED75}"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1A55B05-47D2-4865-A87C-E4FE59595055}" type="slidenum">
              <a:rPr lang="en-US" altLang="zh-CN">
                <a:latin typeface="Times New Roman" panose="02020603050405020304" pitchFamily="18" charset="0"/>
              </a:rPr>
            </a:fld>
            <a:endParaRPr lang="en-US" altLang="zh-CN">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xfrm>
            <a:off x="1144588" y="685800"/>
            <a:ext cx="4572000" cy="3429000"/>
          </a:xfrm>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a:t>试验重要</a:t>
            </a:r>
            <a:endParaRPr lang="zh-CN" altLang="en-US"/>
          </a:p>
          <a:p>
            <a:pPr eaLnBrk="1" hangingPunct="1"/>
            <a:r>
              <a:rPr lang="zh-CN" altLang="en-US"/>
              <a:t>试验测量</a:t>
            </a:r>
            <a:endParaRPr lang="zh-CN" altLang="en-US"/>
          </a:p>
          <a:p>
            <a:pPr eaLnBrk="1" hangingPunct="1"/>
            <a:r>
              <a:rPr lang="zh-CN" altLang="en-US"/>
              <a:t>截距的含义</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p:sp>
      <p:sp>
        <p:nvSpPr>
          <p:cNvPr id="116739"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p:sp>
      <p:sp>
        <p:nvSpPr>
          <p:cNvPr id="118787"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144588" y="685800"/>
            <a:ext cx="4572000" cy="3429000"/>
          </a:xfrm>
        </p:spPr>
      </p:sp>
      <p:sp>
        <p:nvSpPr>
          <p:cNvPr id="276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图</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44588" y="685800"/>
            <a:ext cx="4572000" cy="3429000"/>
          </a:xfrm>
        </p:spPr>
      </p:sp>
      <p:sp>
        <p:nvSpPr>
          <p:cNvPr id="296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图</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44588" y="685800"/>
            <a:ext cx="4572000" cy="3429000"/>
          </a:xfrm>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图</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2DA7879-84FD-4ACA-A158-F61295374089}" type="slidenum">
              <a:rPr lang="zh-CN" altLang="en-US">
                <a:latin typeface="Times New Roman" panose="02020603050405020304" pitchFamily="18" charset="0"/>
              </a:rPr>
            </a:fld>
            <a:endParaRPr lang="en-US" altLang="zh-CN">
              <a:latin typeface="Times New Roman" panose="02020603050405020304" pitchFamily="18" charset="0"/>
            </a:endParaRPr>
          </a:p>
        </p:txBody>
      </p:sp>
      <p:sp>
        <p:nvSpPr>
          <p:cNvPr id="37891" name="Rectangle 2"/>
          <p:cNvSpPr>
            <a:spLocks noGrp="1" noRot="1" noChangeAspect="1" noChangeArrowheads="1" noTextEdit="1"/>
          </p:cNvSpPr>
          <p:nvPr>
            <p:ph type="sldImg"/>
          </p:nvPr>
        </p:nvSpPr>
        <p:spPr/>
      </p:sp>
      <p:sp>
        <p:nvSpPr>
          <p:cNvPr id="37892"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F8E7B3B-34F8-4F14-91F1-EE976C6CBC88}" type="slidenum">
              <a:rPr lang="zh-CN" altLang="en-US">
                <a:latin typeface="Times New Roman" panose="02020603050405020304" pitchFamily="18" charset="0"/>
              </a:rPr>
            </a:fld>
            <a:endParaRPr lang="en-US" altLang="zh-CN">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1400"/>
              <a:t>慢剪试验的要点是保证试验中试件能充分固结排水。加垂直应力</a:t>
            </a:r>
            <a:r>
              <a:rPr lang="en-US" altLang="zh-CN" sz="1400" i="1"/>
              <a:t>σ</a:t>
            </a:r>
            <a:r>
              <a:rPr lang="en-US" altLang="zh-CN" sz="1400"/>
              <a:t>v</a:t>
            </a:r>
            <a:r>
              <a:rPr lang="zh-CN" altLang="en-US" sz="1400"/>
              <a:t>后，让试件充分固结，待变形稳定后再加剪应力。加剪应力的速率也很缓慢，让剪切过程中孔隙水压力完全消散。</a:t>
            </a:r>
            <a:endParaRPr lang="zh-CN" altLang="en-US" sz="1400"/>
          </a:p>
          <a:p>
            <a:pPr eaLnBrk="1" hangingPunct="1"/>
            <a:endParaRPr lang="zh-CN" altLang="en-US" sz="1400"/>
          </a:p>
          <a:p>
            <a:pPr eaLnBrk="1" hangingPunct="1"/>
            <a:r>
              <a:rPr lang="zh-CN" altLang="en-US" sz="1400"/>
              <a:t>固结快剪试验的要点是试件加垂直应力</a:t>
            </a:r>
            <a:r>
              <a:rPr lang="en-US" altLang="zh-CN" sz="1400"/>
              <a:t>σv</a:t>
            </a:r>
            <a:r>
              <a:rPr lang="zh-CN" altLang="en-US" sz="1400"/>
              <a:t>后，让试件充分固结，待变形稳定后再加剪应力。加剪应力的速率按快剪处理，即要求试件在</a:t>
            </a:r>
            <a:r>
              <a:rPr lang="en-US" altLang="zh-CN" sz="1400"/>
              <a:t>3~5</a:t>
            </a:r>
            <a:r>
              <a:rPr lang="zh-CN" altLang="en-US" sz="1400"/>
              <a:t>分钟内剪坏，不让排水。</a:t>
            </a:r>
            <a:endParaRPr lang="zh-CN" altLang="en-US" sz="1400"/>
          </a:p>
          <a:p>
            <a:pPr eaLnBrk="1" hangingPunct="1"/>
            <a:endParaRPr lang="zh-CN" altLang="en-US" sz="1400"/>
          </a:p>
          <a:p>
            <a:pPr eaLnBrk="1" hangingPunct="1"/>
            <a:r>
              <a:rPr lang="zh-CN" altLang="en-US" sz="1400"/>
              <a:t>快剪试验的要点是在试件的上下面贴不透水蜡纸或薄膜，以模拟不排水的边界条件。加垂直法向应力</a:t>
            </a:r>
            <a:r>
              <a:rPr lang="en-US" altLang="zh-CN" sz="1400"/>
              <a:t>σv</a:t>
            </a:r>
            <a:r>
              <a:rPr lang="zh-CN" altLang="en-US" sz="1400"/>
              <a:t>后，不让试件固结，立即施加剪应力。剪应力的施加速度很快，要求在</a:t>
            </a:r>
            <a:r>
              <a:rPr lang="en-US" altLang="zh-CN" sz="1400"/>
              <a:t>3-5</a:t>
            </a:r>
            <a:r>
              <a:rPr lang="zh-CN" altLang="en-US" sz="1400"/>
              <a:t>分钟内将试件剪坏。如果是粘性较大的土样，在这样快速加载中，能保持孔隙水压力基本不消散，密度基本不变化。但是对于低粘性土或无粘性土，因为试件很薄，边界不能保证绝对不适水，所以在规定的加载速率下，土样仍能部分排水固结，甚至接近完全排水固结</a:t>
            </a:r>
            <a:r>
              <a:rPr lang="zh-CN" altLang="en-US"/>
              <a:t>   </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44588" y="685800"/>
            <a:ext cx="4572000" cy="3429000"/>
          </a:xfrm>
        </p:spPr>
      </p:sp>
      <p:sp>
        <p:nvSpPr>
          <p:cNvPr id="86019"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a:t>超固结土</a:t>
            </a:r>
            <a:endParaRPr lang="zh-CN" altLang="en-US"/>
          </a:p>
          <a:p>
            <a:r>
              <a:rPr lang="zh-CN" altLang="en-US"/>
              <a:t>天然土样，受到（设为）</a:t>
            </a:r>
            <a:endParaRPr lang="zh-CN" altLang="en-US"/>
          </a:p>
          <a:p>
            <a:r>
              <a:rPr lang="zh-CN" altLang="en-US"/>
              <a:t>在三轴压力室中，，正常固结土，与上述土一样服从，</a:t>
            </a:r>
            <a:r>
              <a:rPr lang="en-US" altLang="zh-CN"/>
              <a:t>c</a:t>
            </a:r>
            <a:r>
              <a:rPr lang="zh-CN" altLang="en-US"/>
              <a:t>＝</a:t>
            </a:r>
            <a:r>
              <a:rPr lang="en-US" altLang="zh-CN"/>
              <a:t>0</a:t>
            </a:r>
            <a:r>
              <a:rPr lang="zh-CN" altLang="en-US"/>
              <a:t>。（曲线上每点对应一个）。</a:t>
            </a:r>
            <a:endParaRPr lang="zh-CN" altLang="en-US"/>
          </a:p>
          <a:p>
            <a:r>
              <a:rPr lang="zh-CN" altLang="en-US"/>
              <a:t>当时，</a:t>
            </a:r>
            <a:endParaRPr lang="zh-CN" altLang="en-US"/>
          </a:p>
          <a:p>
            <a:r>
              <a:rPr lang="zh-CN" altLang="en-US"/>
              <a:t>土变为超固结土；</a:t>
            </a:r>
            <a:endParaRPr lang="zh-CN" altLang="en-US"/>
          </a:p>
          <a:p>
            <a:r>
              <a:rPr lang="zh-CN" altLang="en-US"/>
              <a:t>在下的密度高于正常固结土，强度高于正常固结线；</a:t>
            </a:r>
            <a:endParaRPr lang="zh-CN" altLang="en-US"/>
          </a:p>
          <a:p>
            <a:r>
              <a:rPr lang="zh-CN" altLang="en-US"/>
              <a:t>时，有一，并非泥浆状，肯定有强度。（进行无侧限压缩试验）</a:t>
            </a:r>
            <a:endParaRPr lang="zh-CN" altLang="en-US"/>
          </a:p>
          <a:p>
            <a:r>
              <a:rPr lang="zh-CN" altLang="en-US"/>
              <a:t>超固结土包线由两段组成，交点在先期固结压力附近。</a:t>
            </a:r>
            <a:endParaRPr lang="zh-CN" altLang="en-US"/>
          </a:p>
          <a:p>
            <a:r>
              <a:rPr lang="zh-CN" altLang="en-US"/>
              <a:t>可以用一直线近似表示超固结土包线（不过原点）。</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p:sp>
      <p:sp>
        <p:nvSpPr>
          <p:cNvPr id="100355"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p:sp>
      <p:sp>
        <p:nvSpPr>
          <p:cNvPr id="106499"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6" name="Picture 9" descr="11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28600"/>
            <a:ext cx="21463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zh-CN" altLang="en-US"/>
              <a:t>单击此处编辑母版标题样式</a:t>
            </a:r>
            <a:endParaRPr lang="zh-CN" altLang="en-US"/>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r>
              <a:rPr lang="zh-CN" altLang="en-US"/>
              <a:t>单击此处编辑母版副标题样式</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BA427912-F129-4C4F-8CB7-FC6E0F7663A8}" type="slidenum">
              <a:rPr lang="zh-CN" altLang="en-US"/>
            </a:fld>
            <a:endParaRPr lang="en-US" altLang="zh-CN"/>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DE3B0C2A-AC79-4096-BA05-8F9E6D6AA639}" type="slidenum">
              <a:rPr lang="zh-CN" altLang="en-US"/>
            </a:fld>
            <a:endParaRPr lang="en-US" altLang="zh-CN"/>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FBF83D7B-AAF8-475B-A20E-68785BDBA38E}" type="slidenum">
              <a:rPr lang="zh-CN" altLang="en-US"/>
            </a:fld>
            <a:endParaRPr lang="en-US" altLang="zh-CN"/>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457200" y="1600200"/>
            <a:ext cx="4038600"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48200" y="1600200"/>
            <a:ext cx="4038600" cy="21891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4648200" y="3941763"/>
            <a:ext cx="4038600" cy="218916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pPr>
              <a:defRPr/>
            </a:pPr>
            <a:fld id="{CF50B92A-5717-41B3-A2DD-0BBDAA7A10AD}" type="slidenum">
              <a:rPr lang="zh-CN" altLang="en-US"/>
            </a:fld>
            <a:endParaRPr lang="en-US" altLang="zh-CN"/>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endParaRPr lang="zh-CN" altLang="en-US"/>
          </a:p>
        </p:txBody>
      </p:sp>
      <p:sp>
        <p:nvSpPr>
          <p:cNvPr id="3" name="表格占位符 2"/>
          <p:cNvSpPr>
            <a:spLocks noGrp="1"/>
          </p:cNvSpPr>
          <p:nvPr>
            <p:ph type="tbl" idx="1" hasCustomPrompt="1"/>
          </p:nvPr>
        </p:nvSpPr>
        <p:spPr>
          <a:xfrm>
            <a:off x="457200" y="1600200"/>
            <a:ext cx="8229600" cy="4530725"/>
          </a:xfrm>
        </p:spPr>
        <p:txBody>
          <a:bodyPr/>
          <a:lstStyle/>
          <a:p>
            <a:pPr lvl="0"/>
            <a:r>
              <a:rPr lang="zh-CN" altLang="en-US" noProof="0"/>
              <a:t>单击图标添加表格</a:t>
            </a:r>
            <a:endParaRPr lang="zh-CN" alt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6A4ACD87-69FF-4BF3-A3DD-6BFADDB753CC}" type="slidenum">
              <a:rPr lang="zh-CN" altLang="en-US"/>
            </a:fld>
            <a:endParaRPr lang="en-US" altLang="zh-CN"/>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7813"/>
            <a:ext cx="8229600" cy="1139825"/>
          </a:xfrm>
        </p:spPr>
        <p:txBody>
          <a:bodyPr/>
          <a:lstStyle/>
          <a:p>
            <a:r>
              <a:rPr lang="zh-CN" altLang="en-US"/>
              <a:t>单击此处编辑母版标题样式</a:t>
            </a:r>
            <a:endParaRPr lang="zh-CN" altLang="en-US"/>
          </a:p>
        </p:txBody>
      </p:sp>
      <p:sp>
        <p:nvSpPr>
          <p:cNvPr id="3" name="内容占位符 2"/>
          <p:cNvSpPr>
            <a:spLocks noGrp="1"/>
          </p:cNvSpPr>
          <p:nvPr>
            <p:ph sz="quarter" idx="1"/>
          </p:nvPr>
        </p:nvSpPr>
        <p:spPr>
          <a:xfrm>
            <a:off x="457200" y="1600200"/>
            <a:ext cx="4038600" cy="21891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48200" y="1600200"/>
            <a:ext cx="4038600" cy="21891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457200" y="3941763"/>
            <a:ext cx="4038600" cy="218916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内容占位符 5"/>
          <p:cNvSpPr>
            <a:spLocks noGrp="1"/>
          </p:cNvSpPr>
          <p:nvPr>
            <p:ph sz="quarter" idx="4"/>
          </p:nvPr>
        </p:nvSpPr>
        <p:spPr>
          <a:xfrm>
            <a:off x="4648200" y="3941763"/>
            <a:ext cx="4038600" cy="218916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465DAE9E-40FC-49C4-A1FC-5219D5EE7BD0}" type="slidenum">
              <a:rPr lang="zh-CN" altLang="en-US"/>
            </a:fld>
            <a:endParaRPr lang="en-US" altLang="zh-CN"/>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457200" y="1600200"/>
            <a:ext cx="4038600"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4F6EFFE7-9E72-46DC-A9D4-A4ACE6F0BC0D}" type="slidenum">
              <a:rPr lang="zh-CN" altLang="en-US"/>
            </a:fld>
            <a:endParaRPr lang="en-US" altLang="zh-CN"/>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48200" y="1600200"/>
            <a:ext cx="4038600" cy="21891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4648200" y="3941763"/>
            <a:ext cx="4038600" cy="218916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pPr>
              <a:defRPr/>
            </a:pPr>
            <a:fld id="{14F8C4F7-CD19-4F6B-B0ED-E1D1F546DCE0}" type="slidenum">
              <a:rPr lang="zh-CN" altLang="en-US"/>
            </a:fld>
            <a:endParaRPr lang="en-US" altLang="zh-CN"/>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7813"/>
            <a:ext cx="8229600" cy="58531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0E328DC4-E150-45BF-A01E-102FC0A4F9EC}" type="slidenum">
              <a:rPr lang="zh-CN" altLang="en-US"/>
            </a:fld>
            <a:endParaRPr lang="en-US" altLang="zh-CN"/>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dgm">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a:t>マスタ タイトルの書式設定</a:t>
            </a:r>
            <a:endParaRPr lang="ja-JP" altLang="en-US"/>
          </a:p>
        </p:txBody>
      </p:sp>
      <p:sp>
        <p:nvSpPr>
          <p:cNvPr id="3" name="SmartArt プレースホルダ 2"/>
          <p:cNvSpPr>
            <a:spLocks noGrp="1"/>
          </p:cNvSpPr>
          <p:nvPr>
            <p:ph type="dgm" idx="1"/>
          </p:nvPr>
        </p:nvSpPr>
        <p:spPr>
          <a:xfrm>
            <a:off x="457200" y="1719263"/>
            <a:ext cx="8229600" cy="4411662"/>
          </a:xfrm>
        </p:spPr>
        <p:txBody>
          <a:bodyPr/>
          <a:lstStyle/>
          <a:p>
            <a:pPr lvl="0"/>
            <a:endParaRPr lang="ja-JP" altLang="en-US" noProof="0"/>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p:txBody>
          <a:bodyPr/>
          <a:lstStyle>
            <a:lvl1pPr>
              <a:defRPr/>
            </a:lvl1pPr>
          </a:lstStyle>
          <a:p>
            <a:pPr>
              <a:defRPr/>
            </a:pPr>
            <a:fld id="{E397A558-C229-4249-9CFC-746471E30188}" type="slidenum">
              <a:rPr lang="en-US" altLang="zh-CN"/>
            </a:fld>
            <a:endParaRPr lang="en-US" altLang="zh-CN"/>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122238"/>
            <a:ext cx="7543800" cy="129540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457200" y="1719263"/>
            <a:ext cx="4038600" cy="441166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剪贴画占位符 3"/>
          <p:cNvSpPr>
            <a:spLocks noGrp="1"/>
          </p:cNvSpPr>
          <p:nvPr>
            <p:ph type="clipArt" sz="half" idx="2"/>
          </p:nvPr>
        </p:nvSpPr>
        <p:spPr>
          <a:xfrm>
            <a:off x="4648200" y="1719263"/>
            <a:ext cx="4038600" cy="4411662"/>
          </a:xfrm>
        </p:spPr>
        <p:txBody>
          <a:bodyPr/>
          <a:lstStyle/>
          <a:p>
            <a:pPr lvl="0"/>
            <a:endParaRPr lang="zh-CN" altLang="en-US" noProof="0"/>
          </a:p>
        </p:txBody>
      </p:sp>
      <p:sp>
        <p:nvSpPr>
          <p:cNvPr id="5" name="Rectangle 5"/>
          <p:cNvSpPr>
            <a:spLocks noGrp="1" noChangeArrowheads="1"/>
          </p:cNvSpPr>
          <p:nvPr>
            <p:ph type="dt" sz="half" idx="10"/>
          </p:nvPr>
        </p:nvSpPr>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p:txBody>
          <a:bodyPr/>
          <a:lstStyle>
            <a:lvl1pPr>
              <a:defRPr/>
            </a:lvl1pPr>
          </a:lstStyle>
          <a:p>
            <a:pPr>
              <a:defRPr/>
            </a:pPr>
            <a:fld id="{8B9DEF2D-E42C-4C2F-ABBD-BCE230B8FCCB}" type="slidenum">
              <a:rPr lang="en-US" altLang="zh-CN"/>
            </a:fld>
            <a:endParaRPr lang="en-US" altLang="zh-CN"/>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7CAC7EC6-E693-458E-B5E1-AE41B04071A4}" type="slidenum">
              <a:rPr lang="zh-CN" altLang="en-US"/>
            </a:fld>
            <a:endParaRPr lang="en-US" altLang="zh-CN"/>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a:t>マスタ タイトルの書式設定</a:t>
            </a:r>
            <a:endParaRPr lang="ja-JP" altLang="en-US"/>
          </a:p>
        </p:txBody>
      </p:sp>
      <p:sp>
        <p:nvSpPr>
          <p:cNvPr id="3" name="グラフ プレースホルダ 2"/>
          <p:cNvSpPr>
            <a:spLocks noGrp="1"/>
          </p:cNvSpPr>
          <p:nvPr>
            <p:ph type="chart" idx="1"/>
          </p:nvPr>
        </p:nvSpPr>
        <p:spPr>
          <a:xfrm>
            <a:off x="457200" y="1719263"/>
            <a:ext cx="8229600" cy="4411662"/>
          </a:xfrm>
        </p:spPr>
        <p:txBody>
          <a:bodyPr/>
          <a:lstStyle/>
          <a:p>
            <a:pPr lvl="0"/>
            <a:endParaRPr lang="ja-JP" altLang="en-US" noProof="0"/>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p:txBody>
          <a:bodyPr/>
          <a:lstStyle>
            <a:lvl1pPr>
              <a:defRPr/>
            </a:lvl1pPr>
          </a:lstStyle>
          <a:p>
            <a:pPr>
              <a:defRPr/>
            </a:pPr>
            <a:fld id="{366E71FC-40ED-4918-B4B3-840A7E6B6C9A}" type="slidenum">
              <a:rPr lang="en-US" altLang="zh-CN"/>
            </a:fld>
            <a:endParaRPr lang="en-US" altLang="zh-CN"/>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044F5E01-CD55-4F75-8FBC-F06A388109F4}" type="slidenum">
              <a:rPr lang="zh-CN" altLang="en-US"/>
            </a:fld>
            <a:endParaRPr lang="en-US" altLang="zh-CN"/>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3CF1055D-29D7-4198-AAA2-6A4BF24EFC27}" type="slidenum">
              <a:rPr lang="zh-CN" altLang="en-US"/>
            </a:fld>
            <a:endParaRPr lang="en-US" altLang="zh-CN"/>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5752C366-F4EA-437B-B427-D0B557EC46AC}" type="slidenum">
              <a:rPr lang="zh-CN" altLang="en-US"/>
            </a:fld>
            <a:endParaRPr lang="en-US" altLang="zh-CN"/>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BE1D6286-3D17-40F6-ADE2-2D206D700E92}" type="slidenum">
              <a:rPr lang="zh-CN" altLang="en-US"/>
            </a:fld>
            <a:endParaRPr lang="en-US" altLang="zh-CN"/>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AA4AC759-03F6-4617-9000-E3D1C76533D2}" type="slidenum">
              <a:rPr lang="zh-CN" altLang="en-US"/>
            </a:fld>
            <a:endParaRPr lang="en-US" altLang="zh-CN"/>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BC71A47E-364A-4604-ADD7-9576F2A7E7DD}" type="slidenum">
              <a:rPr lang="zh-CN" altLang="en-US"/>
            </a:fld>
            <a:endParaRPr lang="en-US" altLang="zh-CN"/>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D2083B83-DACB-4365-89AC-074130434C9C}" type="slidenum">
              <a:rPr lang="zh-CN" altLang="en-US"/>
            </a:fld>
            <a:endParaRPr lang="en-US" altLang="zh-CN"/>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media/image1.jpeg"/><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单击此处编辑母版标题样式</a:t>
            </a:r>
            <a:endParaRPr lang="zh-CN" altLang="en-US"/>
          </a:p>
        </p:txBody>
      </p:sp>
      <p:sp>
        <p:nvSpPr>
          <p:cNvPr id="4099"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ln>
          <a:effectLst/>
        </p:spPr>
        <p:txBody>
          <a:bodyPr vert="horz" wrap="square" lIns="91440" tIns="45720" rIns="91440" bIns="45720" numCol="1" anchor="b" anchorCtr="0" compatLnSpc="1"/>
          <a:lstStyle>
            <a:lvl1pPr eaLnBrk="0" hangingPunct="0">
              <a:defRPr sz="1200">
                <a:latin typeface="+mj-lt"/>
                <a:ea typeface="+mn-ea"/>
              </a:defRPr>
            </a:lvl1pPr>
          </a:lstStyle>
          <a:p>
            <a:pPr>
              <a:defRPr/>
            </a:pPr>
            <a:endParaRPr lang="en-US" altLang="zh-CN"/>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b" anchorCtr="0" compatLnSpc="1"/>
          <a:lstStyle>
            <a:lvl1pPr algn="ctr" eaLnBrk="0" hangingPunct="0">
              <a:defRPr sz="1200">
                <a:latin typeface="+mj-lt"/>
                <a:ea typeface="+mn-ea"/>
              </a:defRPr>
            </a:lvl1pPr>
          </a:lstStyle>
          <a:p>
            <a:pPr>
              <a:defRPr/>
            </a:pPr>
            <a:endParaRPr lang="en-US" altLang="zh-CN"/>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ln>
          <a:effectLst/>
        </p:spPr>
        <p:txBody>
          <a:bodyPr vert="horz" wrap="square" lIns="91440" tIns="45720" rIns="91440" bIns="45720" numCol="1" anchor="b" anchorCtr="0" compatLnSpc="1"/>
          <a:lstStyle>
            <a:lvl1pPr algn="r">
              <a:defRPr sz="1200">
                <a:latin typeface="Garamond" panose="02020404030301010803" pitchFamily="18" charset="0"/>
              </a:defRPr>
            </a:lvl1pPr>
          </a:lstStyle>
          <a:p>
            <a:pPr>
              <a:defRPr/>
            </a:pPr>
            <a:fld id="{8327F728-115C-497E-BD9C-1C5886E51ED3}" type="slidenum">
              <a:rPr lang="zh-CN" altLang="en-US"/>
            </a:fld>
            <a:endParaRPr lang="en-US" altLang="zh-CN"/>
          </a:p>
        </p:txBody>
      </p:sp>
      <p:sp>
        <p:nvSpPr>
          <p:cNvPr id="1031" name="Freeform 7"/>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1033" name="Picture 9" descr="111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58100" y="66675"/>
            <a:ext cx="14763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indefinite"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indefinite" fill="hold">
                                          <p:stCondLst>
                                            <p:cond delay="0"/>
                                          </p:stCondLst>
                                        </p:cTn>
                                        <p:tgtEl>
                                          <p:spTgt spid="4099">
                                            <p:txEl>
                                              <p:pRg st="0" end="0"/>
                                            </p:txEl>
                                          </p:spTgt>
                                        </p:tgtEl>
                                        <p:attrNameLst>
                                          <p:attrName>style.visibility</p:attrName>
                                        </p:attrNameLst>
                                      </p:cBhvr>
                                      <p:to>
                                        <p:strVal val="visible"/>
                                      </p:to>
                                    </p:set>
                                    <p:animEffect transition="in" filter="fade">
                                      <p:cBhvr>
                                        <p:cTn id="14" dur="500"/>
                                        <p:tgtEl>
                                          <p:spTgt spid="4099">
                                            <p:txEl>
                                              <p:pRg st="0" end="0"/>
                                            </p:txEl>
                                          </p:spTgt>
                                        </p:tgtEl>
                                      </p:cBhvr>
                                    </p:animEffect>
                                    <p:anim calcmode="lin" valueType="num">
                                      <p:cBhvr>
                                        <p:cTn id="15"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09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indefinite" fill="hold">
                                          <p:stCondLst>
                                            <p:cond delay="0"/>
                                          </p:stCondLst>
                                        </p:cTn>
                                        <p:tgtEl>
                                          <p:spTgt spid="4099">
                                            <p:txEl>
                                              <p:pRg st="1" end="1"/>
                                            </p:txEl>
                                          </p:spTgt>
                                        </p:tgtEl>
                                        <p:attrNameLst>
                                          <p:attrName>style.visibility</p:attrName>
                                        </p:attrNameLst>
                                      </p:cBhvr>
                                      <p:to>
                                        <p:strVal val="visible"/>
                                      </p:to>
                                    </p:set>
                                    <p:animEffect transition="in" filter="fade">
                                      <p:cBhvr>
                                        <p:cTn id="19" dur="500"/>
                                        <p:tgtEl>
                                          <p:spTgt spid="4099">
                                            <p:txEl>
                                              <p:pRg st="1" end="1"/>
                                            </p:txEl>
                                          </p:spTgt>
                                        </p:tgtEl>
                                      </p:cBhvr>
                                    </p:animEffect>
                                    <p:anim calcmode="lin" valueType="num">
                                      <p:cBhvr>
                                        <p:cTn id="20"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09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indefinite" fill="hold">
                                          <p:stCondLst>
                                            <p:cond delay="0"/>
                                          </p:stCondLst>
                                        </p:cTn>
                                        <p:tgtEl>
                                          <p:spTgt spid="4099">
                                            <p:txEl>
                                              <p:pRg st="2" end="2"/>
                                            </p:txEl>
                                          </p:spTgt>
                                        </p:tgtEl>
                                        <p:attrNameLst>
                                          <p:attrName>style.visibility</p:attrName>
                                        </p:attrNameLst>
                                      </p:cBhvr>
                                      <p:to>
                                        <p:strVal val="visible"/>
                                      </p:to>
                                    </p:set>
                                    <p:animEffect transition="in" filter="fade">
                                      <p:cBhvr>
                                        <p:cTn id="24" dur="500"/>
                                        <p:tgtEl>
                                          <p:spTgt spid="4099">
                                            <p:txEl>
                                              <p:pRg st="2" end="2"/>
                                            </p:txEl>
                                          </p:spTgt>
                                        </p:tgtEl>
                                      </p:cBhvr>
                                    </p:animEffect>
                                    <p:anim calcmode="lin" valueType="num">
                                      <p:cBhvr>
                                        <p:cTn id="25"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099">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indefinite" fill="hold">
                                          <p:stCondLst>
                                            <p:cond delay="0"/>
                                          </p:stCondLst>
                                        </p:cTn>
                                        <p:tgtEl>
                                          <p:spTgt spid="4099">
                                            <p:txEl>
                                              <p:pRg st="3" end="3"/>
                                            </p:txEl>
                                          </p:spTgt>
                                        </p:tgtEl>
                                        <p:attrNameLst>
                                          <p:attrName>style.visibility</p:attrName>
                                        </p:attrNameLst>
                                      </p:cBhvr>
                                      <p:to>
                                        <p:strVal val="visible"/>
                                      </p:to>
                                    </p:set>
                                    <p:animEffect transition="in" filter="fade">
                                      <p:cBhvr>
                                        <p:cTn id="29" dur="500"/>
                                        <p:tgtEl>
                                          <p:spTgt spid="4099">
                                            <p:txEl>
                                              <p:pRg st="3" end="3"/>
                                            </p:txEl>
                                          </p:spTgt>
                                        </p:tgtEl>
                                      </p:cBhvr>
                                    </p:animEffect>
                                    <p:anim calcmode="lin" valueType="num">
                                      <p:cBhvr>
                                        <p:cTn id="30"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099">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indefinite" fill="hold">
                                          <p:stCondLst>
                                            <p:cond delay="0"/>
                                          </p:stCondLst>
                                        </p:cTn>
                                        <p:tgtEl>
                                          <p:spTgt spid="4099">
                                            <p:txEl>
                                              <p:pRg st="4" end="4"/>
                                            </p:txEl>
                                          </p:spTgt>
                                        </p:tgtEl>
                                        <p:attrNameLst>
                                          <p:attrName>style.visibility</p:attrName>
                                        </p:attrNameLst>
                                      </p:cBhvr>
                                      <p:to>
                                        <p:strVal val="visible"/>
                                      </p:to>
                                    </p:set>
                                    <p:animEffect transition="in" filter="fade">
                                      <p:cBhvr>
                                        <p:cTn id="34" dur="500"/>
                                        <p:tgtEl>
                                          <p:spTgt spid="4099">
                                            <p:txEl>
                                              <p:pRg st="4" end="4"/>
                                            </p:txEl>
                                          </p:spTgt>
                                        </p:tgtEl>
                                      </p:cBhvr>
                                    </p:animEffect>
                                    <p:anim calcmode="lin" valueType="num">
                                      <p:cBhvr>
                                        <p:cTn id="35"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09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tmplLst>
          <p:tmpl lvl="1">
            <p:tnLst>
              <p:par>
                <p:cTn presetID="44" presetClass="entr" presetSubtype="0" fill="hold" nodeType="clickEffect">
                  <p:stCondLst>
                    <p:cond delay="0"/>
                  </p:stCondLst>
                  <p:childTnLst>
                    <p:set>
                      <p:cBhvr>
                        <p:cTn dur="indefinite"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indefinite"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indefinite"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indefinite"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indefinite"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6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6pPr>
      <a:lvl7pPr marL="25958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7pPr>
      <a:lvl8pPr marL="30530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8pPr>
      <a:lvl9pPr marL="35102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tags" Target="../tags/tag1.xml"/><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13.jpeg"/><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7.wmf"/><Relationship Id="rId7" Type="http://schemas.openxmlformats.org/officeDocument/2006/relationships/oleObject" Target="../embeddings/oleObject6.bin"/><Relationship Id="rId6" Type="http://schemas.openxmlformats.org/officeDocument/2006/relationships/image" Target="../media/image16.wmf"/><Relationship Id="rId5" Type="http://schemas.openxmlformats.org/officeDocument/2006/relationships/oleObject" Target="../embeddings/oleObject5.bin"/><Relationship Id="rId4" Type="http://schemas.openxmlformats.org/officeDocument/2006/relationships/image" Target="../media/image15.wmf"/><Relationship Id="rId3" Type="http://schemas.openxmlformats.org/officeDocument/2006/relationships/oleObject" Target="../embeddings/oleObject4.bin"/><Relationship Id="rId2" Type="http://schemas.openxmlformats.org/officeDocument/2006/relationships/image" Target="../media/image14.wmf"/><Relationship Id="rId10" Type="http://schemas.openxmlformats.org/officeDocument/2006/relationships/vmlDrawing" Target="../drawings/vmlDrawing3.vml"/><Relationship Id="rId1"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12.bin"/><Relationship Id="rId8" Type="http://schemas.openxmlformats.org/officeDocument/2006/relationships/image" Target="../media/image22.wmf"/><Relationship Id="rId7" Type="http://schemas.openxmlformats.org/officeDocument/2006/relationships/oleObject" Target="../embeddings/oleObject11.bin"/><Relationship Id="rId6" Type="http://schemas.openxmlformats.org/officeDocument/2006/relationships/image" Target="../media/image21.wmf"/><Relationship Id="rId5" Type="http://schemas.openxmlformats.org/officeDocument/2006/relationships/oleObject" Target="../embeddings/oleObject10.bin"/><Relationship Id="rId4" Type="http://schemas.openxmlformats.org/officeDocument/2006/relationships/image" Target="../media/image20.wmf"/><Relationship Id="rId3" Type="http://schemas.openxmlformats.org/officeDocument/2006/relationships/oleObject" Target="../embeddings/oleObject9.bin"/><Relationship Id="rId2" Type="http://schemas.openxmlformats.org/officeDocument/2006/relationships/image" Target="../media/image19.wmf"/><Relationship Id="rId14" Type="http://schemas.openxmlformats.org/officeDocument/2006/relationships/vmlDrawing" Target="../drawings/vmlDrawing5.vml"/><Relationship Id="rId13" Type="http://schemas.openxmlformats.org/officeDocument/2006/relationships/slideLayout" Target="../slideLayouts/slideLayout2.xml"/><Relationship Id="rId12" Type="http://schemas.openxmlformats.org/officeDocument/2006/relationships/image" Target="../media/image24.wmf"/><Relationship Id="rId11" Type="http://schemas.openxmlformats.org/officeDocument/2006/relationships/oleObject" Target="../embeddings/oleObject13.bin"/><Relationship Id="rId10" Type="http://schemas.openxmlformats.org/officeDocument/2006/relationships/image" Target="../media/image23.wmf"/><Relationship Id="rId1"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8.wmf"/><Relationship Id="rId7" Type="http://schemas.openxmlformats.org/officeDocument/2006/relationships/oleObject" Target="../embeddings/oleObject17.bin"/><Relationship Id="rId6" Type="http://schemas.openxmlformats.org/officeDocument/2006/relationships/image" Target="../media/image27.wmf"/><Relationship Id="rId5" Type="http://schemas.openxmlformats.org/officeDocument/2006/relationships/oleObject" Target="../embeddings/oleObject16.bin"/><Relationship Id="rId4" Type="http://schemas.openxmlformats.org/officeDocument/2006/relationships/image" Target="../media/image26.wmf"/><Relationship Id="rId3" Type="http://schemas.openxmlformats.org/officeDocument/2006/relationships/oleObject" Target="../embeddings/oleObject15.bin"/><Relationship Id="rId2" Type="http://schemas.openxmlformats.org/officeDocument/2006/relationships/image" Target="../media/image25.wmf"/><Relationship Id="rId10" Type="http://schemas.openxmlformats.org/officeDocument/2006/relationships/vmlDrawing" Target="../drawings/vmlDrawing6.vml"/><Relationship Id="rId1"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slideLayout" Target="../slideLayouts/slideLayout2.xml"/><Relationship Id="rId3" Type="http://schemas.openxmlformats.org/officeDocument/2006/relationships/hyperlink" Target="../../../&#22303;&#21147;&#23398;/&#22303;&#20013;&#19968;&#28857;&#24212;&#21147;&#29366;&#24577;.swf" TargetMode="External"/><Relationship Id="rId2" Type="http://schemas.openxmlformats.org/officeDocument/2006/relationships/image" Target="../media/image29.wmf"/><Relationship Id="rId1"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9" Type="http://schemas.openxmlformats.org/officeDocument/2006/relationships/oleObject" Target="../embeddings/oleObject23.bin"/><Relationship Id="rId8" Type="http://schemas.openxmlformats.org/officeDocument/2006/relationships/image" Target="../media/image33.wmf"/><Relationship Id="rId7" Type="http://schemas.openxmlformats.org/officeDocument/2006/relationships/oleObject" Target="../embeddings/oleObject22.bin"/><Relationship Id="rId6" Type="http://schemas.openxmlformats.org/officeDocument/2006/relationships/image" Target="../media/image32.wmf"/><Relationship Id="rId5" Type="http://schemas.openxmlformats.org/officeDocument/2006/relationships/oleObject" Target="../embeddings/oleObject21.bin"/><Relationship Id="rId4" Type="http://schemas.openxmlformats.org/officeDocument/2006/relationships/image" Target="../media/image31.wmf"/><Relationship Id="rId3" Type="http://schemas.openxmlformats.org/officeDocument/2006/relationships/oleObject" Target="../embeddings/oleObject20.bin"/><Relationship Id="rId2" Type="http://schemas.openxmlformats.org/officeDocument/2006/relationships/image" Target="../media/image30.wmf"/><Relationship Id="rId15" Type="http://schemas.openxmlformats.org/officeDocument/2006/relationships/vmlDrawing" Target="../drawings/vmlDrawing8.vml"/><Relationship Id="rId14" Type="http://schemas.openxmlformats.org/officeDocument/2006/relationships/slideLayout" Target="../slideLayouts/slideLayout2.xml"/><Relationship Id="rId13" Type="http://schemas.openxmlformats.org/officeDocument/2006/relationships/image" Target="../media/image37.png"/><Relationship Id="rId12" Type="http://schemas.openxmlformats.org/officeDocument/2006/relationships/image" Target="../media/image36.png"/><Relationship Id="rId11" Type="http://schemas.openxmlformats.org/officeDocument/2006/relationships/image" Target="../media/image35.png"/><Relationship Id="rId10" Type="http://schemas.openxmlformats.org/officeDocument/2006/relationships/image" Target="../media/image34.emf"/><Relationship Id="rId1"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8" Type="http://schemas.openxmlformats.org/officeDocument/2006/relationships/vmlDrawing" Target="../drawings/vmlDrawing9.vml"/><Relationship Id="rId7"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emf"/><Relationship Id="rId4" Type="http://schemas.openxmlformats.org/officeDocument/2006/relationships/image" Target="../media/image39.wmf"/><Relationship Id="rId3" Type="http://schemas.openxmlformats.org/officeDocument/2006/relationships/oleObject" Target="../embeddings/oleObject25.bin"/><Relationship Id="rId2" Type="http://schemas.openxmlformats.org/officeDocument/2006/relationships/image" Target="../media/image38.wmf"/><Relationship Id="rId1" Type="http://schemas.openxmlformats.org/officeDocument/2006/relationships/oleObject" Target="../embeddings/oleObject24.bin"/></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vmlDrawing" Target="../drawings/vmlDrawing10.vml"/><Relationship Id="rId6" Type="http://schemas.openxmlformats.org/officeDocument/2006/relationships/slideLayout" Target="../slideLayouts/slideLayout2.xml"/><Relationship Id="rId5" Type="http://schemas.openxmlformats.org/officeDocument/2006/relationships/tags" Target="../tags/tag4.xml"/><Relationship Id="rId4" Type="http://schemas.openxmlformats.org/officeDocument/2006/relationships/image" Target="../media/image44.emf"/><Relationship Id="rId3" Type="http://schemas.openxmlformats.org/officeDocument/2006/relationships/oleObject" Target="../embeddings/oleObject26.bin"/><Relationship Id="rId2" Type="http://schemas.openxmlformats.org/officeDocument/2006/relationships/image" Target="../media/image43.png"/><Relationship Id="rId1" Type="http://schemas.openxmlformats.org/officeDocument/2006/relationships/image" Target="../media/image42.emf"/></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image" Target="../media/image45.png"/></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vmlDrawing" Target="../drawings/vmlDrawing11.vml"/><Relationship Id="rId5" Type="http://schemas.openxmlformats.org/officeDocument/2006/relationships/slideLayout" Target="../slideLayouts/slideLayout17.xml"/><Relationship Id="rId4" Type="http://schemas.openxmlformats.org/officeDocument/2006/relationships/tags" Target="../tags/tag6.xml"/><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oleObject" Target="../embeddings/oleObject27.bin"/></Relationships>
</file>

<file path=ppt/slides/_rels/slide26.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2.xml"/><Relationship Id="rId2" Type="http://schemas.openxmlformats.org/officeDocument/2006/relationships/image" Target="../media/image48.wmf"/><Relationship Id="rId1" Type="http://schemas.openxmlformats.org/officeDocument/2006/relationships/oleObject" Target="../embeddings/oleObject28.bin"/></Relationships>
</file>

<file path=ppt/slides/_rels/slide27.xml.rels><?xml version="1.0" encoding="UTF-8" standalone="yes"?>
<Relationships xmlns="http://schemas.openxmlformats.org/package/2006/relationships"><Relationship Id="rId9" Type="http://schemas.openxmlformats.org/officeDocument/2006/relationships/oleObject" Target="../embeddings/oleObject33.bin"/><Relationship Id="rId8" Type="http://schemas.openxmlformats.org/officeDocument/2006/relationships/image" Target="../media/image52.wmf"/><Relationship Id="rId7" Type="http://schemas.openxmlformats.org/officeDocument/2006/relationships/oleObject" Target="../embeddings/oleObject32.bin"/><Relationship Id="rId6" Type="http://schemas.openxmlformats.org/officeDocument/2006/relationships/image" Target="../media/image51.wmf"/><Relationship Id="rId5" Type="http://schemas.openxmlformats.org/officeDocument/2006/relationships/oleObject" Target="../embeddings/oleObject31.bin"/><Relationship Id="rId4" Type="http://schemas.openxmlformats.org/officeDocument/2006/relationships/image" Target="../media/image50.wmf"/><Relationship Id="rId3" Type="http://schemas.openxmlformats.org/officeDocument/2006/relationships/oleObject" Target="../embeddings/oleObject30.bin"/><Relationship Id="rId2" Type="http://schemas.openxmlformats.org/officeDocument/2006/relationships/image" Target="../media/image49.wmf"/><Relationship Id="rId12" Type="http://schemas.openxmlformats.org/officeDocument/2006/relationships/vmlDrawing" Target="../drawings/vmlDrawing13.vml"/><Relationship Id="rId11" Type="http://schemas.openxmlformats.org/officeDocument/2006/relationships/slideLayout" Target="../slideLayouts/slideLayout2.xml"/><Relationship Id="rId10" Type="http://schemas.openxmlformats.org/officeDocument/2006/relationships/image" Target="../media/image53.wmf"/><Relationship Id="rId1" Type="http://schemas.openxmlformats.org/officeDocument/2006/relationships/oleObject" Target="../embeddings/oleObject29.bin"/></Relationships>
</file>

<file path=ppt/slides/_rels/slide28.xml.rels><?xml version="1.0" encoding="UTF-8" standalone="yes"?>
<Relationships xmlns="http://schemas.openxmlformats.org/package/2006/relationships"><Relationship Id="rId8" Type="http://schemas.openxmlformats.org/officeDocument/2006/relationships/vmlDrawing" Target="../drawings/vmlDrawing14.vml"/><Relationship Id="rId7" Type="http://schemas.openxmlformats.org/officeDocument/2006/relationships/slideLayout" Target="../slideLayouts/slideLayout2.xml"/><Relationship Id="rId6" Type="http://schemas.openxmlformats.org/officeDocument/2006/relationships/image" Target="../media/image56.wmf"/><Relationship Id="rId5" Type="http://schemas.openxmlformats.org/officeDocument/2006/relationships/oleObject" Target="../embeddings/oleObject36.bin"/><Relationship Id="rId4" Type="http://schemas.openxmlformats.org/officeDocument/2006/relationships/image" Target="../media/image55.wmf"/><Relationship Id="rId3" Type="http://schemas.openxmlformats.org/officeDocument/2006/relationships/oleObject" Target="../embeddings/oleObject35.bin"/><Relationship Id="rId2" Type="http://schemas.openxmlformats.org/officeDocument/2006/relationships/image" Target="../media/image54.wmf"/><Relationship Id="rId1" Type="http://schemas.openxmlformats.org/officeDocument/2006/relationships/oleObject" Target="../embeddings/oleObject34.bin"/></Relationships>
</file>

<file path=ppt/slides/_rels/slide29.xml.rels><?xml version="1.0" encoding="UTF-8" standalone="yes"?>
<Relationships xmlns="http://schemas.openxmlformats.org/package/2006/relationships"><Relationship Id="rId5" Type="http://schemas.openxmlformats.org/officeDocument/2006/relationships/vmlDrawing" Target="../drawings/vmlDrawing15.vml"/><Relationship Id="rId4" Type="http://schemas.openxmlformats.org/officeDocument/2006/relationships/slideLayout" Target="../slideLayouts/slideLayout7.xml"/><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oleObject" Target="../embeddings/oleObject37.bin"/></Relationships>
</file>

<file path=ppt/slides/_rels/slide3.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9.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1.jpeg"/><Relationship Id="rId1" Type="http://schemas.openxmlformats.org/officeDocument/2006/relationships/image" Target="../media/image60.jpeg"/></Relationships>
</file>

<file path=ppt/slides/_rels/slide34.xml.rels><?xml version="1.0" encoding="UTF-8" standalone="yes"?>
<Relationships xmlns="http://schemas.openxmlformats.org/package/2006/relationships"><Relationship Id="rId8" Type="http://schemas.openxmlformats.org/officeDocument/2006/relationships/vmlDrawing" Target="../drawings/vmlDrawing16.vml"/><Relationship Id="rId7" Type="http://schemas.openxmlformats.org/officeDocument/2006/relationships/slideLayout" Target="../slideLayouts/slideLayout2.xml"/><Relationship Id="rId6" Type="http://schemas.openxmlformats.org/officeDocument/2006/relationships/image" Target="../media/image64.wmf"/><Relationship Id="rId5" Type="http://schemas.openxmlformats.org/officeDocument/2006/relationships/oleObject" Target="../embeddings/oleObject40.bin"/><Relationship Id="rId4" Type="http://schemas.openxmlformats.org/officeDocument/2006/relationships/image" Target="../media/image63.wmf"/><Relationship Id="rId3" Type="http://schemas.openxmlformats.org/officeDocument/2006/relationships/oleObject" Target="../embeddings/oleObject39.bin"/><Relationship Id="rId2" Type="http://schemas.openxmlformats.org/officeDocument/2006/relationships/image" Target="../media/image62.png"/><Relationship Id="rId1" Type="http://schemas.openxmlformats.org/officeDocument/2006/relationships/oleObject" Target="../embeddings/oleObject38.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8.png"/><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0.jpeg"/><Relationship Id="rId1" Type="http://schemas.openxmlformats.org/officeDocument/2006/relationships/image" Target="../media/image69.jpeg"/></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2.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5" Type="http://schemas.openxmlformats.org/officeDocument/2006/relationships/vmlDrawing" Target="../drawings/vmlDrawing17.vml"/><Relationship Id="rId4" Type="http://schemas.openxmlformats.org/officeDocument/2006/relationships/slideLayout" Target="../slideLayouts/slideLayout4.xml"/><Relationship Id="rId3" Type="http://schemas.openxmlformats.org/officeDocument/2006/relationships/image" Target="../media/image74.emf"/><Relationship Id="rId2" Type="http://schemas.openxmlformats.org/officeDocument/2006/relationships/oleObject" Target="../embeddings/oleObject41.bin"/><Relationship Id="rId1" Type="http://schemas.openxmlformats.org/officeDocument/2006/relationships/image" Target="../media/image73.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image" Target="../media/image75.png"/></Relationships>
</file>

<file path=ppt/slides/_rels/slide43.xml.rels><?xml version="1.0" encoding="UTF-8" standalone="yes"?>
<Relationships xmlns="http://schemas.openxmlformats.org/package/2006/relationships"><Relationship Id="rId5" Type="http://schemas.openxmlformats.org/officeDocument/2006/relationships/vmlDrawing" Target="../drawings/vmlDrawing18.vml"/><Relationship Id="rId4" Type="http://schemas.openxmlformats.org/officeDocument/2006/relationships/slideLayout" Target="../slideLayouts/slideLayout2.xml"/><Relationship Id="rId3" Type="http://schemas.openxmlformats.org/officeDocument/2006/relationships/image" Target="../media/image79.png"/><Relationship Id="rId2" Type="http://schemas.openxmlformats.org/officeDocument/2006/relationships/image" Target="../media/image78.wmf"/><Relationship Id="rId1" Type="http://schemas.openxmlformats.org/officeDocument/2006/relationships/oleObject" Target="../embeddings/oleObject42.bin"/></Relationships>
</file>

<file path=ppt/slides/_rels/slide44.xml.rels><?xml version="1.0" encoding="UTF-8" standalone="yes"?>
<Relationships xmlns="http://schemas.openxmlformats.org/package/2006/relationships"><Relationship Id="rId4" Type="http://schemas.openxmlformats.org/officeDocument/2006/relationships/vmlDrawing" Target="../drawings/vmlDrawing19.vml"/><Relationship Id="rId3" Type="http://schemas.openxmlformats.org/officeDocument/2006/relationships/slideLayout" Target="../slideLayouts/slideLayout2.xml"/><Relationship Id="rId2" Type="http://schemas.openxmlformats.org/officeDocument/2006/relationships/image" Target="../media/image80.wmf"/><Relationship Id="rId1" Type="http://schemas.openxmlformats.org/officeDocument/2006/relationships/oleObject" Target="../embeddings/oleObject43.bin"/></Relationships>
</file>

<file path=ppt/slides/_rels/slide45.xml.rels><?xml version="1.0" encoding="UTF-8" standalone="yes"?>
<Relationships xmlns="http://schemas.openxmlformats.org/package/2006/relationships"><Relationship Id="rId4" Type="http://schemas.openxmlformats.org/officeDocument/2006/relationships/vmlDrawing" Target="../drawings/vmlDrawing20.vml"/><Relationship Id="rId3" Type="http://schemas.openxmlformats.org/officeDocument/2006/relationships/slideLayout" Target="../slideLayouts/slideLayout7.xml"/><Relationship Id="rId2" Type="http://schemas.openxmlformats.org/officeDocument/2006/relationships/image" Target="../media/image81.png"/><Relationship Id="rId1" Type="http://schemas.openxmlformats.org/officeDocument/2006/relationships/oleObject" Target="../embeddings/oleObject44.bin"/></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image" Target="../media/image82.jpeg"/></Relationships>
</file>

<file path=ppt/slides/_rels/slide47.xml.rels><?xml version="1.0" encoding="UTF-8" standalone="yes"?>
<Relationships xmlns="http://schemas.openxmlformats.org/package/2006/relationships"><Relationship Id="rId9" Type="http://schemas.openxmlformats.org/officeDocument/2006/relationships/oleObject" Target="../embeddings/oleObject49.bin"/><Relationship Id="rId8" Type="http://schemas.openxmlformats.org/officeDocument/2006/relationships/image" Target="../media/image88.wmf"/><Relationship Id="rId7" Type="http://schemas.openxmlformats.org/officeDocument/2006/relationships/oleObject" Target="../embeddings/oleObject48.bin"/><Relationship Id="rId6" Type="http://schemas.openxmlformats.org/officeDocument/2006/relationships/image" Target="../media/image87.wmf"/><Relationship Id="rId5" Type="http://schemas.openxmlformats.org/officeDocument/2006/relationships/oleObject" Target="../embeddings/oleObject47.bin"/><Relationship Id="rId4" Type="http://schemas.openxmlformats.org/officeDocument/2006/relationships/image" Target="../media/image86.wmf"/><Relationship Id="rId3" Type="http://schemas.openxmlformats.org/officeDocument/2006/relationships/oleObject" Target="../embeddings/oleObject46.bin"/><Relationship Id="rId2" Type="http://schemas.openxmlformats.org/officeDocument/2006/relationships/image" Target="../media/image85.wmf"/><Relationship Id="rId12" Type="http://schemas.openxmlformats.org/officeDocument/2006/relationships/vmlDrawing" Target="../drawings/vmlDrawing21.vml"/><Relationship Id="rId11" Type="http://schemas.openxmlformats.org/officeDocument/2006/relationships/slideLayout" Target="../slideLayouts/slideLayout2.xml"/><Relationship Id="rId10" Type="http://schemas.openxmlformats.org/officeDocument/2006/relationships/image" Target="../media/image89.png"/><Relationship Id="rId1" Type="http://schemas.openxmlformats.org/officeDocument/2006/relationships/oleObject" Target="../embeddings/oleObject45.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4.jpe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image" Target="../media/image90.wmf"/></Relationships>
</file>

<file path=ppt/slides/_rels/slide51.xml.rels><?xml version="1.0" encoding="UTF-8" standalone="yes"?>
<Relationships xmlns="http://schemas.openxmlformats.org/package/2006/relationships"><Relationship Id="rId9" Type="http://schemas.openxmlformats.org/officeDocument/2006/relationships/oleObject" Target="../embeddings/oleObject54.bin"/><Relationship Id="rId8" Type="http://schemas.openxmlformats.org/officeDocument/2006/relationships/image" Target="../media/image96.wmf"/><Relationship Id="rId7" Type="http://schemas.openxmlformats.org/officeDocument/2006/relationships/oleObject" Target="../embeddings/oleObject53.bin"/><Relationship Id="rId6" Type="http://schemas.openxmlformats.org/officeDocument/2006/relationships/image" Target="../media/image95.wmf"/><Relationship Id="rId5" Type="http://schemas.openxmlformats.org/officeDocument/2006/relationships/oleObject" Target="../embeddings/oleObject52.bin"/><Relationship Id="rId4" Type="http://schemas.openxmlformats.org/officeDocument/2006/relationships/image" Target="../media/image94.wmf"/><Relationship Id="rId3" Type="http://schemas.openxmlformats.org/officeDocument/2006/relationships/oleObject" Target="../embeddings/oleObject51.bin"/><Relationship Id="rId2" Type="http://schemas.openxmlformats.org/officeDocument/2006/relationships/image" Target="../media/image93.wmf"/><Relationship Id="rId12" Type="http://schemas.openxmlformats.org/officeDocument/2006/relationships/vmlDrawing" Target="../drawings/vmlDrawing22.vml"/><Relationship Id="rId11" Type="http://schemas.openxmlformats.org/officeDocument/2006/relationships/slideLayout" Target="../slideLayouts/slideLayout12.xml"/><Relationship Id="rId10" Type="http://schemas.openxmlformats.org/officeDocument/2006/relationships/image" Target="../media/image97.wmf"/><Relationship Id="rId1" Type="http://schemas.openxmlformats.org/officeDocument/2006/relationships/oleObject" Target="../embeddings/oleObject50.bin"/></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98.wmf"/></Relationships>
</file>

<file path=ppt/slides/_rels/slide53.xml.rels><?xml version="1.0" encoding="UTF-8" standalone="yes"?>
<Relationships xmlns="http://schemas.openxmlformats.org/package/2006/relationships"><Relationship Id="rId9" Type="http://schemas.openxmlformats.org/officeDocument/2006/relationships/image" Target="../media/image103.wmf"/><Relationship Id="rId8" Type="http://schemas.openxmlformats.org/officeDocument/2006/relationships/oleObject" Target="../embeddings/oleObject58.bin"/><Relationship Id="rId7" Type="http://schemas.openxmlformats.org/officeDocument/2006/relationships/image" Target="../media/image102.wmf"/><Relationship Id="rId6" Type="http://schemas.openxmlformats.org/officeDocument/2006/relationships/oleObject" Target="../embeddings/oleObject57.bin"/><Relationship Id="rId5" Type="http://schemas.openxmlformats.org/officeDocument/2006/relationships/image" Target="../media/image101.wmf"/><Relationship Id="rId4" Type="http://schemas.openxmlformats.org/officeDocument/2006/relationships/oleObject" Target="../embeddings/oleObject56.bin"/><Relationship Id="rId3" Type="http://schemas.openxmlformats.org/officeDocument/2006/relationships/image" Target="../media/image100.wmf"/><Relationship Id="rId2" Type="http://schemas.openxmlformats.org/officeDocument/2006/relationships/oleObject" Target="../embeddings/oleObject55.bin"/><Relationship Id="rId14" Type="http://schemas.openxmlformats.org/officeDocument/2006/relationships/vmlDrawing" Target="../drawings/vmlDrawing23.vml"/><Relationship Id="rId13" Type="http://schemas.openxmlformats.org/officeDocument/2006/relationships/slideLayout" Target="../slideLayouts/slideLayout12.xml"/><Relationship Id="rId12" Type="http://schemas.openxmlformats.org/officeDocument/2006/relationships/image" Target="../media/image105.emf"/><Relationship Id="rId11" Type="http://schemas.openxmlformats.org/officeDocument/2006/relationships/image" Target="../media/image104.wmf"/><Relationship Id="rId10" Type="http://schemas.openxmlformats.org/officeDocument/2006/relationships/oleObject" Target="../embeddings/oleObject59.bin"/><Relationship Id="rId1" Type="http://schemas.openxmlformats.org/officeDocument/2006/relationships/image" Target="../media/image99.wmf"/></Relationships>
</file>

<file path=ppt/slides/_rels/slide54.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image" Target="../media/image109.wmf"/><Relationship Id="rId7" Type="http://schemas.openxmlformats.org/officeDocument/2006/relationships/oleObject" Target="../embeddings/oleObject63.bin"/><Relationship Id="rId6" Type="http://schemas.openxmlformats.org/officeDocument/2006/relationships/image" Target="../media/image108.wmf"/><Relationship Id="rId5" Type="http://schemas.openxmlformats.org/officeDocument/2006/relationships/oleObject" Target="../embeddings/oleObject62.bin"/><Relationship Id="rId4" Type="http://schemas.openxmlformats.org/officeDocument/2006/relationships/image" Target="../media/image107.wmf"/><Relationship Id="rId3" Type="http://schemas.openxmlformats.org/officeDocument/2006/relationships/oleObject" Target="../embeddings/oleObject61.bin"/><Relationship Id="rId2" Type="http://schemas.openxmlformats.org/officeDocument/2006/relationships/image" Target="../media/image106.wmf"/><Relationship Id="rId10" Type="http://schemas.openxmlformats.org/officeDocument/2006/relationships/vmlDrawing" Target="../drawings/vmlDrawing24.vml"/><Relationship Id="rId1" Type="http://schemas.openxmlformats.org/officeDocument/2006/relationships/oleObject" Target="../embeddings/oleObject60.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9" Type="http://schemas.openxmlformats.org/officeDocument/2006/relationships/oleObject" Target="../embeddings/oleObject66.bin"/><Relationship Id="rId8" Type="http://schemas.openxmlformats.org/officeDocument/2006/relationships/image" Target="../media/image111.emf"/><Relationship Id="rId7" Type="http://schemas.openxmlformats.org/officeDocument/2006/relationships/oleObject" Target="../embeddings/oleObject65.bin"/><Relationship Id="rId6" Type="http://schemas.openxmlformats.org/officeDocument/2006/relationships/image" Target="../media/image110.emf"/><Relationship Id="rId5" Type="http://schemas.openxmlformats.org/officeDocument/2006/relationships/oleObject" Target="../embeddings/oleObject64.bin"/><Relationship Id="rId4" Type="http://schemas.openxmlformats.org/officeDocument/2006/relationships/image" Target="../media/image72.png"/><Relationship Id="rId3" Type="http://schemas.openxmlformats.org/officeDocument/2006/relationships/image" Target="../media/image9.png"/><Relationship Id="rId2" Type="http://schemas.openxmlformats.org/officeDocument/2006/relationships/image" Target="../media/image8.png"/><Relationship Id="rId14" Type="http://schemas.openxmlformats.org/officeDocument/2006/relationships/vmlDrawing" Target="../drawings/vmlDrawing25.vml"/><Relationship Id="rId13" Type="http://schemas.openxmlformats.org/officeDocument/2006/relationships/slideLayout" Target="../slideLayouts/slideLayout16.xml"/><Relationship Id="rId12" Type="http://schemas.openxmlformats.org/officeDocument/2006/relationships/image" Target="../media/image113.emf"/><Relationship Id="rId11" Type="http://schemas.openxmlformats.org/officeDocument/2006/relationships/oleObject" Target="../embeddings/oleObject67.bin"/><Relationship Id="rId10" Type="http://schemas.openxmlformats.org/officeDocument/2006/relationships/image" Target="../media/image112.emf"/><Relationship Id="rId1" Type="http://schemas.openxmlformats.org/officeDocument/2006/relationships/image" Target="../media/image7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image" Target="../media/image114.png"/></Relationships>
</file>

<file path=ppt/slides/_rels/slide64.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image" Target="../media/image121.png"/><Relationship Id="rId4" Type="http://schemas.openxmlformats.org/officeDocument/2006/relationships/image" Target="../media/image120.png"/><Relationship Id="rId3" Type="http://schemas.openxmlformats.org/officeDocument/2006/relationships/image" Target="../media/image119.emf"/><Relationship Id="rId2" Type="http://schemas.openxmlformats.org/officeDocument/2006/relationships/image" Target="../media/image118.emf"/><Relationship Id="rId1" Type="http://schemas.openxmlformats.org/officeDocument/2006/relationships/image" Target="../media/image11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22.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3.wm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27.wmf"/><Relationship Id="rId7" Type="http://schemas.openxmlformats.org/officeDocument/2006/relationships/oleObject" Target="../embeddings/oleObject71.bin"/><Relationship Id="rId6" Type="http://schemas.openxmlformats.org/officeDocument/2006/relationships/image" Target="../media/image126.wmf"/><Relationship Id="rId5" Type="http://schemas.openxmlformats.org/officeDocument/2006/relationships/oleObject" Target="../embeddings/oleObject70.bin"/><Relationship Id="rId4" Type="http://schemas.openxmlformats.org/officeDocument/2006/relationships/image" Target="../media/image125.wmf"/><Relationship Id="rId3" Type="http://schemas.openxmlformats.org/officeDocument/2006/relationships/oleObject" Target="../embeddings/oleObject69.bin"/><Relationship Id="rId2" Type="http://schemas.openxmlformats.org/officeDocument/2006/relationships/image" Target="../media/image124.wmf"/><Relationship Id="rId10" Type="http://schemas.openxmlformats.org/officeDocument/2006/relationships/vmlDrawing" Target="../drawings/vmlDrawing26.vml"/><Relationship Id="rId1" Type="http://schemas.openxmlformats.org/officeDocument/2006/relationships/oleObject" Target="../embeddings/oleObject68.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9" Type="http://schemas.openxmlformats.org/officeDocument/2006/relationships/oleObject" Target="../embeddings/oleObject76.bin"/><Relationship Id="rId8" Type="http://schemas.openxmlformats.org/officeDocument/2006/relationships/image" Target="../media/image131.emf"/><Relationship Id="rId7" Type="http://schemas.openxmlformats.org/officeDocument/2006/relationships/oleObject" Target="../embeddings/oleObject75.bin"/><Relationship Id="rId6" Type="http://schemas.openxmlformats.org/officeDocument/2006/relationships/image" Target="../media/image130.emf"/><Relationship Id="rId5" Type="http://schemas.openxmlformats.org/officeDocument/2006/relationships/oleObject" Target="../embeddings/oleObject74.bin"/><Relationship Id="rId4" Type="http://schemas.openxmlformats.org/officeDocument/2006/relationships/image" Target="../media/image129.wmf"/><Relationship Id="rId3" Type="http://schemas.openxmlformats.org/officeDocument/2006/relationships/oleObject" Target="../embeddings/oleObject73.bin"/><Relationship Id="rId2" Type="http://schemas.openxmlformats.org/officeDocument/2006/relationships/image" Target="../media/image128.wmf"/><Relationship Id="rId12" Type="http://schemas.openxmlformats.org/officeDocument/2006/relationships/vmlDrawing" Target="../drawings/vmlDrawing27.vml"/><Relationship Id="rId11" Type="http://schemas.openxmlformats.org/officeDocument/2006/relationships/slideLayout" Target="../slideLayouts/slideLayout17.xml"/><Relationship Id="rId10" Type="http://schemas.openxmlformats.org/officeDocument/2006/relationships/image" Target="../media/image132.emf"/><Relationship Id="rId1" Type="http://schemas.openxmlformats.org/officeDocument/2006/relationships/oleObject" Target="../embeddings/oleObject72.bin"/></Relationships>
</file>

<file path=ppt/slides/_rels/slide7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36.emf"/><Relationship Id="rId7" Type="http://schemas.openxmlformats.org/officeDocument/2006/relationships/oleObject" Target="../embeddings/oleObject80.bin"/><Relationship Id="rId6" Type="http://schemas.openxmlformats.org/officeDocument/2006/relationships/image" Target="../media/image135.emf"/><Relationship Id="rId5" Type="http://schemas.openxmlformats.org/officeDocument/2006/relationships/oleObject" Target="../embeddings/oleObject79.bin"/><Relationship Id="rId4" Type="http://schemas.openxmlformats.org/officeDocument/2006/relationships/image" Target="../media/image134.emf"/><Relationship Id="rId3" Type="http://schemas.openxmlformats.org/officeDocument/2006/relationships/oleObject" Target="../embeddings/oleObject78.bin"/><Relationship Id="rId2" Type="http://schemas.openxmlformats.org/officeDocument/2006/relationships/image" Target="../media/image133.emf"/><Relationship Id="rId10" Type="http://schemas.openxmlformats.org/officeDocument/2006/relationships/vmlDrawing" Target="../drawings/vmlDrawing28.vml"/><Relationship Id="rId1" Type="http://schemas.openxmlformats.org/officeDocument/2006/relationships/oleObject" Target="../embeddings/oleObject77.bin"/></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image" Target="../media/image138.png"/><Relationship Id="rId1" Type="http://schemas.openxmlformats.org/officeDocument/2006/relationships/image" Target="../media/image137.png"/></Relationships>
</file>

<file path=ppt/slides/_rels/slide7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xml"/><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image" Target="../media/image138.png"/></Relationships>
</file>

<file path=ppt/slides/_rels/slide79.xml.rels><?xml version="1.0" encoding="UTF-8" standalone="yes"?>
<Relationships xmlns="http://schemas.openxmlformats.org/package/2006/relationships"><Relationship Id="rId9" Type="http://schemas.openxmlformats.org/officeDocument/2006/relationships/oleObject" Target="../embeddings/oleObject85.bin"/><Relationship Id="rId8" Type="http://schemas.openxmlformats.org/officeDocument/2006/relationships/image" Target="../media/image144.emf"/><Relationship Id="rId7" Type="http://schemas.openxmlformats.org/officeDocument/2006/relationships/oleObject" Target="../embeddings/oleObject84.bin"/><Relationship Id="rId6" Type="http://schemas.openxmlformats.org/officeDocument/2006/relationships/image" Target="../media/image143.emf"/><Relationship Id="rId5" Type="http://schemas.openxmlformats.org/officeDocument/2006/relationships/oleObject" Target="../embeddings/oleObject83.bin"/><Relationship Id="rId4" Type="http://schemas.openxmlformats.org/officeDocument/2006/relationships/image" Target="../media/image142.emf"/><Relationship Id="rId3" Type="http://schemas.openxmlformats.org/officeDocument/2006/relationships/oleObject" Target="../embeddings/oleObject82.bin"/><Relationship Id="rId2" Type="http://schemas.openxmlformats.org/officeDocument/2006/relationships/image" Target="../media/image141.emf"/><Relationship Id="rId19" Type="http://schemas.openxmlformats.org/officeDocument/2006/relationships/vmlDrawing" Target="../drawings/vmlDrawing29.vml"/><Relationship Id="rId18" Type="http://schemas.openxmlformats.org/officeDocument/2006/relationships/slideLayout" Target="../slideLayouts/slideLayout2.xml"/><Relationship Id="rId17" Type="http://schemas.openxmlformats.org/officeDocument/2006/relationships/tags" Target="../tags/tag9.xml"/><Relationship Id="rId16" Type="http://schemas.openxmlformats.org/officeDocument/2006/relationships/image" Target="../media/image148.emf"/><Relationship Id="rId15" Type="http://schemas.openxmlformats.org/officeDocument/2006/relationships/oleObject" Target="../embeddings/oleObject88.bin"/><Relationship Id="rId14" Type="http://schemas.openxmlformats.org/officeDocument/2006/relationships/image" Target="../media/image147.emf"/><Relationship Id="rId13" Type="http://schemas.openxmlformats.org/officeDocument/2006/relationships/oleObject" Target="../embeddings/oleObject87.bin"/><Relationship Id="rId12" Type="http://schemas.openxmlformats.org/officeDocument/2006/relationships/image" Target="../media/image146.emf"/><Relationship Id="rId11" Type="http://schemas.openxmlformats.org/officeDocument/2006/relationships/oleObject" Target="../embeddings/oleObject86.bin"/><Relationship Id="rId10" Type="http://schemas.openxmlformats.org/officeDocument/2006/relationships/image" Target="../media/image145.emf"/><Relationship Id="rId1" Type="http://schemas.openxmlformats.org/officeDocument/2006/relationships/oleObject" Target="../embeddings/oleObject8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9" Type="http://schemas.openxmlformats.org/officeDocument/2006/relationships/oleObject" Target="../embeddings/oleObject93.bin"/><Relationship Id="rId8" Type="http://schemas.openxmlformats.org/officeDocument/2006/relationships/image" Target="../media/image152.emf"/><Relationship Id="rId7" Type="http://schemas.openxmlformats.org/officeDocument/2006/relationships/oleObject" Target="../embeddings/oleObject92.bin"/><Relationship Id="rId6" Type="http://schemas.openxmlformats.org/officeDocument/2006/relationships/image" Target="../media/image151.emf"/><Relationship Id="rId5" Type="http://schemas.openxmlformats.org/officeDocument/2006/relationships/oleObject" Target="../embeddings/oleObject91.bin"/><Relationship Id="rId4" Type="http://schemas.openxmlformats.org/officeDocument/2006/relationships/image" Target="../media/image150.emf"/><Relationship Id="rId3" Type="http://schemas.openxmlformats.org/officeDocument/2006/relationships/oleObject" Target="../embeddings/oleObject90.bin"/><Relationship Id="rId2" Type="http://schemas.openxmlformats.org/officeDocument/2006/relationships/image" Target="../media/image149.emf"/><Relationship Id="rId16" Type="http://schemas.openxmlformats.org/officeDocument/2006/relationships/vmlDrawing" Target="../drawings/vmlDrawing30.vml"/><Relationship Id="rId15" Type="http://schemas.openxmlformats.org/officeDocument/2006/relationships/slideLayout" Target="../slideLayouts/slideLayout7.xml"/><Relationship Id="rId14" Type="http://schemas.openxmlformats.org/officeDocument/2006/relationships/image" Target="../media/image155.emf"/><Relationship Id="rId13" Type="http://schemas.openxmlformats.org/officeDocument/2006/relationships/oleObject" Target="../embeddings/oleObject95.bin"/><Relationship Id="rId12" Type="http://schemas.openxmlformats.org/officeDocument/2006/relationships/image" Target="../media/image154.emf"/><Relationship Id="rId11" Type="http://schemas.openxmlformats.org/officeDocument/2006/relationships/oleObject" Target="../embeddings/oleObject94.bin"/><Relationship Id="rId10" Type="http://schemas.openxmlformats.org/officeDocument/2006/relationships/image" Target="../media/image153.emf"/><Relationship Id="rId1" Type="http://schemas.openxmlformats.org/officeDocument/2006/relationships/oleObject" Target="../embeddings/oleObject89.bin"/></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vmlDrawing" Target="../drawings/vmlDrawing31.vml"/><Relationship Id="rId7" Type="http://schemas.openxmlformats.org/officeDocument/2006/relationships/slideLayout" Target="../slideLayouts/slideLayout7.xml"/><Relationship Id="rId6" Type="http://schemas.openxmlformats.org/officeDocument/2006/relationships/image" Target="../media/image158.wmf"/><Relationship Id="rId5" Type="http://schemas.openxmlformats.org/officeDocument/2006/relationships/oleObject" Target="../embeddings/oleObject98.bin"/><Relationship Id="rId4" Type="http://schemas.openxmlformats.org/officeDocument/2006/relationships/image" Target="../media/image157.wmf"/><Relationship Id="rId3" Type="http://schemas.openxmlformats.org/officeDocument/2006/relationships/oleObject" Target="../embeddings/oleObject97.bin"/><Relationship Id="rId2" Type="http://schemas.openxmlformats.org/officeDocument/2006/relationships/image" Target="../media/image156.wmf"/><Relationship Id="rId1" Type="http://schemas.openxmlformats.org/officeDocument/2006/relationships/oleObject" Target="../embeddings/oleObject96.bin"/></Relationships>
</file>

<file path=ppt/slides/_rels/slide83.xml.rels><?xml version="1.0" encoding="UTF-8" standalone="yes"?>
<Relationships xmlns="http://schemas.openxmlformats.org/package/2006/relationships"><Relationship Id="rId9" Type="http://schemas.openxmlformats.org/officeDocument/2006/relationships/oleObject" Target="../embeddings/oleObject103.bin"/><Relationship Id="rId8" Type="http://schemas.openxmlformats.org/officeDocument/2006/relationships/image" Target="../media/image162.wmf"/><Relationship Id="rId7" Type="http://schemas.openxmlformats.org/officeDocument/2006/relationships/oleObject" Target="../embeddings/oleObject102.bin"/><Relationship Id="rId6" Type="http://schemas.openxmlformats.org/officeDocument/2006/relationships/image" Target="../media/image161.wmf"/><Relationship Id="rId5" Type="http://schemas.openxmlformats.org/officeDocument/2006/relationships/oleObject" Target="../embeddings/oleObject101.bin"/><Relationship Id="rId4" Type="http://schemas.openxmlformats.org/officeDocument/2006/relationships/image" Target="../media/image160.wmf"/><Relationship Id="rId3" Type="http://schemas.openxmlformats.org/officeDocument/2006/relationships/oleObject" Target="../embeddings/oleObject100.bin"/><Relationship Id="rId2" Type="http://schemas.openxmlformats.org/officeDocument/2006/relationships/image" Target="../media/image159.wmf"/><Relationship Id="rId13" Type="http://schemas.openxmlformats.org/officeDocument/2006/relationships/notesSlide" Target="../notesSlides/notesSlide9.xml"/><Relationship Id="rId12" Type="http://schemas.openxmlformats.org/officeDocument/2006/relationships/vmlDrawing" Target="../drawings/vmlDrawing32.vml"/><Relationship Id="rId11" Type="http://schemas.openxmlformats.org/officeDocument/2006/relationships/slideLayout" Target="../slideLayouts/slideLayout7.xml"/><Relationship Id="rId10" Type="http://schemas.openxmlformats.org/officeDocument/2006/relationships/image" Target="../media/image163.wmf"/><Relationship Id="rId1" Type="http://schemas.openxmlformats.org/officeDocument/2006/relationships/oleObject" Target="../embeddings/oleObject99.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4" Type="http://schemas.openxmlformats.org/officeDocument/2006/relationships/vmlDrawing" Target="../drawings/vmlDrawing33.vml"/><Relationship Id="rId3" Type="http://schemas.openxmlformats.org/officeDocument/2006/relationships/slideLayout" Target="../slideLayouts/slideLayout17.xml"/><Relationship Id="rId2" Type="http://schemas.openxmlformats.org/officeDocument/2006/relationships/image" Target="../media/image164.wmf"/><Relationship Id="rId1" Type="http://schemas.openxmlformats.org/officeDocument/2006/relationships/oleObject" Target="../embeddings/oleObject104.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vmlDrawing" Target="../drawings/vmlDrawing34.vml"/><Relationship Id="rId7" Type="http://schemas.openxmlformats.org/officeDocument/2006/relationships/slideLayout" Target="../slideLayouts/slideLayout7.xml"/><Relationship Id="rId6" Type="http://schemas.openxmlformats.org/officeDocument/2006/relationships/image" Target="../media/image167.png"/><Relationship Id="rId5" Type="http://schemas.openxmlformats.org/officeDocument/2006/relationships/oleObject" Target="../embeddings/oleObject107.bin"/><Relationship Id="rId4" Type="http://schemas.openxmlformats.org/officeDocument/2006/relationships/image" Target="../media/image166.wmf"/><Relationship Id="rId3" Type="http://schemas.openxmlformats.org/officeDocument/2006/relationships/oleObject" Target="../embeddings/oleObject106.bin"/><Relationship Id="rId2" Type="http://schemas.openxmlformats.org/officeDocument/2006/relationships/image" Target="../media/image165.wmf"/><Relationship Id="rId1" Type="http://schemas.openxmlformats.org/officeDocument/2006/relationships/oleObject" Target="../embeddings/oleObject105.bin"/></Relationships>
</file>

<file path=ppt/slides/_rels/slide89.xml.rels><?xml version="1.0" encoding="UTF-8" standalone="yes"?>
<Relationships xmlns="http://schemas.openxmlformats.org/package/2006/relationships"><Relationship Id="rId9" Type="http://schemas.openxmlformats.org/officeDocument/2006/relationships/oleObject" Target="../embeddings/oleObject112.bin"/><Relationship Id="rId8" Type="http://schemas.openxmlformats.org/officeDocument/2006/relationships/image" Target="../media/image171.wmf"/><Relationship Id="rId7" Type="http://schemas.openxmlformats.org/officeDocument/2006/relationships/oleObject" Target="../embeddings/oleObject111.bin"/><Relationship Id="rId6" Type="http://schemas.openxmlformats.org/officeDocument/2006/relationships/image" Target="../media/image170.wmf"/><Relationship Id="rId5" Type="http://schemas.openxmlformats.org/officeDocument/2006/relationships/oleObject" Target="../embeddings/oleObject110.bin"/><Relationship Id="rId4" Type="http://schemas.openxmlformats.org/officeDocument/2006/relationships/image" Target="../media/image169.wmf"/><Relationship Id="rId3" Type="http://schemas.openxmlformats.org/officeDocument/2006/relationships/oleObject" Target="../embeddings/oleObject109.bin"/><Relationship Id="rId2" Type="http://schemas.openxmlformats.org/officeDocument/2006/relationships/image" Target="../media/image168.wmf"/><Relationship Id="rId17" Type="http://schemas.openxmlformats.org/officeDocument/2006/relationships/notesSlide" Target="../notesSlides/notesSlide11.xml"/><Relationship Id="rId16" Type="http://schemas.openxmlformats.org/officeDocument/2006/relationships/vmlDrawing" Target="../drawings/vmlDrawing35.vml"/><Relationship Id="rId15" Type="http://schemas.openxmlformats.org/officeDocument/2006/relationships/slideLayout" Target="../slideLayouts/slideLayout7.xml"/><Relationship Id="rId14" Type="http://schemas.openxmlformats.org/officeDocument/2006/relationships/image" Target="../media/image174.wmf"/><Relationship Id="rId13" Type="http://schemas.openxmlformats.org/officeDocument/2006/relationships/oleObject" Target="../embeddings/oleObject114.bin"/><Relationship Id="rId12" Type="http://schemas.openxmlformats.org/officeDocument/2006/relationships/image" Target="../media/image173.wmf"/><Relationship Id="rId11" Type="http://schemas.openxmlformats.org/officeDocument/2006/relationships/oleObject" Target="../embeddings/oleObject113.bin"/><Relationship Id="rId10" Type="http://schemas.openxmlformats.org/officeDocument/2006/relationships/image" Target="../media/image172.wmf"/><Relationship Id="rId1" Type="http://schemas.openxmlformats.org/officeDocument/2006/relationships/oleObject" Target="../embeddings/oleObject108.bin"/></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1"/>
          <p:cNvSpPr>
            <a:spLocks noGrp="1" noChangeArrowheads="1"/>
          </p:cNvSpPr>
          <p:nvPr>
            <p:ph type="sldNum" sz="quarter" idx="12"/>
          </p:nvPr>
        </p:nvSpPr>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lvl="0"/>
            <a:fld id="{01D06F86-3335-4F38-B28B-8CBA0643D8D1}" type="slidenum">
              <a:rPr lang="zh-CN" altLang="en-US" noProof="0" smtClean="0"/>
            </a:fld>
            <a:endParaRPr lang="en-US" altLang="zh-CN" noProof="0"/>
          </a:p>
        </p:txBody>
      </p:sp>
      <p:sp>
        <p:nvSpPr>
          <p:cNvPr id="5123" name="Text Box 6"/>
          <p:cNvSpPr txBox="1">
            <a:spLocks noChangeArrowheads="1"/>
          </p:cNvSpPr>
          <p:nvPr/>
        </p:nvSpPr>
        <p:spPr bwMode="auto">
          <a:xfrm>
            <a:off x="1551920" y="533400"/>
            <a:ext cx="599948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1" lang="zh-CN" altLang="en-US" sz="4800" b="1"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第</a:t>
            </a:r>
            <a:r>
              <a:rPr kumimoji="1" lang="zh-CN" altLang="en-US" sz="4800" b="1"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五章 </a:t>
            </a:r>
            <a:r>
              <a:rPr kumimoji="1" lang="zh-CN" altLang="en-US" sz="4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土</a:t>
            </a:r>
            <a:r>
              <a:rPr kumimoji="1" lang="zh-CN" altLang="en-US" sz="4800" b="1"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的抗剪强度</a:t>
            </a:r>
            <a:endParaRPr kumimoji="1" lang="zh-CN" altLang="en-US" sz="4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sp>
        <p:nvSpPr>
          <p:cNvPr id="5" name="Rectangle 4"/>
          <p:cNvSpPr txBox="1">
            <a:spLocks noChangeArrowheads="1"/>
          </p:cNvSpPr>
          <p:nvPr/>
        </p:nvSpPr>
        <p:spPr>
          <a:xfrm>
            <a:off x="1619250" y="2000250"/>
            <a:ext cx="5983288" cy="3733006"/>
          </a:xfrm>
          <a:prstGeom prst="rect">
            <a:avLst/>
          </a:prstGeom>
          <a:noFill/>
        </p:spPr>
        <p:txBody>
          <a:bodyPr lIns="0" tIns="0" rIns="0" bIns="0"/>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6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6pPr>
            <a:lvl7pPr marL="25958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7pPr>
            <a:lvl8pPr marL="30530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8pPr>
            <a:lvl9pPr marL="35102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9pPr>
          </a:lstStyle>
          <a:p>
            <a:pPr eaLnBrk="1" hangingPunct="1">
              <a:buFont typeface="Wingdings" panose="05000000000000000000" pitchFamily="2" charset="2"/>
              <a:buNone/>
            </a:pPr>
            <a:r>
              <a:rPr lang="en-US" altLang="zh-CN" sz="2800" b="1" kern="0" dirty="0" smtClean="0">
                <a:latin typeface="Times New Roman" panose="02020603050405020304" pitchFamily="18" charset="0"/>
                <a:ea typeface="+mj-ea"/>
                <a:cs typeface="Times New Roman" panose="02020603050405020304" pitchFamily="18" charset="0"/>
              </a:rPr>
              <a:t>§5.1 </a:t>
            </a:r>
            <a:r>
              <a:rPr lang="zh-CN" altLang="en-US" sz="2800" b="1" kern="0" dirty="0" smtClean="0">
                <a:latin typeface="Times New Roman" panose="02020603050405020304" pitchFamily="18" charset="0"/>
                <a:ea typeface="+mj-ea"/>
                <a:cs typeface="Times New Roman" panose="02020603050405020304" pitchFamily="18" charset="0"/>
              </a:rPr>
              <a:t>概述</a:t>
            </a:r>
            <a:endParaRPr lang="zh-CN" altLang="en-US" sz="2800" b="1" kern="0" dirty="0" smtClean="0">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latin typeface="Times New Roman" panose="02020603050405020304" pitchFamily="18" charset="0"/>
                <a:ea typeface="+mj-ea"/>
                <a:cs typeface="Times New Roman" panose="02020603050405020304" pitchFamily="18" charset="0"/>
              </a:rPr>
              <a:t>§5.2 </a:t>
            </a:r>
            <a:r>
              <a:rPr lang="zh-CN" altLang="en-US" sz="2800" b="1" kern="0" dirty="0" smtClean="0">
                <a:latin typeface="Times New Roman" panose="02020603050405020304" pitchFamily="18" charset="0"/>
                <a:ea typeface="+mj-ea"/>
                <a:cs typeface="Times New Roman" panose="02020603050405020304" pitchFamily="18" charset="0"/>
              </a:rPr>
              <a:t>土的抗剪强度理论</a:t>
            </a:r>
            <a:endParaRPr lang="zh-CN" altLang="en-US" sz="2800" b="1" kern="0" dirty="0" smtClean="0">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latin typeface="Times New Roman" panose="02020603050405020304" pitchFamily="18" charset="0"/>
                <a:ea typeface="+mj-ea"/>
                <a:cs typeface="Times New Roman" panose="02020603050405020304" pitchFamily="18" charset="0"/>
              </a:rPr>
              <a:t>§5.3 </a:t>
            </a:r>
            <a:r>
              <a:rPr lang="zh-CN" altLang="en-US" sz="2800" b="1" kern="0" dirty="0" smtClean="0">
                <a:latin typeface="Times New Roman" panose="02020603050405020304" pitchFamily="18" charset="0"/>
                <a:ea typeface="+mj-ea"/>
                <a:cs typeface="Times New Roman" panose="02020603050405020304" pitchFamily="18" charset="0"/>
              </a:rPr>
              <a:t>土的抗剪强度试验</a:t>
            </a:r>
            <a:endParaRPr lang="zh-CN" altLang="en-US" sz="2800" b="1" kern="0" dirty="0" smtClean="0">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latin typeface="Times New Roman" panose="02020603050405020304" pitchFamily="18" charset="0"/>
                <a:ea typeface="+mj-ea"/>
                <a:cs typeface="Times New Roman" panose="02020603050405020304" pitchFamily="18" charset="0"/>
              </a:rPr>
              <a:t>§5.4 </a:t>
            </a:r>
            <a:r>
              <a:rPr lang="zh-CN" altLang="en-US" sz="2800" b="1" kern="0" dirty="0" smtClean="0">
                <a:latin typeface="Times New Roman" panose="02020603050405020304" pitchFamily="18" charset="0"/>
                <a:ea typeface="+mj-ea"/>
                <a:cs typeface="Times New Roman" panose="02020603050405020304" pitchFamily="18" charset="0"/>
              </a:rPr>
              <a:t>三轴压缩试验中的孔隙压力系数</a:t>
            </a:r>
            <a:endParaRPr lang="zh-CN" altLang="en-US" sz="2800" b="1" kern="0" dirty="0" smtClean="0">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latin typeface="Times New Roman" panose="02020603050405020304" pitchFamily="18" charset="0"/>
                <a:ea typeface="+mj-ea"/>
                <a:cs typeface="Times New Roman" panose="02020603050405020304" pitchFamily="18" charset="0"/>
              </a:rPr>
              <a:t>§5.5 </a:t>
            </a:r>
            <a:r>
              <a:rPr lang="zh-CN" altLang="en-US" sz="2800" b="1" kern="0" dirty="0" smtClean="0">
                <a:latin typeface="Times New Roman" panose="02020603050405020304" pitchFamily="18" charset="0"/>
                <a:ea typeface="+mj-ea"/>
                <a:cs typeface="Times New Roman" panose="02020603050405020304" pitchFamily="18" charset="0"/>
              </a:rPr>
              <a:t>饱和黏性土的抗剪强度</a:t>
            </a:r>
            <a:endParaRPr lang="zh-CN" altLang="en-US" sz="2800" b="1" kern="0" dirty="0" smtClean="0">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latin typeface="Times New Roman" panose="02020603050405020304" pitchFamily="18" charset="0"/>
                <a:ea typeface="+mj-ea"/>
                <a:cs typeface="Times New Roman" panose="02020603050405020304" pitchFamily="18" charset="0"/>
              </a:rPr>
              <a:t>§5.6 </a:t>
            </a:r>
            <a:r>
              <a:rPr lang="zh-CN" altLang="en-US" sz="2800" b="1" kern="0" dirty="0" smtClean="0">
                <a:latin typeface="Times New Roman" panose="02020603050405020304" pitchFamily="18" charset="0"/>
                <a:ea typeface="+mj-ea"/>
                <a:cs typeface="Times New Roman" panose="02020603050405020304" pitchFamily="18" charset="0"/>
              </a:rPr>
              <a:t>应力路径在强度问题中的应用</a:t>
            </a:r>
            <a:endParaRPr lang="zh-CN" altLang="en-US" sz="2800" b="1" kern="0" dirty="0" smtClean="0">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latin typeface="Times New Roman" panose="02020603050405020304" pitchFamily="18" charset="0"/>
                <a:ea typeface="+mj-ea"/>
                <a:cs typeface="Times New Roman" panose="02020603050405020304" pitchFamily="18" charset="0"/>
              </a:rPr>
              <a:t>§5.7</a:t>
            </a:r>
            <a:r>
              <a:rPr lang="zh-CN" altLang="en-US" sz="2800" b="1" kern="0" dirty="0" smtClean="0">
                <a:latin typeface="Times New Roman" panose="02020603050405020304" pitchFamily="18" charset="0"/>
                <a:ea typeface="+mj-ea"/>
                <a:cs typeface="Times New Roman" panose="02020603050405020304" pitchFamily="18" charset="0"/>
              </a:rPr>
              <a:t>无黏性土的抗剪强度</a:t>
            </a:r>
            <a:endParaRPr lang="zh-CN" altLang="en-US" sz="2800" b="1" kern="0" dirty="0">
              <a:solidFill>
                <a:srgbClr val="0000FF"/>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FB26407-33E2-460A-80F6-7F2C1A062C33}" type="slidenum">
              <a:rPr lang="en-US" altLang="zh-CN"/>
            </a:fld>
            <a:endParaRPr lang="en-US" altLang="zh-CN"/>
          </a:p>
        </p:txBody>
      </p:sp>
      <p:sp>
        <p:nvSpPr>
          <p:cNvPr id="388133" name="AutoShape 37"/>
          <p:cNvSpPr>
            <a:spLocks noRot="1" noChangeArrowheads="1"/>
          </p:cNvSpPr>
          <p:nvPr/>
        </p:nvSpPr>
        <p:spPr bwMode="auto">
          <a:xfrm>
            <a:off x="2943225" y="5145088"/>
            <a:ext cx="2492871" cy="919401"/>
          </a:xfrm>
          <a:prstGeom prst="roundRect">
            <a:avLst>
              <a:gd name="adj" fmla="val 16667"/>
            </a:avLst>
          </a:prstGeom>
          <a:noFill/>
          <a:ln w="9525">
            <a:solidFill>
              <a:srgbClr val="FF6600"/>
            </a:solidFill>
            <a:rou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20000"/>
              </a:spcBef>
              <a:buClr>
                <a:schemeClr val="hlink"/>
              </a:buClr>
              <a:buSzPct val="75000"/>
              <a:buFont typeface="Wingdings" panose="05000000000000000000" pitchFamily="2" charset="2"/>
              <a:buNone/>
            </a:pPr>
            <a:r>
              <a:rPr lang="en-US" altLang="zh-CN" sz="2400" i="1" dirty="0">
                <a:latin typeface="Times New Roman" panose="02020603050405020304" pitchFamily="18" charset="0"/>
                <a:cs typeface="Arial" panose="020B0604020202020204" pitchFamily="34" charset="0"/>
              </a:rPr>
              <a:t>c</a:t>
            </a:r>
            <a:r>
              <a:rPr lang="zh-CN" altLang="en-US" sz="2400" dirty="0">
                <a:latin typeface="Times New Roman" panose="02020603050405020304" pitchFamily="18" charset="0"/>
                <a:cs typeface="Arial" panose="020B0604020202020204" pitchFamily="34" charset="0"/>
              </a:rPr>
              <a:t>： </a:t>
            </a:r>
            <a:r>
              <a:rPr lang="zh-CN" altLang="en-US" sz="2400" dirty="0" smtClean="0">
                <a:latin typeface="Times New Roman" panose="02020603050405020304" pitchFamily="18" charset="0"/>
                <a:cs typeface="Arial" panose="020B0604020202020204" pitchFamily="34" charset="0"/>
              </a:rPr>
              <a:t>黏聚力 </a:t>
            </a:r>
            <a:endParaRPr lang="zh-CN" altLang="en-US" sz="2400" dirty="0">
              <a:latin typeface="Times New Roman" panose="02020603050405020304" pitchFamily="18" charset="0"/>
              <a:cs typeface="Arial" panose="020B0604020202020204" pitchFamily="34" charset="0"/>
            </a:endParaRPr>
          </a:p>
          <a:p>
            <a:pPr eaLnBrk="1" hangingPunct="1">
              <a:lnSpc>
                <a:spcPct val="90000"/>
              </a:lnSpc>
              <a:spcBef>
                <a:spcPct val="20000"/>
              </a:spcBef>
              <a:buClr>
                <a:schemeClr val="hlink"/>
              </a:buClr>
              <a:buSzPct val="75000"/>
              <a:buFont typeface="Wingdings" panose="05000000000000000000" pitchFamily="2" charset="2"/>
              <a:buNone/>
            </a:pPr>
            <a:r>
              <a:rPr lang="zh-CN" altLang="en-US" sz="2400" i="1" dirty="0">
                <a:latin typeface="Times New Roman" panose="02020603050405020304" pitchFamily="18" charset="0"/>
                <a:cs typeface="Arial" panose="020B0604020202020204" pitchFamily="34" charset="0"/>
                <a:sym typeface="Symbol" panose="05050102010706020507" pitchFamily="18" charset="2"/>
              </a:rPr>
              <a:t></a:t>
            </a:r>
            <a:r>
              <a:rPr lang="zh-CN" altLang="en-US" sz="2400" dirty="0">
                <a:latin typeface="Times New Roman" panose="02020603050405020304" pitchFamily="18" charset="0"/>
                <a:cs typeface="Arial" panose="020B0604020202020204" pitchFamily="34" charset="0"/>
                <a:sym typeface="Symbol" panose="05050102010706020507" pitchFamily="18" charset="2"/>
              </a:rPr>
              <a:t> ：内摩擦角   </a:t>
            </a:r>
            <a:endParaRPr lang="zh-CN" altLang="en-US" sz="2400" dirty="0">
              <a:latin typeface="Times New Roman" panose="02020603050405020304" pitchFamily="18" charset="0"/>
              <a:cs typeface="Arial" panose="020B0604020202020204" pitchFamily="34" charset="0"/>
            </a:endParaRPr>
          </a:p>
        </p:txBody>
      </p:sp>
      <p:sp>
        <p:nvSpPr>
          <p:cNvPr id="388164" name="Text Box 68"/>
          <p:cNvSpPr txBox="1">
            <a:spLocks noChangeArrowheads="1"/>
          </p:cNvSpPr>
          <p:nvPr/>
        </p:nvSpPr>
        <p:spPr bwMode="auto">
          <a:xfrm>
            <a:off x="683568" y="3933056"/>
            <a:ext cx="15121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rgbClr val="800000"/>
                </a:solidFill>
                <a:latin typeface="+mn-ea"/>
                <a:ea typeface="+mn-ea"/>
                <a:sym typeface="Symbol" panose="05050102010706020507" pitchFamily="18" charset="2"/>
              </a:rPr>
              <a:t>库仑公式</a:t>
            </a:r>
            <a:endParaRPr lang="zh-CN" altLang="en-US" sz="2400" b="1" dirty="0">
              <a:solidFill>
                <a:srgbClr val="800000"/>
              </a:solidFill>
              <a:latin typeface="+mn-ea"/>
              <a:ea typeface="+mn-ea"/>
              <a:sym typeface="Symbol" panose="05050102010706020507" pitchFamily="18" charset="2"/>
            </a:endParaRPr>
          </a:p>
        </p:txBody>
      </p:sp>
      <p:sp>
        <p:nvSpPr>
          <p:cNvPr id="388165" name="AutoShape 69"/>
          <p:cNvSpPr>
            <a:spLocks noChangeArrowheads="1"/>
          </p:cNvSpPr>
          <p:nvPr/>
        </p:nvSpPr>
        <p:spPr bwMode="auto">
          <a:xfrm>
            <a:off x="473074" y="1538288"/>
            <a:ext cx="4421189" cy="1838801"/>
          </a:xfrm>
          <a:prstGeom prst="roundRect">
            <a:avLst>
              <a:gd name="adj" fmla="val 16667"/>
            </a:avLst>
          </a:prstGeom>
          <a:noFill/>
          <a:ln w="9525" algn="ctr">
            <a:solidFill>
              <a:schemeClr val="hlink"/>
            </a:solidFill>
            <a:rou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400" b="1" i="1" dirty="0">
                <a:solidFill>
                  <a:srgbClr val="800000"/>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n-US" altLang="zh-CN" sz="2400" b="1" i="1" baseline="-25000" dirty="0">
                <a:solidFill>
                  <a:srgbClr val="800000"/>
                </a:solidFill>
                <a:latin typeface="Times New Roman" panose="02020603050405020304" pitchFamily="18" charset="0"/>
                <a:ea typeface="+mn-ea"/>
                <a:cs typeface="Times New Roman" panose="02020603050405020304" pitchFamily="18" charset="0"/>
                <a:sym typeface="Symbol" panose="05050102010706020507" pitchFamily="18" charset="2"/>
              </a:rPr>
              <a:t>f</a:t>
            </a:r>
            <a:r>
              <a:rPr lang="en-US" altLang="zh-CN" sz="2400" b="1" dirty="0">
                <a:latin typeface="Times New Roman" panose="02020603050405020304" pitchFamily="18" charset="0"/>
                <a:ea typeface="+mn-ea"/>
                <a:cs typeface="Times New Roman" panose="02020603050405020304" pitchFamily="18" charset="0"/>
                <a:sym typeface="Symbol" panose="05050102010706020507" pitchFamily="18" charset="2"/>
              </a:rPr>
              <a:t> </a:t>
            </a:r>
            <a:r>
              <a:rPr lang="zh-CN" altLang="en-US" sz="2400" b="1" dirty="0" smtClean="0">
                <a:latin typeface="Times New Roman" panose="02020603050405020304" pitchFamily="18" charset="0"/>
                <a:ea typeface="+mn-ea"/>
                <a:cs typeface="Times New Roman" panose="02020603050405020304" pitchFamily="18" charset="0"/>
                <a:sym typeface="Symbol" panose="05050102010706020507" pitchFamily="18" charset="2"/>
              </a:rPr>
              <a:t>：</a:t>
            </a:r>
            <a:r>
              <a:rPr lang="zh-CN" altLang="en-US" sz="2400" b="1" dirty="0" smtClean="0">
                <a:solidFill>
                  <a:srgbClr val="000099"/>
                </a:solidFill>
                <a:latin typeface="Times New Roman" panose="02020603050405020304" pitchFamily="18" charset="0"/>
                <a:ea typeface="+mn-ea"/>
                <a:cs typeface="Times New Roman" panose="02020603050405020304" pitchFamily="18" charset="0"/>
                <a:sym typeface="Symbol" panose="05050102010706020507" pitchFamily="18" charset="2"/>
              </a:rPr>
              <a:t>土</a:t>
            </a:r>
            <a:r>
              <a:rPr lang="zh-CN" altLang="en-US" sz="2400" b="1" dirty="0">
                <a:solidFill>
                  <a:srgbClr val="000099"/>
                </a:solidFill>
                <a:latin typeface="Times New Roman" panose="02020603050405020304" pitchFamily="18" charset="0"/>
                <a:ea typeface="+mn-ea"/>
                <a:cs typeface="Times New Roman" panose="02020603050405020304" pitchFamily="18" charset="0"/>
                <a:sym typeface="Symbol" panose="05050102010706020507" pitchFamily="18" charset="2"/>
              </a:rPr>
              <a:t>的抗剪强度</a:t>
            </a:r>
            <a:endParaRPr lang="zh-CN" altLang="en-US" sz="2400" b="1" dirty="0">
              <a:solidFill>
                <a:srgbClr val="000099"/>
              </a:solidFill>
              <a:latin typeface="Times New Roman" panose="02020603050405020304" pitchFamily="18" charset="0"/>
              <a:ea typeface="+mn-ea"/>
              <a:cs typeface="Times New Roman" panose="02020603050405020304" pitchFamily="18" charset="0"/>
              <a:sym typeface="Symbol" panose="05050102010706020507" pitchFamily="18" charset="2"/>
            </a:endParaRPr>
          </a:p>
          <a:p>
            <a:pPr eaLnBrk="1" hangingPunct="1">
              <a:lnSpc>
                <a:spcPct val="150000"/>
              </a:lnSpc>
            </a:pPr>
            <a:r>
              <a:rPr lang="zh-CN" altLang="en-US" sz="2400" b="1" i="1" dirty="0" smtClean="0">
                <a:solidFill>
                  <a:srgbClr val="800000"/>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zh-CN" sz="2400" b="1" i="1" dirty="0" smtClean="0">
                <a:solidFill>
                  <a:srgbClr val="800000"/>
                </a:solidFill>
                <a:latin typeface="Times New Roman" panose="02020603050405020304" pitchFamily="18" charset="0"/>
                <a:ea typeface="+mn-ea"/>
                <a:cs typeface="Times New Roman" panose="02020603050405020304" pitchFamily="18" charset="0"/>
                <a:sym typeface="Symbol" panose="05050102010706020507" pitchFamily="18" charset="2"/>
              </a:rPr>
              <a:t>tan</a:t>
            </a:r>
            <a:r>
              <a:rPr lang="el-GR" altLang="zh-CN" sz="2400" b="1" i="1" dirty="0" smtClean="0">
                <a:solidFill>
                  <a:srgbClr val="800000"/>
                </a:solidFill>
                <a:latin typeface="Times New Roman" panose="02020603050405020304" pitchFamily="18" charset="0"/>
                <a:ea typeface="+mn-ea"/>
                <a:cs typeface="Times New Roman" panose="02020603050405020304" pitchFamily="18" charset="0"/>
                <a:sym typeface="Symbol" panose="05050102010706020507" pitchFamily="18" charset="2"/>
              </a:rPr>
              <a:t>φ</a:t>
            </a:r>
            <a:r>
              <a:rPr lang="zh-CN" altLang="en-US" sz="2400" b="1" dirty="0" smtClean="0">
                <a:latin typeface="Times New Roman" panose="02020603050405020304" pitchFamily="18" charset="0"/>
                <a:ea typeface="+mn-ea"/>
                <a:cs typeface="Times New Roman" panose="02020603050405020304" pitchFamily="18" charset="0"/>
                <a:sym typeface="Symbol" panose="05050102010706020507" pitchFamily="18" charset="2"/>
              </a:rPr>
              <a:t>：</a:t>
            </a:r>
            <a:r>
              <a:rPr lang="zh-CN" altLang="en-US" sz="2400" b="1" dirty="0" smtClean="0">
                <a:solidFill>
                  <a:srgbClr val="000099"/>
                </a:solidFill>
                <a:latin typeface="Times New Roman" panose="02020603050405020304" pitchFamily="18" charset="0"/>
                <a:ea typeface="+mn-ea"/>
                <a:cs typeface="Times New Roman" panose="02020603050405020304" pitchFamily="18" charset="0"/>
                <a:sym typeface="Symbol" panose="05050102010706020507" pitchFamily="18" charset="2"/>
              </a:rPr>
              <a:t>摩擦</a:t>
            </a:r>
            <a:r>
              <a:rPr lang="zh-CN" altLang="en-US" sz="2400" b="1" dirty="0">
                <a:solidFill>
                  <a:srgbClr val="000099"/>
                </a:solidFill>
                <a:latin typeface="Times New Roman" panose="02020603050405020304" pitchFamily="18" charset="0"/>
                <a:ea typeface="+mn-ea"/>
                <a:cs typeface="Times New Roman" panose="02020603050405020304" pitchFamily="18" charset="0"/>
                <a:sym typeface="Symbol" panose="05050102010706020507" pitchFamily="18" charset="2"/>
              </a:rPr>
              <a:t>强度</a:t>
            </a:r>
            <a:r>
              <a:rPr lang="en-US" altLang="zh-CN" sz="2400" b="1" dirty="0">
                <a:solidFill>
                  <a:srgbClr val="000099"/>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zh-CN" altLang="en-US" sz="2400" b="1" dirty="0">
                <a:solidFill>
                  <a:srgbClr val="000099"/>
                </a:solidFill>
                <a:latin typeface="Times New Roman" panose="02020603050405020304" pitchFamily="18" charset="0"/>
                <a:ea typeface="+mn-ea"/>
                <a:cs typeface="Times New Roman" panose="02020603050405020304" pitchFamily="18" charset="0"/>
                <a:sym typeface="Symbol" panose="05050102010706020507" pitchFamily="18" charset="2"/>
              </a:rPr>
              <a:t>正比于压力</a:t>
            </a:r>
            <a:endParaRPr lang="zh-CN" altLang="en-US" sz="2400" b="1" dirty="0">
              <a:solidFill>
                <a:srgbClr val="000099"/>
              </a:solidFill>
              <a:latin typeface="Times New Roman" panose="02020603050405020304" pitchFamily="18" charset="0"/>
              <a:ea typeface="+mn-ea"/>
              <a:cs typeface="Times New Roman" panose="02020603050405020304" pitchFamily="18" charset="0"/>
              <a:sym typeface="Symbol" panose="05050102010706020507" pitchFamily="18" charset="2"/>
            </a:endParaRPr>
          </a:p>
          <a:p>
            <a:pPr eaLnBrk="1" hangingPunct="1">
              <a:lnSpc>
                <a:spcPct val="150000"/>
              </a:lnSpc>
            </a:pPr>
            <a:r>
              <a:rPr lang="en-US" altLang="zh-CN" sz="2400" b="1" i="1" dirty="0">
                <a:solidFill>
                  <a:srgbClr val="800000"/>
                </a:solidFill>
                <a:latin typeface="Times New Roman" panose="02020603050405020304" pitchFamily="18" charset="0"/>
                <a:ea typeface="+mn-ea"/>
                <a:cs typeface="Times New Roman" panose="02020603050405020304" pitchFamily="18" charset="0"/>
                <a:sym typeface="Symbol" panose="05050102010706020507" pitchFamily="18" charset="2"/>
              </a:rPr>
              <a:t>c</a:t>
            </a:r>
            <a:r>
              <a:rPr lang="zh-CN" altLang="en-US" sz="2400" b="1" dirty="0" smtClean="0">
                <a:latin typeface="Times New Roman" panose="02020603050405020304" pitchFamily="18" charset="0"/>
                <a:ea typeface="+mn-ea"/>
                <a:cs typeface="Times New Roman" panose="02020603050405020304" pitchFamily="18" charset="0"/>
                <a:sym typeface="Symbol" panose="05050102010706020507" pitchFamily="18" charset="2"/>
              </a:rPr>
              <a:t>：</a:t>
            </a:r>
            <a:r>
              <a:rPr lang="zh-CN" altLang="en-US" sz="2400" b="1" dirty="0">
                <a:solidFill>
                  <a:srgbClr val="000099"/>
                </a:solidFill>
                <a:latin typeface="Times New Roman" panose="02020603050405020304" pitchFamily="18" charset="0"/>
                <a:ea typeface="+mn-ea"/>
                <a:cs typeface="Times New Roman" panose="02020603050405020304" pitchFamily="18" charset="0"/>
                <a:sym typeface="Symbol" panose="05050102010706020507" pitchFamily="18" charset="2"/>
              </a:rPr>
              <a:t>黏</a:t>
            </a:r>
            <a:r>
              <a:rPr lang="zh-CN" altLang="en-US" sz="2400" b="1" dirty="0" smtClean="0">
                <a:solidFill>
                  <a:srgbClr val="000099"/>
                </a:solidFill>
                <a:latin typeface="Times New Roman" panose="02020603050405020304" pitchFamily="18" charset="0"/>
                <a:ea typeface="+mn-ea"/>
                <a:cs typeface="Times New Roman" panose="02020603050405020304" pitchFamily="18" charset="0"/>
                <a:sym typeface="Symbol" panose="05050102010706020507" pitchFamily="18" charset="2"/>
              </a:rPr>
              <a:t>聚</a:t>
            </a:r>
            <a:r>
              <a:rPr lang="zh-CN" altLang="en-US" sz="2400" b="1" dirty="0">
                <a:solidFill>
                  <a:srgbClr val="000099"/>
                </a:solidFill>
                <a:latin typeface="Times New Roman" panose="02020603050405020304" pitchFamily="18" charset="0"/>
                <a:ea typeface="+mn-ea"/>
                <a:cs typeface="Times New Roman" panose="02020603050405020304" pitchFamily="18" charset="0"/>
                <a:sym typeface="Symbol" panose="05050102010706020507" pitchFamily="18" charset="2"/>
              </a:rPr>
              <a:t>强度</a:t>
            </a:r>
            <a:endParaRPr lang="zh-CN" altLang="en-US" sz="2400" b="1" dirty="0">
              <a:solidFill>
                <a:srgbClr val="000099"/>
              </a:solidFill>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388169" name="Text Box 73"/>
          <p:cNvSpPr txBox="1">
            <a:spLocks noChangeArrowheads="1"/>
          </p:cNvSpPr>
          <p:nvPr/>
        </p:nvSpPr>
        <p:spPr bwMode="auto">
          <a:xfrm>
            <a:off x="683568" y="930276"/>
            <a:ext cx="132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rgbClr val="008000"/>
                </a:solidFill>
                <a:sym typeface="Symbol" panose="05050102010706020507" pitchFamily="18" charset="2"/>
              </a:rPr>
              <a:t>试验结果</a:t>
            </a:r>
            <a:endParaRPr lang="zh-CN" altLang="en-US" sz="2400" b="1" dirty="0">
              <a:solidFill>
                <a:srgbClr val="008000"/>
              </a:solidFill>
              <a:sym typeface="Symbol" panose="05050102010706020507" pitchFamily="18" charset="2"/>
            </a:endParaRPr>
          </a:p>
        </p:txBody>
      </p:sp>
      <p:sp>
        <p:nvSpPr>
          <p:cNvPr id="388170" name="AutoShape 74"/>
          <p:cNvSpPr>
            <a:spLocks noChangeArrowheads="1"/>
          </p:cNvSpPr>
          <p:nvPr/>
        </p:nvSpPr>
        <p:spPr bwMode="auto">
          <a:xfrm>
            <a:off x="546212" y="5399087"/>
            <a:ext cx="1993900" cy="403225"/>
          </a:xfrm>
          <a:prstGeom prst="wedgeRoundRectCallout">
            <a:avLst>
              <a:gd name="adj1" fmla="val 69107"/>
              <a:gd name="adj2" fmla="val 12599"/>
              <a:gd name="adj3" fmla="val 16667"/>
            </a:avLst>
          </a:prstGeom>
          <a:noFill/>
          <a:ln w="9525" algn="ctr">
            <a:solidFill>
              <a:srgbClr val="FF6600"/>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t>抗剪强度指标</a:t>
            </a:r>
            <a:endParaRPr lang="zh-CN" altLang="en-US" sz="2400" dirty="0"/>
          </a:p>
        </p:txBody>
      </p:sp>
      <mc:AlternateContent xmlns:mc="http://schemas.openxmlformats.org/markup-compatibility/2006">
        <mc:Choice xmlns:a14="http://schemas.microsoft.com/office/drawing/2010/main" Requires="a14">
          <p:sp>
            <p:nvSpPr>
              <p:cNvPr id="6" name="文本框 5"/>
              <p:cNvSpPr txBox="1"/>
              <p:nvPr/>
            </p:nvSpPr>
            <p:spPr>
              <a:xfrm>
                <a:off x="1330650" y="4534449"/>
                <a:ext cx="2579489" cy="465384"/>
              </a:xfrm>
              <a:prstGeom prst="rect">
                <a:avLst/>
              </a:prstGeom>
              <a:solidFill>
                <a:srgbClr val="FFFF00"/>
              </a:solid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panose="02040503050406030204" pitchFamily="18" charset="0"/>
                            </a:rPr>
                          </m:ctrlPr>
                        </m:sSubPr>
                        <m:e>
                          <m:r>
                            <a:rPr lang="zh-CN" altLang="en-US" sz="2800" i="1" smtClean="0">
                              <a:latin typeface="Cambria Math" panose="02040503050406030204" pitchFamily="18" charset="0"/>
                            </a:rPr>
                            <m:t>𝜏</m:t>
                          </m:r>
                        </m:e>
                        <m:sub>
                          <m:r>
                            <a:rPr lang="en-US" altLang="zh-CN" sz="2800" b="0" i="1" smtClean="0">
                              <a:latin typeface="Cambria Math" panose="02040503050406030204" pitchFamily="18" charset="0"/>
                            </a:rPr>
                            <m:t>𝑓</m:t>
                          </m:r>
                        </m:sub>
                      </m:sSub>
                      <m:r>
                        <a:rPr lang="en-US" altLang="zh-CN" sz="2800" i="1" smtClean="0">
                          <a:latin typeface="Cambria Math" panose="02040503050406030204" pitchFamily="18" charset="0"/>
                          <a:ea typeface="Cambria Math" panose="02040503050406030204" pitchFamily="18" charset="0"/>
                        </a:rPr>
                        <m:t>=</m:t>
                      </m:r>
                      <m:r>
                        <a:rPr lang="en-US" altLang="zh-CN" sz="2800" b="0" i="1" smtClean="0">
                          <a:latin typeface="Cambria Math" panose="02040503050406030204" pitchFamily="18" charset="0"/>
                          <a:ea typeface="Cambria Math" panose="02040503050406030204" pitchFamily="18" charset="0"/>
                        </a:rPr>
                        <m:t>𝑐</m:t>
                      </m:r>
                      <m:r>
                        <a:rPr lang="en-US" altLang="zh-CN" sz="2800" b="0" i="1" smtClean="0">
                          <a:latin typeface="Cambria Math" panose="02040503050406030204" pitchFamily="18" charset="0"/>
                          <a:ea typeface="Cambria Math" panose="02040503050406030204" pitchFamily="18" charset="0"/>
                        </a:rPr>
                        <m:t>+</m:t>
                      </m:r>
                      <m:r>
                        <a:rPr lang="zh-CN" altLang="en-US" sz="2800" b="0" i="1" smtClean="0">
                          <a:latin typeface="Cambria Math" panose="02040503050406030204" pitchFamily="18" charset="0"/>
                          <a:ea typeface="Cambria Math" panose="02040503050406030204" pitchFamily="18" charset="0"/>
                        </a:rPr>
                        <m:t>𝜎</m:t>
                      </m:r>
                      <m:func>
                        <m:funcPr>
                          <m:ctrlPr>
                            <a:rPr lang="en-US" altLang="zh-CN" sz="2800" b="0" i="1" smtClean="0">
                              <a:latin typeface="Cambria Math" panose="02040503050406030204" pitchFamily="18" charset="0"/>
                              <a:ea typeface="Cambria Math" panose="02040503050406030204" pitchFamily="18" charset="0"/>
                            </a:rPr>
                          </m:ctrlPr>
                        </m:funcPr>
                        <m:fName>
                          <m:r>
                            <m:rPr>
                              <m:sty m:val="p"/>
                            </m:rPr>
                            <a:rPr lang="en-US" altLang="zh-CN" sz="2800" b="0" i="0" smtClean="0">
                              <a:latin typeface="Cambria Math" panose="02040503050406030204" pitchFamily="18" charset="0"/>
                              <a:ea typeface="Cambria Math" panose="02040503050406030204" pitchFamily="18" charset="0"/>
                            </a:rPr>
                            <m:t>tan</m:t>
                          </m:r>
                        </m:fName>
                        <m:e>
                          <m:r>
                            <a:rPr lang="zh-CN" altLang="en-US" sz="2800" b="0" i="1" smtClean="0">
                              <a:latin typeface="Cambria Math" panose="02040503050406030204" pitchFamily="18" charset="0"/>
                              <a:ea typeface="Cambria Math" panose="02040503050406030204" pitchFamily="18" charset="0"/>
                            </a:rPr>
                            <m:t>𝜑</m:t>
                          </m:r>
                        </m:e>
                      </m:func>
                    </m:oMath>
                  </m:oMathPara>
                </a14:m>
                <a:endParaRPr lang="zh-CN" altLang="en-US" sz="2800" dirty="0"/>
              </a:p>
            </p:txBody>
          </p:sp>
        </mc:Choice>
        <mc:Fallback>
          <p:sp>
            <p:nvSpPr>
              <p:cNvPr id="6" name="文本框 5"/>
              <p:cNvSpPr txBox="1">
                <a:spLocks noRot="1" noChangeAspect="1" noMove="1" noResize="1" noEditPoints="1" noAdjustHandles="1" noChangeArrowheads="1" noChangeShapeType="1" noTextEdit="1"/>
              </p:cNvSpPr>
              <p:nvPr/>
            </p:nvSpPr>
            <p:spPr>
              <a:xfrm>
                <a:off x="1330650" y="4534449"/>
                <a:ext cx="2579489" cy="465384"/>
              </a:xfrm>
              <a:prstGeom prst="rect">
                <a:avLst/>
              </a:prstGeom>
              <a:blipFill rotWithShape="1">
                <a:blip r:embed="rId1"/>
                <a:stretch>
                  <a:fillRect l="-13" t="-118" r="17" b="103"/>
                </a:stretch>
              </a:blipFill>
            </p:spPr>
            <p:txBody>
              <a:bodyPr/>
              <a:lstStyle/>
              <a:p>
                <a:r>
                  <a:rPr lang="zh-CN" altLang="en-US">
                    <a:noFill/>
                  </a:rPr>
                  <a:t> </a:t>
                </a:r>
              </a:p>
            </p:txBody>
          </p:sp>
        </mc:Fallback>
      </mc:AlternateContent>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2747766"/>
            <a:ext cx="3876675" cy="2228850"/>
          </a:xfrm>
          <a:prstGeom prst="rect">
            <a:avLst/>
          </a:prstGeom>
        </p:spPr>
      </p:pic>
      <p:sp>
        <p:nvSpPr>
          <p:cNvPr id="10" name="Rectangle 6"/>
          <p:cNvSpPr>
            <a:spLocks noChangeArrowheads="1"/>
          </p:cNvSpPr>
          <p:nvPr/>
        </p:nvSpPr>
        <p:spPr bwMode="auto">
          <a:xfrm>
            <a:off x="-1" y="2"/>
            <a:ext cx="4533901"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§5.2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土的抗剪强度理论</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8169"/>
                                        </p:tgtEl>
                                        <p:attrNameLst>
                                          <p:attrName>style.visibility</p:attrName>
                                        </p:attrNameLst>
                                      </p:cBhvr>
                                      <p:to>
                                        <p:strVal val="visible"/>
                                      </p:to>
                                    </p:set>
                                    <p:animEffect transition="in" filter="wipe(left)">
                                      <p:cBhvr>
                                        <p:cTn id="7" dur="500"/>
                                        <p:tgtEl>
                                          <p:spTgt spid="38816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88164"/>
                                        </p:tgtEl>
                                        <p:attrNameLst>
                                          <p:attrName>style.visibility</p:attrName>
                                        </p:attrNameLst>
                                      </p:cBhvr>
                                      <p:to>
                                        <p:strVal val="visible"/>
                                      </p:to>
                                    </p:set>
                                    <p:animEffect transition="in" filter="slide(fromBottom)">
                                      <p:cBhvr>
                                        <p:cTn id="11" dur="500"/>
                                        <p:tgtEl>
                                          <p:spTgt spid="388164"/>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388165"/>
                                        </p:tgtEl>
                                        <p:attrNameLst>
                                          <p:attrName>style.visibility</p:attrName>
                                        </p:attrNameLst>
                                      </p:cBhvr>
                                      <p:to>
                                        <p:strVal val="visible"/>
                                      </p:to>
                                    </p:set>
                                    <p:animEffect transition="in" filter="slide(fromBottom)">
                                      <p:cBhvr>
                                        <p:cTn id="16" dur="500"/>
                                        <p:tgtEl>
                                          <p:spTgt spid="388165"/>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388133"/>
                                        </p:tgtEl>
                                        <p:attrNameLst>
                                          <p:attrName>style.visibility</p:attrName>
                                        </p:attrNameLst>
                                      </p:cBhvr>
                                      <p:to>
                                        <p:strVal val="visible"/>
                                      </p:to>
                                    </p:set>
                                    <p:animEffect transition="in" filter="slide(fromLeft)">
                                      <p:cBhvr>
                                        <p:cTn id="21" dur="500"/>
                                        <p:tgtEl>
                                          <p:spTgt spid="388133"/>
                                        </p:tgtEl>
                                      </p:cBhvr>
                                    </p:animEffect>
                                  </p:childTnLst>
                                </p:cTn>
                              </p:par>
                            </p:childTnLst>
                          </p:cTn>
                        </p:par>
                        <p:par>
                          <p:cTn id="22" fill="hold">
                            <p:stCondLst>
                              <p:cond delay="500"/>
                            </p:stCondLst>
                            <p:childTnLst>
                              <p:par>
                                <p:cTn id="23" presetID="12" presetClass="entr" presetSubtype="1" fill="hold" grpId="0" nodeType="afterEffect">
                                  <p:stCondLst>
                                    <p:cond delay="0"/>
                                  </p:stCondLst>
                                  <p:childTnLst>
                                    <p:set>
                                      <p:cBhvr>
                                        <p:cTn id="24" dur="1" fill="hold">
                                          <p:stCondLst>
                                            <p:cond delay="0"/>
                                          </p:stCondLst>
                                        </p:cTn>
                                        <p:tgtEl>
                                          <p:spTgt spid="388170"/>
                                        </p:tgtEl>
                                        <p:attrNameLst>
                                          <p:attrName>style.visibility</p:attrName>
                                        </p:attrNameLst>
                                      </p:cBhvr>
                                      <p:to>
                                        <p:strVal val="visible"/>
                                      </p:to>
                                    </p:set>
                                    <p:animEffect transition="in" filter="slide(fromTop)">
                                      <p:cBhvr>
                                        <p:cTn id="25" dur="500"/>
                                        <p:tgtEl>
                                          <p:spTgt spid="388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33" grpId="0" animBg="1" autoUpdateAnimBg="0"/>
      <p:bldP spid="388164" grpId="0"/>
      <p:bldP spid="388165" grpId="0" animBg="1"/>
      <p:bldP spid="388169" grpId="0"/>
      <p:bldP spid="3881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9B8B7A7-7DC8-4E3D-8203-39BD10096819}" type="slidenum">
              <a:rPr lang="en-US" altLang="zh-CN"/>
            </a:fld>
            <a:endParaRPr lang="en-US" altLang="zh-CN"/>
          </a:p>
        </p:txBody>
      </p:sp>
      <p:grpSp>
        <p:nvGrpSpPr>
          <p:cNvPr id="2" name="Group 5"/>
          <p:cNvGrpSpPr/>
          <p:nvPr/>
        </p:nvGrpSpPr>
        <p:grpSpPr bwMode="auto">
          <a:xfrm>
            <a:off x="1311275" y="1960563"/>
            <a:ext cx="3538538" cy="1393825"/>
            <a:chOff x="3107" y="913"/>
            <a:chExt cx="2229" cy="878"/>
          </a:xfrm>
        </p:grpSpPr>
        <p:sp>
          <p:nvSpPr>
            <p:cNvPr id="13352" name="Line 6"/>
            <p:cNvSpPr>
              <a:spLocks noChangeShapeType="1"/>
            </p:cNvSpPr>
            <p:nvPr/>
          </p:nvSpPr>
          <p:spPr bwMode="auto">
            <a:xfrm>
              <a:off x="3176" y="1791"/>
              <a:ext cx="1584" cy="0"/>
            </a:xfrm>
            <a:prstGeom prst="line">
              <a:avLst/>
            </a:prstGeom>
            <a:noFill/>
            <a:ln w="762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53" name="AutoShape 7"/>
            <p:cNvSpPr>
              <a:spLocks noChangeArrowheads="1"/>
            </p:cNvSpPr>
            <p:nvPr/>
          </p:nvSpPr>
          <p:spPr bwMode="auto">
            <a:xfrm>
              <a:off x="3872" y="913"/>
              <a:ext cx="255" cy="480"/>
            </a:xfrm>
            <a:prstGeom prst="downArrow">
              <a:avLst>
                <a:gd name="adj1" fmla="val 50000"/>
                <a:gd name="adj2" fmla="val 47059"/>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3354" name="Text Box 8"/>
            <p:cNvSpPr txBox="1">
              <a:spLocks noChangeArrowheads="1"/>
            </p:cNvSpPr>
            <p:nvPr/>
          </p:nvSpPr>
          <p:spPr bwMode="auto">
            <a:xfrm>
              <a:off x="3560" y="941"/>
              <a:ext cx="2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400" i="1"/>
                <a:t>N</a:t>
              </a:r>
              <a:endParaRPr kumimoji="1" lang="en-US" altLang="zh-CN" sz="2400" i="1"/>
            </a:p>
          </p:txBody>
        </p:sp>
        <p:sp>
          <p:nvSpPr>
            <p:cNvPr id="13355" name="Text Box 9"/>
            <p:cNvSpPr txBox="1">
              <a:spLocks noChangeArrowheads="1"/>
            </p:cNvSpPr>
            <p:nvPr/>
          </p:nvSpPr>
          <p:spPr bwMode="auto">
            <a:xfrm>
              <a:off x="4184" y="913"/>
              <a:ext cx="11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400" i="1" dirty="0"/>
                <a:t>T</a:t>
              </a:r>
              <a:r>
                <a:rPr kumimoji="1" lang="en-US" altLang="zh-CN" sz="2400" dirty="0"/>
                <a:t>= </a:t>
              </a:r>
              <a:r>
                <a:rPr kumimoji="1" lang="en-US" altLang="zh-CN" sz="2400" i="1" dirty="0" smtClean="0">
                  <a:sym typeface="Symbol" panose="05050102010706020507" pitchFamily="18" charset="2"/>
                </a:rPr>
                <a:t>N tan</a:t>
              </a:r>
              <a:r>
                <a:rPr kumimoji="1" lang="el-GR" altLang="zh-CN" sz="2400" i="1" dirty="0" smtClean="0">
                  <a:latin typeface="Times New Roman" panose="02020603050405020304" pitchFamily="18" charset="0"/>
                  <a:sym typeface="Symbol" panose="05050102010706020507" pitchFamily="18" charset="2"/>
                </a:rPr>
                <a:t>φ</a:t>
              </a:r>
              <a:endParaRPr kumimoji="1" lang="el-GR" altLang="zh-CN" sz="2400" i="1" baseline="-25000" dirty="0">
                <a:latin typeface="宋体" panose="02010600030101010101" pitchFamily="2" charset="-122"/>
              </a:endParaRPr>
            </a:p>
          </p:txBody>
        </p:sp>
        <p:sp>
          <p:nvSpPr>
            <p:cNvPr id="13356" name="Line 10"/>
            <p:cNvSpPr>
              <a:spLocks noChangeShapeType="1"/>
            </p:cNvSpPr>
            <p:nvPr/>
          </p:nvSpPr>
          <p:spPr bwMode="auto">
            <a:xfrm>
              <a:off x="3224" y="1624"/>
              <a:ext cx="336" cy="0"/>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57" name="Rectangle 11"/>
            <p:cNvSpPr>
              <a:spLocks noChangeArrowheads="1"/>
            </p:cNvSpPr>
            <p:nvPr/>
          </p:nvSpPr>
          <p:spPr bwMode="auto">
            <a:xfrm>
              <a:off x="3560" y="1366"/>
              <a:ext cx="907" cy="397"/>
            </a:xfrm>
            <a:prstGeom prst="rect">
              <a:avLst/>
            </a:prstGeom>
            <a:solidFill>
              <a:srgbClr val="CC9900"/>
            </a:solidFill>
            <a:ln w="28575">
              <a:solidFill>
                <a:srgbClr val="800000"/>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3358" name="Text Box 12"/>
            <p:cNvSpPr txBox="1">
              <a:spLocks noChangeArrowheads="1"/>
            </p:cNvSpPr>
            <p:nvPr/>
          </p:nvSpPr>
          <p:spPr bwMode="auto">
            <a:xfrm>
              <a:off x="3107" y="1310"/>
              <a:ext cx="3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400" i="1"/>
                <a:t>T</a:t>
              </a:r>
              <a:endParaRPr kumimoji="1" lang="en-US" altLang="zh-CN" sz="2400" i="1"/>
            </a:p>
          </p:txBody>
        </p:sp>
      </p:grpSp>
      <p:grpSp>
        <p:nvGrpSpPr>
          <p:cNvPr id="3" name="Group 53"/>
          <p:cNvGrpSpPr/>
          <p:nvPr/>
        </p:nvGrpSpPr>
        <p:grpSpPr bwMode="auto">
          <a:xfrm>
            <a:off x="5300663" y="1804988"/>
            <a:ext cx="2798762" cy="1630362"/>
            <a:chOff x="547" y="1038"/>
            <a:chExt cx="1763" cy="1027"/>
          </a:xfrm>
        </p:grpSpPr>
        <p:sp>
          <p:nvSpPr>
            <p:cNvPr id="13345" name="Rectangle 15"/>
            <p:cNvSpPr>
              <a:spLocks noChangeArrowheads="1"/>
            </p:cNvSpPr>
            <p:nvPr/>
          </p:nvSpPr>
          <p:spPr bwMode="auto">
            <a:xfrm>
              <a:off x="1220" y="1064"/>
              <a:ext cx="9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a:latin typeface="Times New Roman" panose="02020603050405020304" pitchFamily="18" charset="0"/>
                  <a:ea typeface="隶书" panose="02010509060101010101" pitchFamily="49" charset="-122"/>
                  <a:cs typeface="Arial" panose="020B0604020202020204" pitchFamily="34" charset="0"/>
                </a:rPr>
                <a:t>滑动摩擦</a:t>
              </a:r>
              <a:endParaRPr kumimoji="1" lang="zh-CN" altLang="en-US" sz="2400">
                <a:latin typeface="Times New Roman" panose="02020603050405020304" pitchFamily="18" charset="0"/>
                <a:ea typeface="隶书" panose="02010509060101010101" pitchFamily="49" charset="-122"/>
                <a:cs typeface="Arial" panose="020B0604020202020204" pitchFamily="34" charset="0"/>
              </a:endParaRPr>
            </a:p>
          </p:txBody>
        </p:sp>
        <p:grpSp>
          <p:nvGrpSpPr>
            <p:cNvPr id="13346" name="Group 28"/>
            <p:cNvGrpSpPr/>
            <p:nvPr/>
          </p:nvGrpSpPr>
          <p:grpSpPr bwMode="auto">
            <a:xfrm>
              <a:off x="869" y="1073"/>
              <a:ext cx="1389" cy="992"/>
              <a:chOff x="609" y="2064"/>
              <a:chExt cx="2727" cy="1673"/>
            </a:xfrm>
          </p:grpSpPr>
          <p:sp>
            <p:nvSpPr>
              <p:cNvPr id="13349" name="Line 13"/>
              <p:cNvSpPr>
                <a:spLocks noChangeShapeType="1"/>
              </p:cNvSpPr>
              <p:nvPr/>
            </p:nvSpPr>
            <p:spPr bwMode="auto">
              <a:xfrm flipV="1">
                <a:off x="616" y="2714"/>
                <a:ext cx="2160" cy="1008"/>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50" name="Line 16"/>
              <p:cNvSpPr>
                <a:spLocks noChangeShapeType="1"/>
              </p:cNvSpPr>
              <p:nvPr/>
            </p:nvSpPr>
            <p:spPr bwMode="auto">
              <a:xfrm>
                <a:off x="609" y="3737"/>
                <a:ext cx="2727" cy="0"/>
              </a:xfrm>
              <a:prstGeom prst="line">
                <a:avLst/>
              </a:prstGeom>
              <a:noFill/>
              <a:ln w="19050">
                <a:solidFill>
                  <a:schemeClr val="tx1"/>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13351" name="Line 17"/>
              <p:cNvSpPr>
                <a:spLocks noChangeShapeType="1"/>
              </p:cNvSpPr>
              <p:nvPr/>
            </p:nvSpPr>
            <p:spPr bwMode="auto">
              <a:xfrm flipV="1">
                <a:off x="609" y="2064"/>
                <a:ext cx="0" cy="1673"/>
              </a:xfrm>
              <a:prstGeom prst="line">
                <a:avLst/>
              </a:prstGeom>
              <a:noFill/>
              <a:ln w="19050">
                <a:solidFill>
                  <a:schemeClr val="tx1"/>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grpSp>
        <p:sp>
          <p:nvSpPr>
            <p:cNvPr id="13347" name="Text Box 18"/>
            <p:cNvSpPr txBox="1">
              <a:spLocks noChangeArrowheads="1"/>
            </p:cNvSpPr>
            <p:nvPr/>
          </p:nvSpPr>
          <p:spPr bwMode="auto">
            <a:xfrm>
              <a:off x="2067" y="1794"/>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i="1">
                  <a:sym typeface="Symbol" panose="05050102010706020507" pitchFamily="18" charset="2"/>
                </a:rPr>
                <a:t></a:t>
              </a:r>
              <a:endParaRPr lang="en-US" altLang="zh-CN" i="1">
                <a:sym typeface="Symbol" panose="05050102010706020507" pitchFamily="18" charset="2"/>
              </a:endParaRPr>
            </a:p>
          </p:txBody>
        </p:sp>
        <p:sp>
          <p:nvSpPr>
            <p:cNvPr id="13348" name="Text Box 19"/>
            <p:cNvSpPr txBox="1">
              <a:spLocks noChangeArrowheads="1"/>
            </p:cNvSpPr>
            <p:nvPr/>
          </p:nvSpPr>
          <p:spPr bwMode="auto">
            <a:xfrm>
              <a:off x="547" y="1038"/>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i="1">
                  <a:sym typeface="Symbol" panose="05050102010706020507" pitchFamily="18" charset="2"/>
                </a:rPr>
                <a:t></a:t>
              </a:r>
              <a:endParaRPr lang="en-US" altLang="zh-CN" i="1">
                <a:sym typeface="Symbol" panose="05050102010706020507" pitchFamily="18" charset="2"/>
              </a:endParaRPr>
            </a:p>
          </p:txBody>
        </p:sp>
      </p:grpSp>
      <p:sp>
        <p:nvSpPr>
          <p:cNvPr id="393241" name="Text Box 25"/>
          <p:cNvSpPr txBox="1">
            <a:spLocks noChangeArrowheads="1"/>
          </p:cNvSpPr>
          <p:nvPr/>
        </p:nvSpPr>
        <p:spPr bwMode="auto">
          <a:xfrm>
            <a:off x="601788" y="1281114"/>
            <a:ext cx="20462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5000"/>
              </a:lnSpc>
              <a:buClr>
                <a:srgbClr val="9900FF"/>
              </a:buClr>
              <a:buFont typeface="Wingdings" panose="05000000000000000000" pitchFamily="2" charset="2"/>
              <a:buNone/>
            </a:pPr>
            <a:r>
              <a:rPr lang="zh-CN" altLang="en-US" sz="2000" dirty="0">
                <a:solidFill>
                  <a:srgbClr val="0000FF"/>
                </a:solidFill>
              </a:rPr>
              <a:t>（</a:t>
            </a:r>
            <a:r>
              <a:rPr lang="en-US" altLang="zh-CN" sz="2000" dirty="0">
                <a:solidFill>
                  <a:srgbClr val="0000FF"/>
                </a:solidFill>
              </a:rPr>
              <a:t>1</a:t>
            </a:r>
            <a:r>
              <a:rPr lang="zh-CN" altLang="en-US" sz="2000" dirty="0">
                <a:solidFill>
                  <a:srgbClr val="0000FF"/>
                </a:solidFill>
              </a:rPr>
              <a:t>）滑动摩擦</a:t>
            </a:r>
            <a:endParaRPr lang="zh-CN" altLang="en-US" sz="2000" dirty="0">
              <a:solidFill>
                <a:srgbClr val="0000FF"/>
              </a:solidFill>
            </a:endParaRPr>
          </a:p>
        </p:txBody>
      </p:sp>
      <p:sp>
        <p:nvSpPr>
          <p:cNvPr id="393243" name="Rectangle 27"/>
          <p:cNvSpPr>
            <a:spLocks noChangeArrowheads="1"/>
          </p:cNvSpPr>
          <p:nvPr/>
        </p:nvSpPr>
        <p:spPr bwMode="auto">
          <a:xfrm>
            <a:off x="1231106" y="665610"/>
            <a:ext cx="2239170" cy="369332"/>
          </a:xfrm>
          <a:prstGeom prst="rect">
            <a:avLst/>
          </a:prstGeom>
          <a:solidFill>
            <a:schemeClr val="tx2">
              <a:lumMod val="20000"/>
              <a:lumOff val="80000"/>
            </a:schemeClr>
          </a:solidFill>
          <a:ln>
            <a:noFill/>
          </a:ln>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smtClean="0">
                <a:latin typeface="Times New Roman" panose="02020603050405020304" pitchFamily="18" charset="0"/>
                <a:ea typeface="黑体" panose="02010609060101010101" pitchFamily="49" charset="-122"/>
              </a:rPr>
              <a:t>摩擦</a:t>
            </a:r>
            <a:r>
              <a:rPr lang="zh-CN" altLang="en-US" sz="2400" dirty="0">
                <a:latin typeface="Times New Roman" panose="02020603050405020304" pitchFamily="18" charset="0"/>
                <a:ea typeface="黑体" panose="02010609060101010101" pitchFamily="49" charset="-122"/>
              </a:rPr>
              <a:t>强度 </a:t>
            </a:r>
            <a:r>
              <a:rPr lang="zh-CN" altLang="en-US" sz="2400" i="1" dirty="0" smtClean="0">
                <a:latin typeface="Times New Roman" panose="02020603050405020304" pitchFamily="18" charset="0"/>
                <a:ea typeface="黑体" panose="02010609060101010101" pitchFamily="49" charset="-122"/>
                <a:sym typeface="Symbol" panose="05050102010706020507" pitchFamily="18" charset="2"/>
              </a:rPr>
              <a:t> </a:t>
            </a:r>
            <a:r>
              <a:rPr lang="en-US" altLang="zh-CN" sz="2400" i="1" dirty="0" smtClean="0">
                <a:latin typeface="Times New Roman" panose="02020603050405020304" pitchFamily="18" charset="0"/>
                <a:ea typeface="黑体" panose="02010609060101010101" pitchFamily="49" charset="-122"/>
                <a:sym typeface="Symbol" panose="05050102010706020507" pitchFamily="18" charset="2"/>
              </a:rPr>
              <a:t>tan</a:t>
            </a:r>
            <a:r>
              <a:rPr lang="el-GR" altLang="zh-CN" sz="2400" i="1" dirty="0" smtClean="0">
                <a:latin typeface="Times New Roman" panose="02020603050405020304" pitchFamily="18" charset="0"/>
                <a:ea typeface="黑体" panose="02010609060101010101" pitchFamily="49" charset="-122"/>
                <a:sym typeface="Symbol" panose="05050102010706020507" pitchFamily="18" charset="2"/>
              </a:rPr>
              <a:t>φ</a:t>
            </a:r>
            <a:endParaRPr lang="en-US" altLang="zh-CN" sz="2400" dirty="0">
              <a:latin typeface="Times New Roman" panose="02020603050405020304" pitchFamily="18" charset="0"/>
              <a:ea typeface="黑体" panose="02010609060101010101" pitchFamily="49" charset="-122"/>
            </a:endParaRPr>
          </a:p>
        </p:txBody>
      </p:sp>
      <p:sp>
        <p:nvSpPr>
          <p:cNvPr id="393246" name="Text Box 30"/>
          <p:cNvSpPr txBox="1">
            <a:spLocks noChangeArrowheads="1"/>
          </p:cNvSpPr>
          <p:nvPr/>
        </p:nvSpPr>
        <p:spPr bwMode="auto">
          <a:xfrm>
            <a:off x="5549900" y="3783013"/>
            <a:ext cx="3265488" cy="159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eaLnBrk="1" hangingPunct="1">
              <a:lnSpc>
                <a:spcPct val="125000"/>
              </a:lnSpc>
              <a:spcBef>
                <a:spcPct val="10000"/>
              </a:spcBef>
              <a:spcAft>
                <a:spcPct val="10000"/>
              </a:spcAft>
              <a:buSzPct val="130000"/>
              <a:buFont typeface="Wingdings" panose="05000000000000000000" pitchFamily="2" charset="2"/>
              <a:buChar char="Ø"/>
            </a:pPr>
            <a:r>
              <a:rPr lang="zh-CN" altLang="en-US" sz="2000" b="1" dirty="0">
                <a:solidFill>
                  <a:srgbClr val="006600"/>
                </a:solidFill>
                <a:latin typeface="Times New Roman" panose="02020603050405020304" pitchFamily="18" charset="0"/>
              </a:rPr>
              <a:t>由颗粒之间发生滑动时颗粒接触面粗糙不平所引起，与颗粒大小，矿物组成等因素有关</a:t>
            </a:r>
            <a:endParaRPr lang="zh-CN" altLang="en-US" sz="2000" b="1" dirty="0">
              <a:solidFill>
                <a:srgbClr val="006600"/>
              </a:solidFill>
              <a:latin typeface="Times New Roman" panose="02020603050405020304" pitchFamily="18" charset="0"/>
            </a:endParaRPr>
          </a:p>
        </p:txBody>
      </p:sp>
      <p:grpSp>
        <p:nvGrpSpPr>
          <p:cNvPr id="5" name="Group 55"/>
          <p:cNvGrpSpPr/>
          <p:nvPr/>
        </p:nvGrpSpPr>
        <p:grpSpPr bwMode="auto">
          <a:xfrm>
            <a:off x="487363" y="3990975"/>
            <a:ext cx="4933950" cy="2255838"/>
            <a:chOff x="307" y="2514"/>
            <a:chExt cx="3108" cy="1421"/>
          </a:xfrm>
        </p:grpSpPr>
        <p:sp>
          <p:nvSpPr>
            <p:cNvPr id="13324" name="Rectangle 32"/>
            <p:cNvSpPr>
              <a:spLocks noChangeArrowheads="1"/>
            </p:cNvSpPr>
            <p:nvPr/>
          </p:nvSpPr>
          <p:spPr bwMode="auto">
            <a:xfrm>
              <a:off x="850" y="2514"/>
              <a:ext cx="2477" cy="967"/>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3325" name="Line 33"/>
            <p:cNvSpPr>
              <a:spLocks noChangeShapeType="1"/>
            </p:cNvSpPr>
            <p:nvPr/>
          </p:nvSpPr>
          <p:spPr bwMode="auto">
            <a:xfrm>
              <a:off x="850" y="2746"/>
              <a:ext cx="247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26" name="Line 34"/>
            <p:cNvSpPr>
              <a:spLocks noChangeShapeType="1"/>
            </p:cNvSpPr>
            <p:nvPr/>
          </p:nvSpPr>
          <p:spPr bwMode="auto">
            <a:xfrm>
              <a:off x="851" y="2866"/>
              <a:ext cx="247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27" name="Line 35"/>
            <p:cNvSpPr>
              <a:spLocks noChangeShapeType="1"/>
            </p:cNvSpPr>
            <p:nvPr/>
          </p:nvSpPr>
          <p:spPr bwMode="auto">
            <a:xfrm>
              <a:off x="852" y="2986"/>
              <a:ext cx="247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28" name="Line 36"/>
            <p:cNvSpPr>
              <a:spLocks noChangeShapeType="1"/>
            </p:cNvSpPr>
            <p:nvPr/>
          </p:nvSpPr>
          <p:spPr bwMode="auto">
            <a:xfrm>
              <a:off x="853" y="3109"/>
              <a:ext cx="247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29" name="Line 37"/>
            <p:cNvSpPr>
              <a:spLocks noChangeShapeType="1"/>
            </p:cNvSpPr>
            <p:nvPr/>
          </p:nvSpPr>
          <p:spPr bwMode="auto">
            <a:xfrm>
              <a:off x="854" y="3235"/>
              <a:ext cx="247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30" name="Line 38"/>
            <p:cNvSpPr>
              <a:spLocks noChangeShapeType="1"/>
            </p:cNvSpPr>
            <p:nvPr/>
          </p:nvSpPr>
          <p:spPr bwMode="auto">
            <a:xfrm>
              <a:off x="855" y="3358"/>
              <a:ext cx="247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31" name="Line 39"/>
            <p:cNvSpPr>
              <a:spLocks noChangeShapeType="1"/>
            </p:cNvSpPr>
            <p:nvPr/>
          </p:nvSpPr>
          <p:spPr bwMode="auto">
            <a:xfrm>
              <a:off x="1448" y="2516"/>
              <a:ext cx="0" cy="96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32" name="Line 40"/>
            <p:cNvSpPr>
              <a:spLocks noChangeShapeType="1"/>
            </p:cNvSpPr>
            <p:nvPr/>
          </p:nvSpPr>
          <p:spPr bwMode="auto">
            <a:xfrm>
              <a:off x="2089" y="2521"/>
              <a:ext cx="0" cy="96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33" name="Line 41"/>
            <p:cNvSpPr>
              <a:spLocks noChangeShapeType="1"/>
            </p:cNvSpPr>
            <p:nvPr/>
          </p:nvSpPr>
          <p:spPr bwMode="auto">
            <a:xfrm>
              <a:off x="2703" y="2520"/>
              <a:ext cx="0" cy="96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34" name="Line 42"/>
            <p:cNvSpPr>
              <a:spLocks noChangeShapeType="1"/>
            </p:cNvSpPr>
            <p:nvPr/>
          </p:nvSpPr>
          <p:spPr bwMode="auto">
            <a:xfrm>
              <a:off x="1051" y="2813"/>
              <a:ext cx="1943" cy="532"/>
            </a:xfrm>
            <a:prstGeom prst="line">
              <a:avLst/>
            </a:prstGeom>
            <a:noFill/>
            <a:ln w="28575">
              <a:solidFill>
                <a:schemeClr val="tx2"/>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35" name="Text Box 43"/>
            <p:cNvSpPr txBox="1">
              <a:spLocks noChangeArrowheads="1"/>
            </p:cNvSpPr>
            <p:nvPr/>
          </p:nvSpPr>
          <p:spPr bwMode="auto">
            <a:xfrm>
              <a:off x="739" y="3468"/>
              <a:ext cx="26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latin typeface="Times New Roman" panose="02020603050405020304" pitchFamily="18" charset="0"/>
                </a:rPr>
                <a:t>0.02      0.06          0.2          0.6            2</a:t>
              </a:r>
              <a:endParaRPr lang="en-US" altLang="zh-CN">
                <a:latin typeface="Times New Roman" panose="02020603050405020304" pitchFamily="18" charset="0"/>
              </a:endParaRPr>
            </a:p>
          </p:txBody>
        </p:sp>
        <p:sp>
          <p:nvSpPr>
            <p:cNvPr id="13336" name="Text Box 44"/>
            <p:cNvSpPr txBox="1">
              <a:spLocks noChangeArrowheads="1"/>
            </p:cNvSpPr>
            <p:nvPr/>
          </p:nvSpPr>
          <p:spPr bwMode="auto">
            <a:xfrm>
              <a:off x="532" y="2729"/>
              <a:ext cx="340" cy="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05000"/>
                </a:lnSpc>
              </a:pPr>
              <a:r>
                <a:rPr lang="en-US" altLang="zh-CN">
                  <a:latin typeface="Times New Roman" panose="02020603050405020304" pitchFamily="18" charset="0"/>
                </a:rPr>
                <a:t>30</a:t>
              </a:r>
              <a:r>
                <a:rPr lang="en-US" altLang="zh-CN">
                  <a:latin typeface="Times New Roman" panose="02020603050405020304" pitchFamily="18" charset="0"/>
                  <a:sym typeface="Symbol" panose="05050102010706020507" pitchFamily="18" charset="2"/>
                </a:rPr>
                <a:t></a:t>
              </a:r>
              <a:endParaRPr lang="en-US" altLang="zh-CN">
                <a:latin typeface="Times New Roman" panose="02020603050405020304" pitchFamily="18" charset="0"/>
                <a:sym typeface="Symbol" panose="05050102010706020507" pitchFamily="18" charset="2"/>
              </a:endParaRPr>
            </a:p>
            <a:p>
              <a:pPr eaLnBrk="1" hangingPunct="1">
                <a:lnSpc>
                  <a:spcPct val="105000"/>
                </a:lnSpc>
              </a:pPr>
              <a:endParaRPr lang="en-US" altLang="zh-CN">
                <a:latin typeface="Times New Roman" panose="02020603050405020304" pitchFamily="18" charset="0"/>
              </a:endParaRPr>
            </a:p>
            <a:p>
              <a:pPr eaLnBrk="1" hangingPunct="1">
                <a:lnSpc>
                  <a:spcPct val="105000"/>
                </a:lnSpc>
              </a:pPr>
              <a:endParaRPr lang="en-US" altLang="zh-CN">
                <a:latin typeface="Times New Roman" panose="02020603050405020304" pitchFamily="18" charset="0"/>
              </a:endParaRPr>
            </a:p>
            <a:p>
              <a:pPr eaLnBrk="1" hangingPunct="1">
                <a:lnSpc>
                  <a:spcPct val="105000"/>
                </a:lnSpc>
              </a:pPr>
              <a:r>
                <a:rPr lang="en-US" altLang="zh-CN">
                  <a:latin typeface="Times New Roman" panose="02020603050405020304" pitchFamily="18" charset="0"/>
                </a:rPr>
                <a:t>20</a:t>
              </a:r>
              <a:r>
                <a:rPr lang="en-US" altLang="zh-CN">
                  <a:latin typeface="Times New Roman" panose="02020603050405020304" pitchFamily="18" charset="0"/>
                  <a:sym typeface="Symbol" panose="05050102010706020507" pitchFamily="18" charset="2"/>
                </a:rPr>
                <a:t></a:t>
              </a:r>
              <a:endParaRPr lang="en-US" altLang="zh-CN">
                <a:latin typeface="Times New Roman" panose="02020603050405020304" pitchFamily="18" charset="0"/>
                <a:sym typeface="Symbol" panose="05050102010706020507" pitchFamily="18" charset="2"/>
              </a:endParaRPr>
            </a:p>
          </p:txBody>
        </p:sp>
        <p:sp>
          <p:nvSpPr>
            <p:cNvPr id="13337" name="Text Box 45"/>
            <p:cNvSpPr txBox="1">
              <a:spLocks noChangeArrowheads="1"/>
            </p:cNvSpPr>
            <p:nvPr/>
          </p:nvSpPr>
          <p:spPr bwMode="auto">
            <a:xfrm>
              <a:off x="2045" y="3685"/>
              <a:ext cx="12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Times New Roman" panose="02020603050405020304" pitchFamily="18" charset="0"/>
                </a:rPr>
                <a:t>颗粒直径  </a:t>
              </a:r>
              <a:r>
                <a:rPr lang="en-US" altLang="zh-CN">
                  <a:latin typeface="Times New Roman" panose="02020603050405020304" pitchFamily="18" charset="0"/>
                </a:rPr>
                <a:t>(mm)</a:t>
              </a:r>
              <a:endParaRPr lang="en-US" altLang="zh-CN">
                <a:latin typeface="Times New Roman" panose="02020603050405020304" pitchFamily="18" charset="0"/>
              </a:endParaRPr>
            </a:p>
          </p:txBody>
        </p:sp>
        <p:sp>
          <p:nvSpPr>
            <p:cNvPr id="13338" name="Text Box 46"/>
            <p:cNvSpPr txBox="1">
              <a:spLocks noChangeArrowheads="1"/>
            </p:cNvSpPr>
            <p:nvPr/>
          </p:nvSpPr>
          <p:spPr bwMode="auto">
            <a:xfrm rot="16200000">
              <a:off x="-53" y="2955"/>
              <a:ext cx="9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latin typeface="Times New Roman" panose="02020603050405020304" pitchFamily="18" charset="0"/>
                </a:rPr>
                <a:t>滑动摩擦角 </a:t>
              </a:r>
              <a:r>
                <a:rPr lang="zh-CN" altLang="en-US" dirty="0" smtClean="0">
                  <a:latin typeface="Times New Roman" panose="02020603050405020304" pitchFamily="18" charset="0"/>
                  <a:sym typeface="Symbol" panose="05050102010706020507" pitchFamily="18" charset="2"/>
                </a:rPr>
                <a:t></a:t>
              </a:r>
              <a:endParaRPr lang="zh-CN" altLang="zh-CN" dirty="0">
                <a:latin typeface="Times New Roman" panose="02020603050405020304" pitchFamily="18" charset="0"/>
                <a:sym typeface="Symbol" panose="05050102010706020507" pitchFamily="18" charset="2"/>
              </a:endParaRPr>
            </a:p>
          </p:txBody>
        </p:sp>
        <p:sp>
          <p:nvSpPr>
            <p:cNvPr id="13339" name="Oval 47"/>
            <p:cNvSpPr>
              <a:spLocks noChangeArrowheads="1"/>
            </p:cNvSpPr>
            <p:nvPr/>
          </p:nvSpPr>
          <p:spPr bwMode="auto">
            <a:xfrm>
              <a:off x="1195" y="2846"/>
              <a:ext cx="66" cy="66"/>
            </a:xfrm>
            <a:prstGeom prst="ellipse">
              <a:avLst/>
            </a:prstGeom>
            <a:solidFill>
              <a:schemeClr val="folHlink"/>
            </a:solidFill>
            <a:ln w="9525">
              <a:solidFill>
                <a:srgbClr val="006600"/>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3340" name="Oval 48"/>
            <p:cNvSpPr>
              <a:spLocks noChangeArrowheads="1"/>
            </p:cNvSpPr>
            <p:nvPr/>
          </p:nvSpPr>
          <p:spPr bwMode="auto">
            <a:xfrm>
              <a:off x="1718" y="2957"/>
              <a:ext cx="66" cy="66"/>
            </a:xfrm>
            <a:prstGeom prst="ellipse">
              <a:avLst/>
            </a:prstGeom>
            <a:solidFill>
              <a:schemeClr val="folHlink"/>
            </a:solidFill>
            <a:ln w="9525">
              <a:solidFill>
                <a:srgbClr val="006600"/>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3341" name="Oval 49"/>
            <p:cNvSpPr>
              <a:spLocks noChangeArrowheads="1"/>
            </p:cNvSpPr>
            <p:nvPr/>
          </p:nvSpPr>
          <p:spPr bwMode="auto">
            <a:xfrm>
              <a:off x="2020" y="3072"/>
              <a:ext cx="66" cy="66"/>
            </a:xfrm>
            <a:prstGeom prst="ellipse">
              <a:avLst/>
            </a:prstGeom>
            <a:solidFill>
              <a:schemeClr val="folHlink"/>
            </a:solidFill>
            <a:ln w="9525">
              <a:solidFill>
                <a:srgbClr val="006600"/>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3342" name="Oval 50"/>
            <p:cNvSpPr>
              <a:spLocks noChangeArrowheads="1"/>
            </p:cNvSpPr>
            <p:nvPr/>
          </p:nvSpPr>
          <p:spPr bwMode="auto">
            <a:xfrm>
              <a:off x="2578" y="3212"/>
              <a:ext cx="66" cy="66"/>
            </a:xfrm>
            <a:prstGeom prst="ellipse">
              <a:avLst/>
            </a:prstGeom>
            <a:solidFill>
              <a:schemeClr val="folHlink"/>
            </a:solidFill>
            <a:ln w="9525">
              <a:solidFill>
                <a:srgbClr val="006600"/>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3343" name="Oval 51"/>
            <p:cNvSpPr>
              <a:spLocks noChangeArrowheads="1"/>
            </p:cNvSpPr>
            <p:nvPr/>
          </p:nvSpPr>
          <p:spPr bwMode="auto">
            <a:xfrm>
              <a:off x="2953" y="3330"/>
              <a:ext cx="66" cy="66"/>
            </a:xfrm>
            <a:prstGeom prst="ellipse">
              <a:avLst/>
            </a:prstGeom>
            <a:solidFill>
              <a:schemeClr val="folHlink"/>
            </a:solidFill>
            <a:ln w="9525">
              <a:solidFill>
                <a:srgbClr val="006600"/>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3344" name="Text Box 52"/>
            <p:cNvSpPr txBox="1">
              <a:spLocks noChangeArrowheads="1"/>
            </p:cNvSpPr>
            <p:nvPr/>
          </p:nvSpPr>
          <p:spPr bwMode="auto">
            <a:xfrm>
              <a:off x="974" y="2514"/>
              <a:ext cx="2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Times New Roman" panose="02020603050405020304" pitchFamily="18" charset="0"/>
                </a:rPr>
                <a:t>粗粉          细砂        中砂         粗砂</a:t>
              </a:r>
              <a:endParaRPr lang="zh-CN" altLang="en-US">
                <a:latin typeface="Times New Roman" panose="02020603050405020304" pitchFamily="18" charset="0"/>
              </a:endParaRPr>
            </a:p>
          </p:txBody>
        </p:sp>
      </p:grpSp>
      <p:sp>
        <p:nvSpPr>
          <p:cNvPr id="44" name="Rectangle 6"/>
          <p:cNvSpPr>
            <a:spLocks noChangeArrowheads="1"/>
          </p:cNvSpPr>
          <p:nvPr/>
        </p:nvSpPr>
        <p:spPr bwMode="auto">
          <a:xfrm>
            <a:off x="-1" y="2"/>
            <a:ext cx="4533901"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§5.2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土的抗剪强度理论</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3243"/>
                                        </p:tgtEl>
                                        <p:attrNameLst>
                                          <p:attrName>style.visibility</p:attrName>
                                        </p:attrNameLst>
                                      </p:cBhvr>
                                      <p:to>
                                        <p:strVal val="visible"/>
                                      </p:to>
                                    </p:set>
                                    <p:animEffect transition="in" filter="wipe(left)">
                                      <p:cBhvr>
                                        <p:cTn id="7" dur="500"/>
                                        <p:tgtEl>
                                          <p:spTgt spid="393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3241"/>
                                        </p:tgtEl>
                                        <p:attrNameLst>
                                          <p:attrName>style.visibility</p:attrName>
                                        </p:attrNameLst>
                                      </p:cBhvr>
                                      <p:to>
                                        <p:strVal val="visible"/>
                                      </p:to>
                                    </p:set>
                                    <p:animEffect transition="in" filter="wipe(left)">
                                      <p:cBhvr>
                                        <p:cTn id="12" dur="500"/>
                                        <p:tgtEl>
                                          <p:spTgt spid="3932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par>
                          <p:cTn id="18" fill="hold">
                            <p:stCondLst>
                              <p:cond delay="500"/>
                            </p:stCondLst>
                            <p:childTnLst>
                              <p:par>
                                <p:cTn id="19" presetID="1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slide(from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1" fill="hold" grpId="0" nodeType="clickEffect">
                                  <p:stCondLst>
                                    <p:cond delay="0"/>
                                  </p:stCondLst>
                                  <p:childTnLst>
                                    <p:set>
                                      <p:cBhvr>
                                        <p:cTn id="25" dur="1" fill="hold">
                                          <p:stCondLst>
                                            <p:cond delay="0"/>
                                          </p:stCondLst>
                                        </p:cTn>
                                        <p:tgtEl>
                                          <p:spTgt spid="393246"/>
                                        </p:tgtEl>
                                        <p:attrNameLst>
                                          <p:attrName>style.visibility</p:attrName>
                                        </p:attrNameLst>
                                      </p:cBhvr>
                                      <p:to>
                                        <p:strVal val="visible"/>
                                      </p:to>
                                    </p:set>
                                    <p:animEffect transition="in" filter="slide(fromTop)">
                                      <p:cBhvr>
                                        <p:cTn id="26" dur="500"/>
                                        <p:tgtEl>
                                          <p:spTgt spid="39324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lide(fromRigh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41" grpId="0"/>
      <p:bldP spid="393243" grpId="0" animBg="1"/>
      <p:bldP spid="3932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8EA1078-D363-46FF-A3FD-A6F14D6496C3}" type="slidenum">
              <a:rPr lang="en-US" altLang="zh-CN"/>
            </a:fld>
            <a:endParaRPr lang="en-US" altLang="zh-CN"/>
          </a:p>
        </p:txBody>
      </p:sp>
      <p:sp>
        <p:nvSpPr>
          <p:cNvPr id="394244" name="Rectangle 4"/>
          <p:cNvSpPr>
            <a:spLocks noChangeArrowheads="1"/>
          </p:cNvSpPr>
          <p:nvPr/>
        </p:nvSpPr>
        <p:spPr bwMode="auto">
          <a:xfrm>
            <a:off x="992982" y="891382"/>
            <a:ext cx="3309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9900FF"/>
              </a:buClr>
              <a:buFont typeface="Wingdings" panose="05000000000000000000" pitchFamily="2" charset="2"/>
              <a:buNone/>
            </a:pPr>
            <a:r>
              <a:rPr lang="zh-CN" altLang="en-US" sz="2000" dirty="0">
                <a:solidFill>
                  <a:srgbClr val="0000FF"/>
                </a:solidFill>
              </a:rPr>
              <a:t>（</a:t>
            </a:r>
            <a:r>
              <a:rPr lang="en-US" altLang="zh-CN" sz="2000" dirty="0">
                <a:solidFill>
                  <a:srgbClr val="0000FF"/>
                </a:solidFill>
              </a:rPr>
              <a:t>2</a:t>
            </a:r>
            <a:r>
              <a:rPr lang="zh-CN" altLang="en-US" sz="2000" dirty="0">
                <a:solidFill>
                  <a:srgbClr val="0000FF"/>
                </a:solidFill>
              </a:rPr>
              <a:t>）</a:t>
            </a:r>
            <a:r>
              <a:rPr lang="zh-CN" altLang="zh-CN" sz="2000" dirty="0">
                <a:solidFill>
                  <a:srgbClr val="0000FF"/>
                </a:solidFill>
              </a:rPr>
              <a:t>咬合摩擦</a:t>
            </a:r>
            <a:endParaRPr lang="zh-CN" altLang="en-US" sz="2000" dirty="0">
              <a:solidFill>
                <a:srgbClr val="0000FF"/>
              </a:solidFill>
            </a:endParaRPr>
          </a:p>
        </p:txBody>
      </p:sp>
      <p:sp>
        <p:nvSpPr>
          <p:cNvPr id="394289" name="AutoShape 49"/>
          <p:cNvSpPr>
            <a:spLocks noChangeArrowheads="1"/>
          </p:cNvSpPr>
          <p:nvPr/>
        </p:nvSpPr>
        <p:spPr bwMode="auto">
          <a:xfrm>
            <a:off x="6761163" y="1954213"/>
            <a:ext cx="352425" cy="287337"/>
          </a:xfrm>
          <a:prstGeom prst="leftArrow">
            <a:avLst>
              <a:gd name="adj1" fmla="val 50000"/>
              <a:gd name="adj2" fmla="val 49680"/>
            </a:avLst>
          </a:prstGeom>
          <a:solidFill>
            <a:srgbClr val="CCECFF"/>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nvGrpSpPr>
          <p:cNvPr id="2" name="Group 76"/>
          <p:cNvGrpSpPr/>
          <p:nvPr/>
        </p:nvGrpSpPr>
        <p:grpSpPr bwMode="auto">
          <a:xfrm>
            <a:off x="1738313" y="1711325"/>
            <a:ext cx="1752600" cy="1357313"/>
            <a:chOff x="1431" y="1078"/>
            <a:chExt cx="1104" cy="855"/>
          </a:xfrm>
        </p:grpSpPr>
        <p:sp>
          <p:nvSpPr>
            <p:cNvPr id="14373" name="Rectangle 30"/>
            <p:cNvSpPr>
              <a:spLocks noChangeArrowheads="1"/>
            </p:cNvSpPr>
            <p:nvPr/>
          </p:nvSpPr>
          <p:spPr bwMode="auto">
            <a:xfrm>
              <a:off x="1431" y="1078"/>
              <a:ext cx="1104" cy="855"/>
            </a:xfrm>
            <a:prstGeom prst="rect">
              <a:avLst/>
            </a:prstGeom>
            <a:noFill/>
            <a:ln w="19050">
              <a:solidFill>
                <a:srgbClr val="666633"/>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4374" name="Freeform 55" descr="沙滩"/>
            <p:cNvSpPr/>
            <p:nvPr/>
          </p:nvSpPr>
          <p:spPr bwMode="auto">
            <a:xfrm>
              <a:off x="1545" y="1541"/>
              <a:ext cx="256" cy="230"/>
            </a:xfrm>
            <a:custGeom>
              <a:avLst/>
              <a:gdLst>
                <a:gd name="T0" fmla="*/ 114 w 256"/>
                <a:gd name="T1" fmla="*/ 10 h 230"/>
                <a:gd name="T2" fmla="*/ 178 w 256"/>
                <a:gd name="T3" fmla="*/ 6 h 230"/>
                <a:gd name="T4" fmla="*/ 223 w 256"/>
                <a:gd name="T5" fmla="*/ 48 h 230"/>
                <a:gd name="T6" fmla="*/ 255 w 256"/>
                <a:gd name="T7" fmla="*/ 112 h 230"/>
                <a:gd name="T8" fmla="*/ 220 w 256"/>
                <a:gd name="T9" fmla="*/ 176 h 230"/>
                <a:gd name="T10" fmla="*/ 152 w 256"/>
                <a:gd name="T11" fmla="*/ 214 h 230"/>
                <a:gd name="T12" fmla="*/ 114 w 256"/>
                <a:gd name="T13" fmla="*/ 230 h 230"/>
                <a:gd name="T14" fmla="*/ 40 w 256"/>
                <a:gd name="T15" fmla="*/ 211 h 230"/>
                <a:gd name="T16" fmla="*/ 12 w 256"/>
                <a:gd name="T17" fmla="*/ 160 h 230"/>
                <a:gd name="T18" fmla="*/ 2 w 256"/>
                <a:gd name="T19" fmla="*/ 99 h 230"/>
                <a:gd name="T20" fmla="*/ 24 w 256"/>
                <a:gd name="T21" fmla="*/ 48 h 230"/>
                <a:gd name="T22" fmla="*/ 66 w 256"/>
                <a:gd name="T23" fmla="*/ 26 h 230"/>
                <a:gd name="T24" fmla="*/ 114 w 256"/>
                <a:gd name="T25" fmla="*/ 1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6"/>
                <a:gd name="T40" fmla="*/ 0 h 230"/>
                <a:gd name="T41" fmla="*/ 256 w 256"/>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6" h="230">
                  <a:moveTo>
                    <a:pt x="114" y="10"/>
                  </a:moveTo>
                  <a:cubicBezTo>
                    <a:pt x="133" y="7"/>
                    <a:pt x="160" y="0"/>
                    <a:pt x="178" y="6"/>
                  </a:cubicBezTo>
                  <a:cubicBezTo>
                    <a:pt x="196" y="12"/>
                    <a:pt x="210" y="30"/>
                    <a:pt x="223" y="48"/>
                  </a:cubicBezTo>
                  <a:cubicBezTo>
                    <a:pt x="236" y="66"/>
                    <a:pt x="256" y="91"/>
                    <a:pt x="255" y="112"/>
                  </a:cubicBezTo>
                  <a:cubicBezTo>
                    <a:pt x="254" y="133"/>
                    <a:pt x="237" y="159"/>
                    <a:pt x="220" y="176"/>
                  </a:cubicBezTo>
                  <a:cubicBezTo>
                    <a:pt x="203" y="193"/>
                    <a:pt x="170" y="205"/>
                    <a:pt x="152" y="214"/>
                  </a:cubicBezTo>
                  <a:cubicBezTo>
                    <a:pt x="134" y="223"/>
                    <a:pt x="133" y="230"/>
                    <a:pt x="114" y="230"/>
                  </a:cubicBezTo>
                  <a:cubicBezTo>
                    <a:pt x="95" y="230"/>
                    <a:pt x="57" y="223"/>
                    <a:pt x="40" y="211"/>
                  </a:cubicBezTo>
                  <a:cubicBezTo>
                    <a:pt x="23" y="199"/>
                    <a:pt x="18" y="179"/>
                    <a:pt x="12" y="160"/>
                  </a:cubicBezTo>
                  <a:cubicBezTo>
                    <a:pt x="6" y="141"/>
                    <a:pt x="0" y="118"/>
                    <a:pt x="2" y="99"/>
                  </a:cubicBezTo>
                  <a:cubicBezTo>
                    <a:pt x="4" y="80"/>
                    <a:pt x="13" y="60"/>
                    <a:pt x="24" y="48"/>
                  </a:cubicBezTo>
                  <a:cubicBezTo>
                    <a:pt x="35" y="36"/>
                    <a:pt x="51" y="32"/>
                    <a:pt x="66" y="26"/>
                  </a:cubicBezTo>
                  <a:cubicBezTo>
                    <a:pt x="81" y="20"/>
                    <a:pt x="95" y="13"/>
                    <a:pt x="114" y="10"/>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75" name="Freeform 56" descr="沙滩"/>
            <p:cNvSpPr/>
            <p:nvPr/>
          </p:nvSpPr>
          <p:spPr bwMode="auto">
            <a:xfrm>
              <a:off x="1732" y="1350"/>
              <a:ext cx="282" cy="243"/>
            </a:xfrm>
            <a:custGeom>
              <a:avLst/>
              <a:gdLst>
                <a:gd name="T0" fmla="*/ 8 w 282"/>
                <a:gd name="T1" fmla="*/ 195 h 243"/>
                <a:gd name="T2" fmla="*/ 8 w 282"/>
                <a:gd name="T3" fmla="*/ 152 h 243"/>
                <a:gd name="T4" fmla="*/ 58 w 282"/>
                <a:gd name="T5" fmla="*/ 90 h 243"/>
                <a:gd name="T6" fmla="*/ 123 w 282"/>
                <a:gd name="T7" fmla="*/ 37 h 243"/>
                <a:gd name="T8" fmla="*/ 195 w 282"/>
                <a:gd name="T9" fmla="*/ 3 h 243"/>
                <a:gd name="T10" fmla="*/ 241 w 282"/>
                <a:gd name="T11" fmla="*/ 18 h 243"/>
                <a:gd name="T12" fmla="*/ 267 w 282"/>
                <a:gd name="T13" fmla="*/ 49 h 243"/>
                <a:gd name="T14" fmla="*/ 281 w 282"/>
                <a:gd name="T15" fmla="*/ 102 h 243"/>
                <a:gd name="T16" fmla="*/ 260 w 282"/>
                <a:gd name="T17" fmla="*/ 164 h 243"/>
                <a:gd name="T18" fmla="*/ 214 w 282"/>
                <a:gd name="T19" fmla="*/ 210 h 243"/>
                <a:gd name="T20" fmla="*/ 133 w 282"/>
                <a:gd name="T21" fmla="*/ 238 h 243"/>
                <a:gd name="T22" fmla="*/ 87 w 282"/>
                <a:gd name="T23" fmla="*/ 238 h 243"/>
                <a:gd name="T24" fmla="*/ 65 w 282"/>
                <a:gd name="T25" fmla="*/ 234 h 243"/>
                <a:gd name="T26" fmla="*/ 41 w 282"/>
                <a:gd name="T27" fmla="*/ 224 h 243"/>
                <a:gd name="T28" fmla="*/ 8 w 282"/>
                <a:gd name="T29" fmla="*/ 195 h 2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2"/>
                <a:gd name="T46" fmla="*/ 0 h 243"/>
                <a:gd name="T47" fmla="*/ 282 w 282"/>
                <a:gd name="T48" fmla="*/ 243 h 2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2" h="243">
                  <a:moveTo>
                    <a:pt x="8" y="195"/>
                  </a:moveTo>
                  <a:cubicBezTo>
                    <a:pt x="2" y="183"/>
                    <a:pt x="0" y="170"/>
                    <a:pt x="8" y="152"/>
                  </a:cubicBezTo>
                  <a:cubicBezTo>
                    <a:pt x="16" y="134"/>
                    <a:pt x="39" y="109"/>
                    <a:pt x="58" y="90"/>
                  </a:cubicBezTo>
                  <a:cubicBezTo>
                    <a:pt x="77" y="71"/>
                    <a:pt x="100" y="51"/>
                    <a:pt x="123" y="37"/>
                  </a:cubicBezTo>
                  <a:cubicBezTo>
                    <a:pt x="146" y="23"/>
                    <a:pt x="175" y="6"/>
                    <a:pt x="195" y="3"/>
                  </a:cubicBezTo>
                  <a:cubicBezTo>
                    <a:pt x="215" y="0"/>
                    <a:pt x="229" y="10"/>
                    <a:pt x="241" y="18"/>
                  </a:cubicBezTo>
                  <a:cubicBezTo>
                    <a:pt x="253" y="26"/>
                    <a:pt x="260" y="35"/>
                    <a:pt x="267" y="49"/>
                  </a:cubicBezTo>
                  <a:cubicBezTo>
                    <a:pt x="274" y="63"/>
                    <a:pt x="282" y="83"/>
                    <a:pt x="281" y="102"/>
                  </a:cubicBezTo>
                  <a:cubicBezTo>
                    <a:pt x="280" y="121"/>
                    <a:pt x="271" y="146"/>
                    <a:pt x="260" y="164"/>
                  </a:cubicBezTo>
                  <a:cubicBezTo>
                    <a:pt x="249" y="182"/>
                    <a:pt x="235" y="198"/>
                    <a:pt x="214" y="210"/>
                  </a:cubicBezTo>
                  <a:cubicBezTo>
                    <a:pt x="193" y="222"/>
                    <a:pt x="154" y="233"/>
                    <a:pt x="133" y="238"/>
                  </a:cubicBezTo>
                  <a:cubicBezTo>
                    <a:pt x="112" y="243"/>
                    <a:pt x="98" y="239"/>
                    <a:pt x="87" y="238"/>
                  </a:cubicBezTo>
                  <a:cubicBezTo>
                    <a:pt x="76" y="237"/>
                    <a:pt x="73" y="236"/>
                    <a:pt x="65" y="234"/>
                  </a:cubicBezTo>
                  <a:cubicBezTo>
                    <a:pt x="57" y="232"/>
                    <a:pt x="50" y="230"/>
                    <a:pt x="41" y="224"/>
                  </a:cubicBezTo>
                  <a:cubicBezTo>
                    <a:pt x="32" y="218"/>
                    <a:pt x="14" y="207"/>
                    <a:pt x="8" y="195"/>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76" name="Freeform 57" descr="沙滩"/>
            <p:cNvSpPr/>
            <p:nvPr/>
          </p:nvSpPr>
          <p:spPr bwMode="auto">
            <a:xfrm>
              <a:off x="1794" y="1609"/>
              <a:ext cx="249" cy="146"/>
            </a:xfrm>
            <a:custGeom>
              <a:avLst/>
              <a:gdLst>
                <a:gd name="T0" fmla="*/ 2 w 249"/>
                <a:gd name="T1" fmla="*/ 2 h 178"/>
                <a:gd name="T2" fmla="*/ 19 w 249"/>
                <a:gd name="T3" fmla="*/ 2 h 178"/>
                <a:gd name="T4" fmla="*/ 74 w 249"/>
                <a:gd name="T5" fmla="*/ 2 h 178"/>
                <a:gd name="T6" fmla="*/ 110 w 249"/>
                <a:gd name="T7" fmla="*/ 2 h 178"/>
                <a:gd name="T8" fmla="*/ 168 w 249"/>
                <a:gd name="T9" fmla="*/ 2 h 178"/>
                <a:gd name="T10" fmla="*/ 233 w 249"/>
                <a:gd name="T11" fmla="*/ 2 h 178"/>
                <a:gd name="T12" fmla="*/ 247 w 249"/>
                <a:gd name="T13" fmla="*/ 2 h 178"/>
                <a:gd name="T14" fmla="*/ 245 w 249"/>
                <a:gd name="T15" fmla="*/ 2 h 178"/>
                <a:gd name="T16" fmla="*/ 226 w 249"/>
                <a:gd name="T17" fmla="*/ 2 h 178"/>
                <a:gd name="T18" fmla="*/ 187 w 249"/>
                <a:gd name="T19" fmla="*/ 2 h 178"/>
                <a:gd name="T20" fmla="*/ 137 w 249"/>
                <a:gd name="T21" fmla="*/ 2 h 178"/>
                <a:gd name="T22" fmla="*/ 65 w 249"/>
                <a:gd name="T23" fmla="*/ 2 h 178"/>
                <a:gd name="T24" fmla="*/ 31 w 249"/>
                <a:gd name="T25" fmla="*/ 2 h 178"/>
                <a:gd name="T26" fmla="*/ 2 w 249"/>
                <a:gd name="T27" fmla="*/ 2 h 1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9"/>
                <a:gd name="T43" fmla="*/ 0 h 178"/>
                <a:gd name="T44" fmla="*/ 249 w 249"/>
                <a:gd name="T45" fmla="*/ 178 h 1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9" h="178">
                  <a:moveTo>
                    <a:pt x="2" y="111"/>
                  </a:moveTo>
                  <a:cubicBezTo>
                    <a:pt x="0" y="94"/>
                    <a:pt x="7" y="77"/>
                    <a:pt x="19" y="63"/>
                  </a:cubicBezTo>
                  <a:cubicBezTo>
                    <a:pt x="31" y="49"/>
                    <a:pt x="59" y="33"/>
                    <a:pt x="74" y="24"/>
                  </a:cubicBezTo>
                  <a:cubicBezTo>
                    <a:pt x="89" y="15"/>
                    <a:pt x="94" y="12"/>
                    <a:pt x="110" y="8"/>
                  </a:cubicBezTo>
                  <a:cubicBezTo>
                    <a:pt x="126" y="4"/>
                    <a:pt x="148" y="0"/>
                    <a:pt x="168" y="3"/>
                  </a:cubicBezTo>
                  <a:cubicBezTo>
                    <a:pt x="188" y="6"/>
                    <a:pt x="220" y="19"/>
                    <a:pt x="233" y="27"/>
                  </a:cubicBezTo>
                  <a:cubicBezTo>
                    <a:pt x="246" y="35"/>
                    <a:pt x="245" y="40"/>
                    <a:pt x="247" y="51"/>
                  </a:cubicBezTo>
                  <a:cubicBezTo>
                    <a:pt x="249" y="62"/>
                    <a:pt x="248" y="79"/>
                    <a:pt x="245" y="92"/>
                  </a:cubicBezTo>
                  <a:cubicBezTo>
                    <a:pt x="242" y="105"/>
                    <a:pt x="236" y="118"/>
                    <a:pt x="226" y="130"/>
                  </a:cubicBezTo>
                  <a:cubicBezTo>
                    <a:pt x="216" y="142"/>
                    <a:pt x="202" y="157"/>
                    <a:pt x="187" y="164"/>
                  </a:cubicBezTo>
                  <a:cubicBezTo>
                    <a:pt x="172" y="171"/>
                    <a:pt x="157" y="171"/>
                    <a:pt x="137" y="173"/>
                  </a:cubicBezTo>
                  <a:cubicBezTo>
                    <a:pt x="117" y="175"/>
                    <a:pt x="83" y="178"/>
                    <a:pt x="65" y="176"/>
                  </a:cubicBezTo>
                  <a:cubicBezTo>
                    <a:pt x="47" y="174"/>
                    <a:pt x="42" y="173"/>
                    <a:pt x="31" y="164"/>
                  </a:cubicBezTo>
                  <a:cubicBezTo>
                    <a:pt x="20" y="155"/>
                    <a:pt x="4" y="128"/>
                    <a:pt x="2" y="111"/>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77" name="Freeform 58" descr="沙滩"/>
            <p:cNvSpPr/>
            <p:nvPr/>
          </p:nvSpPr>
          <p:spPr bwMode="auto">
            <a:xfrm>
              <a:off x="2004" y="1473"/>
              <a:ext cx="174" cy="121"/>
            </a:xfrm>
            <a:custGeom>
              <a:avLst/>
              <a:gdLst>
                <a:gd name="T0" fmla="*/ 4 w 193"/>
                <a:gd name="T1" fmla="*/ 2 h 153"/>
                <a:gd name="T2" fmla="*/ 5 w 193"/>
                <a:gd name="T3" fmla="*/ 2 h 153"/>
                <a:gd name="T4" fmla="*/ 9 w 193"/>
                <a:gd name="T5" fmla="*/ 0 h 153"/>
                <a:gd name="T6" fmla="*/ 14 w 193"/>
                <a:gd name="T7" fmla="*/ 2 h 153"/>
                <a:gd name="T8" fmla="*/ 18 w 193"/>
                <a:gd name="T9" fmla="*/ 2 h 153"/>
                <a:gd name="T10" fmla="*/ 20 w 193"/>
                <a:gd name="T11" fmla="*/ 2 h 153"/>
                <a:gd name="T12" fmla="*/ 17 w 193"/>
                <a:gd name="T13" fmla="*/ 2 h 153"/>
                <a:gd name="T14" fmla="*/ 15 w 193"/>
                <a:gd name="T15" fmla="*/ 2 h 153"/>
                <a:gd name="T16" fmla="*/ 10 w 193"/>
                <a:gd name="T17" fmla="*/ 2 h 153"/>
                <a:gd name="T18" fmla="*/ 5 w 193"/>
                <a:gd name="T19" fmla="*/ 2 h 153"/>
                <a:gd name="T20" fmla="*/ 4 w 193"/>
                <a:gd name="T21" fmla="*/ 2 h 1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3"/>
                <a:gd name="T34" fmla="*/ 0 h 153"/>
                <a:gd name="T35" fmla="*/ 193 w 193"/>
                <a:gd name="T36" fmla="*/ 153 h 1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3" h="153">
                  <a:moveTo>
                    <a:pt x="4" y="48"/>
                  </a:moveTo>
                  <a:cubicBezTo>
                    <a:pt x="0" y="34"/>
                    <a:pt x="4" y="18"/>
                    <a:pt x="16" y="10"/>
                  </a:cubicBezTo>
                  <a:cubicBezTo>
                    <a:pt x="28" y="2"/>
                    <a:pt x="59" y="0"/>
                    <a:pt x="79" y="0"/>
                  </a:cubicBezTo>
                  <a:cubicBezTo>
                    <a:pt x="99" y="0"/>
                    <a:pt x="120" y="4"/>
                    <a:pt x="136" y="7"/>
                  </a:cubicBezTo>
                  <a:cubicBezTo>
                    <a:pt x="152" y="10"/>
                    <a:pt x="168" y="9"/>
                    <a:pt x="177" y="19"/>
                  </a:cubicBezTo>
                  <a:cubicBezTo>
                    <a:pt x="186" y="29"/>
                    <a:pt x="193" y="48"/>
                    <a:pt x="192" y="65"/>
                  </a:cubicBezTo>
                  <a:cubicBezTo>
                    <a:pt x="191" y="82"/>
                    <a:pt x="174" y="108"/>
                    <a:pt x="168" y="122"/>
                  </a:cubicBezTo>
                  <a:cubicBezTo>
                    <a:pt x="162" y="136"/>
                    <a:pt x="165" y="149"/>
                    <a:pt x="153" y="151"/>
                  </a:cubicBezTo>
                  <a:cubicBezTo>
                    <a:pt x="141" y="153"/>
                    <a:pt x="115" y="146"/>
                    <a:pt x="96" y="137"/>
                  </a:cubicBezTo>
                  <a:cubicBezTo>
                    <a:pt x="77" y="128"/>
                    <a:pt x="52" y="108"/>
                    <a:pt x="38" y="94"/>
                  </a:cubicBezTo>
                  <a:cubicBezTo>
                    <a:pt x="24" y="80"/>
                    <a:pt x="8" y="62"/>
                    <a:pt x="4" y="48"/>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78" name="Freeform 59" descr="沙滩"/>
            <p:cNvSpPr/>
            <p:nvPr/>
          </p:nvSpPr>
          <p:spPr bwMode="auto">
            <a:xfrm>
              <a:off x="2017" y="1274"/>
              <a:ext cx="187" cy="129"/>
            </a:xfrm>
            <a:custGeom>
              <a:avLst/>
              <a:gdLst>
                <a:gd name="T0" fmla="*/ 12 w 187"/>
                <a:gd name="T1" fmla="*/ 92 h 129"/>
                <a:gd name="T2" fmla="*/ 5 w 187"/>
                <a:gd name="T3" fmla="*/ 44 h 129"/>
                <a:gd name="T4" fmla="*/ 41 w 187"/>
                <a:gd name="T5" fmla="*/ 16 h 129"/>
                <a:gd name="T6" fmla="*/ 101 w 187"/>
                <a:gd name="T7" fmla="*/ 1 h 129"/>
                <a:gd name="T8" fmla="*/ 165 w 187"/>
                <a:gd name="T9" fmla="*/ 13 h 129"/>
                <a:gd name="T10" fmla="*/ 185 w 187"/>
                <a:gd name="T11" fmla="*/ 59 h 129"/>
                <a:gd name="T12" fmla="*/ 175 w 187"/>
                <a:gd name="T13" fmla="*/ 95 h 129"/>
                <a:gd name="T14" fmla="*/ 127 w 187"/>
                <a:gd name="T15" fmla="*/ 114 h 129"/>
                <a:gd name="T16" fmla="*/ 69 w 187"/>
                <a:gd name="T17" fmla="*/ 128 h 129"/>
                <a:gd name="T18" fmla="*/ 29 w 187"/>
                <a:gd name="T19" fmla="*/ 109 h 129"/>
                <a:gd name="T20" fmla="*/ 12 w 187"/>
                <a:gd name="T21" fmla="*/ 92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7"/>
                <a:gd name="T34" fmla="*/ 0 h 129"/>
                <a:gd name="T35" fmla="*/ 187 w 187"/>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7" h="129">
                  <a:moveTo>
                    <a:pt x="12" y="92"/>
                  </a:moveTo>
                  <a:cubicBezTo>
                    <a:pt x="8" y="81"/>
                    <a:pt x="0" y="57"/>
                    <a:pt x="5" y="44"/>
                  </a:cubicBezTo>
                  <a:cubicBezTo>
                    <a:pt x="10" y="31"/>
                    <a:pt x="25" y="23"/>
                    <a:pt x="41" y="16"/>
                  </a:cubicBezTo>
                  <a:cubicBezTo>
                    <a:pt x="57" y="9"/>
                    <a:pt x="80" y="2"/>
                    <a:pt x="101" y="1"/>
                  </a:cubicBezTo>
                  <a:cubicBezTo>
                    <a:pt x="122" y="0"/>
                    <a:pt x="151" y="3"/>
                    <a:pt x="165" y="13"/>
                  </a:cubicBezTo>
                  <a:cubicBezTo>
                    <a:pt x="179" y="23"/>
                    <a:pt x="183" y="45"/>
                    <a:pt x="185" y="59"/>
                  </a:cubicBezTo>
                  <a:cubicBezTo>
                    <a:pt x="187" y="73"/>
                    <a:pt x="185" y="86"/>
                    <a:pt x="175" y="95"/>
                  </a:cubicBezTo>
                  <a:cubicBezTo>
                    <a:pt x="165" y="104"/>
                    <a:pt x="145" y="109"/>
                    <a:pt x="127" y="114"/>
                  </a:cubicBezTo>
                  <a:cubicBezTo>
                    <a:pt x="109" y="119"/>
                    <a:pt x="85" y="129"/>
                    <a:pt x="69" y="128"/>
                  </a:cubicBezTo>
                  <a:cubicBezTo>
                    <a:pt x="53" y="127"/>
                    <a:pt x="40" y="116"/>
                    <a:pt x="29" y="109"/>
                  </a:cubicBezTo>
                  <a:cubicBezTo>
                    <a:pt x="18" y="102"/>
                    <a:pt x="16" y="103"/>
                    <a:pt x="12" y="92"/>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79" name="Freeform 60" descr="沙滩"/>
            <p:cNvSpPr/>
            <p:nvPr/>
          </p:nvSpPr>
          <p:spPr bwMode="auto">
            <a:xfrm>
              <a:off x="2168" y="1352"/>
              <a:ext cx="203" cy="260"/>
            </a:xfrm>
            <a:custGeom>
              <a:avLst/>
              <a:gdLst>
                <a:gd name="T0" fmla="*/ 72 w 203"/>
                <a:gd name="T1" fmla="*/ 170 h 260"/>
                <a:gd name="T2" fmla="*/ 36 w 203"/>
                <a:gd name="T3" fmla="*/ 103 h 260"/>
                <a:gd name="T4" fmla="*/ 10 w 203"/>
                <a:gd name="T5" fmla="*/ 67 h 260"/>
                <a:gd name="T6" fmla="*/ 10 w 203"/>
                <a:gd name="T7" fmla="*/ 39 h 260"/>
                <a:gd name="T8" fmla="*/ 73 w 203"/>
                <a:gd name="T9" fmla="*/ 12 h 260"/>
                <a:gd name="T10" fmla="*/ 130 w 203"/>
                <a:gd name="T11" fmla="*/ 7 h 260"/>
                <a:gd name="T12" fmla="*/ 178 w 203"/>
                <a:gd name="T13" fmla="*/ 55 h 260"/>
                <a:gd name="T14" fmla="*/ 202 w 203"/>
                <a:gd name="T15" fmla="*/ 103 h 260"/>
                <a:gd name="T16" fmla="*/ 187 w 203"/>
                <a:gd name="T17" fmla="*/ 165 h 260"/>
                <a:gd name="T18" fmla="*/ 149 w 203"/>
                <a:gd name="T19" fmla="*/ 221 h 260"/>
                <a:gd name="T20" fmla="*/ 96 w 203"/>
                <a:gd name="T21" fmla="*/ 259 h 260"/>
                <a:gd name="T22" fmla="*/ 77 w 203"/>
                <a:gd name="T23" fmla="*/ 225 h 260"/>
                <a:gd name="T24" fmla="*/ 72 w 203"/>
                <a:gd name="T25" fmla="*/ 170 h 2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
                <a:gd name="T40" fmla="*/ 0 h 260"/>
                <a:gd name="T41" fmla="*/ 203 w 203"/>
                <a:gd name="T42" fmla="*/ 260 h 2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 h="260">
                  <a:moveTo>
                    <a:pt x="72" y="170"/>
                  </a:moveTo>
                  <a:cubicBezTo>
                    <a:pt x="65" y="149"/>
                    <a:pt x="46" y="120"/>
                    <a:pt x="36" y="103"/>
                  </a:cubicBezTo>
                  <a:cubicBezTo>
                    <a:pt x="26" y="86"/>
                    <a:pt x="14" y="78"/>
                    <a:pt x="10" y="67"/>
                  </a:cubicBezTo>
                  <a:cubicBezTo>
                    <a:pt x="6" y="56"/>
                    <a:pt x="0" y="48"/>
                    <a:pt x="10" y="39"/>
                  </a:cubicBezTo>
                  <a:cubicBezTo>
                    <a:pt x="20" y="30"/>
                    <a:pt x="53" y="17"/>
                    <a:pt x="73" y="12"/>
                  </a:cubicBezTo>
                  <a:cubicBezTo>
                    <a:pt x="93" y="7"/>
                    <a:pt x="113" y="0"/>
                    <a:pt x="130" y="7"/>
                  </a:cubicBezTo>
                  <a:cubicBezTo>
                    <a:pt x="147" y="14"/>
                    <a:pt x="166" y="39"/>
                    <a:pt x="178" y="55"/>
                  </a:cubicBezTo>
                  <a:cubicBezTo>
                    <a:pt x="190" y="71"/>
                    <a:pt x="201" y="85"/>
                    <a:pt x="202" y="103"/>
                  </a:cubicBezTo>
                  <a:cubicBezTo>
                    <a:pt x="203" y="121"/>
                    <a:pt x="196" y="145"/>
                    <a:pt x="187" y="165"/>
                  </a:cubicBezTo>
                  <a:cubicBezTo>
                    <a:pt x="178" y="185"/>
                    <a:pt x="164" y="205"/>
                    <a:pt x="149" y="221"/>
                  </a:cubicBezTo>
                  <a:cubicBezTo>
                    <a:pt x="134" y="237"/>
                    <a:pt x="108" y="258"/>
                    <a:pt x="96" y="259"/>
                  </a:cubicBezTo>
                  <a:cubicBezTo>
                    <a:pt x="84" y="260"/>
                    <a:pt x="81" y="240"/>
                    <a:pt x="77" y="225"/>
                  </a:cubicBezTo>
                  <a:cubicBezTo>
                    <a:pt x="73" y="210"/>
                    <a:pt x="73" y="181"/>
                    <a:pt x="72" y="170"/>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80" name="Freeform 61" descr="沙滩"/>
            <p:cNvSpPr/>
            <p:nvPr/>
          </p:nvSpPr>
          <p:spPr bwMode="auto">
            <a:xfrm>
              <a:off x="2010" y="1606"/>
              <a:ext cx="277" cy="244"/>
            </a:xfrm>
            <a:custGeom>
              <a:avLst/>
              <a:gdLst>
                <a:gd name="T0" fmla="*/ 5 w 277"/>
                <a:gd name="T1" fmla="*/ 109 h 244"/>
                <a:gd name="T2" fmla="*/ 51 w 277"/>
                <a:gd name="T3" fmla="*/ 56 h 244"/>
                <a:gd name="T4" fmla="*/ 120 w 277"/>
                <a:gd name="T5" fmla="*/ 15 h 244"/>
                <a:gd name="T6" fmla="*/ 161 w 277"/>
                <a:gd name="T7" fmla="*/ 1 h 244"/>
                <a:gd name="T8" fmla="*/ 224 w 277"/>
                <a:gd name="T9" fmla="*/ 8 h 244"/>
                <a:gd name="T10" fmla="*/ 262 w 277"/>
                <a:gd name="T11" fmla="*/ 47 h 244"/>
                <a:gd name="T12" fmla="*/ 269 w 277"/>
                <a:gd name="T13" fmla="*/ 119 h 244"/>
                <a:gd name="T14" fmla="*/ 276 w 277"/>
                <a:gd name="T15" fmla="*/ 169 h 244"/>
                <a:gd name="T16" fmla="*/ 264 w 277"/>
                <a:gd name="T17" fmla="*/ 219 h 244"/>
                <a:gd name="T18" fmla="*/ 207 w 277"/>
                <a:gd name="T19" fmla="*/ 241 h 244"/>
                <a:gd name="T20" fmla="*/ 156 w 277"/>
                <a:gd name="T21" fmla="*/ 236 h 244"/>
                <a:gd name="T22" fmla="*/ 101 w 277"/>
                <a:gd name="T23" fmla="*/ 210 h 244"/>
                <a:gd name="T24" fmla="*/ 53 w 277"/>
                <a:gd name="T25" fmla="*/ 179 h 244"/>
                <a:gd name="T26" fmla="*/ 22 w 277"/>
                <a:gd name="T27" fmla="*/ 152 h 244"/>
                <a:gd name="T28" fmla="*/ 5 w 277"/>
                <a:gd name="T29" fmla="*/ 109 h 2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7"/>
                <a:gd name="T46" fmla="*/ 0 h 244"/>
                <a:gd name="T47" fmla="*/ 277 w 277"/>
                <a:gd name="T48" fmla="*/ 244 h 2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7" h="244">
                  <a:moveTo>
                    <a:pt x="5" y="109"/>
                  </a:moveTo>
                  <a:cubicBezTo>
                    <a:pt x="10" y="93"/>
                    <a:pt x="32" y="72"/>
                    <a:pt x="51" y="56"/>
                  </a:cubicBezTo>
                  <a:cubicBezTo>
                    <a:pt x="70" y="40"/>
                    <a:pt x="102" y="24"/>
                    <a:pt x="120" y="15"/>
                  </a:cubicBezTo>
                  <a:cubicBezTo>
                    <a:pt x="138" y="6"/>
                    <a:pt x="144" y="2"/>
                    <a:pt x="161" y="1"/>
                  </a:cubicBezTo>
                  <a:cubicBezTo>
                    <a:pt x="178" y="0"/>
                    <a:pt x="207" y="0"/>
                    <a:pt x="224" y="8"/>
                  </a:cubicBezTo>
                  <a:cubicBezTo>
                    <a:pt x="241" y="16"/>
                    <a:pt x="255" y="29"/>
                    <a:pt x="262" y="47"/>
                  </a:cubicBezTo>
                  <a:cubicBezTo>
                    <a:pt x="269" y="65"/>
                    <a:pt x="267" y="99"/>
                    <a:pt x="269" y="119"/>
                  </a:cubicBezTo>
                  <a:cubicBezTo>
                    <a:pt x="271" y="139"/>
                    <a:pt x="277" y="152"/>
                    <a:pt x="276" y="169"/>
                  </a:cubicBezTo>
                  <a:cubicBezTo>
                    <a:pt x="275" y="186"/>
                    <a:pt x="275" y="207"/>
                    <a:pt x="264" y="219"/>
                  </a:cubicBezTo>
                  <a:cubicBezTo>
                    <a:pt x="253" y="231"/>
                    <a:pt x="225" y="238"/>
                    <a:pt x="207" y="241"/>
                  </a:cubicBezTo>
                  <a:cubicBezTo>
                    <a:pt x="189" y="244"/>
                    <a:pt x="174" y="241"/>
                    <a:pt x="156" y="236"/>
                  </a:cubicBezTo>
                  <a:cubicBezTo>
                    <a:pt x="138" y="231"/>
                    <a:pt x="118" y="220"/>
                    <a:pt x="101" y="210"/>
                  </a:cubicBezTo>
                  <a:cubicBezTo>
                    <a:pt x="84" y="200"/>
                    <a:pt x="66" y="189"/>
                    <a:pt x="53" y="179"/>
                  </a:cubicBezTo>
                  <a:cubicBezTo>
                    <a:pt x="40" y="169"/>
                    <a:pt x="30" y="163"/>
                    <a:pt x="22" y="152"/>
                  </a:cubicBezTo>
                  <a:cubicBezTo>
                    <a:pt x="14" y="141"/>
                    <a:pt x="0" y="125"/>
                    <a:pt x="5" y="109"/>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81" name="Freeform 62" descr="沙滩"/>
            <p:cNvSpPr/>
            <p:nvPr/>
          </p:nvSpPr>
          <p:spPr bwMode="auto">
            <a:xfrm>
              <a:off x="2293" y="1592"/>
              <a:ext cx="122" cy="113"/>
            </a:xfrm>
            <a:custGeom>
              <a:avLst/>
              <a:gdLst>
                <a:gd name="T0" fmla="*/ 51 w 122"/>
                <a:gd name="T1" fmla="*/ 107 h 113"/>
                <a:gd name="T2" fmla="*/ 8 w 122"/>
                <a:gd name="T3" fmla="*/ 93 h 113"/>
                <a:gd name="T4" fmla="*/ 3 w 122"/>
                <a:gd name="T5" fmla="*/ 64 h 113"/>
                <a:gd name="T6" fmla="*/ 8 w 122"/>
                <a:gd name="T7" fmla="*/ 37 h 113"/>
                <a:gd name="T8" fmla="*/ 53 w 122"/>
                <a:gd name="T9" fmla="*/ 13 h 113"/>
                <a:gd name="T10" fmla="*/ 89 w 122"/>
                <a:gd name="T11" fmla="*/ 1 h 113"/>
                <a:gd name="T12" fmla="*/ 120 w 122"/>
                <a:gd name="T13" fmla="*/ 21 h 113"/>
                <a:gd name="T14" fmla="*/ 104 w 122"/>
                <a:gd name="T15" fmla="*/ 71 h 113"/>
                <a:gd name="T16" fmla="*/ 89 w 122"/>
                <a:gd name="T17" fmla="*/ 107 h 113"/>
                <a:gd name="T18" fmla="*/ 51 w 122"/>
                <a:gd name="T19" fmla="*/ 107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113"/>
                <a:gd name="T32" fmla="*/ 122 w 122"/>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113">
                  <a:moveTo>
                    <a:pt x="51" y="107"/>
                  </a:moveTo>
                  <a:cubicBezTo>
                    <a:pt x="38" y="105"/>
                    <a:pt x="16" y="100"/>
                    <a:pt x="8" y="93"/>
                  </a:cubicBezTo>
                  <a:cubicBezTo>
                    <a:pt x="0" y="86"/>
                    <a:pt x="3" y="73"/>
                    <a:pt x="3" y="64"/>
                  </a:cubicBezTo>
                  <a:cubicBezTo>
                    <a:pt x="3" y="55"/>
                    <a:pt x="0" y="45"/>
                    <a:pt x="8" y="37"/>
                  </a:cubicBezTo>
                  <a:cubicBezTo>
                    <a:pt x="16" y="29"/>
                    <a:pt x="40" y="19"/>
                    <a:pt x="53" y="13"/>
                  </a:cubicBezTo>
                  <a:cubicBezTo>
                    <a:pt x="66" y="7"/>
                    <a:pt x="78" y="0"/>
                    <a:pt x="89" y="1"/>
                  </a:cubicBezTo>
                  <a:cubicBezTo>
                    <a:pt x="100" y="2"/>
                    <a:pt x="118" y="9"/>
                    <a:pt x="120" y="21"/>
                  </a:cubicBezTo>
                  <a:cubicBezTo>
                    <a:pt x="122" y="33"/>
                    <a:pt x="109" y="57"/>
                    <a:pt x="104" y="71"/>
                  </a:cubicBezTo>
                  <a:cubicBezTo>
                    <a:pt x="99" y="85"/>
                    <a:pt x="98" y="101"/>
                    <a:pt x="89" y="107"/>
                  </a:cubicBezTo>
                  <a:cubicBezTo>
                    <a:pt x="80" y="113"/>
                    <a:pt x="64" y="109"/>
                    <a:pt x="51" y="107"/>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82" name="Freeform 63" descr="沙滩"/>
            <p:cNvSpPr/>
            <p:nvPr/>
          </p:nvSpPr>
          <p:spPr bwMode="auto">
            <a:xfrm>
              <a:off x="1776" y="1751"/>
              <a:ext cx="144" cy="146"/>
            </a:xfrm>
            <a:custGeom>
              <a:avLst/>
              <a:gdLst>
                <a:gd name="T0" fmla="*/ 66 w 144"/>
                <a:gd name="T1" fmla="*/ 4 h 146"/>
                <a:gd name="T2" fmla="*/ 114 w 144"/>
                <a:gd name="T3" fmla="*/ 26 h 146"/>
                <a:gd name="T4" fmla="*/ 140 w 144"/>
                <a:gd name="T5" fmla="*/ 62 h 146"/>
                <a:gd name="T6" fmla="*/ 138 w 144"/>
                <a:gd name="T7" fmla="*/ 110 h 146"/>
                <a:gd name="T8" fmla="*/ 107 w 144"/>
                <a:gd name="T9" fmla="*/ 141 h 146"/>
                <a:gd name="T10" fmla="*/ 56 w 144"/>
                <a:gd name="T11" fmla="*/ 138 h 146"/>
                <a:gd name="T12" fmla="*/ 8 w 144"/>
                <a:gd name="T13" fmla="*/ 105 h 146"/>
                <a:gd name="T14" fmla="*/ 11 w 144"/>
                <a:gd name="T15" fmla="*/ 66 h 146"/>
                <a:gd name="T16" fmla="*/ 18 w 144"/>
                <a:gd name="T17" fmla="*/ 11 h 146"/>
                <a:gd name="T18" fmla="*/ 66 w 144"/>
                <a:gd name="T19" fmla="*/ 4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146"/>
                <a:gd name="T32" fmla="*/ 144 w 144"/>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146">
                  <a:moveTo>
                    <a:pt x="66" y="4"/>
                  </a:moveTo>
                  <a:cubicBezTo>
                    <a:pt x="82" y="6"/>
                    <a:pt x="102" y="16"/>
                    <a:pt x="114" y="26"/>
                  </a:cubicBezTo>
                  <a:cubicBezTo>
                    <a:pt x="126" y="36"/>
                    <a:pt x="136" y="48"/>
                    <a:pt x="140" y="62"/>
                  </a:cubicBezTo>
                  <a:cubicBezTo>
                    <a:pt x="144" y="76"/>
                    <a:pt x="143" y="97"/>
                    <a:pt x="138" y="110"/>
                  </a:cubicBezTo>
                  <a:cubicBezTo>
                    <a:pt x="133" y="123"/>
                    <a:pt x="121" y="136"/>
                    <a:pt x="107" y="141"/>
                  </a:cubicBezTo>
                  <a:cubicBezTo>
                    <a:pt x="93" y="146"/>
                    <a:pt x="72" y="144"/>
                    <a:pt x="56" y="138"/>
                  </a:cubicBezTo>
                  <a:cubicBezTo>
                    <a:pt x="40" y="132"/>
                    <a:pt x="16" y="117"/>
                    <a:pt x="8" y="105"/>
                  </a:cubicBezTo>
                  <a:cubicBezTo>
                    <a:pt x="0" y="93"/>
                    <a:pt x="9" y="82"/>
                    <a:pt x="11" y="66"/>
                  </a:cubicBezTo>
                  <a:cubicBezTo>
                    <a:pt x="13" y="50"/>
                    <a:pt x="10" y="22"/>
                    <a:pt x="18" y="11"/>
                  </a:cubicBezTo>
                  <a:cubicBezTo>
                    <a:pt x="26" y="0"/>
                    <a:pt x="50" y="2"/>
                    <a:pt x="66" y="4"/>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83" name="Freeform 64" descr="沙滩"/>
            <p:cNvSpPr/>
            <p:nvPr/>
          </p:nvSpPr>
          <p:spPr bwMode="auto">
            <a:xfrm>
              <a:off x="1922" y="1762"/>
              <a:ext cx="137" cy="102"/>
            </a:xfrm>
            <a:custGeom>
              <a:avLst/>
              <a:gdLst>
                <a:gd name="T0" fmla="*/ 2 w 137"/>
                <a:gd name="T1" fmla="*/ 63 h 102"/>
                <a:gd name="T2" fmla="*/ 19 w 137"/>
                <a:gd name="T3" fmla="*/ 17 h 102"/>
                <a:gd name="T4" fmla="*/ 57 w 137"/>
                <a:gd name="T5" fmla="*/ 5 h 102"/>
                <a:gd name="T6" fmla="*/ 117 w 137"/>
                <a:gd name="T7" fmla="*/ 12 h 102"/>
                <a:gd name="T8" fmla="*/ 134 w 137"/>
                <a:gd name="T9" fmla="*/ 77 h 102"/>
                <a:gd name="T10" fmla="*/ 96 w 137"/>
                <a:gd name="T11" fmla="*/ 99 h 102"/>
                <a:gd name="T12" fmla="*/ 50 w 137"/>
                <a:gd name="T13" fmla="*/ 96 h 102"/>
                <a:gd name="T14" fmla="*/ 9 w 137"/>
                <a:gd name="T15" fmla="*/ 77 h 102"/>
                <a:gd name="T16" fmla="*/ 2 w 137"/>
                <a:gd name="T17" fmla="*/ 63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02"/>
                <a:gd name="T29" fmla="*/ 137 w 137"/>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02">
                  <a:moveTo>
                    <a:pt x="2" y="63"/>
                  </a:moveTo>
                  <a:cubicBezTo>
                    <a:pt x="4" y="53"/>
                    <a:pt x="10" y="27"/>
                    <a:pt x="19" y="17"/>
                  </a:cubicBezTo>
                  <a:cubicBezTo>
                    <a:pt x="28" y="7"/>
                    <a:pt x="41" y="6"/>
                    <a:pt x="57" y="5"/>
                  </a:cubicBezTo>
                  <a:cubicBezTo>
                    <a:pt x="73" y="4"/>
                    <a:pt x="104" y="0"/>
                    <a:pt x="117" y="12"/>
                  </a:cubicBezTo>
                  <a:cubicBezTo>
                    <a:pt x="130" y="24"/>
                    <a:pt x="137" y="63"/>
                    <a:pt x="134" y="77"/>
                  </a:cubicBezTo>
                  <a:cubicBezTo>
                    <a:pt x="131" y="91"/>
                    <a:pt x="110" y="96"/>
                    <a:pt x="96" y="99"/>
                  </a:cubicBezTo>
                  <a:cubicBezTo>
                    <a:pt x="82" y="102"/>
                    <a:pt x="64" y="100"/>
                    <a:pt x="50" y="96"/>
                  </a:cubicBezTo>
                  <a:cubicBezTo>
                    <a:pt x="36" y="92"/>
                    <a:pt x="16" y="84"/>
                    <a:pt x="9" y="77"/>
                  </a:cubicBezTo>
                  <a:cubicBezTo>
                    <a:pt x="2" y="70"/>
                    <a:pt x="0" y="73"/>
                    <a:pt x="2" y="63"/>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84" name="Freeform 65" descr="沙滩"/>
            <p:cNvSpPr/>
            <p:nvPr/>
          </p:nvSpPr>
          <p:spPr bwMode="auto">
            <a:xfrm>
              <a:off x="1593" y="1770"/>
              <a:ext cx="188" cy="130"/>
            </a:xfrm>
            <a:custGeom>
              <a:avLst/>
              <a:gdLst>
                <a:gd name="T0" fmla="*/ 74 w 188"/>
                <a:gd name="T1" fmla="*/ 9 h 130"/>
                <a:gd name="T2" fmla="*/ 131 w 188"/>
                <a:gd name="T3" fmla="*/ 19 h 130"/>
                <a:gd name="T4" fmla="*/ 177 w 188"/>
                <a:gd name="T5" fmla="*/ 52 h 130"/>
                <a:gd name="T6" fmla="*/ 179 w 188"/>
                <a:gd name="T7" fmla="*/ 88 h 130"/>
                <a:gd name="T8" fmla="*/ 124 w 188"/>
                <a:gd name="T9" fmla="*/ 124 h 130"/>
                <a:gd name="T10" fmla="*/ 81 w 188"/>
                <a:gd name="T11" fmla="*/ 122 h 130"/>
                <a:gd name="T12" fmla="*/ 26 w 188"/>
                <a:gd name="T13" fmla="*/ 103 h 130"/>
                <a:gd name="T14" fmla="*/ 7 w 188"/>
                <a:gd name="T15" fmla="*/ 74 h 130"/>
                <a:gd name="T16" fmla="*/ 74 w 188"/>
                <a:gd name="T17" fmla="*/ 9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130"/>
                <a:gd name="T29" fmla="*/ 188 w 188"/>
                <a:gd name="T30" fmla="*/ 130 h 1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130">
                  <a:moveTo>
                    <a:pt x="74" y="9"/>
                  </a:moveTo>
                  <a:cubicBezTo>
                    <a:pt x="95" y="0"/>
                    <a:pt x="114" y="12"/>
                    <a:pt x="131" y="19"/>
                  </a:cubicBezTo>
                  <a:cubicBezTo>
                    <a:pt x="148" y="26"/>
                    <a:pt x="169" y="41"/>
                    <a:pt x="177" y="52"/>
                  </a:cubicBezTo>
                  <a:cubicBezTo>
                    <a:pt x="185" y="63"/>
                    <a:pt x="188" y="76"/>
                    <a:pt x="179" y="88"/>
                  </a:cubicBezTo>
                  <a:cubicBezTo>
                    <a:pt x="170" y="100"/>
                    <a:pt x="140" y="118"/>
                    <a:pt x="124" y="124"/>
                  </a:cubicBezTo>
                  <a:cubicBezTo>
                    <a:pt x="108" y="130"/>
                    <a:pt x="97" y="125"/>
                    <a:pt x="81" y="122"/>
                  </a:cubicBezTo>
                  <a:cubicBezTo>
                    <a:pt x="65" y="119"/>
                    <a:pt x="38" y="111"/>
                    <a:pt x="26" y="103"/>
                  </a:cubicBezTo>
                  <a:cubicBezTo>
                    <a:pt x="14" y="95"/>
                    <a:pt x="0" y="89"/>
                    <a:pt x="7" y="74"/>
                  </a:cubicBezTo>
                  <a:cubicBezTo>
                    <a:pt x="14" y="59"/>
                    <a:pt x="53" y="18"/>
                    <a:pt x="74" y="9"/>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85" name="Freeform 66" descr="沙滩"/>
            <p:cNvSpPr/>
            <p:nvPr/>
          </p:nvSpPr>
          <p:spPr bwMode="auto">
            <a:xfrm>
              <a:off x="1636" y="1310"/>
              <a:ext cx="226" cy="160"/>
            </a:xfrm>
            <a:custGeom>
              <a:avLst/>
              <a:gdLst>
                <a:gd name="T0" fmla="*/ 121 w 226"/>
                <a:gd name="T1" fmla="*/ 148 h 160"/>
                <a:gd name="T2" fmla="*/ 53 w 226"/>
                <a:gd name="T3" fmla="*/ 145 h 160"/>
                <a:gd name="T4" fmla="*/ 5 w 226"/>
                <a:gd name="T5" fmla="*/ 109 h 160"/>
                <a:gd name="T6" fmla="*/ 25 w 226"/>
                <a:gd name="T7" fmla="*/ 54 h 160"/>
                <a:gd name="T8" fmla="*/ 73 w 226"/>
                <a:gd name="T9" fmla="*/ 8 h 160"/>
                <a:gd name="T10" fmla="*/ 128 w 226"/>
                <a:gd name="T11" fmla="*/ 6 h 160"/>
                <a:gd name="T12" fmla="*/ 190 w 226"/>
                <a:gd name="T13" fmla="*/ 18 h 160"/>
                <a:gd name="T14" fmla="*/ 226 w 226"/>
                <a:gd name="T15" fmla="*/ 40 h 160"/>
                <a:gd name="T16" fmla="*/ 188 w 226"/>
                <a:gd name="T17" fmla="*/ 71 h 160"/>
                <a:gd name="T18" fmla="*/ 121 w 226"/>
                <a:gd name="T19" fmla="*/ 148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6"/>
                <a:gd name="T31" fmla="*/ 0 h 160"/>
                <a:gd name="T32" fmla="*/ 226 w 226"/>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6" h="160">
                  <a:moveTo>
                    <a:pt x="121" y="148"/>
                  </a:moveTo>
                  <a:cubicBezTo>
                    <a:pt x="98" y="160"/>
                    <a:pt x="72" y="152"/>
                    <a:pt x="53" y="145"/>
                  </a:cubicBezTo>
                  <a:cubicBezTo>
                    <a:pt x="34" y="138"/>
                    <a:pt x="10" y="124"/>
                    <a:pt x="5" y="109"/>
                  </a:cubicBezTo>
                  <a:cubicBezTo>
                    <a:pt x="0" y="94"/>
                    <a:pt x="14" y="71"/>
                    <a:pt x="25" y="54"/>
                  </a:cubicBezTo>
                  <a:cubicBezTo>
                    <a:pt x="36" y="37"/>
                    <a:pt x="56" y="16"/>
                    <a:pt x="73" y="8"/>
                  </a:cubicBezTo>
                  <a:cubicBezTo>
                    <a:pt x="90" y="0"/>
                    <a:pt x="109" y="4"/>
                    <a:pt x="128" y="6"/>
                  </a:cubicBezTo>
                  <a:cubicBezTo>
                    <a:pt x="147" y="8"/>
                    <a:pt x="174" y="12"/>
                    <a:pt x="190" y="18"/>
                  </a:cubicBezTo>
                  <a:cubicBezTo>
                    <a:pt x="206" y="24"/>
                    <a:pt x="226" y="31"/>
                    <a:pt x="226" y="40"/>
                  </a:cubicBezTo>
                  <a:cubicBezTo>
                    <a:pt x="226" y="49"/>
                    <a:pt x="206" y="53"/>
                    <a:pt x="188" y="71"/>
                  </a:cubicBezTo>
                  <a:cubicBezTo>
                    <a:pt x="170" y="89"/>
                    <a:pt x="144" y="136"/>
                    <a:pt x="121" y="148"/>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86" name="Freeform 67" descr="沙滩"/>
            <p:cNvSpPr/>
            <p:nvPr/>
          </p:nvSpPr>
          <p:spPr bwMode="auto">
            <a:xfrm>
              <a:off x="1553" y="1435"/>
              <a:ext cx="112" cy="111"/>
            </a:xfrm>
            <a:custGeom>
              <a:avLst/>
              <a:gdLst>
                <a:gd name="T0" fmla="*/ 20 w 112"/>
                <a:gd name="T1" fmla="*/ 44 h 111"/>
                <a:gd name="T2" fmla="*/ 61 w 112"/>
                <a:gd name="T3" fmla="*/ 6 h 111"/>
                <a:gd name="T4" fmla="*/ 99 w 112"/>
                <a:gd name="T5" fmla="*/ 8 h 111"/>
                <a:gd name="T6" fmla="*/ 111 w 112"/>
                <a:gd name="T7" fmla="*/ 49 h 111"/>
                <a:gd name="T8" fmla="*/ 92 w 112"/>
                <a:gd name="T9" fmla="*/ 100 h 111"/>
                <a:gd name="T10" fmla="*/ 35 w 112"/>
                <a:gd name="T11" fmla="*/ 107 h 111"/>
                <a:gd name="T12" fmla="*/ 3 w 112"/>
                <a:gd name="T13" fmla="*/ 78 h 111"/>
                <a:gd name="T14" fmla="*/ 20 w 112"/>
                <a:gd name="T15" fmla="*/ 44 h 11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111"/>
                <a:gd name="T26" fmla="*/ 112 w 112"/>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111">
                  <a:moveTo>
                    <a:pt x="20" y="44"/>
                  </a:moveTo>
                  <a:cubicBezTo>
                    <a:pt x="30" y="32"/>
                    <a:pt x="48" y="12"/>
                    <a:pt x="61" y="6"/>
                  </a:cubicBezTo>
                  <a:cubicBezTo>
                    <a:pt x="74" y="0"/>
                    <a:pt x="91" y="1"/>
                    <a:pt x="99" y="8"/>
                  </a:cubicBezTo>
                  <a:cubicBezTo>
                    <a:pt x="107" y="15"/>
                    <a:pt x="112" y="34"/>
                    <a:pt x="111" y="49"/>
                  </a:cubicBezTo>
                  <a:cubicBezTo>
                    <a:pt x="110" y="64"/>
                    <a:pt x="105" y="90"/>
                    <a:pt x="92" y="100"/>
                  </a:cubicBezTo>
                  <a:cubicBezTo>
                    <a:pt x="79" y="110"/>
                    <a:pt x="50" y="111"/>
                    <a:pt x="35" y="107"/>
                  </a:cubicBezTo>
                  <a:cubicBezTo>
                    <a:pt x="20" y="103"/>
                    <a:pt x="6" y="90"/>
                    <a:pt x="3" y="78"/>
                  </a:cubicBezTo>
                  <a:cubicBezTo>
                    <a:pt x="0" y="66"/>
                    <a:pt x="10" y="56"/>
                    <a:pt x="20" y="44"/>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87" name="Text Box 68"/>
            <p:cNvSpPr txBox="1">
              <a:spLocks noChangeArrowheads="1"/>
            </p:cNvSpPr>
            <p:nvPr/>
          </p:nvSpPr>
          <p:spPr bwMode="auto">
            <a:xfrm>
              <a:off x="2172" y="1346"/>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latin typeface="Times New Roman" panose="02020603050405020304" pitchFamily="18" charset="0"/>
                </a:rPr>
                <a:t>C</a:t>
              </a:r>
              <a:endParaRPr lang="en-US" altLang="zh-CN">
                <a:latin typeface="Times New Roman" panose="02020603050405020304" pitchFamily="18" charset="0"/>
              </a:endParaRPr>
            </a:p>
          </p:txBody>
        </p:sp>
        <p:sp>
          <p:nvSpPr>
            <p:cNvPr id="14388" name="Text Box 69"/>
            <p:cNvSpPr txBox="1">
              <a:spLocks noChangeArrowheads="1"/>
            </p:cNvSpPr>
            <p:nvPr/>
          </p:nvSpPr>
          <p:spPr bwMode="auto">
            <a:xfrm>
              <a:off x="1786" y="1333"/>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latin typeface="Times New Roman" panose="02020603050405020304" pitchFamily="18" charset="0"/>
                </a:rPr>
                <a:t>A</a:t>
              </a:r>
              <a:endParaRPr lang="en-US" altLang="zh-CN">
                <a:latin typeface="Times New Roman" panose="02020603050405020304" pitchFamily="18" charset="0"/>
              </a:endParaRPr>
            </a:p>
          </p:txBody>
        </p:sp>
        <p:sp>
          <p:nvSpPr>
            <p:cNvPr id="14389" name="Text Box 70"/>
            <p:cNvSpPr txBox="1">
              <a:spLocks noChangeArrowheads="1"/>
            </p:cNvSpPr>
            <p:nvPr/>
          </p:nvSpPr>
          <p:spPr bwMode="auto">
            <a:xfrm>
              <a:off x="1573" y="1541"/>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latin typeface="Times New Roman" panose="02020603050405020304" pitchFamily="18" charset="0"/>
                </a:rPr>
                <a:t>B</a:t>
              </a:r>
              <a:endParaRPr lang="en-US" altLang="zh-CN">
                <a:latin typeface="Times New Roman" panose="02020603050405020304" pitchFamily="18" charset="0"/>
              </a:endParaRPr>
            </a:p>
          </p:txBody>
        </p:sp>
      </p:grpSp>
      <p:grpSp>
        <p:nvGrpSpPr>
          <p:cNvPr id="3" name="Group 77"/>
          <p:cNvGrpSpPr/>
          <p:nvPr/>
        </p:nvGrpSpPr>
        <p:grpSpPr bwMode="auto">
          <a:xfrm>
            <a:off x="5095875" y="1684338"/>
            <a:ext cx="1890713" cy="1357312"/>
            <a:chOff x="3028" y="1061"/>
            <a:chExt cx="1191" cy="855"/>
          </a:xfrm>
        </p:grpSpPr>
        <p:sp>
          <p:nvSpPr>
            <p:cNvPr id="14349" name="Rectangle 31"/>
            <p:cNvSpPr>
              <a:spLocks noChangeArrowheads="1"/>
            </p:cNvSpPr>
            <p:nvPr/>
          </p:nvSpPr>
          <p:spPr bwMode="auto">
            <a:xfrm>
              <a:off x="3088" y="1061"/>
              <a:ext cx="1104" cy="855"/>
            </a:xfrm>
            <a:prstGeom prst="rect">
              <a:avLst/>
            </a:prstGeom>
            <a:noFill/>
            <a:ln w="19050">
              <a:solidFill>
                <a:srgbClr val="666633"/>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4350" name="Freeform 32" descr="沙滩"/>
            <p:cNvSpPr/>
            <p:nvPr/>
          </p:nvSpPr>
          <p:spPr bwMode="auto">
            <a:xfrm>
              <a:off x="3166" y="1485"/>
              <a:ext cx="256" cy="230"/>
            </a:xfrm>
            <a:custGeom>
              <a:avLst/>
              <a:gdLst>
                <a:gd name="T0" fmla="*/ 114 w 256"/>
                <a:gd name="T1" fmla="*/ 10 h 230"/>
                <a:gd name="T2" fmla="*/ 178 w 256"/>
                <a:gd name="T3" fmla="*/ 6 h 230"/>
                <a:gd name="T4" fmla="*/ 223 w 256"/>
                <a:gd name="T5" fmla="*/ 48 h 230"/>
                <a:gd name="T6" fmla="*/ 255 w 256"/>
                <a:gd name="T7" fmla="*/ 112 h 230"/>
                <a:gd name="T8" fmla="*/ 220 w 256"/>
                <a:gd name="T9" fmla="*/ 176 h 230"/>
                <a:gd name="T10" fmla="*/ 152 w 256"/>
                <a:gd name="T11" fmla="*/ 214 h 230"/>
                <a:gd name="T12" fmla="*/ 114 w 256"/>
                <a:gd name="T13" fmla="*/ 230 h 230"/>
                <a:gd name="T14" fmla="*/ 40 w 256"/>
                <a:gd name="T15" fmla="*/ 211 h 230"/>
                <a:gd name="T16" fmla="*/ 12 w 256"/>
                <a:gd name="T17" fmla="*/ 160 h 230"/>
                <a:gd name="T18" fmla="*/ 2 w 256"/>
                <a:gd name="T19" fmla="*/ 99 h 230"/>
                <a:gd name="T20" fmla="*/ 24 w 256"/>
                <a:gd name="T21" fmla="*/ 48 h 230"/>
                <a:gd name="T22" fmla="*/ 66 w 256"/>
                <a:gd name="T23" fmla="*/ 26 h 230"/>
                <a:gd name="T24" fmla="*/ 114 w 256"/>
                <a:gd name="T25" fmla="*/ 1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6"/>
                <a:gd name="T40" fmla="*/ 0 h 230"/>
                <a:gd name="T41" fmla="*/ 256 w 256"/>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6" h="230">
                  <a:moveTo>
                    <a:pt x="114" y="10"/>
                  </a:moveTo>
                  <a:cubicBezTo>
                    <a:pt x="133" y="7"/>
                    <a:pt x="160" y="0"/>
                    <a:pt x="178" y="6"/>
                  </a:cubicBezTo>
                  <a:cubicBezTo>
                    <a:pt x="196" y="12"/>
                    <a:pt x="210" y="30"/>
                    <a:pt x="223" y="48"/>
                  </a:cubicBezTo>
                  <a:cubicBezTo>
                    <a:pt x="236" y="66"/>
                    <a:pt x="256" y="91"/>
                    <a:pt x="255" y="112"/>
                  </a:cubicBezTo>
                  <a:cubicBezTo>
                    <a:pt x="254" y="133"/>
                    <a:pt x="237" y="159"/>
                    <a:pt x="220" y="176"/>
                  </a:cubicBezTo>
                  <a:cubicBezTo>
                    <a:pt x="203" y="193"/>
                    <a:pt x="170" y="205"/>
                    <a:pt x="152" y="214"/>
                  </a:cubicBezTo>
                  <a:cubicBezTo>
                    <a:pt x="134" y="223"/>
                    <a:pt x="133" y="230"/>
                    <a:pt x="114" y="230"/>
                  </a:cubicBezTo>
                  <a:cubicBezTo>
                    <a:pt x="95" y="230"/>
                    <a:pt x="57" y="223"/>
                    <a:pt x="40" y="211"/>
                  </a:cubicBezTo>
                  <a:cubicBezTo>
                    <a:pt x="23" y="199"/>
                    <a:pt x="18" y="179"/>
                    <a:pt x="12" y="160"/>
                  </a:cubicBezTo>
                  <a:cubicBezTo>
                    <a:pt x="6" y="141"/>
                    <a:pt x="0" y="118"/>
                    <a:pt x="2" y="99"/>
                  </a:cubicBezTo>
                  <a:cubicBezTo>
                    <a:pt x="4" y="80"/>
                    <a:pt x="13" y="60"/>
                    <a:pt x="24" y="48"/>
                  </a:cubicBezTo>
                  <a:cubicBezTo>
                    <a:pt x="35" y="36"/>
                    <a:pt x="51" y="32"/>
                    <a:pt x="66" y="26"/>
                  </a:cubicBezTo>
                  <a:cubicBezTo>
                    <a:pt x="81" y="20"/>
                    <a:pt x="95" y="13"/>
                    <a:pt x="114" y="10"/>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51" name="Freeform 33" descr="沙滩"/>
            <p:cNvSpPr/>
            <p:nvPr/>
          </p:nvSpPr>
          <p:spPr bwMode="auto">
            <a:xfrm>
              <a:off x="3392" y="1279"/>
              <a:ext cx="282" cy="243"/>
            </a:xfrm>
            <a:custGeom>
              <a:avLst/>
              <a:gdLst>
                <a:gd name="T0" fmla="*/ 8 w 282"/>
                <a:gd name="T1" fmla="*/ 195 h 243"/>
                <a:gd name="T2" fmla="*/ 8 w 282"/>
                <a:gd name="T3" fmla="*/ 152 h 243"/>
                <a:gd name="T4" fmla="*/ 58 w 282"/>
                <a:gd name="T5" fmla="*/ 90 h 243"/>
                <a:gd name="T6" fmla="*/ 123 w 282"/>
                <a:gd name="T7" fmla="*/ 37 h 243"/>
                <a:gd name="T8" fmla="*/ 195 w 282"/>
                <a:gd name="T9" fmla="*/ 3 h 243"/>
                <a:gd name="T10" fmla="*/ 241 w 282"/>
                <a:gd name="T11" fmla="*/ 18 h 243"/>
                <a:gd name="T12" fmla="*/ 267 w 282"/>
                <a:gd name="T13" fmla="*/ 49 h 243"/>
                <a:gd name="T14" fmla="*/ 281 w 282"/>
                <a:gd name="T15" fmla="*/ 102 h 243"/>
                <a:gd name="T16" fmla="*/ 260 w 282"/>
                <a:gd name="T17" fmla="*/ 164 h 243"/>
                <a:gd name="T18" fmla="*/ 214 w 282"/>
                <a:gd name="T19" fmla="*/ 210 h 243"/>
                <a:gd name="T20" fmla="*/ 133 w 282"/>
                <a:gd name="T21" fmla="*/ 238 h 243"/>
                <a:gd name="T22" fmla="*/ 87 w 282"/>
                <a:gd name="T23" fmla="*/ 238 h 243"/>
                <a:gd name="T24" fmla="*/ 65 w 282"/>
                <a:gd name="T25" fmla="*/ 234 h 243"/>
                <a:gd name="T26" fmla="*/ 41 w 282"/>
                <a:gd name="T27" fmla="*/ 224 h 243"/>
                <a:gd name="T28" fmla="*/ 8 w 282"/>
                <a:gd name="T29" fmla="*/ 195 h 2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2"/>
                <a:gd name="T46" fmla="*/ 0 h 243"/>
                <a:gd name="T47" fmla="*/ 282 w 282"/>
                <a:gd name="T48" fmla="*/ 243 h 2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2" h="243">
                  <a:moveTo>
                    <a:pt x="8" y="195"/>
                  </a:moveTo>
                  <a:cubicBezTo>
                    <a:pt x="2" y="183"/>
                    <a:pt x="0" y="170"/>
                    <a:pt x="8" y="152"/>
                  </a:cubicBezTo>
                  <a:cubicBezTo>
                    <a:pt x="16" y="134"/>
                    <a:pt x="39" y="109"/>
                    <a:pt x="58" y="90"/>
                  </a:cubicBezTo>
                  <a:cubicBezTo>
                    <a:pt x="77" y="71"/>
                    <a:pt x="100" y="51"/>
                    <a:pt x="123" y="37"/>
                  </a:cubicBezTo>
                  <a:cubicBezTo>
                    <a:pt x="146" y="23"/>
                    <a:pt x="175" y="6"/>
                    <a:pt x="195" y="3"/>
                  </a:cubicBezTo>
                  <a:cubicBezTo>
                    <a:pt x="215" y="0"/>
                    <a:pt x="229" y="10"/>
                    <a:pt x="241" y="18"/>
                  </a:cubicBezTo>
                  <a:cubicBezTo>
                    <a:pt x="253" y="26"/>
                    <a:pt x="260" y="35"/>
                    <a:pt x="267" y="49"/>
                  </a:cubicBezTo>
                  <a:cubicBezTo>
                    <a:pt x="274" y="63"/>
                    <a:pt x="282" y="83"/>
                    <a:pt x="281" y="102"/>
                  </a:cubicBezTo>
                  <a:cubicBezTo>
                    <a:pt x="280" y="121"/>
                    <a:pt x="271" y="146"/>
                    <a:pt x="260" y="164"/>
                  </a:cubicBezTo>
                  <a:cubicBezTo>
                    <a:pt x="249" y="182"/>
                    <a:pt x="235" y="198"/>
                    <a:pt x="214" y="210"/>
                  </a:cubicBezTo>
                  <a:cubicBezTo>
                    <a:pt x="193" y="222"/>
                    <a:pt x="154" y="233"/>
                    <a:pt x="133" y="238"/>
                  </a:cubicBezTo>
                  <a:cubicBezTo>
                    <a:pt x="112" y="243"/>
                    <a:pt x="98" y="239"/>
                    <a:pt x="87" y="238"/>
                  </a:cubicBezTo>
                  <a:cubicBezTo>
                    <a:pt x="76" y="237"/>
                    <a:pt x="73" y="236"/>
                    <a:pt x="65" y="234"/>
                  </a:cubicBezTo>
                  <a:cubicBezTo>
                    <a:pt x="57" y="232"/>
                    <a:pt x="50" y="230"/>
                    <a:pt x="41" y="224"/>
                  </a:cubicBezTo>
                  <a:cubicBezTo>
                    <a:pt x="32" y="218"/>
                    <a:pt x="14" y="207"/>
                    <a:pt x="8" y="195"/>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52" name="Freeform 34" descr="沙滩"/>
            <p:cNvSpPr/>
            <p:nvPr/>
          </p:nvSpPr>
          <p:spPr bwMode="auto">
            <a:xfrm>
              <a:off x="3441" y="1547"/>
              <a:ext cx="249" cy="146"/>
            </a:xfrm>
            <a:custGeom>
              <a:avLst/>
              <a:gdLst>
                <a:gd name="T0" fmla="*/ 2 w 249"/>
                <a:gd name="T1" fmla="*/ 2 h 178"/>
                <a:gd name="T2" fmla="*/ 19 w 249"/>
                <a:gd name="T3" fmla="*/ 2 h 178"/>
                <a:gd name="T4" fmla="*/ 74 w 249"/>
                <a:gd name="T5" fmla="*/ 2 h 178"/>
                <a:gd name="T6" fmla="*/ 110 w 249"/>
                <a:gd name="T7" fmla="*/ 2 h 178"/>
                <a:gd name="T8" fmla="*/ 168 w 249"/>
                <a:gd name="T9" fmla="*/ 2 h 178"/>
                <a:gd name="T10" fmla="*/ 233 w 249"/>
                <a:gd name="T11" fmla="*/ 2 h 178"/>
                <a:gd name="T12" fmla="*/ 247 w 249"/>
                <a:gd name="T13" fmla="*/ 2 h 178"/>
                <a:gd name="T14" fmla="*/ 245 w 249"/>
                <a:gd name="T15" fmla="*/ 2 h 178"/>
                <a:gd name="T16" fmla="*/ 226 w 249"/>
                <a:gd name="T17" fmla="*/ 2 h 178"/>
                <a:gd name="T18" fmla="*/ 187 w 249"/>
                <a:gd name="T19" fmla="*/ 2 h 178"/>
                <a:gd name="T20" fmla="*/ 137 w 249"/>
                <a:gd name="T21" fmla="*/ 2 h 178"/>
                <a:gd name="T22" fmla="*/ 65 w 249"/>
                <a:gd name="T23" fmla="*/ 2 h 178"/>
                <a:gd name="T24" fmla="*/ 31 w 249"/>
                <a:gd name="T25" fmla="*/ 2 h 178"/>
                <a:gd name="T26" fmla="*/ 2 w 249"/>
                <a:gd name="T27" fmla="*/ 2 h 1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9"/>
                <a:gd name="T43" fmla="*/ 0 h 178"/>
                <a:gd name="T44" fmla="*/ 249 w 249"/>
                <a:gd name="T45" fmla="*/ 178 h 1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9" h="178">
                  <a:moveTo>
                    <a:pt x="2" y="111"/>
                  </a:moveTo>
                  <a:cubicBezTo>
                    <a:pt x="0" y="94"/>
                    <a:pt x="7" y="77"/>
                    <a:pt x="19" y="63"/>
                  </a:cubicBezTo>
                  <a:cubicBezTo>
                    <a:pt x="31" y="49"/>
                    <a:pt x="59" y="33"/>
                    <a:pt x="74" y="24"/>
                  </a:cubicBezTo>
                  <a:cubicBezTo>
                    <a:pt x="89" y="15"/>
                    <a:pt x="94" y="12"/>
                    <a:pt x="110" y="8"/>
                  </a:cubicBezTo>
                  <a:cubicBezTo>
                    <a:pt x="126" y="4"/>
                    <a:pt x="148" y="0"/>
                    <a:pt x="168" y="3"/>
                  </a:cubicBezTo>
                  <a:cubicBezTo>
                    <a:pt x="188" y="6"/>
                    <a:pt x="220" y="19"/>
                    <a:pt x="233" y="27"/>
                  </a:cubicBezTo>
                  <a:cubicBezTo>
                    <a:pt x="246" y="35"/>
                    <a:pt x="245" y="40"/>
                    <a:pt x="247" y="51"/>
                  </a:cubicBezTo>
                  <a:cubicBezTo>
                    <a:pt x="249" y="62"/>
                    <a:pt x="248" y="79"/>
                    <a:pt x="245" y="92"/>
                  </a:cubicBezTo>
                  <a:cubicBezTo>
                    <a:pt x="242" y="105"/>
                    <a:pt x="236" y="118"/>
                    <a:pt x="226" y="130"/>
                  </a:cubicBezTo>
                  <a:cubicBezTo>
                    <a:pt x="216" y="142"/>
                    <a:pt x="202" y="157"/>
                    <a:pt x="187" y="164"/>
                  </a:cubicBezTo>
                  <a:cubicBezTo>
                    <a:pt x="172" y="171"/>
                    <a:pt x="157" y="171"/>
                    <a:pt x="137" y="173"/>
                  </a:cubicBezTo>
                  <a:cubicBezTo>
                    <a:pt x="117" y="175"/>
                    <a:pt x="83" y="178"/>
                    <a:pt x="65" y="176"/>
                  </a:cubicBezTo>
                  <a:cubicBezTo>
                    <a:pt x="47" y="174"/>
                    <a:pt x="42" y="173"/>
                    <a:pt x="31" y="164"/>
                  </a:cubicBezTo>
                  <a:cubicBezTo>
                    <a:pt x="20" y="155"/>
                    <a:pt x="4" y="128"/>
                    <a:pt x="2" y="111"/>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53" name="Freeform 35" descr="沙滩"/>
            <p:cNvSpPr/>
            <p:nvPr/>
          </p:nvSpPr>
          <p:spPr bwMode="auto">
            <a:xfrm>
              <a:off x="3661" y="1402"/>
              <a:ext cx="174" cy="121"/>
            </a:xfrm>
            <a:custGeom>
              <a:avLst/>
              <a:gdLst>
                <a:gd name="T0" fmla="*/ 4 w 193"/>
                <a:gd name="T1" fmla="*/ 2 h 153"/>
                <a:gd name="T2" fmla="*/ 5 w 193"/>
                <a:gd name="T3" fmla="*/ 2 h 153"/>
                <a:gd name="T4" fmla="*/ 9 w 193"/>
                <a:gd name="T5" fmla="*/ 0 h 153"/>
                <a:gd name="T6" fmla="*/ 14 w 193"/>
                <a:gd name="T7" fmla="*/ 2 h 153"/>
                <a:gd name="T8" fmla="*/ 18 w 193"/>
                <a:gd name="T9" fmla="*/ 2 h 153"/>
                <a:gd name="T10" fmla="*/ 20 w 193"/>
                <a:gd name="T11" fmla="*/ 2 h 153"/>
                <a:gd name="T12" fmla="*/ 17 w 193"/>
                <a:gd name="T13" fmla="*/ 2 h 153"/>
                <a:gd name="T14" fmla="*/ 15 w 193"/>
                <a:gd name="T15" fmla="*/ 2 h 153"/>
                <a:gd name="T16" fmla="*/ 10 w 193"/>
                <a:gd name="T17" fmla="*/ 2 h 153"/>
                <a:gd name="T18" fmla="*/ 5 w 193"/>
                <a:gd name="T19" fmla="*/ 2 h 153"/>
                <a:gd name="T20" fmla="*/ 4 w 193"/>
                <a:gd name="T21" fmla="*/ 2 h 1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3"/>
                <a:gd name="T34" fmla="*/ 0 h 153"/>
                <a:gd name="T35" fmla="*/ 193 w 193"/>
                <a:gd name="T36" fmla="*/ 153 h 1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3" h="153">
                  <a:moveTo>
                    <a:pt x="4" y="48"/>
                  </a:moveTo>
                  <a:cubicBezTo>
                    <a:pt x="0" y="34"/>
                    <a:pt x="4" y="18"/>
                    <a:pt x="16" y="10"/>
                  </a:cubicBezTo>
                  <a:cubicBezTo>
                    <a:pt x="28" y="2"/>
                    <a:pt x="59" y="0"/>
                    <a:pt x="79" y="0"/>
                  </a:cubicBezTo>
                  <a:cubicBezTo>
                    <a:pt x="99" y="0"/>
                    <a:pt x="120" y="4"/>
                    <a:pt x="136" y="7"/>
                  </a:cubicBezTo>
                  <a:cubicBezTo>
                    <a:pt x="152" y="10"/>
                    <a:pt x="168" y="9"/>
                    <a:pt x="177" y="19"/>
                  </a:cubicBezTo>
                  <a:cubicBezTo>
                    <a:pt x="186" y="29"/>
                    <a:pt x="193" y="48"/>
                    <a:pt x="192" y="65"/>
                  </a:cubicBezTo>
                  <a:cubicBezTo>
                    <a:pt x="191" y="82"/>
                    <a:pt x="174" y="108"/>
                    <a:pt x="168" y="122"/>
                  </a:cubicBezTo>
                  <a:cubicBezTo>
                    <a:pt x="162" y="136"/>
                    <a:pt x="165" y="149"/>
                    <a:pt x="153" y="151"/>
                  </a:cubicBezTo>
                  <a:cubicBezTo>
                    <a:pt x="141" y="153"/>
                    <a:pt x="115" y="146"/>
                    <a:pt x="96" y="137"/>
                  </a:cubicBezTo>
                  <a:cubicBezTo>
                    <a:pt x="77" y="128"/>
                    <a:pt x="52" y="108"/>
                    <a:pt x="38" y="94"/>
                  </a:cubicBezTo>
                  <a:cubicBezTo>
                    <a:pt x="24" y="80"/>
                    <a:pt x="8" y="62"/>
                    <a:pt x="4" y="48"/>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54" name="Freeform 36" descr="沙滩"/>
            <p:cNvSpPr/>
            <p:nvPr/>
          </p:nvSpPr>
          <p:spPr bwMode="auto">
            <a:xfrm>
              <a:off x="3664" y="1212"/>
              <a:ext cx="187" cy="129"/>
            </a:xfrm>
            <a:custGeom>
              <a:avLst/>
              <a:gdLst>
                <a:gd name="T0" fmla="*/ 12 w 187"/>
                <a:gd name="T1" fmla="*/ 92 h 129"/>
                <a:gd name="T2" fmla="*/ 5 w 187"/>
                <a:gd name="T3" fmla="*/ 44 h 129"/>
                <a:gd name="T4" fmla="*/ 41 w 187"/>
                <a:gd name="T5" fmla="*/ 16 h 129"/>
                <a:gd name="T6" fmla="*/ 101 w 187"/>
                <a:gd name="T7" fmla="*/ 1 h 129"/>
                <a:gd name="T8" fmla="*/ 165 w 187"/>
                <a:gd name="T9" fmla="*/ 13 h 129"/>
                <a:gd name="T10" fmla="*/ 185 w 187"/>
                <a:gd name="T11" fmla="*/ 59 h 129"/>
                <a:gd name="T12" fmla="*/ 175 w 187"/>
                <a:gd name="T13" fmla="*/ 95 h 129"/>
                <a:gd name="T14" fmla="*/ 127 w 187"/>
                <a:gd name="T15" fmla="*/ 114 h 129"/>
                <a:gd name="T16" fmla="*/ 69 w 187"/>
                <a:gd name="T17" fmla="*/ 128 h 129"/>
                <a:gd name="T18" fmla="*/ 29 w 187"/>
                <a:gd name="T19" fmla="*/ 109 h 129"/>
                <a:gd name="T20" fmla="*/ 12 w 187"/>
                <a:gd name="T21" fmla="*/ 92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7"/>
                <a:gd name="T34" fmla="*/ 0 h 129"/>
                <a:gd name="T35" fmla="*/ 187 w 187"/>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7" h="129">
                  <a:moveTo>
                    <a:pt x="12" y="92"/>
                  </a:moveTo>
                  <a:cubicBezTo>
                    <a:pt x="8" y="81"/>
                    <a:pt x="0" y="57"/>
                    <a:pt x="5" y="44"/>
                  </a:cubicBezTo>
                  <a:cubicBezTo>
                    <a:pt x="10" y="31"/>
                    <a:pt x="25" y="23"/>
                    <a:pt x="41" y="16"/>
                  </a:cubicBezTo>
                  <a:cubicBezTo>
                    <a:pt x="57" y="9"/>
                    <a:pt x="80" y="2"/>
                    <a:pt x="101" y="1"/>
                  </a:cubicBezTo>
                  <a:cubicBezTo>
                    <a:pt x="122" y="0"/>
                    <a:pt x="151" y="3"/>
                    <a:pt x="165" y="13"/>
                  </a:cubicBezTo>
                  <a:cubicBezTo>
                    <a:pt x="179" y="23"/>
                    <a:pt x="183" y="45"/>
                    <a:pt x="185" y="59"/>
                  </a:cubicBezTo>
                  <a:cubicBezTo>
                    <a:pt x="187" y="73"/>
                    <a:pt x="185" y="86"/>
                    <a:pt x="175" y="95"/>
                  </a:cubicBezTo>
                  <a:cubicBezTo>
                    <a:pt x="165" y="104"/>
                    <a:pt x="145" y="109"/>
                    <a:pt x="127" y="114"/>
                  </a:cubicBezTo>
                  <a:cubicBezTo>
                    <a:pt x="109" y="119"/>
                    <a:pt x="85" y="129"/>
                    <a:pt x="69" y="128"/>
                  </a:cubicBezTo>
                  <a:cubicBezTo>
                    <a:pt x="53" y="127"/>
                    <a:pt x="40" y="116"/>
                    <a:pt x="29" y="109"/>
                  </a:cubicBezTo>
                  <a:cubicBezTo>
                    <a:pt x="18" y="102"/>
                    <a:pt x="16" y="103"/>
                    <a:pt x="12" y="92"/>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55" name="Freeform 37" descr="沙滩"/>
            <p:cNvSpPr/>
            <p:nvPr/>
          </p:nvSpPr>
          <p:spPr bwMode="auto">
            <a:xfrm>
              <a:off x="3831" y="1277"/>
              <a:ext cx="210" cy="220"/>
            </a:xfrm>
            <a:custGeom>
              <a:avLst/>
              <a:gdLst>
                <a:gd name="T0" fmla="*/ 61 w 210"/>
                <a:gd name="T1" fmla="*/ 170 h 220"/>
                <a:gd name="T2" fmla="*/ 22 w 210"/>
                <a:gd name="T3" fmla="*/ 103 h 220"/>
                <a:gd name="T4" fmla="*/ 10 w 210"/>
                <a:gd name="T5" fmla="*/ 64 h 220"/>
                <a:gd name="T6" fmla="*/ 10 w 210"/>
                <a:gd name="T7" fmla="*/ 36 h 220"/>
                <a:gd name="T8" fmla="*/ 73 w 210"/>
                <a:gd name="T9" fmla="*/ 9 h 220"/>
                <a:gd name="T10" fmla="*/ 126 w 210"/>
                <a:gd name="T11" fmla="*/ 7 h 220"/>
                <a:gd name="T12" fmla="*/ 178 w 210"/>
                <a:gd name="T13" fmla="*/ 52 h 220"/>
                <a:gd name="T14" fmla="*/ 202 w 210"/>
                <a:gd name="T15" fmla="*/ 100 h 220"/>
                <a:gd name="T16" fmla="*/ 206 w 210"/>
                <a:gd name="T17" fmla="*/ 163 h 220"/>
                <a:gd name="T18" fmla="*/ 180 w 210"/>
                <a:gd name="T19" fmla="*/ 220 h 220"/>
                <a:gd name="T20" fmla="*/ 90 w 210"/>
                <a:gd name="T21" fmla="*/ 220 h 220"/>
                <a:gd name="T22" fmla="*/ 61 w 210"/>
                <a:gd name="T23" fmla="*/ 170 h 2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220"/>
                <a:gd name="T38" fmla="*/ 210 w 210"/>
                <a:gd name="T39" fmla="*/ 220 h 2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220">
                  <a:moveTo>
                    <a:pt x="61" y="170"/>
                  </a:moveTo>
                  <a:cubicBezTo>
                    <a:pt x="53" y="153"/>
                    <a:pt x="30" y="121"/>
                    <a:pt x="22" y="103"/>
                  </a:cubicBezTo>
                  <a:cubicBezTo>
                    <a:pt x="14" y="85"/>
                    <a:pt x="12" y="75"/>
                    <a:pt x="10" y="64"/>
                  </a:cubicBezTo>
                  <a:cubicBezTo>
                    <a:pt x="8" y="53"/>
                    <a:pt x="0" y="45"/>
                    <a:pt x="10" y="36"/>
                  </a:cubicBezTo>
                  <a:cubicBezTo>
                    <a:pt x="20" y="27"/>
                    <a:pt x="54" y="14"/>
                    <a:pt x="73" y="9"/>
                  </a:cubicBezTo>
                  <a:cubicBezTo>
                    <a:pt x="92" y="4"/>
                    <a:pt x="108" y="0"/>
                    <a:pt x="126" y="7"/>
                  </a:cubicBezTo>
                  <a:cubicBezTo>
                    <a:pt x="144" y="14"/>
                    <a:pt x="165" y="37"/>
                    <a:pt x="178" y="52"/>
                  </a:cubicBezTo>
                  <a:cubicBezTo>
                    <a:pt x="191" y="67"/>
                    <a:pt x="197" y="82"/>
                    <a:pt x="202" y="100"/>
                  </a:cubicBezTo>
                  <a:cubicBezTo>
                    <a:pt x="207" y="118"/>
                    <a:pt x="210" y="143"/>
                    <a:pt x="206" y="163"/>
                  </a:cubicBezTo>
                  <a:cubicBezTo>
                    <a:pt x="202" y="183"/>
                    <a:pt x="199" y="210"/>
                    <a:pt x="180" y="220"/>
                  </a:cubicBezTo>
                  <a:lnTo>
                    <a:pt x="90" y="220"/>
                  </a:lnTo>
                  <a:cubicBezTo>
                    <a:pt x="70" y="212"/>
                    <a:pt x="67" y="180"/>
                    <a:pt x="61" y="170"/>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56" name="Freeform 38" descr="沙滩"/>
            <p:cNvSpPr/>
            <p:nvPr/>
          </p:nvSpPr>
          <p:spPr bwMode="auto">
            <a:xfrm>
              <a:off x="3661" y="1560"/>
              <a:ext cx="277" cy="244"/>
            </a:xfrm>
            <a:custGeom>
              <a:avLst/>
              <a:gdLst>
                <a:gd name="T0" fmla="*/ 5 w 277"/>
                <a:gd name="T1" fmla="*/ 109 h 244"/>
                <a:gd name="T2" fmla="*/ 51 w 277"/>
                <a:gd name="T3" fmla="*/ 56 h 244"/>
                <a:gd name="T4" fmla="*/ 120 w 277"/>
                <a:gd name="T5" fmla="*/ 15 h 244"/>
                <a:gd name="T6" fmla="*/ 161 w 277"/>
                <a:gd name="T7" fmla="*/ 1 h 244"/>
                <a:gd name="T8" fmla="*/ 224 w 277"/>
                <a:gd name="T9" fmla="*/ 8 h 244"/>
                <a:gd name="T10" fmla="*/ 262 w 277"/>
                <a:gd name="T11" fmla="*/ 47 h 244"/>
                <a:gd name="T12" fmla="*/ 269 w 277"/>
                <a:gd name="T13" fmla="*/ 119 h 244"/>
                <a:gd name="T14" fmla="*/ 276 w 277"/>
                <a:gd name="T15" fmla="*/ 169 h 244"/>
                <a:gd name="T16" fmla="*/ 264 w 277"/>
                <a:gd name="T17" fmla="*/ 219 h 244"/>
                <a:gd name="T18" fmla="*/ 207 w 277"/>
                <a:gd name="T19" fmla="*/ 241 h 244"/>
                <a:gd name="T20" fmla="*/ 156 w 277"/>
                <a:gd name="T21" fmla="*/ 236 h 244"/>
                <a:gd name="T22" fmla="*/ 101 w 277"/>
                <a:gd name="T23" fmla="*/ 210 h 244"/>
                <a:gd name="T24" fmla="*/ 53 w 277"/>
                <a:gd name="T25" fmla="*/ 179 h 244"/>
                <a:gd name="T26" fmla="*/ 22 w 277"/>
                <a:gd name="T27" fmla="*/ 152 h 244"/>
                <a:gd name="T28" fmla="*/ 5 w 277"/>
                <a:gd name="T29" fmla="*/ 109 h 2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7"/>
                <a:gd name="T46" fmla="*/ 0 h 244"/>
                <a:gd name="T47" fmla="*/ 277 w 277"/>
                <a:gd name="T48" fmla="*/ 244 h 2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7" h="244">
                  <a:moveTo>
                    <a:pt x="5" y="109"/>
                  </a:moveTo>
                  <a:cubicBezTo>
                    <a:pt x="10" y="93"/>
                    <a:pt x="32" y="72"/>
                    <a:pt x="51" y="56"/>
                  </a:cubicBezTo>
                  <a:cubicBezTo>
                    <a:pt x="70" y="40"/>
                    <a:pt x="102" y="24"/>
                    <a:pt x="120" y="15"/>
                  </a:cubicBezTo>
                  <a:cubicBezTo>
                    <a:pt x="138" y="6"/>
                    <a:pt x="144" y="2"/>
                    <a:pt x="161" y="1"/>
                  </a:cubicBezTo>
                  <a:cubicBezTo>
                    <a:pt x="178" y="0"/>
                    <a:pt x="207" y="0"/>
                    <a:pt x="224" y="8"/>
                  </a:cubicBezTo>
                  <a:cubicBezTo>
                    <a:pt x="241" y="16"/>
                    <a:pt x="255" y="29"/>
                    <a:pt x="262" y="47"/>
                  </a:cubicBezTo>
                  <a:cubicBezTo>
                    <a:pt x="269" y="65"/>
                    <a:pt x="267" y="99"/>
                    <a:pt x="269" y="119"/>
                  </a:cubicBezTo>
                  <a:cubicBezTo>
                    <a:pt x="271" y="139"/>
                    <a:pt x="277" y="152"/>
                    <a:pt x="276" y="169"/>
                  </a:cubicBezTo>
                  <a:cubicBezTo>
                    <a:pt x="275" y="186"/>
                    <a:pt x="275" y="207"/>
                    <a:pt x="264" y="219"/>
                  </a:cubicBezTo>
                  <a:cubicBezTo>
                    <a:pt x="253" y="231"/>
                    <a:pt x="225" y="238"/>
                    <a:pt x="207" y="241"/>
                  </a:cubicBezTo>
                  <a:cubicBezTo>
                    <a:pt x="189" y="244"/>
                    <a:pt x="174" y="241"/>
                    <a:pt x="156" y="236"/>
                  </a:cubicBezTo>
                  <a:cubicBezTo>
                    <a:pt x="138" y="231"/>
                    <a:pt x="118" y="220"/>
                    <a:pt x="101" y="210"/>
                  </a:cubicBezTo>
                  <a:cubicBezTo>
                    <a:pt x="84" y="200"/>
                    <a:pt x="66" y="189"/>
                    <a:pt x="53" y="179"/>
                  </a:cubicBezTo>
                  <a:cubicBezTo>
                    <a:pt x="40" y="169"/>
                    <a:pt x="30" y="163"/>
                    <a:pt x="22" y="152"/>
                  </a:cubicBezTo>
                  <a:cubicBezTo>
                    <a:pt x="14" y="141"/>
                    <a:pt x="0" y="125"/>
                    <a:pt x="5" y="109"/>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57" name="Freeform 39" descr="沙滩"/>
            <p:cNvSpPr/>
            <p:nvPr/>
          </p:nvSpPr>
          <p:spPr bwMode="auto">
            <a:xfrm>
              <a:off x="3940" y="1565"/>
              <a:ext cx="122" cy="113"/>
            </a:xfrm>
            <a:custGeom>
              <a:avLst/>
              <a:gdLst>
                <a:gd name="T0" fmla="*/ 51 w 122"/>
                <a:gd name="T1" fmla="*/ 107 h 113"/>
                <a:gd name="T2" fmla="*/ 8 w 122"/>
                <a:gd name="T3" fmla="*/ 93 h 113"/>
                <a:gd name="T4" fmla="*/ 3 w 122"/>
                <a:gd name="T5" fmla="*/ 64 h 113"/>
                <a:gd name="T6" fmla="*/ 8 w 122"/>
                <a:gd name="T7" fmla="*/ 37 h 113"/>
                <a:gd name="T8" fmla="*/ 53 w 122"/>
                <a:gd name="T9" fmla="*/ 13 h 113"/>
                <a:gd name="T10" fmla="*/ 89 w 122"/>
                <a:gd name="T11" fmla="*/ 1 h 113"/>
                <a:gd name="T12" fmla="*/ 120 w 122"/>
                <a:gd name="T13" fmla="*/ 21 h 113"/>
                <a:gd name="T14" fmla="*/ 104 w 122"/>
                <a:gd name="T15" fmla="*/ 71 h 113"/>
                <a:gd name="T16" fmla="*/ 89 w 122"/>
                <a:gd name="T17" fmla="*/ 107 h 113"/>
                <a:gd name="T18" fmla="*/ 51 w 122"/>
                <a:gd name="T19" fmla="*/ 107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113"/>
                <a:gd name="T32" fmla="*/ 122 w 122"/>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113">
                  <a:moveTo>
                    <a:pt x="51" y="107"/>
                  </a:moveTo>
                  <a:cubicBezTo>
                    <a:pt x="38" y="105"/>
                    <a:pt x="16" y="100"/>
                    <a:pt x="8" y="93"/>
                  </a:cubicBezTo>
                  <a:cubicBezTo>
                    <a:pt x="0" y="86"/>
                    <a:pt x="3" y="73"/>
                    <a:pt x="3" y="64"/>
                  </a:cubicBezTo>
                  <a:cubicBezTo>
                    <a:pt x="3" y="55"/>
                    <a:pt x="0" y="45"/>
                    <a:pt x="8" y="37"/>
                  </a:cubicBezTo>
                  <a:cubicBezTo>
                    <a:pt x="16" y="29"/>
                    <a:pt x="40" y="19"/>
                    <a:pt x="53" y="13"/>
                  </a:cubicBezTo>
                  <a:cubicBezTo>
                    <a:pt x="66" y="7"/>
                    <a:pt x="78" y="0"/>
                    <a:pt x="89" y="1"/>
                  </a:cubicBezTo>
                  <a:cubicBezTo>
                    <a:pt x="100" y="2"/>
                    <a:pt x="118" y="9"/>
                    <a:pt x="120" y="21"/>
                  </a:cubicBezTo>
                  <a:cubicBezTo>
                    <a:pt x="122" y="33"/>
                    <a:pt x="109" y="57"/>
                    <a:pt x="104" y="71"/>
                  </a:cubicBezTo>
                  <a:cubicBezTo>
                    <a:pt x="99" y="85"/>
                    <a:pt x="98" y="101"/>
                    <a:pt x="89" y="107"/>
                  </a:cubicBezTo>
                  <a:cubicBezTo>
                    <a:pt x="80" y="113"/>
                    <a:pt x="64" y="109"/>
                    <a:pt x="51" y="107"/>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58" name="Freeform 40" descr="沙滩"/>
            <p:cNvSpPr/>
            <p:nvPr/>
          </p:nvSpPr>
          <p:spPr bwMode="auto">
            <a:xfrm>
              <a:off x="3423" y="1689"/>
              <a:ext cx="144" cy="146"/>
            </a:xfrm>
            <a:custGeom>
              <a:avLst/>
              <a:gdLst>
                <a:gd name="T0" fmla="*/ 66 w 144"/>
                <a:gd name="T1" fmla="*/ 4 h 146"/>
                <a:gd name="T2" fmla="*/ 114 w 144"/>
                <a:gd name="T3" fmla="*/ 26 h 146"/>
                <a:gd name="T4" fmla="*/ 140 w 144"/>
                <a:gd name="T5" fmla="*/ 62 h 146"/>
                <a:gd name="T6" fmla="*/ 138 w 144"/>
                <a:gd name="T7" fmla="*/ 110 h 146"/>
                <a:gd name="T8" fmla="*/ 107 w 144"/>
                <a:gd name="T9" fmla="*/ 141 h 146"/>
                <a:gd name="T10" fmla="*/ 56 w 144"/>
                <a:gd name="T11" fmla="*/ 138 h 146"/>
                <a:gd name="T12" fmla="*/ 8 w 144"/>
                <a:gd name="T13" fmla="*/ 105 h 146"/>
                <a:gd name="T14" fmla="*/ 11 w 144"/>
                <a:gd name="T15" fmla="*/ 66 h 146"/>
                <a:gd name="T16" fmla="*/ 18 w 144"/>
                <a:gd name="T17" fmla="*/ 11 h 146"/>
                <a:gd name="T18" fmla="*/ 66 w 144"/>
                <a:gd name="T19" fmla="*/ 4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146"/>
                <a:gd name="T32" fmla="*/ 144 w 144"/>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146">
                  <a:moveTo>
                    <a:pt x="66" y="4"/>
                  </a:moveTo>
                  <a:cubicBezTo>
                    <a:pt x="82" y="6"/>
                    <a:pt x="102" y="16"/>
                    <a:pt x="114" y="26"/>
                  </a:cubicBezTo>
                  <a:cubicBezTo>
                    <a:pt x="126" y="36"/>
                    <a:pt x="136" y="48"/>
                    <a:pt x="140" y="62"/>
                  </a:cubicBezTo>
                  <a:cubicBezTo>
                    <a:pt x="144" y="76"/>
                    <a:pt x="143" y="97"/>
                    <a:pt x="138" y="110"/>
                  </a:cubicBezTo>
                  <a:cubicBezTo>
                    <a:pt x="133" y="123"/>
                    <a:pt x="121" y="136"/>
                    <a:pt x="107" y="141"/>
                  </a:cubicBezTo>
                  <a:cubicBezTo>
                    <a:pt x="93" y="146"/>
                    <a:pt x="72" y="144"/>
                    <a:pt x="56" y="138"/>
                  </a:cubicBezTo>
                  <a:cubicBezTo>
                    <a:pt x="40" y="132"/>
                    <a:pt x="16" y="117"/>
                    <a:pt x="8" y="105"/>
                  </a:cubicBezTo>
                  <a:cubicBezTo>
                    <a:pt x="0" y="93"/>
                    <a:pt x="9" y="82"/>
                    <a:pt x="11" y="66"/>
                  </a:cubicBezTo>
                  <a:cubicBezTo>
                    <a:pt x="13" y="50"/>
                    <a:pt x="10" y="22"/>
                    <a:pt x="18" y="11"/>
                  </a:cubicBezTo>
                  <a:cubicBezTo>
                    <a:pt x="26" y="0"/>
                    <a:pt x="50" y="2"/>
                    <a:pt x="66" y="4"/>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59" name="Freeform 41" descr="沙滩"/>
            <p:cNvSpPr/>
            <p:nvPr/>
          </p:nvSpPr>
          <p:spPr bwMode="auto">
            <a:xfrm>
              <a:off x="3566" y="1712"/>
              <a:ext cx="137" cy="102"/>
            </a:xfrm>
            <a:custGeom>
              <a:avLst/>
              <a:gdLst>
                <a:gd name="T0" fmla="*/ 2 w 137"/>
                <a:gd name="T1" fmla="*/ 63 h 102"/>
                <a:gd name="T2" fmla="*/ 19 w 137"/>
                <a:gd name="T3" fmla="*/ 17 h 102"/>
                <a:gd name="T4" fmla="*/ 57 w 137"/>
                <a:gd name="T5" fmla="*/ 5 h 102"/>
                <a:gd name="T6" fmla="*/ 117 w 137"/>
                <a:gd name="T7" fmla="*/ 12 h 102"/>
                <a:gd name="T8" fmla="*/ 134 w 137"/>
                <a:gd name="T9" fmla="*/ 77 h 102"/>
                <a:gd name="T10" fmla="*/ 96 w 137"/>
                <a:gd name="T11" fmla="*/ 99 h 102"/>
                <a:gd name="T12" fmla="*/ 50 w 137"/>
                <a:gd name="T13" fmla="*/ 96 h 102"/>
                <a:gd name="T14" fmla="*/ 9 w 137"/>
                <a:gd name="T15" fmla="*/ 77 h 102"/>
                <a:gd name="T16" fmla="*/ 2 w 137"/>
                <a:gd name="T17" fmla="*/ 63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02"/>
                <a:gd name="T29" fmla="*/ 137 w 137"/>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02">
                  <a:moveTo>
                    <a:pt x="2" y="63"/>
                  </a:moveTo>
                  <a:cubicBezTo>
                    <a:pt x="4" y="53"/>
                    <a:pt x="10" y="27"/>
                    <a:pt x="19" y="17"/>
                  </a:cubicBezTo>
                  <a:cubicBezTo>
                    <a:pt x="28" y="7"/>
                    <a:pt x="41" y="6"/>
                    <a:pt x="57" y="5"/>
                  </a:cubicBezTo>
                  <a:cubicBezTo>
                    <a:pt x="73" y="4"/>
                    <a:pt x="104" y="0"/>
                    <a:pt x="117" y="12"/>
                  </a:cubicBezTo>
                  <a:cubicBezTo>
                    <a:pt x="130" y="24"/>
                    <a:pt x="137" y="63"/>
                    <a:pt x="134" y="77"/>
                  </a:cubicBezTo>
                  <a:cubicBezTo>
                    <a:pt x="131" y="91"/>
                    <a:pt x="110" y="96"/>
                    <a:pt x="96" y="99"/>
                  </a:cubicBezTo>
                  <a:cubicBezTo>
                    <a:pt x="82" y="102"/>
                    <a:pt x="64" y="100"/>
                    <a:pt x="50" y="96"/>
                  </a:cubicBezTo>
                  <a:cubicBezTo>
                    <a:pt x="36" y="92"/>
                    <a:pt x="16" y="84"/>
                    <a:pt x="9" y="77"/>
                  </a:cubicBezTo>
                  <a:cubicBezTo>
                    <a:pt x="2" y="70"/>
                    <a:pt x="0" y="73"/>
                    <a:pt x="2" y="63"/>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60" name="Freeform 42" descr="沙滩"/>
            <p:cNvSpPr/>
            <p:nvPr/>
          </p:nvSpPr>
          <p:spPr bwMode="auto">
            <a:xfrm>
              <a:off x="3240" y="1708"/>
              <a:ext cx="188" cy="130"/>
            </a:xfrm>
            <a:custGeom>
              <a:avLst/>
              <a:gdLst>
                <a:gd name="T0" fmla="*/ 74 w 188"/>
                <a:gd name="T1" fmla="*/ 9 h 130"/>
                <a:gd name="T2" fmla="*/ 131 w 188"/>
                <a:gd name="T3" fmla="*/ 19 h 130"/>
                <a:gd name="T4" fmla="*/ 177 w 188"/>
                <a:gd name="T5" fmla="*/ 52 h 130"/>
                <a:gd name="T6" fmla="*/ 179 w 188"/>
                <a:gd name="T7" fmla="*/ 88 h 130"/>
                <a:gd name="T8" fmla="*/ 124 w 188"/>
                <a:gd name="T9" fmla="*/ 124 h 130"/>
                <a:gd name="T10" fmla="*/ 81 w 188"/>
                <a:gd name="T11" fmla="*/ 122 h 130"/>
                <a:gd name="T12" fmla="*/ 26 w 188"/>
                <a:gd name="T13" fmla="*/ 103 h 130"/>
                <a:gd name="T14" fmla="*/ 7 w 188"/>
                <a:gd name="T15" fmla="*/ 74 h 130"/>
                <a:gd name="T16" fmla="*/ 74 w 188"/>
                <a:gd name="T17" fmla="*/ 9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130"/>
                <a:gd name="T29" fmla="*/ 188 w 188"/>
                <a:gd name="T30" fmla="*/ 130 h 1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130">
                  <a:moveTo>
                    <a:pt x="74" y="9"/>
                  </a:moveTo>
                  <a:cubicBezTo>
                    <a:pt x="95" y="0"/>
                    <a:pt x="114" y="12"/>
                    <a:pt x="131" y="19"/>
                  </a:cubicBezTo>
                  <a:cubicBezTo>
                    <a:pt x="148" y="26"/>
                    <a:pt x="169" y="41"/>
                    <a:pt x="177" y="52"/>
                  </a:cubicBezTo>
                  <a:cubicBezTo>
                    <a:pt x="185" y="63"/>
                    <a:pt x="188" y="76"/>
                    <a:pt x="179" y="88"/>
                  </a:cubicBezTo>
                  <a:cubicBezTo>
                    <a:pt x="170" y="100"/>
                    <a:pt x="140" y="118"/>
                    <a:pt x="124" y="124"/>
                  </a:cubicBezTo>
                  <a:cubicBezTo>
                    <a:pt x="108" y="130"/>
                    <a:pt x="97" y="125"/>
                    <a:pt x="81" y="122"/>
                  </a:cubicBezTo>
                  <a:cubicBezTo>
                    <a:pt x="65" y="119"/>
                    <a:pt x="38" y="111"/>
                    <a:pt x="26" y="103"/>
                  </a:cubicBezTo>
                  <a:cubicBezTo>
                    <a:pt x="14" y="95"/>
                    <a:pt x="0" y="89"/>
                    <a:pt x="7" y="74"/>
                  </a:cubicBezTo>
                  <a:cubicBezTo>
                    <a:pt x="14" y="59"/>
                    <a:pt x="53" y="18"/>
                    <a:pt x="74" y="9"/>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61" name="Freeform 43" descr="沙滩"/>
            <p:cNvSpPr/>
            <p:nvPr/>
          </p:nvSpPr>
          <p:spPr bwMode="auto">
            <a:xfrm>
              <a:off x="3264" y="1254"/>
              <a:ext cx="226" cy="160"/>
            </a:xfrm>
            <a:custGeom>
              <a:avLst/>
              <a:gdLst>
                <a:gd name="T0" fmla="*/ 121 w 226"/>
                <a:gd name="T1" fmla="*/ 148 h 160"/>
                <a:gd name="T2" fmla="*/ 53 w 226"/>
                <a:gd name="T3" fmla="*/ 145 h 160"/>
                <a:gd name="T4" fmla="*/ 5 w 226"/>
                <a:gd name="T5" fmla="*/ 109 h 160"/>
                <a:gd name="T6" fmla="*/ 25 w 226"/>
                <a:gd name="T7" fmla="*/ 54 h 160"/>
                <a:gd name="T8" fmla="*/ 73 w 226"/>
                <a:gd name="T9" fmla="*/ 8 h 160"/>
                <a:gd name="T10" fmla="*/ 128 w 226"/>
                <a:gd name="T11" fmla="*/ 6 h 160"/>
                <a:gd name="T12" fmla="*/ 190 w 226"/>
                <a:gd name="T13" fmla="*/ 18 h 160"/>
                <a:gd name="T14" fmla="*/ 226 w 226"/>
                <a:gd name="T15" fmla="*/ 40 h 160"/>
                <a:gd name="T16" fmla="*/ 188 w 226"/>
                <a:gd name="T17" fmla="*/ 71 h 160"/>
                <a:gd name="T18" fmla="*/ 121 w 226"/>
                <a:gd name="T19" fmla="*/ 148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6"/>
                <a:gd name="T31" fmla="*/ 0 h 160"/>
                <a:gd name="T32" fmla="*/ 226 w 226"/>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6" h="160">
                  <a:moveTo>
                    <a:pt x="121" y="148"/>
                  </a:moveTo>
                  <a:cubicBezTo>
                    <a:pt x="98" y="160"/>
                    <a:pt x="72" y="152"/>
                    <a:pt x="53" y="145"/>
                  </a:cubicBezTo>
                  <a:cubicBezTo>
                    <a:pt x="34" y="138"/>
                    <a:pt x="10" y="124"/>
                    <a:pt x="5" y="109"/>
                  </a:cubicBezTo>
                  <a:cubicBezTo>
                    <a:pt x="0" y="94"/>
                    <a:pt x="14" y="71"/>
                    <a:pt x="25" y="54"/>
                  </a:cubicBezTo>
                  <a:cubicBezTo>
                    <a:pt x="36" y="37"/>
                    <a:pt x="56" y="16"/>
                    <a:pt x="73" y="8"/>
                  </a:cubicBezTo>
                  <a:cubicBezTo>
                    <a:pt x="90" y="0"/>
                    <a:pt x="109" y="4"/>
                    <a:pt x="128" y="6"/>
                  </a:cubicBezTo>
                  <a:cubicBezTo>
                    <a:pt x="147" y="8"/>
                    <a:pt x="174" y="12"/>
                    <a:pt x="190" y="18"/>
                  </a:cubicBezTo>
                  <a:cubicBezTo>
                    <a:pt x="206" y="24"/>
                    <a:pt x="226" y="31"/>
                    <a:pt x="226" y="40"/>
                  </a:cubicBezTo>
                  <a:cubicBezTo>
                    <a:pt x="226" y="49"/>
                    <a:pt x="206" y="53"/>
                    <a:pt x="188" y="71"/>
                  </a:cubicBezTo>
                  <a:cubicBezTo>
                    <a:pt x="170" y="89"/>
                    <a:pt x="144" y="136"/>
                    <a:pt x="121" y="148"/>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62" name="Freeform 44" descr="沙滩"/>
            <p:cNvSpPr/>
            <p:nvPr/>
          </p:nvSpPr>
          <p:spPr bwMode="auto">
            <a:xfrm>
              <a:off x="3178" y="1373"/>
              <a:ext cx="112" cy="111"/>
            </a:xfrm>
            <a:custGeom>
              <a:avLst/>
              <a:gdLst>
                <a:gd name="T0" fmla="*/ 20 w 112"/>
                <a:gd name="T1" fmla="*/ 44 h 111"/>
                <a:gd name="T2" fmla="*/ 61 w 112"/>
                <a:gd name="T3" fmla="*/ 6 h 111"/>
                <a:gd name="T4" fmla="*/ 99 w 112"/>
                <a:gd name="T5" fmla="*/ 8 h 111"/>
                <a:gd name="T6" fmla="*/ 111 w 112"/>
                <a:gd name="T7" fmla="*/ 49 h 111"/>
                <a:gd name="T8" fmla="*/ 92 w 112"/>
                <a:gd name="T9" fmla="*/ 100 h 111"/>
                <a:gd name="T10" fmla="*/ 35 w 112"/>
                <a:gd name="T11" fmla="*/ 107 h 111"/>
                <a:gd name="T12" fmla="*/ 3 w 112"/>
                <a:gd name="T13" fmla="*/ 78 h 111"/>
                <a:gd name="T14" fmla="*/ 20 w 112"/>
                <a:gd name="T15" fmla="*/ 44 h 11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111"/>
                <a:gd name="T26" fmla="*/ 112 w 112"/>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111">
                  <a:moveTo>
                    <a:pt x="20" y="44"/>
                  </a:moveTo>
                  <a:cubicBezTo>
                    <a:pt x="30" y="32"/>
                    <a:pt x="48" y="12"/>
                    <a:pt x="61" y="6"/>
                  </a:cubicBezTo>
                  <a:cubicBezTo>
                    <a:pt x="74" y="0"/>
                    <a:pt x="91" y="1"/>
                    <a:pt x="99" y="8"/>
                  </a:cubicBezTo>
                  <a:cubicBezTo>
                    <a:pt x="107" y="15"/>
                    <a:pt x="112" y="34"/>
                    <a:pt x="111" y="49"/>
                  </a:cubicBezTo>
                  <a:cubicBezTo>
                    <a:pt x="110" y="64"/>
                    <a:pt x="105" y="90"/>
                    <a:pt x="92" y="100"/>
                  </a:cubicBezTo>
                  <a:cubicBezTo>
                    <a:pt x="79" y="110"/>
                    <a:pt x="50" y="111"/>
                    <a:pt x="35" y="107"/>
                  </a:cubicBezTo>
                  <a:cubicBezTo>
                    <a:pt x="20" y="103"/>
                    <a:pt x="6" y="90"/>
                    <a:pt x="3" y="78"/>
                  </a:cubicBezTo>
                  <a:cubicBezTo>
                    <a:pt x="0" y="66"/>
                    <a:pt x="10" y="56"/>
                    <a:pt x="20" y="44"/>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63" name="Freeform 45"/>
            <p:cNvSpPr/>
            <p:nvPr/>
          </p:nvSpPr>
          <p:spPr bwMode="auto">
            <a:xfrm>
              <a:off x="3028" y="1469"/>
              <a:ext cx="1191" cy="77"/>
            </a:xfrm>
            <a:custGeom>
              <a:avLst/>
              <a:gdLst>
                <a:gd name="T0" fmla="*/ 0 w 1191"/>
                <a:gd name="T1" fmla="*/ 16 h 77"/>
                <a:gd name="T2" fmla="*/ 135 w 1191"/>
                <a:gd name="T3" fmla="*/ 25 h 77"/>
                <a:gd name="T4" fmla="*/ 253 w 1191"/>
                <a:gd name="T5" fmla="*/ 19 h 77"/>
                <a:gd name="T6" fmla="*/ 317 w 1191"/>
                <a:gd name="T7" fmla="*/ 3 h 77"/>
                <a:gd name="T8" fmla="*/ 359 w 1191"/>
                <a:gd name="T9" fmla="*/ 19 h 77"/>
                <a:gd name="T10" fmla="*/ 420 w 1191"/>
                <a:gd name="T11" fmla="*/ 67 h 77"/>
                <a:gd name="T12" fmla="*/ 500 w 1191"/>
                <a:gd name="T13" fmla="*/ 77 h 77"/>
                <a:gd name="T14" fmla="*/ 573 w 1191"/>
                <a:gd name="T15" fmla="*/ 70 h 77"/>
                <a:gd name="T16" fmla="*/ 669 w 1191"/>
                <a:gd name="T17" fmla="*/ 67 h 77"/>
                <a:gd name="T18" fmla="*/ 740 w 1191"/>
                <a:gd name="T19" fmla="*/ 67 h 77"/>
                <a:gd name="T20" fmla="*/ 819 w 1191"/>
                <a:gd name="T21" fmla="*/ 58 h 77"/>
                <a:gd name="T22" fmla="*/ 886 w 1191"/>
                <a:gd name="T23" fmla="*/ 46 h 77"/>
                <a:gd name="T24" fmla="*/ 973 w 1191"/>
                <a:gd name="T25" fmla="*/ 44 h 77"/>
                <a:gd name="T26" fmla="*/ 1047 w 1191"/>
                <a:gd name="T27" fmla="*/ 35 h 77"/>
                <a:gd name="T28" fmla="*/ 1105 w 1191"/>
                <a:gd name="T29" fmla="*/ 9 h 77"/>
                <a:gd name="T30" fmla="*/ 1191 w 1191"/>
                <a:gd name="T31" fmla="*/ 0 h 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91"/>
                <a:gd name="T49" fmla="*/ 0 h 77"/>
                <a:gd name="T50" fmla="*/ 1191 w 1191"/>
                <a:gd name="T51" fmla="*/ 77 h 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91" h="77">
                  <a:moveTo>
                    <a:pt x="0" y="16"/>
                  </a:moveTo>
                  <a:cubicBezTo>
                    <a:pt x="21" y="18"/>
                    <a:pt x="93" y="25"/>
                    <a:pt x="135" y="25"/>
                  </a:cubicBezTo>
                  <a:cubicBezTo>
                    <a:pt x="177" y="25"/>
                    <a:pt x="223" y="23"/>
                    <a:pt x="253" y="19"/>
                  </a:cubicBezTo>
                  <a:cubicBezTo>
                    <a:pt x="283" y="15"/>
                    <a:pt x="299" y="3"/>
                    <a:pt x="317" y="3"/>
                  </a:cubicBezTo>
                  <a:cubicBezTo>
                    <a:pt x="335" y="3"/>
                    <a:pt x="342" y="8"/>
                    <a:pt x="359" y="19"/>
                  </a:cubicBezTo>
                  <a:cubicBezTo>
                    <a:pt x="376" y="30"/>
                    <a:pt x="397" y="57"/>
                    <a:pt x="420" y="67"/>
                  </a:cubicBezTo>
                  <a:cubicBezTo>
                    <a:pt x="443" y="77"/>
                    <a:pt x="475" y="77"/>
                    <a:pt x="500" y="77"/>
                  </a:cubicBezTo>
                  <a:cubicBezTo>
                    <a:pt x="525" y="77"/>
                    <a:pt x="545" y="72"/>
                    <a:pt x="573" y="70"/>
                  </a:cubicBezTo>
                  <a:cubicBezTo>
                    <a:pt x="601" y="68"/>
                    <a:pt x="641" y="67"/>
                    <a:pt x="669" y="67"/>
                  </a:cubicBezTo>
                  <a:cubicBezTo>
                    <a:pt x="697" y="67"/>
                    <a:pt x="715" y="68"/>
                    <a:pt x="740" y="67"/>
                  </a:cubicBezTo>
                  <a:cubicBezTo>
                    <a:pt x="765" y="66"/>
                    <a:pt x="795" y="61"/>
                    <a:pt x="819" y="58"/>
                  </a:cubicBezTo>
                  <a:cubicBezTo>
                    <a:pt x="843" y="55"/>
                    <a:pt x="860" y="48"/>
                    <a:pt x="886" y="46"/>
                  </a:cubicBezTo>
                  <a:cubicBezTo>
                    <a:pt x="912" y="44"/>
                    <a:pt x="946" y="46"/>
                    <a:pt x="973" y="44"/>
                  </a:cubicBezTo>
                  <a:cubicBezTo>
                    <a:pt x="1000" y="42"/>
                    <a:pt x="1025" y="41"/>
                    <a:pt x="1047" y="35"/>
                  </a:cubicBezTo>
                  <a:cubicBezTo>
                    <a:pt x="1069" y="29"/>
                    <a:pt x="1081" y="15"/>
                    <a:pt x="1105" y="9"/>
                  </a:cubicBezTo>
                  <a:cubicBezTo>
                    <a:pt x="1129" y="3"/>
                    <a:pt x="1176" y="1"/>
                    <a:pt x="1191" y="0"/>
                  </a:cubicBezTo>
                </a:path>
              </a:pathLst>
            </a:custGeom>
            <a:noFill/>
            <a:ln w="19050">
              <a:solidFill>
                <a:srgbClr val="FF6600"/>
              </a:solidFill>
              <a:prstDash val="lgDashDot"/>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364" name="Freeform 46" descr="沙滩"/>
            <p:cNvSpPr/>
            <p:nvPr/>
          </p:nvSpPr>
          <p:spPr bwMode="auto">
            <a:xfrm>
              <a:off x="3932" y="1530"/>
              <a:ext cx="74" cy="50"/>
            </a:xfrm>
            <a:custGeom>
              <a:avLst/>
              <a:gdLst>
                <a:gd name="T0" fmla="*/ 5 w 74"/>
                <a:gd name="T1" fmla="*/ 12 h 50"/>
                <a:gd name="T2" fmla="*/ 65 w 74"/>
                <a:gd name="T3" fmla="*/ 2 h 50"/>
                <a:gd name="T4" fmla="*/ 60 w 74"/>
                <a:gd name="T5" fmla="*/ 22 h 50"/>
                <a:gd name="T6" fmla="*/ 50 w 74"/>
                <a:gd name="T7" fmla="*/ 35 h 50"/>
                <a:gd name="T8" fmla="*/ 23 w 74"/>
                <a:gd name="T9" fmla="*/ 49 h 50"/>
                <a:gd name="T10" fmla="*/ 13 w 74"/>
                <a:gd name="T11" fmla="*/ 41 h 50"/>
                <a:gd name="T12" fmla="*/ 1 w 74"/>
                <a:gd name="T13" fmla="*/ 28 h 50"/>
                <a:gd name="T14" fmla="*/ 5 w 74"/>
                <a:gd name="T15" fmla="*/ 12 h 50"/>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50"/>
                <a:gd name="T26" fmla="*/ 74 w 74"/>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50">
                  <a:moveTo>
                    <a:pt x="5" y="12"/>
                  </a:moveTo>
                  <a:cubicBezTo>
                    <a:pt x="15" y="7"/>
                    <a:pt x="56" y="0"/>
                    <a:pt x="65" y="2"/>
                  </a:cubicBezTo>
                  <a:cubicBezTo>
                    <a:pt x="74" y="4"/>
                    <a:pt x="62" y="16"/>
                    <a:pt x="60" y="22"/>
                  </a:cubicBezTo>
                  <a:cubicBezTo>
                    <a:pt x="58" y="28"/>
                    <a:pt x="56" y="30"/>
                    <a:pt x="50" y="35"/>
                  </a:cubicBezTo>
                  <a:cubicBezTo>
                    <a:pt x="44" y="40"/>
                    <a:pt x="29" y="48"/>
                    <a:pt x="23" y="49"/>
                  </a:cubicBezTo>
                  <a:cubicBezTo>
                    <a:pt x="17" y="50"/>
                    <a:pt x="17" y="44"/>
                    <a:pt x="13" y="41"/>
                  </a:cubicBezTo>
                  <a:cubicBezTo>
                    <a:pt x="9" y="38"/>
                    <a:pt x="2" y="33"/>
                    <a:pt x="1" y="28"/>
                  </a:cubicBezTo>
                  <a:cubicBezTo>
                    <a:pt x="0" y="23"/>
                    <a:pt x="4" y="15"/>
                    <a:pt x="5" y="12"/>
                  </a:cubicBezTo>
                  <a:close/>
                </a:path>
              </a:pathLst>
            </a:custGeom>
            <a:blipFill dpi="0" rotWithShape="1">
              <a:blip r:embed="rId1"/>
              <a:srcRect/>
              <a:tile tx="0" ty="0" sx="100000" sy="100000" flip="none" algn="tl"/>
            </a:blipFill>
            <a:ln w="9525">
              <a:solidFill>
                <a:schemeClr val="tx2"/>
              </a:solidFill>
              <a:round/>
            </a:ln>
          </p:spPr>
          <p:txBody>
            <a:bodyPr/>
            <a:lstStyle/>
            <a:p>
              <a:endParaRPr lang="zh-CN" altLang="en-US"/>
            </a:p>
          </p:txBody>
        </p:sp>
        <p:sp>
          <p:nvSpPr>
            <p:cNvPr id="14365" name="Oval 47"/>
            <p:cNvSpPr>
              <a:spLocks noChangeArrowheads="1"/>
            </p:cNvSpPr>
            <p:nvPr/>
          </p:nvSpPr>
          <p:spPr bwMode="auto">
            <a:xfrm>
              <a:off x="3523" y="1419"/>
              <a:ext cx="36" cy="36"/>
            </a:xfrm>
            <a:prstGeom prst="ellipse">
              <a:avLst/>
            </a:prstGeom>
            <a:solidFill>
              <a:schemeClr val="tx1"/>
            </a:solidFill>
            <a:ln w="9525">
              <a:solidFill>
                <a:schemeClr val="tx1"/>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4366" name="Line 48"/>
            <p:cNvSpPr>
              <a:spLocks noChangeShapeType="1"/>
            </p:cNvSpPr>
            <p:nvPr/>
          </p:nvSpPr>
          <p:spPr bwMode="auto">
            <a:xfrm flipH="1" flipV="1">
              <a:off x="3398" y="1299"/>
              <a:ext cx="130" cy="13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367" name="Oval 50"/>
            <p:cNvSpPr>
              <a:spLocks noChangeArrowheads="1"/>
            </p:cNvSpPr>
            <p:nvPr/>
          </p:nvSpPr>
          <p:spPr bwMode="auto">
            <a:xfrm>
              <a:off x="3280" y="1536"/>
              <a:ext cx="36" cy="36"/>
            </a:xfrm>
            <a:prstGeom prst="ellipse">
              <a:avLst/>
            </a:prstGeom>
            <a:solidFill>
              <a:schemeClr val="tx1"/>
            </a:solidFill>
            <a:ln w="9525">
              <a:solidFill>
                <a:schemeClr val="tx1"/>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4368" name="Line 51"/>
            <p:cNvSpPr>
              <a:spLocks noChangeShapeType="1"/>
            </p:cNvSpPr>
            <p:nvPr/>
          </p:nvSpPr>
          <p:spPr bwMode="auto">
            <a:xfrm flipH="1">
              <a:off x="3125" y="1558"/>
              <a:ext cx="168"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369" name="Text Box 52"/>
            <p:cNvSpPr txBox="1">
              <a:spLocks noChangeArrowheads="1"/>
            </p:cNvSpPr>
            <p:nvPr/>
          </p:nvSpPr>
          <p:spPr bwMode="auto">
            <a:xfrm>
              <a:off x="3838" y="1263"/>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latin typeface="Times New Roman" panose="02020603050405020304" pitchFamily="18" charset="0"/>
                </a:rPr>
                <a:t>C</a:t>
              </a:r>
              <a:endParaRPr lang="en-US" altLang="zh-CN">
                <a:latin typeface="Times New Roman" panose="02020603050405020304" pitchFamily="18" charset="0"/>
              </a:endParaRPr>
            </a:p>
          </p:txBody>
        </p:sp>
        <p:sp>
          <p:nvSpPr>
            <p:cNvPr id="14370" name="Text Box 53"/>
            <p:cNvSpPr txBox="1">
              <a:spLocks noChangeArrowheads="1"/>
            </p:cNvSpPr>
            <p:nvPr/>
          </p:nvSpPr>
          <p:spPr bwMode="auto">
            <a:xfrm>
              <a:off x="3485" y="1244"/>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latin typeface="Times New Roman" panose="02020603050405020304" pitchFamily="18" charset="0"/>
                </a:rPr>
                <a:t>A</a:t>
              </a:r>
              <a:endParaRPr lang="en-US" altLang="zh-CN">
                <a:latin typeface="Times New Roman" panose="02020603050405020304" pitchFamily="18" charset="0"/>
              </a:endParaRPr>
            </a:p>
          </p:txBody>
        </p:sp>
        <p:sp>
          <p:nvSpPr>
            <p:cNvPr id="14371" name="Text Box 54"/>
            <p:cNvSpPr txBox="1">
              <a:spLocks noChangeArrowheads="1"/>
            </p:cNvSpPr>
            <p:nvPr/>
          </p:nvSpPr>
          <p:spPr bwMode="auto">
            <a:xfrm>
              <a:off x="3203" y="1517"/>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latin typeface="Times New Roman" panose="02020603050405020304" pitchFamily="18" charset="0"/>
                </a:rPr>
                <a:t>B</a:t>
              </a:r>
              <a:endParaRPr lang="en-US" altLang="zh-CN">
                <a:latin typeface="Times New Roman" panose="02020603050405020304" pitchFamily="18" charset="0"/>
              </a:endParaRPr>
            </a:p>
          </p:txBody>
        </p:sp>
        <p:sp>
          <p:nvSpPr>
            <p:cNvPr id="14372" name="Freeform 71" descr="花岗岩"/>
            <p:cNvSpPr/>
            <p:nvPr/>
          </p:nvSpPr>
          <p:spPr bwMode="auto">
            <a:xfrm>
              <a:off x="3891" y="1527"/>
              <a:ext cx="33" cy="35"/>
            </a:xfrm>
            <a:custGeom>
              <a:avLst/>
              <a:gdLst>
                <a:gd name="T0" fmla="*/ 4 w 37"/>
                <a:gd name="T1" fmla="*/ 4 h 39"/>
                <a:gd name="T2" fmla="*/ 3 w 37"/>
                <a:gd name="T3" fmla="*/ 4 h 39"/>
                <a:gd name="T4" fmla="*/ 4 w 37"/>
                <a:gd name="T5" fmla="*/ 4 h 39"/>
                <a:gd name="T6" fmla="*/ 4 w 37"/>
                <a:gd name="T7" fmla="*/ 4 h 39"/>
                <a:gd name="T8" fmla="*/ 4 w 37"/>
                <a:gd name="T9" fmla="*/ 4 h 39"/>
                <a:gd name="T10" fmla="*/ 0 60000 65536"/>
                <a:gd name="T11" fmla="*/ 0 60000 65536"/>
                <a:gd name="T12" fmla="*/ 0 60000 65536"/>
                <a:gd name="T13" fmla="*/ 0 60000 65536"/>
                <a:gd name="T14" fmla="*/ 0 60000 65536"/>
                <a:gd name="T15" fmla="*/ 0 w 37"/>
                <a:gd name="T16" fmla="*/ 0 h 39"/>
                <a:gd name="T17" fmla="*/ 37 w 37"/>
                <a:gd name="T18" fmla="*/ 39 h 39"/>
              </a:gdLst>
              <a:ahLst/>
              <a:cxnLst>
                <a:cxn ang="T10">
                  <a:pos x="T0" y="T1"/>
                </a:cxn>
                <a:cxn ang="T11">
                  <a:pos x="T2" y="T3"/>
                </a:cxn>
                <a:cxn ang="T12">
                  <a:pos x="T4" y="T5"/>
                </a:cxn>
                <a:cxn ang="T13">
                  <a:pos x="T6" y="T7"/>
                </a:cxn>
                <a:cxn ang="T14">
                  <a:pos x="T8" y="T9"/>
                </a:cxn>
              </a:cxnLst>
              <a:rect l="T15" t="T16" r="T17" b="T18"/>
              <a:pathLst>
                <a:path w="37" h="39">
                  <a:moveTo>
                    <a:pt x="19" y="4"/>
                  </a:moveTo>
                  <a:cubicBezTo>
                    <a:pt x="14" y="0"/>
                    <a:pt x="5" y="8"/>
                    <a:pt x="3" y="13"/>
                  </a:cubicBezTo>
                  <a:cubicBezTo>
                    <a:pt x="1" y="18"/>
                    <a:pt x="0" y="31"/>
                    <a:pt x="5" y="35"/>
                  </a:cubicBezTo>
                  <a:cubicBezTo>
                    <a:pt x="10" y="39"/>
                    <a:pt x="31" y="39"/>
                    <a:pt x="34" y="35"/>
                  </a:cubicBezTo>
                  <a:cubicBezTo>
                    <a:pt x="37" y="31"/>
                    <a:pt x="24" y="8"/>
                    <a:pt x="19" y="4"/>
                  </a:cubicBezTo>
                  <a:close/>
                </a:path>
              </a:pathLst>
            </a:custGeom>
            <a:blipFill dpi="0" rotWithShape="1">
              <a:blip r:embed="rId2"/>
              <a:srcRect/>
              <a:tile tx="0" ty="0" sx="100000" sy="100000" flip="none" algn="tl"/>
            </a:blipFill>
            <a:ln w="9525">
              <a:solidFill>
                <a:schemeClr val="tx2"/>
              </a:solidFill>
              <a:round/>
            </a:ln>
          </p:spPr>
          <p:txBody>
            <a:bodyPr/>
            <a:lstStyle/>
            <a:p>
              <a:endParaRPr lang="zh-CN" altLang="en-US"/>
            </a:p>
          </p:txBody>
        </p:sp>
      </p:grpSp>
      <p:sp>
        <p:nvSpPr>
          <p:cNvPr id="394312" name="AutoShape 72"/>
          <p:cNvSpPr>
            <a:spLocks noChangeArrowheads="1"/>
          </p:cNvSpPr>
          <p:nvPr/>
        </p:nvSpPr>
        <p:spPr bwMode="auto">
          <a:xfrm>
            <a:off x="4165600" y="1770063"/>
            <a:ext cx="938213" cy="398462"/>
          </a:xfrm>
          <a:prstGeom prst="wedgeRoundRectCallout">
            <a:avLst>
              <a:gd name="adj1" fmla="val 46954"/>
              <a:gd name="adj2" fmla="val 94222"/>
              <a:gd name="adj3" fmla="val 16667"/>
            </a:avLst>
          </a:prstGeom>
          <a:noFill/>
          <a:ln w="9525">
            <a:solidFill>
              <a:srgbClr val="FF66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Times New Roman" panose="02020603050405020304" pitchFamily="18" charset="0"/>
              </a:rPr>
              <a:t>剪切面</a:t>
            </a:r>
            <a:endParaRPr lang="zh-CN" altLang="en-US">
              <a:latin typeface="Times New Roman" panose="02020603050405020304" pitchFamily="18" charset="0"/>
            </a:endParaRPr>
          </a:p>
        </p:txBody>
      </p:sp>
      <p:sp>
        <p:nvSpPr>
          <p:cNvPr id="394314" name="Text Box 74"/>
          <p:cNvSpPr txBox="1">
            <a:spLocks noChangeArrowheads="1"/>
          </p:cNvSpPr>
          <p:nvPr/>
        </p:nvSpPr>
        <p:spPr bwMode="auto">
          <a:xfrm>
            <a:off x="1475656" y="3695701"/>
            <a:ext cx="658286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10000"/>
              </a:spcBef>
              <a:spcAft>
                <a:spcPct val="10000"/>
              </a:spcAft>
              <a:buFont typeface="Wingdings" panose="05000000000000000000" pitchFamily="2" charset="2"/>
              <a:buChar char="Ø"/>
            </a:pPr>
            <a:r>
              <a:rPr lang="zh-CN" altLang="en-US" sz="2000" b="1" dirty="0">
                <a:latin typeface="+mn-ea"/>
                <a:ea typeface="+mn-ea"/>
              </a:rPr>
              <a:t>指相邻颗粒对于相对移动的约束作用</a:t>
            </a:r>
            <a:endParaRPr lang="zh-CN" altLang="en-US" sz="2000" b="1" dirty="0">
              <a:latin typeface="+mn-ea"/>
              <a:ea typeface="+mn-ea"/>
            </a:endParaRPr>
          </a:p>
          <a:p>
            <a:pPr eaLnBrk="1" hangingPunct="1">
              <a:lnSpc>
                <a:spcPct val="150000"/>
              </a:lnSpc>
              <a:spcBef>
                <a:spcPct val="10000"/>
              </a:spcBef>
              <a:spcAft>
                <a:spcPct val="10000"/>
              </a:spcAft>
              <a:buFont typeface="Wingdings" panose="05000000000000000000" pitchFamily="2" charset="2"/>
              <a:buChar char="Ø"/>
            </a:pPr>
            <a:r>
              <a:rPr lang="zh-CN" altLang="en-US" sz="2000" b="1" dirty="0">
                <a:latin typeface="+mn-ea"/>
                <a:ea typeface="+mn-ea"/>
              </a:rPr>
              <a:t>当发生剪切破坏时，相互咬合着的颗粒</a:t>
            </a:r>
            <a:r>
              <a:rPr lang="en-US" altLang="zh-CN" sz="2000" b="1" dirty="0">
                <a:latin typeface="+mn-ea"/>
                <a:ea typeface="+mn-ea"/>
              </a:rPr>
              <a:t>A</a:t>
            </a:r>
            <a:r>
              <a:rPr lang="zh-CN" altLang="en-US" sz="2000" b="1" dirty="0">
                <a:latin typeface="+mn-ea"/>
                <a:ea typeface="+mn-ea"/>
              </a:rPr>
              <a:t>必须抬起，跨越相邻颗粒</a:t>
            </a:r>
            <a:r>
              <a:rPr lang="en-US" altLang="zh-CN" sz="2000" b="1" dirty="0">
                <a:latin typeface="+mn-ea"/>
                <a:ea typeface="+mn-ea"/>
              </a:rPr>
              <a:t>B</a:t>
            </a:r>
            <a:r>
              <a:rPr lang="zh-CN" altLang="en-US" sz="2000" b="1" dirty="0">
                <a:latin typeface="+mn-ea"/>
                <a:ea typeface="+mn-ea"/>
              </a:rPr>
              <a:t>，或在尖角处被剪断（</a:t>
            </a:r>
            <a:r>
              <a:rPr lang="en-US" altLang="zh-CN" sz="2000" b="1" dirty="0">
                <a:latin typeface="+mn-ea"/>
                <a:ea typeface="+mn-ea"/>
              </a:rPr>
              <a:t>C</a:t>
            </a:r>
            <a:r>
              <a:rPr lang="zh-CN" altLang="en-US" sz="2000" b="1" dirty="0">
                <a:latin typeface="+mn-ea"/>
                <a:ea typeface="+mn-ea"/>
              </a:rPr>
              <a:t>），才能移动 </a:t>
            </a:r>
            <a:endParaRPr lang="zh-CN" altLang="en-US" sz="2000" b="1" dirty="0">
              <a:latin typeface="+mn-ea"/>
              <a:ea typeface="+mn-ea"/>
            </a:endParaRPr>
          </a:p>
          <a:p>
            <a:pPr eaLnBrk="1" hangingPunct="1">
              <a:lnSpc>
                <a:spcPct val="150000"/>
              </a:lnSpc>
              <a:spcBef>
                <a:spcPct val="10000"/>
              </a:spcBef>
              <a:spcAft>
                <a:spcPct val="10000"/>
              </a:spcAft>
              <a:buFont typeface="Wingdings" panose="05000000000000000000" pitchFamily="2" charset="2"/>
              <a:buChar char="Ø"/>
            </a:pPr>
            <a:r>
              <a:rPr lang="zh-CN" altLang="en-US" sz="2000" b="1" dirty="0">
                <a:latin typeface="+mn-ea"/>
                <a:ea typeface="+mn-ea"/>
              </a:rPr>
              <a:t>土体中的颗粒重新排列，也会消耗能量 </a:t>
            </a:r>
            <a:endParaRPr lang="zh-CN" altLang="en-US" sz="2000" b="1" dirty="0">
              <a:latin typeface="+mn-ea"/>
              <a:ea typeface="+mn-ea"/>
            </a:endParaRPr>
          </a:p>
        </p:txBody>
      </p:sp>
      <p:sp>
        <p:nvSpPr>
          <p:cNvPr id="50" name="Rectangle 6"/>
          <p:cNvSpPr>
            <a:spLocks noChangeArrowheads="1"/>
          </p:cNvSpPr>
          <p:nvPr/>
        </p:nvSpPr>
        <p:spPr bwMode="auto">
          <a:xfrm>
            <a:off x="-1" y="2"/>
            <a:ext cx="4533901"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§5.2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土的抗剪强度理论</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94244">
                                            <p:txEl>
                                              <p:pRg st="0" end="0"/>
                                            </p:txEl>
                                          </p:spTgt>
                                        </p:tgtEl>
                                        <p:attrNameLst>
                                          <p:attrName>style.visibility</p:attrName>
                                        </p:attrNameLst>
                                      </p:cBhvr>
                                      <p:to>
                                        <p:strVal val="visible"/>
                                      </p:to>
                                    </p:set>
                                    <p:animEffect transition="in" filter="slide(fromTop)">
                                      <p:cBhvr>
                                        <p:cTn id="7" dur="500"/>
                                        <p:tgtEl>
                                          <p:spTgt spid="394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394289"/>
                                        </p:tgtEl>
                                        <p:attrNameLst>
                                          <p:attrName>style.visibility</p:attrName>
                                        </p:attrNameLst>
                                      </p:cBhvr>
                                      <p:to>
                                        <p:strVal val="visible"/>
                                      </p:to>
                                    </p:set>
                                    <p:animEffect transition="in" filter="slide(fromRight)">
                                      <p:cBhvr>
                                        <p:cTn id="18" dur="500"/>
                                        <p:tgtEl>
                                          <p:spTgt spid="394289"/>
                                        </p:tgtEl>
                                      </p:cBhvr>
                                    </p:animEffect>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394312"/>
                                        </p:tgtEl>
                                        <p:attrNameLst>
                                          <p:attrName>style.visibility</p:attrName>
                                        </p:attrNameLst>
                                      </p:cBhvr>
                                      <p:to>
                                        <p:strVal val="visible"/>
                                      </p:to>
                                    </p:set>
                                    <p:animEffect transition="in" filter="wipe(down)">
                                      <p:cBhvr>
                                        <p:cTn id="26" dur="500"/>
                                        <p:tgtEl>
                                          <p:spTgt spid="394312"/>
                                        </p:tgtEl>
                                      </p:cBhvr>
                                    </p:animEffec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394314">
                                            <p:txEl>
                                              <p:pRg st="0" end="0"/>
                                            </p:txEl>
                                          </p:spTgt>
                                        </p:tgtEl>
                                        <p:attrNameLst>
                                          <p:attrName>style.visibility</p:attrName>
                                        </p:attrNameLst>
                                      </p:cBhvr>
                                      <p:to>
                                        <p:strVal val="visible"/>
                                      </p:to>
                                    </p:set>
                                    <p:anim calcmode="discrete" valueType="clr">
                                      <p:cBhvr override="childStyle">
                                        <p:cTn id="31" dur="80"/>
                                        <p:tgtEl>
                                          <p:spTgt spid="3943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94314">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394314">
                                            <p:txEl>
                                              <p:pRg st="0" end="0"/>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394314">
                                            <p:txEl>
                                              <p:pRg st="1" end="1"/>
                                            </p:txEl>
                                          </p:spTgt>
                                        </p:tgtEl>
                                        <p:attrNameLst>
                                          <p:attrName>style.visibility</p:attrName>
                                        </p:attrNameLst>
                                      </p:cBhvr>
                                      <p:to>
                                        <p:strVal val="visible"/>
                                      </p:to>
                                    </p:set>
                                    <p:anim calcmode="discrete" valueType="clr">
                                      <p:cBhvr override="childStyle">
                                        <p:cTn id="38" dur="80"/>
                                        <p:tgtEl>
                                          <p:spTgt spid="39431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394314">
                                            <p:txEl>
                                              <p:pRg st="1" end="1"/>
                                            </p:txEl>
                                          </p:spTgt>
                                        </p:tgtEl>
                                        <p:attrNameLst>
                                          <p:attrName>fillcolor</p:attrName>
                                        </p:attrNameLst>
                                      </p:cBhvr>
                                      <p:tavLst>
                                        <p:tav tm="0">
                                          <p:val>
                                            <p:clrVal>
                                              <a:schemeClr val="accent2"/>
                                            </p:clrVal>
                                          </p:val>
                                        </p:tav>
                                        <p:tav tm="50000">
                                          <p:val>
                                            <p:clrVal>
                                              <a:schemeClr val="hlink"/>
                                            </p:clrVal>
                                          </p:val>
                                        </p:tav>
                                      </p:tavLst>
                                    </p:anim>
                                    <p:set>
                                      <p:cBhvr>
                                        <p:cTn id="40" dur="80"/>
                                        <p:tgtEl>
                                          <p:spTgt spid="394314">
                                            <p:txEl>
                                              <p:pRg st="1" end="1"/>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394314">
                                            <p:txEl>
                                              <p:pRg st="2" end="2"/>
                                            </p:txEl>
                                          </p:spTgt>
                                        </p:tgtEl>
                                        <p:attrNameLst>
                                          <p:attrName>style.visibility</p:attrName>
                                        </p:attrNameLst>
                                      </p:cBhvr>
                                      <p:to>
                                        <p:strVal val="visible"/>
                                      </p:to>
                                    </p:set>
                                    <p:anim calcmode="discrete" valueType="clr">
                                      <p:cBhvr override="childStyle">
                                        <p:cTn id="45" dur="80"/>
                                        <p:tgtEl>
                                          <p:spTgt spid="39431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394314">
                                            <p:txEl>
                                              <p:pRg st="2" end="2"/>
                                            </p:txEl>
                                          </p:spTgt>
                                        </p:tgtEl>
                                        <p:attrNameLst>
                                          <p:attrName>fillcolor</p:attrName>
                                        </p:attrNameLst>
                                      </p:cBhvr>
                                      <p:tavLst>
                                        <p:tav tm="0">
                                          <p:val>
                                            <p:clrVal>
                                              <a:schemeClr val="accent2"/>
                                            </p:clrVal>
                                          </p:val>
                                        </p:tav>
                                        <p:tav tm="50000">
                                          <p:val>
                                            <p:clrVal>
                                              <a:schemeClr val="hlink"/>
                                            </p:clrVal>
                                          </p:val>
                                        </p:tav>
                                      </p:tavLst>
                                    </p:anim>
                                    <p:set>
                                      <p:cBhvr>
                                        <p:cTn id="47" dur="80"/>
                                        <p:tgtEl>
                                          <p:spTgt spid="39431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89" grpId="0" animBg="1"/>
      <p:bldP spid="394312" grpId="0" animBg="1"/>
      <p:bldP spid="39431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A700CD4-A7D4-445E-8D8F-9B93799A713C}" type="slidenum">
              <a:rPr lang="en-US" altLang="zh-CN"/>
            </a:fld>
            <a:endParaRPr lang="en-US" altLang="zh-CN"/>
          </a:p>
        </p:txBody>
      </p:sp>
      <p:sp>
        <p:nvSpPr>
          <p:cNvPr id="399363" name="Rectangle 3"/>
          <p:cNvSpPr>
            <a:spLocks noGrp="1" noChangeArrowheads="1"/>
          </p:cNvSpPr>
          <p:nvPr>
            <p:ph type="body" idx="1"/>
          </p:nvPr>
        </p:nvSpPr>
        <p:spPr>
          <a:xfrm>
            <a:off x="1043608" y="1411546"/>
            <a:ext cx="7056784" cy="4832092"/>
          </a:xfrm>
          <a:noFill/>
        </p:spPr>
        <p:txBody>
          <a:bodyPr wrap="square">
            <a:spAutoFit/>
          </a:bodyPr>
          <a:lstStyle/>
          <a:p>
            <a:pPr eaLnBrk="1" hangingPunct="1">
              <a:lnSpc>
                <a:spcPct val="150000"/>
              </a:lnSpc>
              <a:buFont typeface="Wingdings" panose="05000000000000000000" pitchFamily="2" charset="2"/>
              <a:buChar char="Ø"/>
            </a:pPr>
            <a:r>
              <a:rPr lang="zh-CN" altLang="en-US" sz="2400" b="1" dirty="0">
                <a:solidFill>
                  <a:srgbClr val="008000"/>
                </a:solidFill>
                <a:latin typeface="Times New Roman" panose="02020603050405020304" pitchFamily="18" charset="0"/>
                <a:cs typeface="Times New Roman" panose="02020603050405020304" pitchFamily="18" charset="0"/>
              </a:rPr>
              <a:t>密度（</a:t>
            </a:r>
            <a:r>
              <a:rPr lang="en-US" altLang="zh-CN" sz="2400" b="1" dirty="0" smtClean="0">
                <a:solidFill>
                  <a:srgbClr val="008000"/>
                </a:solidFill>
                <a:latin typeface="Times New Roman" panose="02020603050405020304" pitchFamily="18" charset="0"/>
                <a:cs typeface="Times New Roman" panose="02020603050405020304" pitchFamily="18" charset="0"/>
              </a:rPr>
              <a:t>e</a:t>
            </a:r>
            <a:r>
              <a:rPr lang="zh-CN" altLang="en-US" sz="2400" b="1" dirty="0" smtClean="0">
                <a:solidFill>
                  <a:srgbClr val="008000"/>
                </a:solidFill>
                <a:latin typeface="Times New Roman" panose="02020603050405020304" pitchFamily="18" charset="0"/>
                <a:cs typeface="Times New Roman" panose="02020603050405020304" pitchFamily="18" charset="0"/>
              </a:rPr>
              <a:t>、</a:t>
            </a:r>
            <a:r>
              <a:rPr lang="en-US" altLang="zh-CN" sz="2400" b="1" dirty="0" smtClean="0">
                <a:solidFill>
                  <a:srgbClr val="008000"/>
                </a:solidFill>
                <a:latin typeface="Times New Roman" panose="02020603050405020304" pitchFamily="18" charset="0"/>
                <a:cs typeface="Times New Roman" panose="02020603050405020304" pitchFamily="18" charset="0"/>
                <a:sym typeface="Symbol" panose="05050102010706020507" pitchFamily="18" charset="2"/>
              </a:rPr>
              <a:t></a:t>
            </a:r>
            <a:r>
              <a:rPr lang="zh-CN" altLang="en-US" sz="2400" b="1" dirty="0" smtClean="0">
                <a:solidFill>
                  <a:srgbClr val="008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dirty="0" smtClean="0">
                <a:solidFill>
                  <a:srgbClr val="008000"/>
                </a:solidFill>
                <a:latin typeface="Times New Roman" panose="02020603050405020304" pitchFamily="18" charset="0"/>
                <a:cs typeface="Times New Roman" panose="02020603050405020304" pitchFamily="18" charset="0"/>
                <a:sym typeface="Symbol" panose="05050102010706020507" pitchFamily="18" charset="2"/>
              </a:rPr>
              <a:t></a:t>
            </a:r>
            <a:endParaRPr lang="en-US" altLang="zh-CN" sz="2400" b="1" dirty="0">
              <a:solidFill>
                <a:srgbClr val="008000"/>
              </a:solidFill>
              <a:latin typeface="Times New Roman" panose="02020603050405020304" pitchFamily="18" charset="0"/>
              <a:cs typeface="Times New Roman" panose="02020603050405020304" pitchFamily="18" charset="0"/>
              <a:sym typeface="Symbol" panose="05050102010706020507" pitchFamily="18" charset="2"/>
            </a:endParaRPr>
          </a:p>
          <a:p>
            <a:pPr eaLnBrk="1" hangingPunct="1">
              <a:lnSpc>
                <a:spcPct val="150000"/>
              </a:lnSpc>
              <a:buFont typeface="Wingdings" panose="05000000000000000000" pitchFamily="2" charset="2"/>
              <a:buChar char="Ø"/>
            </a:pPr>
            <a:r>
              <a:rPr lang="zh-CN" altLang="en-US" sz="2400" b="1" dirty="0">
                <a:solidFill>
                  <a:srgbClr val="008000"/>
                </a:solidFill>
                <a:latin typeface="Times New Roman" panose="02020603050405020304" pitchFamily="18" charset="0"/>
                <a:cs typeface="Times New Roman" panose="02020603050405020304" pitchFamily="18" charset="0"/>
                <a:sym typeface="Symbol" panose="05050102010706020507" pitchFamily="18" charset="2"/>
              </a:rPr>
              <a:t>粒径级配（</a:t>
            </a:r>
            <a:r>
              <a:rPr lang="en-US" altLang="zh-CN" sz="2400" b="1" dirty="0" smtClean="0">
                <a:solidFill>
                  <a:srgbClr val="008000"/>
                </a:solidFill>
                <a:latin typeface="Times New Roman" panose="02020603050405020304" pitchFamily="18" charset="0"/>
                <a:cs typeface="Times New Roman" panose="02020603050405020304" pitchFamily="18" charset="0"/>
                <a:sym typeface="Symbol" panose="05050102010706020507" pitchFamily="18" charset="2"/>
              </a:rPr>
              <a:t>C</a:t>
            </a:r>
            <a:r>
              <a:rPr lang="en-US" altLang="zh-CN" sz="2400" b="1" baseline="-25000" dirty="0" smtClean="0">
                <a:solidFill>
                  <a:srgbClr val="008000"/>
                </a:solidFill>
                <a:latin typeface="Times New Roman" panose="02020603050405020304" pitchFamily="18" charset="0"/>
                <a:cs typeface="Times New Roman" panose="02020603050405020304" pitchFamily="18" charset="0"/>
                <a:sym typeface="Symbol" panose="05050102010706020507" pitchFamily="18" charset="2"/>
              </a:rPr>
              <a:t>u</a:t>
            </a:r>
            <a:r>
              <a:rPr lang="zh-CN" altLang="en-US" sz="2400" b="1" dirty="0" smtClean="0">
                <a:solidFill>
                  <a:srgbClr val="008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dirty="0" smtClean="0">
                <a:solidFill>
                  <a:srgbClr val="008000"/>
                </a:solidFill>
                <a:latin typeface="Times New Roman" panose="02020603050405020304" pitchFamily="18" charset="0"/>
                <a:cs typeface="Times New Roman" panose="02020603050405020304" pitchFamily="18" charset="0"/>
                <a:sym typeface="Symbol" panose="05050102010706020507" pitchFamily="18" charset="2"/>
              </a:rPr>
              <a:t>C</a:t>
            </a:r>
            <a:r>
              <a:rPr lang="en-US" altLang="zh-CN" sz="2400" b="1" baseline="-25000" dirty="0" smtClean="0">
                <a:solidFill>
                  <a:srgbClr val="008000"/>
                </a:solidFill>
                <a:latin typeface="Times New Roman" panose="02020603050405020304" pitchFamily="18" charset="0"/>
                <a:cs typeface="Times New Roman" panose="02020603050405020304" pitchFamily="18" charset="0"/>
                <a:sym typeface="Symbol" panose="05050102010706020507" pitchFamily="18" charset="2"/>
              </a:rPr>
              <a:t>c</a:t>
            </a:r>
            <a:r>
              <a:rPr lang="zh-CN" altLang="en-US" sz="2400" b="1" dirty="0">
                <a:solidFill>
                  <a:srgbClr val="008000"/>
                </a:solidFill>
                <a:latin typeface="Times New Roman" panose="02020603050405020304" pitchFamily="18" charset="0"/>
                <a:cs typeface="Times New Roman" panose="02020603050405020304" pitchFamily="18" charset="0"/>
                <a:sym typeface="Symbol" panose="05050102010706020507" pitchFamily="18" charset="2"/>
              </a:rPr>
              <a:t>）</a:t>
            </a:r>
            <a:endParaRPr lang="zh-CN" altLang="en-US" sz="2400" b="1" dirty="0">
              <a:solidFill>
                <a:srgbClr val="008000"/>
              </a:solidFill>
              <a:latin typeface="Times New Roman" panose="02020603050405020304" pitchFamily="18" charset="0"/>
              <a:cs typeface="Times New Roman" panose="02020603050405020304" pitchFamily="18" charset="0"/>
              <a:sym typeface="Symbol" panose="05050102010706020507" pitchFamily="18" charset="2"/>
            </a:endParaRPr>
          </a:p>
          <a:p>
            <a:pPr eaLnBrk="1" hangingPunct="1">
              <a:lnSpc>
                <a:spcPct val="150000"/>
              </a:lnSpc>
              <a:buFont typeface="Wingdings" panose="05000000000000000000" pitchFamily="2" charset="2"/>
              <a:buChar char="Ø"/>
            </a:pPr>
            <a:r>
              <a:rPr lang="zh-CN" altLang="en-US" sz="2400" b="1" dirty="0">
                <a:solidFill>
                  <a:srgbClr val="008000"/>
                </a:solidFill>
                <a:latin typeface="Times New Roman" panose="02020603050405020304" pitchFamily="18" charset="0"/>
                <a:cs typeface="Times New Roman" panose="02020603050405020304" pitchFamily="18" charset="0"/>
                <a:sym typeface="Symbol" panose="05050102010706020507" pitchFamily="18" charset="2"/>
              </a:rPr>
              <a:t>颗粒的矿物成分</a:t>
            </a:r>
            <a:endParaRPr lang="zh-CN" altLang="en-US" sz="2400" b="1" dirty="0">
              <a:solidFill>
                <a:srgbClr val="008000"/>
              </a:solidFill>
              <a:latin typeface="Times New Roman" panose="02020603050405020304" pitchFamily="18" charset="0"/>
              <a:cs typeface="Times New Roman" panose="02020603050405020304" pitchFamily="18" charset="0"/>
              <a:sym typeface="Symbol" panose="05050102010706020507" pitchFamily="18" charset="2"/>
            </a:endParaRPr>
          </a:p>
          <a:p>
            <a:pPr marL="0" indent="0" eaLnBrk="1" hangingPunct="1">
              <a:lnSpc>
                <a:spcPct val="150000"/>
              </a:lnSpc>
              <a:buNone/>
            </a:pPr>
            <a:r>
              <a:rPr lang="zh-CN" altLang="en-US" sz="2400" b="1" dirty="0">
                <a:solidFill>
                  <a:srgbClr val="008000"/>
                </a:solidFill>
                <a:latin typeface="Times New Roman" panose="02020603050405020304" pitchFamily="18" charset="0"/>
                <a:cs typeface="Times New Roman" panose="02020603050405020304" pitchFamily="18" charset="0"/>
                <a:sym typeface="Symbol" panose="05050102010706020507" pitchFamily="18" charset="2"/>
              </a:rPr>
              <a:t>           </a:t>
            </a:r>
            <a:r>
              <a:rPr lang="zh-CN" altLang="en-US" sz="2000" b="1"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对于</a:t>
            </a:r>
            <a:r>
              <a:rPr lang="el-GR" altLang="zh-CN" sz="2000" b="1"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φ</a:t>
            </a:r>
            <a:r>
              <a:rPr lang="zh-CN" altLang="en-US" sz="2000" b="1"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zh-CN" altLang="en-US" sz="20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砂土</a:t>
            </a:r>
            <a:r>
              <a:rPr lang="en-US" altLang="zh-CN" sz="2000" b="1"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&gt;</a:t>
            </a:r>
            <a:r>
              <a:rPr lang="zh-CN" altLang="en-US" sz="2000" b="1"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黏性</a:t>
            </a:r>
            <a:r>
              <a:rPr lang="zh-CN" altLang="en-US" sz="20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土；</a:t>
            </a:r>
            <a:endParaRPr lang="zh-CN" altLang="en-US" sz="20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endParaRPr>
          </a:p>
          <a:p>
            <a:pPr marL="0" indent="0" eaLnBrk="1" hangingPunct="1">
              <a:lnSpc>
                <a:spcPct val="150000"/>
              </a:lnSpc>
              <a:buNone/>
            </a:pPr>
            <a:r>
              <a:rPr lang="zh-CN" altLang="en-US" sz="20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高岭石</a:t>
            </a:r>
            <a:r>
              <a:rPr lang="en-US" altLang="zh-CN" sz="20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&gt;</a:t>
            </a:r>
            <a:r>
              <a:rPr lang="zh-CN" altLang="en-US" sz="2000" b="1"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伊利石</a:t>
            </a:r>
            <a:r>
              <a:rPr lang="en-US" altLang="zh-CN" sz="20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&gt;</a:t>
            </a:r>
            <a:r>
              <a:rPr lang="zh-CN" altLang="en-US" sz="2000" b="1"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蒙脱石</a:t>
            </a:r>
            <a:endParaRPr lang="zh-CN" altLang="en-US" sz="20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endParaRPr>
          </a:p>
          <a:p>
            <a:pPr eaLnBrk="1" hangingPunct="1">
              <a:lnSpc>
                <a:spcPct val="150000"/>
              </a:lnSpc>
              <a:buFont typeface="Wingdings" panose="05000000000000000000" pitchFamily="2" charset="2"/>
              <a:buChar char="Ø"/>
            </a:pPr>
            <a:r>
              <a:rPr lang="zh-CN" altLang="en-US" sz="2400" b="1" dirty="0">
                <a:solidFill>
                  <a:srgbClr val="008000"/>
                </a:solidFill>
                <a:latin typeface="Times New Roman" panose="02020603050405020304" pitchFamily="18" charset="0"/>
                <a:cs typeface="Times New Roman" panose="02020603050405020304" pitchFamily="18" charset="0"/>
                <a:sym typeface="Symbol" panose="05050102010706020507" pitchFamily="18" charset="2"/>
              </a:rPr>
              <a:t>粒径的形状（颗粒的棱角与长宽比）</a:t>
            </a:r>
            <a:endParaRPr lang="zh-CN" altLang="en-US" sz="2400" b="1" dirty="0">
              <a:solidFill>
                <a:srgbClr val="008000"/>
              </a:solidFill>
              <a:latin typeface="Times New Roman" panose="02020603050405020304" pitchFamily="18" charset="0"/>
              <a:cs typeface="Times New Roman" panose="02020603050405020304" pitchFamily="18" charset="0"/>
              <a:sym typeface="Symbol" panose="05050102010706020507" pitchFamily="18" charset="2"/>
            </a:endParaRPr>
          </a:p>
          <a:p>
            <a:pPr marL="0" indent="0" eaLnBrk="1" hangingPunct="1">
              <a:lnSpc>
                <a:spcPct val="150000"/>
              </a:lnSpc>
              <a:buNone/>
            </a:pPr>
            <a:r>
              <a:rPr lang="zh-CN" altLang="en-US" sz="2400" b="1" dirty="0">
                <a:solidFill>
                  <a:srgbClr val="008000"/>
                </a:solidFill>
                <a:latin typeface="Times New Roman" panose="02020603050405020304" pitchFamily="18" charset="0"/>
                <a:cs typeface="Times New Roman" panose="02020603050405020304" pitchFamily="18" charset="0"/>
                <a:sym typeface="Symbol" panose="05050102010706020507" pitchFamily="18" charset="2"/>
              </a:rPr>
              <a:t>         </a:t>
            </a:r>
            <a:r>
              <a:rPr lang="zh-CN" altLang="en-US" sz="20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在其他条件相同</a:t>
            </a:r>
            <a:r>
              <a:rPr lang="zh-CN" altLang="en-US" sz="2000" b="1"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时，对于</a:t>
            </a:r>
            <a:r>
              <a:rPr lang="zh-CN" altLang="en-US" sz="20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粗粒土，颗粒的棱角提高了</a:t>
            </a:r>
            <a:r>
              <a:rPr lang="zh-CN" altLang="en-US" sz="2000" b="1"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内摩擦角</a:t>
            </a:r>
            <a:r>
              <a:rPr lang="el-GR" altLang="zh-CN" sz="2000" b="1"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φ</a:t>
            </a:r>
            <a:endParaRPr lang="zh-CN" altLang="en-US" sz="20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endParaRPr>
          </a:p>
        </p:txBody>
      </p:sp>
      <p:sp>
        <p:nvSpPr>
          <p:cNvPr id="399364" name="Text Box 4"/>
          <p:cNvSpPr txBox="1">
            <a:spLocks noChangeArrowheads="1"/>
          </p:cNvSpPr>
          <p:nvPr/>
        </p:nvSpPr>
        <p:spPr bwMode="auto">
          <a:xfrm>
            <a:off x="1259632" y="836712"/>
            <a:ext cx="4741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rgbClr val="800000"/>
                </a:solidFill>
              </a:rPr>
              <a:t>影响土的摩擦强度的主要因素：</a:t>
            </a:r>
            <a:endParaRPr lang="zh-CN" altLang="en-US" sz="2400" b="1" dirty="0">
              <a:solidFill>
                <a:srgbClr val="800000"/>
              </a:solidFill>
            </a:endParaRPr>
          </a:p>
        </p:txBody>
      </p:sp>
      <p:sp>
        <p:nvSpPr>
          <p:cNvPr id="5" name="Rectangle 6"/>
          <p:cNvSpPr>
            <a:spLocks noChangeArrowheads="1"/>
          </p:cNvSpPr>
          <p:nvPr/>
        </p:nvSpPr>
        <p:spPr bwMode="auto">
          <a:xfrm>
            <a:off x="-1" y="2"/>
            <a:ext cx="4533901"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§5.2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土的抗剪强度理论</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9364"/>
                                        </p:tgtEl>
                                        <p:attrNameLst>
                                          <p:attrName>style.visibility</p:attrName>
                                        </p:attrNameLst>
                                      </p:cBhvr>
                                      <p:to>
                                        <p:strVal val="visible"/>
                                      </p:to>
                                    </p:set>
                                    <p:animEffect transition="in" filter="wipe(left)">
                                      <p:cBhvr>
                                        <p:cTn id="7" dur="500"/>
                                        <p:tgtEl>
                                          <p:spTgt spid="3993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363">
                                            <p:txEl>
                                              <p:pRg st="0" end="0"/>
                                            </p:txEl>
                                          </p:spTgt>
                                        </p:tgtEl>
                                        <p:attrNameLst>
                                          <p:attrName>style.visibility</p:attrName>
                                        </p:attrNameLst>
                                      </p:cBhvr>
                                      <p:to>
                                        <p:strVal val="visible"/>
                                      </p:to>
                                    </p:set>
                                    <p:animEffect transition="in" filter="wipe(left)">
                                      <p:cBhvr>
                                        <p:cTn id="12" dur="500"/>
                                        <p:tgtEl>
                                          <p:spTgt spid="39936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1"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9363">
                                            <p:txEl>
                                              <p:pRg st="1" end="1"/>
                                            </p:txEl>
                                          </p:spTgt>
                                        </p:tgtEl>
                                        <p:attrNameLst>
                                          <p:attrName>style.visibility</p:attrName>
                                        </p:attrNameLst>
                                      </p:cBhvr>
                                      <p:to>
                                        <p:strVal val="visible"/>
                                      </p:to>
                                    </p:set>
                                    <p:animEffect transition="in" filter="wipe(left)">
                                      <p:cBhvr>
                                        <p:cTn id="17" dur="500"/>
                                        <p:tgtEl>
                                          <p:spTgt spid="39936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1" name="WHOOSH.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9363">
                                            <p:txEl>
                                              <p:pRg st="2" end="2"/>
                                            </p:txEl>
                                          </p:spTgt>
                                        </p:tgtEl>
                                        <p:attrNameLst>
                                          <p:attrName>style.visibility</p:attrName>
                                        </p:attrNameLst>
                                      </p:cBhvr>
                                      <p:to>
                                        <p:strVal val="visible"/>
                                      </p:to>
                                    </p:set>
                                    <p:animEffect transition="in" filter="wipe(left)">
                                      <p:cBhvr>
                                        <p:cTn id="22" dur="500"/>
                                        <p:tgtEl>
                                          <p:spTgt spid="39936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1" name="WHOOSH.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9363">
                                            <p:txEl>
                                              <p:pRg st="3" end="3"/>
                                            </p:txEl>
                                          </p:spTgt>
                                        </p:tgtEl>
                                        <p:attrNameLst>
                                          <p:attrName>style.visibility</p:attrName>
                                        </p:attrNameLst>
                                      </p:cBhvr>
                                      <p:to>
                                        <p:strVal val="visible"/>
                                      </p:to>
                                    </p:set>
                                    <p:animEffect transition="in" filter="wipe(left)">
                                      <p:cBhvr>
                                        <p:cTn id="27" dur="500"/>
                                        <p:tgtEl>
                                          <p:spTgt spid="399363">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1"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9363">
                                            <p:txEl>
                                              <p:pRg st="4" end="4"/>
                                            </p:txEl>
                                          </p:spTgt>
                                        </p:tgtEl>
                                        <p:attrNameLst>
                                          <p:attrName>style.visibility</p:attrName>
                                        </p:attrNameLst>
                                      </p:cBhvr>
                                      <p:to>
                                        <p:strVal val="visible"/>
                                      </p:to>
                                    </p:set>
                                    <p:animEffect transition="in" filter="wipe(left)">
                                      <p:cBhvr>
                                        <p:cTn id="32" dur="500"/>
                                        <p:tgtEl>
                                          <p:spTgt spid="399363">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1"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99363">
                                            <p:txEl>
                                              <p:pRg st="5" end="5"/>
                                            </p:txEl>
                                          </p:spTgt>
                                        </p:tgtEl>
                                        <p:attrNameLst>
                                          <p:attrName>style.visibility</p:attrName>
                                        </p:attrNameLst>
                                      </p:cBhvr>
                                      <p:to>
                                        <p:strVal val="visible"/>
                                      </p:to>
                                    </p:set>
                                    <p:animEffect transition="in" filter="wipe(left)">
                                      <p:cBhvr>
                                        <p:cTn id="37" dur="500"/>
                                        <p:tgtEl>
                                          <p:spTgt spid="399363">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1" name="WHOOSH.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99363">
                                            <p:txEl>
                                              <p:pRg st="6" end="6"/>
                                            </p:txEl>
                                          </p:spTgt>
                                        </p:tgtEl>
                                        <p:attrNameLst>
                                          <p:attrName>style.visibility</p:attrName>
                                        </p:attrNameLst>
                                      </p:cBhvr>
                                      <p:to>
                                        <p:strVal val="visible"/>
                                      </p:to>
                                    </p:set>
                                    <p:animEffect transition="in" filter="wipe(left)">
                                      <p:cBhvr>
                                        <p:cTn id="42" dur="500"/>
                                        <p:tgtEl>
                                          <p:spTgt spid="399363">
                                            <p:txEl>
                                              <p:pRg st="6" end="6"/>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1"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3" grpId="0" autoUpdateAnimBg="0" build="p"/>
      <p:bldP spid="3993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32" name="Text Box 16"/>
          <p:cNvSpPr txBox="1">
            <a:spLocks noChangeArrowheads="1"/>
          </p:cNvSpPr>
          <p:nvPr/>
        </p:nvSpPr>
        <p:spPr bwMode="auto">
          <a:xfrm>
            <a:off x="1331640" y="878443"/>
            <a:ext cx="1421355" cy="369332"/>
          </a:xfrm>
          <a:prstGeom prst="rect">
            <a:avLst/>
          </a:prstGeom>
          <a:solidFill>
            <a:schemeClr val="tx2">
              <a:lumMod val="20000"/>
              <a:lumOff val="80000"/>
            </a:schemeClr>
          </a:solidFill>
          <a:ln>
            <a:noFill/>
          </a:ln>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smtClean="0">
                <a:latin typeface="黑体" panose="02010609060101010101" pitchFamily="49" charset="-122"/>
                <a:ea typeface="黑体" panose="02010609060101010101" pitchFamily="49" charset="-122"/>
              </a:rPr>
              <a:t>黏聚强度</a:t>
            </a:r>
            <a:endParaRPr lang="zh-CN" altLang="en-US" sz="2400" i="1" dirty="0">
              <a:latin typeface="黑体" panose="02010609060101010101" pitchFamily="49" charset="-122"/>
              <a:ea typeface="黑体" panose="02010609060101010101" pitchFamily="49" charset="-122"/>
              <a:sym typeface="Symbol" panose="05050102010706020507" pitchFamily="18" charset="2"/>
            </a:endParaRPr>
          </a:p>
        </p:txBody>
      </p:sp>
      <p:sp>
        <p:nvSpPr>
          <p:cNvPr id="17" name="Rectangle 3"/>
          <p:cNvSpPr>
            <a:spLocks noChangeArrowheads="1"/>
          </p:cNvSpPr>
          <p:nvPr/>
        </p:nvSpPr>
        <p:spPr bwMode="auto">
          <a:xfrm>
            <a:off x="385763" y="1863725"/>
            <a:ext cx="4151312"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100000"/>
              </a:spcBef>
              <a:spcAft>
                <a:spcPct val="40000"/>
              </a:spcAft>
              <a:buClr>
                <a:schemeClr val="tx2"/>
              </a:buClr>
              <a:buSzPct val="70000"/>
              <a:buFont typeface="Wingdings" panose="05000000000000000000" pitchFamily="2" charset="2"/>
              <a:buChar char="p"/>
            </a:pPr>
            <a:r>
              <a:rPr lang="zh-CN" altLang="en-US" sz="2200" dirty="0" smtClean="0">
                <a:ea typeface="隶书" panose="02010509060101010101" pitchFamily="49" charset="-122"/>
              </a:rPr>
              <a:t>机理</a:t>
            </a:r>
            <a:endParaRPr lang="zh-CN" altLang="en-US" sz="2200" dirty="0">
              <a:ea typeface="隶书" panose="02010509060101010101" pitchFamily="49" charset="-122"/>
            </a:endParaRPr>
          </a:p>
          <a:p>
            <a:pPr eaLnBrk="1" hangingPunct="1">
              <a:lnSpc>
                <a:spcPct val="130000"/>
              </a:lnSpc>
              <a:buClr>
                <a:srgbClr val="9900FF"/>
              </a:buClr>
              <a:buSzPct val="70000"/>
              <a:buFont typeface="Wingdings" panose="05000000000000000000" pitchFamily="2" charset="2"/>
              <a:buChar char="n"/>
            </a:pPr>
            <a:r>
              <a:rPr lang="zh-CN" altLang="en-US" sz="2200" b="1" dirty="0">
                <a:solidFill>
                  <a:srgbClr val="000099"/>
                </a:solidFill>
                <a:ea typeface="黑体" panose="02010609060101010101" pitchFamily="49" charset="-122"/>
              </a:rPr>
              <a:t>静电引力（库仑力）</a:t>
            </a:r>
            <a:endParaRPr lang="en-US" altLang="zh-CN" sz="2200" b="1" dirty="0">
              <a:solidFill>
                <a:srgbClr val="000099"/>
              </a:solidFill>
              <a:ea typeface="黑体" panose="02010609060101010101" pitchFamily="49" charset="-122"/>
            </a:endParaRPr>
          </a:p>
          <a:p>
            <a:pPr eaLnBrk="1" hangingPunct="1">
              <a:lnSpc>
                <a:spcPct val="130000"/>
              </a:lnSpc>
              <a:buClr>
                <a:srgbClr val="9900FF"/>
              </a:buClr>
              <a:buSzPct val="70000"/>
              <a:buFont typeface="Wingdings" panose="05000000000000000000" pitchFamily="2" charset="2"/>
              <a:buChar char="n"/>
            </a:pPr>
            <a:r>
              <a:rPr lang="zh-CN" altLang="en-US" sz="2200" b="1" dirty="0">
                <a:solidFill>
                  <a:srgbClr val="000099"/>
                </a:solidFill>
                <a:ea typeface="黑体" panose="02010609060101010101" pitchFamily="49" charset="-122"/>
              </a:rPr>
              <a:t>范德华力</a:t>
            </a:r>
            <a:endParaRPr lang="zh-CN" altLang="en-US" sz="2200" b="1" dirty="0">
              <a:solidFill>
                <a:srgbClr val="000099"/>
              </a:solidFill>
              <a:ea typeface="黑体" panose="02010609060101010101" pitchFamily="49" charset="-122"/>
            </a:endParaRPr>
          </a:p>
          <a:p>
            <a:pPr eaLnBrk="1" hangingPunct="1">
              <a:lnSpc>
                <a:spcPct val="130000"/>
              </a:lnSpc>
              <a:buClr>
                <a:srgbClr val="9900FF"/>
              </a:buClr>
              <a:buSzPct val="70000"/>
              <a:buFont typeface="Wingdings" panose="05000000000000000000" pitchFamily="2" charset="2"/>
              <a:buChar char="n"/>
            </a:pPr>
            <a:r>
              <a:rPr lang="zh-CN" altLang="en-US" sz="2200" b="1" dirty="0">
                <a:solidFill>
                  <a:srgbClr val="000099"/>
                </a:solidFill>
                <a:ea typeface="黑体" panose="02010609060101010101" pitchFamily="49" charset="-122"/>
              </a:rPr>
              <a:t>颗粒间胶结</a:t>
            </a:r>
            <a:endParaRPr lang="zh-CN" altLang="en-US" sz="2200" b="1" dirty="0">
              <a:solidFill>
                <a:srgbClr val="000099"/>
              </a:solidFill>
              <a:ea typeface="黑体" panose="02010609060101010101" pitchFamily="49" charset="-122"/>
            </a:endParaRPr>
          </a:p>
          <a:p>
            <a:pPr eaLnBrk="1" hangingPunct="1">
              <a:lnSpc>
                <a:spcPct val="130000"/>
              </a:lnSpc>
              <a:buClr>
                <a:srgbClr val="9900FF"/>
              </a:buClr>
              <a:buSzPct val="70000"/>
              <a:buFont typeface="Wingdings" panose="05000000000000000000" pitchFamily="2" charset="2"/>
              <a:buChar char="n"/>
            </a:pPr>
            <a:r>
              <a:rPr lang="zh-CN" altLang="en-US" sz="2200" b="1" dirty="0" smtClean="0">
                <a:solidFill>
                  <a:srgbClr val="000099"/>
                </a:solidFill>
                <a:ea typeface="黑体" panose="02010609060101010101" pitchFamily="49" charset="-122"/>
              </a:rPr>
              <a:t>假黏聚力</a:t>
            </a:r>
            <a:r>
              <a:rPr lang="zh-CN" altLang="en-US" sz="2200" b="1" dirty="0">
                <a:solidFill>
                  <a:srgbClr val="000099"/>
                </a:solidFill>
                <a:ea typeface="黑体" panose="02010609060101010101" pitchFamily="49" charset="-122"/>
              </a:rPr>
              <a:t>（毛细力等）</a:t>
            </a:r>
            <a:endParaRPr lang="zh-CN" altLang="en-US" sz="2200" b="1" dirty="0">
              <a:solidFill>
                <a:srgbClr val="000099"/>
              </a:solidFill>
              <a:ea typeface="黑体" panose="02010609060101010101" pitchFamily="49" charset="-122"/>
            </a:endParaRPr>
          </a:p>
        </p:txBody>
      </p:sp>
      <p:sp>
        <p:nvSpPr>
          <p:cNvPr id="20" name="Rectangle 4"/>
          <p:cNvSpPr>
            <a:spLocks noChangeArrowheads="1"/>
          </p:cNvSpPr>
          <p:nvPr/>
        </p:nvSpPr>
        <p:spPr bwMode="auto">
          <a:xfrm>
            <a:off x="4616450" y="1863725"/>
            <a:ext cx="3871913"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100000"/>
              </a:spcBef>
              <a:spcAft>
                <a:spcPct val="40000"/>
              </a:spcAft>
              <a:buClr>
                <a:schemeClr val="tx2"/>
              </a:buClr>
              <a:buSzPct val="70000"/>
              <a:buFont typeface="Wingdings" panose="05000000000000000000" pitchFamily="2" charset="2"/>
              <a:buChar char="p"/>
            </a:pPr>
            <a:r>
              <a:rPr lang="zh-CN" altLang="en-US" sz="2200" dirty="0" smtClean="0">
                <a:ea typeface="隶书" panose="02010509060101010101" pitchFamily="49" charset="-122"/>
              </a:rPr>
              <a:t>黏聚</a:t>
            </a:r>
            <a:r>
              <a:rPr lang="zh-CN" altLang="en-US" sz="2200" dirty="0">
                <a:ea typeface="隶书" panose="02010509060101010101" pitchFamily="49" charset="-122"/>
              </a:rPr>
              <a:t>强度影响因素</a:t>
            </a:r>
            <a:endParaRPr lang="zh-CN" altLang="en-US" sz="2200" dirty="0">
              <a:ea typeface="隶书" panose="02010509060101010101" pitchFamily="49" charset="-122"/>
            </a:endParaRPr>
          </a:p>
          <a:p>
            <a:pPr eaLnBrk="1" hangingPunct="1">
              <a:lnSpc>
                <a:spcPct val="130000"/>
              </a:lnSpc>
              <a:buClr>
                <a:srgbClr val="9900FF"/>
              </a:buClr>
              <a:buSzPct val="70000"/>
              <a:buFont typeface="Wingdings" panose="05000000000000000000" pitchFamily="2" charset="2"/>
              <a:buChar char="n"/>
            </a:pPr>
            <a:r>
              <a:rPr lang="zh-CN" altLang="en-US" sz="2200" b="1" dirty="0">
                <a:solidFill>
                  <a:srgbClr val="000099"/>
                </a:solidFill>
                <a:ea typeface="黑体" panose="02010609060101010101" pitchFamily="49" charset="-122"/>
              </a:rPr>
              <a:t>地质历史</a:t>
            </a:r>
            <a:endParaRPr lang="zh-CN" altLang="en-US" sz="2200" b="1" dirty="0">
              <a:solidFill>
                <a:srgbClr val="000099"/>
              </a:solidFill>
              <a:ea typeface="黑体" panose="02010609060101010101" pitchFamily="49" charset="-122"/>
            </a:endParaRPr>
          </a:p>
          <a:p>
            <a:pPr eaLnBrk="1" hangingPunct="1">
              <a:lnSpc>
                <a:spcPct val="130000"/>
              </a:lnSpc>
              <a:buClr>
                <a:srgbClr val="9900FF"/>
              </a:buClr>
              <a:buSzPct val="70000"/>
              <a:buFont typeface="Wingdings" panose="05000000000000000000" pitchFamily="2" charset="2"/>
              <a:buChar char="n"/>
            </a:pPr>
            <a:r>
              <a:rPr lang="zh-CN" altLang="en-US" sz="2200" b="1" dirty="0" smtClean="0">
                <a:solidFill>
                  <a:srgbClr val="000099"/>
                </a:solidFill>
                <a:ea typeface="黑体" panose="02010609060101010101" pitchFamily="49" charset="-122"/>
              </a:rPr>
              <a:t>黏土</a:t>
            </a:r>
            <a:r>
              <a:rPr lang="zh-CN" altLang="en-US" sz="2200" b="1" dirty="0">
                <a:solidFill>
                  <a:srgbClr val="000099"/>
                </a:solidFill>
                <a:ea typeface="黑体" panose="02010609060101010101" pitchFamily="49" charset="-122"/>
              </a:rPr>
              <a:t>颗粒矿物成分</a:t>
            </a:r>
            <a:endParaRPr lang="zh-CN" altLang="en-US" sz="2200" b="1" dirty="0">
              <a:solidFill>
                <a:srgbClr val="000099"/>
              </a:solidFill>
              <a:ea typeface="黑体" panose="02010609060101010101" pitchFamily="49" charset="-122"/>
            </a:endParaRPr>
          </a:p>
          <a:p>
            <a:pPr eaLnBrk="1" hangingPunct="1">
              <a:lnSpc>
                <a:spcPct val="130000"/>
              </a:lnSpc>
              <a:buClr>
                <a:srgbClr val="9900FF"/>
              </a:buClr>
              <a:buSzPct val="70000"/>
              <a:buFont typeface="Wingdings" panose="05000000000000000000" pitchFamily="2" charset="2"/>
              <a:buChar char="n"/>
            </a:pPr>
            <a:r>
              <a:rPr lang="zh-CN" altLang="en-US" sz="2200" b="1" dirty="0">
                <a:solidFill>
                  <a:srgbClr val="000099"/>
                </a:solidFill>
                <a:ea typeface="黑体" panose="02010609060101010101" pitchFamily="49" charset="-122"/>
              </a:rPr>
              <a:t>密度</a:t>
            </a:r>
            <a:endParaRPr lang="zh-CN" altLang="en-US" sz="2200" b="1" dirty="0">
              <a:solidFill>
                <a:srgbClr val="000099"/>
              </a:solidFill>
              <a:ea typeface="黑体" panose="02010609060101010101" pitchFamily="49" charset="-122"/>
            </a:endParaRPr>
          </a:p>
          <a:p>
            <a:pPr eaLnBrk="1" hangingPunct="1">
              <a:lnSpc>
                <a:spcPct val="130000"/>
              </a:lnSpc>
              <a:buClr>
                <a:srgbClr val="9900FF"/>
              </a:buClr>
              <a:buSzPct val="70000"/>
              <a:buFont typeface="Wingdings" panose="05000000000000000000" pitchFamily="2" charset="2"/>
              <a:buChar char="n"/>
            </a:pPr>
            <a:r>
              <a:rPr lang="zh-CN" altLang="en-US" sz="2200" b="1" dirty="0">
                <a:solidFill>
                  <a:srgbClr val="000099"/>
                </a:solidFill>
                <a:ea typeface="黑体" panose="02010609060101010101" pitchFamily="49" charset="-122"/>
              </a:rPr>
              <a:t>离子价与离子浓度</a:t>
            </a:r>
            <a:endParaRPr lang="zh-CN" altLang="en-US" sz="2200" b="1" dirty="0">
              <a:solidFill>
                <a:srgbClr val="000099"/>
              </a:solidFill>
              <a:ea typeface="黑体" panose="02010609060101010101" pitchFamily="49" charset="-122"/>
            </a:endParaRPr>
          </a:p>
        </p:txBody>
      </p:sp>
      <p:grpSp>
        <p:nvGrpSpPr>
          <p:cNvPr id="2" name="Group 5"/>
          <p:cNvGrpSpPr/>
          <p:nvPr/>
        </p:nvGrpSpPr>
        <p:grpSpPr bwMode="auto">
          <a:xfrm>
            <a:off x="3708400" y="4406503"/>
            <a:ext cx="1668092" cy="1553369"/>
            <a:chOff x="2016" y="2544"/>
            <a:chExt cx="1344" cy="1565"/>
          </a:xfrm>
        </p:grpSpPr>
        <p:sp>
          <p:nvSpPr>
            <p:cNvPr id="16401" name="Oval 6"/>
            <p:cNvSpPr>
              <a:spLocks noChangeArrowheads="1"/>
            </p:cNvSpPr>
            <p:nvPr/>
          </p:nvSpPr>
          <p:spPr bwMode="auto">
            <a:xfrm rot="2965174">
              <a:off x="1512" y="3144"/>
              <a:ext cx="1344" cy="144"/>
            </a:xfrm>
            <a:prstGeom prst="ellipse">
              <a:avLst/>
            </a:prstGeom>
            <a:solidFill>
              <a:srgbClr val="CC9900"/>
            </a:solidFill>
            <a:ln w="28575">
              <a:solidFill>
                <a:srgbClr val="800000"/>
              </a:solidFill>
              <a:round/>
            </a:ln>
          </p:spPr>
          <p:txBody>
            <a:bodyPr rot="10800000"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kumimoji="1" lang="zh-CN" altLang="en-US" sz="2400">
                <a:latin typeface="Times New Roman" panose="02020603050405020304" pitchFamily="18" charset="0"/>
              </a:endParaRPr>
            </a:p>
          </p:txBody>
        </p:sp>
        <p:sp>
          <p:nvSpPr>
            <p:cNvPr id="16402" name="Oval 7"/>
            <p:cNvSpPr>
              <a:spLocks noChangeArrowheads="1"/>
            </p:cNvSpPr>
            <p:nvPr/>
          </p:nvSpPr>
          <p:spPr bwMode="auto">
            <a:xfrm rot="-2434826">
              <a:off x="2016" y="3648"/>
              <a:ext cx="1344" cy="144"/>
            </a:xfrm>
            <a:prstGeom prst="ellipse">
              <a:avLst/>
            </a:prstGeom>
            <a:solidFill>
              <a:srgbClr val="CC9900"/>
            </a:solidFill>
            <a:ln w="28575">
              <a:solidFill>
                <a:srgbClr val="800000"/>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kumimoji="1" lang="zh-CN" altLang="en-US" sz="2400">
                <a:latin typeface="Times New Roman" panose="02020603050405020304" pitchFamily="18" charset="0"/>
              </a:endParaRPr>
            </a:p>
          </p:txBody>
        </p:sp>
        <p:sp>
          <p:nvSpPr>
            <p:cNvPr id="16403" name="Text Box 8"/>
            <p:cNvSpPr txBox="1">
              <a:spLocks noChangeArrowheads="1"/>
            </p:cNvSpPr>
            <p:nvPr/>
          </p:nvSpPr>
          <p:spPr bwMode="auto">
            <a:xfrm>
              <a:off x="2160" y="374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3200">
                  <a:latin typeface="Times New Roman" panose="02020603050405020304" pitchFamily="18" charset="0"/>
                </a:rPr>
                <a:t>-</a:t>
              </a:r>
              <a:endParaRPr kumimoji="1" lang="zh-CN" altLang="en-US" sz="2400">
                <a:latin typeface="Times New Roman" panose="02020603050405020304" pitchFamily="18" charset="0"/>
              </a:endParaRPr>
            </a:p>
          </p:txBody>
        </p:sp>
        <p:sp>
          <p:nvSpPr>
            <p:cNvPr id="16404" name="Text Box 9"/>
            <p:cNvSpPr txBox="1">
              <a:spLocks noChangeArrowheads="1"/>
            </p:cNvSpPr>
            <p:nvPr/>
          </p:nvSpPr>
          <p:spPr bwMode="auto">
            <a:xfrm>
              <a:off x="2928" y="307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3200">
                  <a:latin typeface="Times New Roman" panose="02020603050405020304" pitchFamily="18" charset="0"/>
                </a:rPr>
                <a:t>-</a:t>
              </a:r>
              <a:endParaRPr kumimoji="1" lang="zh-CN" altLang="en-US" sz="2400">
                <a:latin typeface="Times New Roman" panose="02020603050405020304" pitchFamily="18" charset="0"/>
              </a:endParaRPr>
            </a:p>
          </p:txBody>
        </p:sp>
        <p:sp>
          <p:nvSpPr>
            <p:cNvPr id="16405" name="Text Box 10"/>
            <p:cNvSpPr txBox="1">
              <a:spLocks noChangeArrowheads="1"/>
            </p:cNvSpPr>
            <p:nvPr/>
          </p:nvSpPr>
          <p:spPr bwMode="auto">
            <a:xfrm>
              <a:off x="2304" y="3600"/>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3200">
                  <a:latin typeface="Times New Roman" panose="02020603050405020304" pitchFamily="18" charset="0"/>
                </a:rPr>
                <a:t>-</a:t>
              </a:r>
              <a:endParaRPr kumimoji="1" lang="zh-CN" altLang="en-US" sz="2400">
                <a:latin typeface="Times New Roman" panose="02020603050405020304" pitchFamily="18" charset="0"/>
              </a:endParaRPr>
            </a:p>
          </p:txBody>
        </p:sp>
        <p:sp>
          <p:nvSpPr>
            <p:cNvPr id="16406" name="Text Box 11"/>
            <p:cNvSpPr txBox="1">
              <a:spLocks noChangeArrowheads="1"/>
            </p:cNvSpPr>
            <p:nvPr/>
          </p:nvSpPr>
          <p:spPr bwMode="auto">
            <a:xfrm>
              <a:off x="2688" y="3216"/>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3200">
                  <a:latin typeface="Times New Roman" panose="02020603050405020304" pitchFamily="18" charset="0"/>
                </a:rPr>
                <a:t>-</a:t>
              </a:r>
              <a:endParaRPr kumimoji="1" lang="zh-CN" altLang="en-US" sz="2400">
                <a:latin typeface="Times New Roman" panose="02020603050405020304" pitchFamily="18" charset="0"/>
              </a:endParaRPr>
            </a:p>
          </p:txBody>
        </p:sp>
        <p:sp>
          <p:nvSpPr>
            <p:cNvPr id="16407" name="Text Box 12"/>
            <p:cNvSpPr txBox="1">
              <a:spLocks noChangeArrowheads="1"/>
            </p:cNvSpPr>
            <p:nvPr/>
          </p:nvSpPr>
          <p:spPr bwMode="auto">
            <a:xfrm>
              <a:off x="2400" y="3408"/>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3200" b="1">
                  <a:solidFill>
                    <a:schemeClr val="accent2"/>
                  </a:solidFill>
                  <a:latin typeface="Times New Roman" panose="02020603050405020304" pitchFamily="18" charset="0"/>
                </a:rPr>
                <a:t>+</a:t>
              </a:r>
              <a:endParaRPr kumimoji="1" lang="zh-CN" altLang="en-US" sz="2400">
                <a:latin typeface="Times New Roman" panose="02020603050405020304" pitchFamily="18" charset="0"/>
              </a:endParaRPr>
            </a:p>
          </p:txBody>
        </p:sp>
      </p:grpSp>
      <p:sp>
        <p:nvSpPr>
          <p:cNvPr id="16393" name="Rectangle 15"/>
          <p:cNvSpPr>
            <a:spLocks noChangeArrowheads="1"/>
          </p:cNvSpPr>
          <p:nvPr/>
        </p:nvSpPr>
        <p:spPr bwMode="auto">
          <a:xfrm>
            <a:off x="1042988" y="2547938"/>
            <a:ext cx="2665412" cy="7905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6394" name="Line 17"/>
          <p:cNvSpPr>
            <a:spLocks noChangeShapeType="1"/>
          </p:cNvSpPr>
          <p:nvPr/>
        </p:nvSpPr>
        <p:spPr bwMode="auto">
          <a:xfrm>
            <a:off x="3348038" y="2043113"/>
            <a:ext cx="0" cy="504825"/>
          </a:xfrm>
          <a:prstGeom prst="line">
            <a:avLst/>
          </a:prstGeom>
          <a:noFill/>
          <a:ln w="50800">
            <a:solidFill>
              <a:schemeClr val="tx1"/>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395" name="Text Box 18"/>
          <p:cNvSpPr txBox="1">
            <a:spLocks noChangeArrowheads="1"/>
          </p:cNvSpPr>
          <p:nvPr/>
        </p:nvSpPr>
        <p:spPr bwMode="auto">
          <a:xfrm>
            <a:off x="2895600" y="1558925"/>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u="sng" dirty="0" smtClean="0">
                <a:solidFill>
                  <a:srgbClr val="CC6600"/>
                </a:solidFill>
                <a:ea typeface="楷体_GB2312" pitchFamily="49" charset="-122"/>
              </a:rPr>
              <a:t>原始黏聚</a:t>
            </a:r>
            <a:endParaRPr lang="zh-CN" altLang="en-US" sz="2000" b="1" u="sng" dirty="0">
              <a:solidFill>
                <a:srgbClr val="CC6600"/>
              </a:solidFill>
            </a:endParaRPr>
          </a:p>
        </p:txBody>
      </p:sp>
      <p:sp>
        <p:nvSpPr>
          <p:cNvPr id="16397" name="Line 20"/>
          <p:cNvSpPr>
            <a:spLocks noChangeShapeType="1"/>
          </p:cNvSpPr>
          <p:nvPr/>
        </p:nvSpPr>
        <p:spPr bwMode="auto">
          <a:xfrm flipV="1">
            <a:off x="2325613" y="3733627"/>
            <a:ext cx="0" cy="1644030"/>
          </a:xfrm>
          <a:prstGeom prst="line">
            <a:avLst/>
          </a:prstGeom>
          <a:noFill/>
          <a:ln w="50800">
            <a:solidFill>
              <a:schemeClr val="tx1"/>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398" name="Text Box 21"/>
          <p:cNvSpPr txBox="1">
            <a:spLocks noChangeArrowheads="1"/>
          </p:cNvSpPr>
          <p:nvPr/>
        </p:nvSpPr>
        <p:spPr bwMode="auto">
          <a:xfrm>
            <a:off x="1437023" y="540458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u="sng" dirty="0" smtClean="0">
                <a:solidFill>
                  <a:srgbClr val="CC6600"/>
                </a:solidFill>
                <a:ea typeface="楷体_GB2312" pitchFamily="49" charset="-122"/>
              </a:rPr>
              <a:t>固化黏聚</a:t>
            </a:r>
            <a:endParaRPr lang="en-US" altLang="zh-CN" sz="2000" b="1" u="sng" dirty="0">
              <a:solidFill>
                <a:srgbClr val="CC6600"/>
              </a:solidFill>
              <a:ea typeface="楷体_GB2312" pitchFamily="49" charset="-122"/>
            </a:endParaRPr>
          </a:p>
        </p:txBody>
      </p:sp>
      <p:sp>
        <p:nvSpPr>
          <p:cNvPr id="16399" name="AutoShape 23"/>
          <p:cNvSpPr/>
          <p:nvPr/>
        </p:nvSpPr>
        <p:spPr bwMode="auto">
          <a:xfrm>
            <a:off x="3781425" y="2563813"/>
            <a:ext cx="142875" cy="720725"/>
          </a:xfrm>
          <a:prstGeom prst="rightBracket">
            <a:avLst>
              <a:gd name="adj" fmla="val 42037"/>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6400" name="Rectangle 24"/>
          <p:cNvSpPr>
            <a:spLocks noChangeArrowheads="1"/>
          </p:cNvSpPr>
          <p:nvPr/>
        </p:nvSpPr>
        <p:spPr bwMode="auto">
          <a:xfrm>
            <a:off x="3935413" y="2781300"/>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i="1">
                <a:solidFill>
                  <a:srgbClr val="000099"/>
                </a:solidFill>
                <a:latin typeface="Times New Roman" panose="02020603050405020304" pitchFamily="18" charset="0"/>
              </a:rPr>
              <a:t>R-A</a:t>
            </a:r>
            <a:endParaRPr lang="zh-CN" altLang="en-US" b="1" i="1">
              <a:solidFill>
                <a:srgbClr val="000099"/>
              </a:solidFill>
              <a:latin typeface="Times New Roman" panose="02020603050405020304" pitchFamily="18" charset="0"/>
            </a:endParaRPr>
          </a:p>
        </p:txBody>
      </p:sp>
      <p:sp>
        <p:nvSpPr>
          <p:cNvPr id="21" name="Rectangle 6"/>
          <p:cNvSpPr>
            <a:spLocks noChangeArrowheads="1"/>
          </p:cNvSpPr>
          <p:nvPr/>
        </p:nvSpPr>
        <p:spPr bwMode="auto">
          <a:xfrm>
            <a:off x="-1" y="2"/>
            <a:ext cx="4533901"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§5.2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土的抗剪强度理论</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4432"/>
                                        </p:tgtEl>
                                        <p:attrNameLst>
                                          <p:attrName>style.visibility</p:attrName>
                                        </p:attrNameLst>
                                      </p:cBhvr>
                                      <p:to>
                                        <p:strVal val="visible"/>
                                      </p:to>
                                    </p:set>
                                    <p:animEffect transition="in" filter="wipe(left)">
                                      <p:cBhvr>
                                        <p:cTn id="7" dur="500"/>
                                        <p:tgtEl>
                                          <p:spTgt spid="4444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left)">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wipe(left)">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wipe(left)">
                                      <p:cBhvr>
                                        <p:cTn id="22" dur="5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animEffect transition="in" filter="wipe(left)">
                                      <p:cBhvr>
                                        <p:cTn id="27" dur="500"/>
                                        <p:tgtEl>
                                          <p:spTgt spid="1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xEl>
                                              <p:pRg st="4" end="4"/>
                                            </p:txEl>
                                          </p:spTgt>
                                        </p:tgtEl>
                                        <p:attrNameLst>
                                          <p:attrName>style.visibility</p:attrName>
                                        </p:attrNameLst>
                                      </p:cBhvr>
                                      <p:to>
                                        <p:strVal val="visible"/>
                                      </p:to>
                                    </p:set>
                                    <p:animEffect transition="in" filter="wipe(left)">
                                      <p:cBhvr>
                                        <p:cTn id="32" dur="500"/>
                                        <p:tgtEl>
                                          <p:spTgt spid="17">
                                            <p:txEl>
                                              <p:pRg st="4" end="4"/>
                                            </p:txEl>
                                          </p:spTgt>
                                        </p:tgtEl>
                                      </p:cBhvr>
                                    </p:animEffec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499"/>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
                                            <p:txEl>
                                              <p:pRg st="0" end="0"/>
                                            </p:txEl>
                                          </p:spTgt>
                                        </p:tgtEl>
                                        <p:attrNameLst>
                                          <p:attrName>style.visibility</p:attrName>
                                        </p:attrNameLst>
                                      </p:cBhvr>
                                      <p:to>
                                        <p:strVal val="visible"/>
                                      </p:to>
                                    </p:set>
                                    <p:animEffect transition="in" filter="wipe(left)">
                                      <p:cBhvr>
                                        <p:cTn id="40" dur="500"/>
                                        <p:tgtEl>
                                          <p:spTgt spid="2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0">
                                            <p:txEl>
                                              <p:pRg st="1" end="1"/>
                                            </p:txEl>
                                          </p:spTgt>
                                        </p:tgtEl>
                                        <p:attrNameLst>
                                          <p:attrName>style.visibility</p:attrName>
                                        </p:attrNameLst>
                                      </p:cBhvr>
                                      <p:to>
                                        <p:strVal val="visible"/>
                                      </p:to>
                                    </p:set>
                                    <p:animEffect transition="in" filter="wipe(left)">
                                      <p:cBhvr>
                                        <p:cTn id="45" dur="500"/>
                                        <p:tgtEl>
                                          <p:spTgt spid="20">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0">
                                            <p:txEl>
                                              <p:pRg st="2" end="2"/>
                                            </p:txEl>
                                          </p:spTgt>
                                        </p:tgtEl>
                                        <p:attrNameLst>
                                          <p:attrName>style.visibility</p:attrName>
                                        </p:attrNameLst>
                                      </p:cBhvr>
                                      <p:to>
                                        <p:strVal val="visible"/>
                                      </p:to>
                                    </p:set>
                                    <p:animEffect transition="in" filter="wipe(left)">
                                      <p:cBhvr>
                                        <p:cTn id="50" dur="500"/>
                                        <p:tgtEl>
                                          <p:spTgt spid="20">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0">
                                            <p:txEl>
                                              <p:pRg st="3" end="3"/>
                                            </p:txEl>
                                          </p:spTgt>
                                        </p:tgtEl>
                                        <p:attrNameLst>
                                          <p:attrName>style.visibility</p:attrName>
                                        </p:attrNameLst>
                                      </p:cBhvr>
                                      <p:to>
                                        <p:strVal val="visible"/>
                                      </p:to>
                                    </p:set>
                                    <p:animEffect transition="in" filter="wipe(left)">
                                      <p:cBhvr>
                                        <p:cTn id="55" dur="500"/>
                                        <p:tgtEl>
                                          <p:spTgt spid="20">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0">
                                            <p:txEl>
                                              <p:pRg st="4" end="4"/>
                                            </p:txEl>
                                          </p:spTgt>
                                        </p:tgtEl>
                                        <p:attrNameLst>
                                          <p:attrName>style.visibility</p:attrName>
                                        </p:attrNameLst>
                                      </p:cBhvr>
                                      <p:to>
                                        <p:strVal val="visible"/>
                                      </p:to>
                                    </p:set>
                                    <p:animEffect transition="in" filter="wipe(left)">
                                      <p:cBhvr>
                                        <p:cTn id="60"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32" grpId="0" animBg="1"/>
      <p:bldP spid="17" grpId="0" autoUpdateAnimBg="0" build="p"/>
      <p:bldP spid="20" grpId="0" autoUpdateAnimBg="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2" name="Object 2"/>
          <p:cNvGraphicFramePr>
            <a:graphicFrameLocks noChangeAspect="1"/>
          </p:cNvGraphicFramePr>
          <p:nvPr/>
        </p:nvGraphicFramePr>
        <p:xfrm>
          <a:off x="4648200" y="2514600"/>
          <a:ext cx="4168775" cy="508000"/>
        </p:xfrm>
        <a:graphic>
          <a:graphicData uri="http://schemas.openxmlformats.org/presentationml/2006/ole">
            <mc:AlternateContent xmlns:mc="http://schemas.openxmlformats.org/markup-compatibility/2006">
              <mc:Choice xmlns:v="urn:schemas-microsoft-com:vml" Requires="v">
                <p:oleObj spid="_x0000_s121938" name="Equation" r:id="rId1" imgW="2159000" imgH="228600" progId="Equation.3">
                  <p:embed/>
                </p:oleObj>
              </mc:Choice>
              <mc:Fallback>
                <p:oleObj name="Equation" r:id="rId1" imgW="2159000" imgH="228600" progId="Equation.3">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514600"/>
                        <a:ext cx="41687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7523" name="Object 3"/>
          <p:cNvGraphicFramePr>
            <a:graphicFrameLocks noChangeAspect="1"/>
          </p:cNvGraphicFramePr>
          <p:nvPr/>
        </p:nvGraphicFramePr>
        <p:xfrm>
          <a:off x="4800600" y="2057400"/>
          <a:ext cx="3236913" cy="508000"/>
        </p:xfrm>
        <a:graphic>
          <a:graphicData uri="http://schemas.openxmlformats.org/presentationml/2006/ole">
            <mc:AlternateContent xmlns:mc="http://schemas.openxmlformats.org/markup-compatibility/2006">
              <mc:Choice xmlns:v="urn:schemas-microsoft-com:vml" Requires="v">
                <p:oleObj spid="_x0000_s121939" name="Equation" r:id="rId3" imgW="1676400" imgH="228600" progId="Equation.3">
                  <p:embed/>
                </p:oleObj>
              </mc:Choice>
              <mc:Fallback>
                <p:oleObj name="Equation" r:id="rId3" imgW="1676400" imgH="228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057400"/>
                        <a:ext cx="32369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24" name="AutoShape 4"/>
          <p:cNvSpPr>
            <a:spLocks noChangeArrowheads="1"/>
          </p:cNvSpPr>
          <p:nvPr/>
        </p:nvSpPr>
        <p:spPr bwMode="auto">
          <a:xfrm>
            <a:off x="5638800" y="3505200"/>
            <a:ext cx="2667000" cy="1295400"/>
          </a:xfrm>
          <a:prstGeom prst="wedgeRoundRectCallout">
            <a:avLst>
              <a:gd name="adj1" fmla="val -40120"/>
              <a:gd name="adj2" fmla="val -96444"/>
              <a:gd name="adj3" fmla="val 16667"/>
            </a:avLst>
          </a:prstGeom>
          <a:solidFill>
            <a:schemeClr val="folHlink"/>
          </a:solidFill>
          <a:ln w="9525">
            <a:solidFill>
              <a:schemeClr val="tx1"/>
            </a:solidFill>
            <a:miter lim="800000"/>
            <a:tailEnd type="none" w="sm" len="lg"/>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000" b="1" i="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c </a:t>
            </a:r>
            <a:r>
              <a:rPr kumimoji="1" lang="en-US" altLang="zh-CN" sz="20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0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a:t>
            </a:r>
            <a:r>
              <a:rPr kumimoji="1" lang="en-US" altLang="zh-CN" sz="2000" b="1" i="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000" b="1" i="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 </a:t>
            </a:r>
            <a:r>
              <a:rPr kumimoji="1" lang="en-US" altLang="zh-CN" sz="20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zh-CN" altLang="en-US" sz="20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为土的</a:t>
            </a:r>
            <a:r>
              <a:rPr kumimoji="1" lang="zh-CN" altLang="en-US" sz="2000" b="1" dirty="0" smtClean="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有效黏聚力</a:t>
            </a:r>
            <a:r>
              <a:rPr kumimoji="1" lang="zh-CN" altLang="en-US" sz="20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和有效内摩擦角，即土的有效应力强度指标 </a:t>
            </a:r>
            <a:endParaRPr kumimoji="1" lang="zh-CN" altLang="en-US" sz="2000"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endParaRPr>
          </a:p>
        </p:txBody>
      </p:sp>
      <p:graphicFrame>
        <p:nvGraphicFramePr>
          <p:cNvPr id="107525" name="Object 5"/>
          <p:cNvGraphicFramePr>
            <a:graphicFrameLocks noChangeAspect="1"/>
          </p:cNvGraphicFramePr>
          <p:nvPr/>
        </p:nvGraphicFramePr>
        <p:xfrm>
          <a:off x="1143000" y="2008188"/>
          <a:ext cx="1676400" cy="482600"/>
        </p:xfrm>
        <a:graphic>
          <a:graphicData uri="http://schemas.openxmlformats.org/presentationml/2006/ole">
            <mc:AlternateContent xmlns:mc="http://schemas.openxmlformats.org/markup-compatibility/2006">
              <mc:Choice xmlns:v="urn:schemas-microsoft-com:vml" Requires="v">
                <p:oleObj spid="_x0000_s121940" name="Equation" r:id="rId5" imgW="761365" imgH="228600" progId="Equation.3">
                  <p:embed/>
                </p:oleObj>
              </mc:Choice>
              <mc:Fallback>
                <p:oleObj name="Equation" r:id="rId5" imgW="761365" imgH="228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008188"/>
                        <a:ext cx="1676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27" name="Text Box 7"/>
          <p:cNvSpPr txBox="1">
            <a:spLocks noChangeArrowheads="1"/>
          </p:cNvSpPr>
          <p:nvPr/>
        </p:nvSpPr>
        <p:spPr bwMode="auto">
          <a:xfrm>
            <a:off x="664467" y="5149800"/>
            <a:ext cx="780325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gn="just" eaLnBrk="1" hangingPunct="1">
              <a:lnSpc>
                <a:spcPct val="150000"/>
              </a:lnSpc>
              <a:spcBef>
                <a:spcPct val="50000"/>
              </a:spcBef>
              <a:buFont typeface="Wingdings" panose="05000000000000000000" pitchFamily="2" charset="2"/>
              <a:buChar char="Ø"/>
            </a:pPr>
            <a:r>
              <a:rPr kumimoji="1" lang="zh-CN" altLang="en-US" sz="2400" b="1" dirty="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有效应力强度指标确切地</a:t>
            </a:r>
            <a:r>
              <a:rPr kumimoji="1" lang="zh-CN" altLang="en-US" sz="2400" b="1" dirty="0" smtClean="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表达了土抗剪强度</a:t>
            </a:r>
            <a:r>
              <a:rPr kumimoji="1" lang="zh-CN" altLang="en-US" sz="2400" b="1" dirty="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的实质，是比较合理的表达方法</a:t>
            </a:r>
            <a:r>
              <a:rPr kumimoji="1" lang="zh-CN" altLang="en-US" sz="2400" b="1" dirty="0">
                <a:latin typeface="Times New Roman" panose="02020603050405020304" pitchFamily="18" charset="0"/>
                <a:ea typeface="幼圆" panose="02010509060101010101" pitchFamily="49" charset="-122"/>
                <a:cs typeface="Times New Roman" panose="02020603050405020304" pitchFamily="18" charset="0"/>
              </a:rPr>
              <a:t> </a:t>
            </a:r>
            <a:endParaRPr kumimoji="1" lang="zh-CN" altLang="en-US" sz="2400" b="1" dirty="0">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07528" name="Text Box 8"/>
          <p:cNvSpPr txBox="1">
            <a:spLocks noChangeArrowheads="1"/>
          </p:cNvSpPr>
          <p:nvPr/>
        </p:nvSpPr>
        <p:spPr bwMode="auto">
          <a:xfrm>
            <a:off x="685800" y="914400"/>
            <a:ext cx="35981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抗剪强度的两种表示方法</a:t>
            </a:r>
            <a:endParaRPr kumimoji="1" lang="zh-CN" altLang="en-US" sz="24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endParaRPr>
          </a:p>
        </p:txBody>
      </p:sp>
      <p:graphicFrame>
        <p:nvGraphicFramePr>
          <p:cNvPr id="107529" name="Object 9"/>
          <p:cNvGraphicFramePr>
            <a:graphicFrameLocks noChangeAspect="1"/>
          </p:cNvGraphicFramePr>
          <p:nvPr/>
        </p:nvGraphicFramePr>
        <p:xfrm>
          <a:off x="1143000" y="2514600"/>
          <a:ext cx="2286000" cy="519113"/>
        </p:xfrm>
        <a:graphic>
          <a:graphicData uri="http://schemas.openxmlformats.org/presentationml/2006/ole">
            <mc:AlternateContent xmlns:mc="http://schemas.openxmlformats.org/markup-compatibility/2006">
              <mc:Choice xmlns:v="urn:schemas-microsoft-com:vml" Requires="v">
                <p:oleObj spid="_x0000_s121941" name="Equation" r:id="rId7" imgW="965200" imgH="228600" progId="Equation.3">
                  <p:embed/>
                </p:oleObj>
              </mc:Choice>
              <mc:Fallback>
                <p:oleObj name="Equation" r:id="rId7" imgW="965200" imgH="2286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2514600"/>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32" name="Text Box 12"/>
          <p:cNvSpPr txBox="1">
            <a:spLocks noChangeArrowheads="1"/>
          </p:cNvSpPr>
          <p:nvPr/>
        </p:nvSpPr>
        <p:spPr bwMode="auto">
          <a:xfrm>
            <a:off x="685800" y="152400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000" b="1">
                <a:solidFill>
                  <a:srgbClr val="008000"/>
                </a:solidFill>
                <a:latin typeface="Times New Roman" panose="02020603050405020304" pitchFamily="18" charset="0"/>
                <a:ea typeface="幼圆" panose="02010509060101010101" pitchFamily="49" charset="-122"/>
                <a:cs typeface="Times New Roman" panose="02020603050405020304" pitchFamily="18" charset="0"/>
              </a:rPr>
              <a:t>总应力表示</a:t>
            </a:r>
            <a:endParaRPr kumimoji="1" lang="zh-CN" altLang="en-US" sz="2000" b="1">
              <a:solidFill>
                <a:srgbClr val="008000"/>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07533" name="Text Box 13"/>
          <p:cNvSpPr txBox="1">
            <a:spLocks noChangeArrowheads="1"/>
          </p:cNvSpPr>
          <p:nvPr/>
        </p:nvSpPr>
        <p:spPr bwMode="auto">
          <a:xfrm>
            <a:off x="4114800" y="152400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000" b="1">
                <a:solidFill>
                  <a:srgbClr val="008000"/>
                </a:solidFill>
                <a:latin typeface="Times New Roman" panose="02020603050405020304" pitchFamily="18" charset="0"/>
                <a:ea typeface="幼圆" panose="02010509060101010101" pitchFamily="49" charset="-122"/>
                <a:cs typeface="Times New Roman" panose="02020603050405020304" pitchFamily="18" charset="0"/>
              </a:rPr>
              <a:t>有效应力表示</a:t>
            </a:r>
            <a:endParaRPr kumimoji="1" lang="zh-CN" altLang="en-US" sz="2000" b="1">
              <a:solidFill>
                <a:srgbClr val="008000"/>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07534" name="AutoShape 14"/>
          <p:cNvSpPr>
            <a:spLocks noChangeArrowheads="1"/>
          </p:cNvSpPr>
          <p:nvPr/>
        </p:nvSpPr>
        <p:spPr bwMode="auto">
          <a:xfrm>
            <a:off x="762000" y="3505200"/>
            <a:ext cx="2873896" cy="1295400"/>
          </a:xfrm>
          <a:prstGeom prst="wedgeRoundRectCallout">
            <a:avLst>
              <a:gd name="adj1" fmla="val 18394"/>
              <a:gd name="adj2" fmla="val -95713"/>
              <a:gd name="adj3" fmla="val 16667"/>
            </a:avLst>
          </a:prstGeom>
          <a:solidFill>
            <a:schemeClr val="folHlink"/>
          </a:solidFill>
          <a:ln w="9525">
            <a:solidFill>
              <a:schemeClr val="tx1"/>
            </a:solidFill>
            <a:miter lim="800000"/>
            <a:tailEnd type="none" w="sm" len="lg"/>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000" b="1" i="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c</a:t>
            </a:r>
            <a:r>
              <a:rPr kumimoji="1" lang="en-US" altLang="zh-CN" sz="20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a:t>
            </a:r>
            <a:r>
              <a:rPr kumimoji="1" lang="en-US" altLang="zh-CN" sz="2000" b="1" i="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zh-CN" altLang="en-US" sz="20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为总应力意义上的土</a:t>
            </a:r>
            <a:r>
              <a:rPr kumimoji="1" lang="zh-CN" altLang="en-US" sz="2000" b="1" dirty="0" smtClean="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的黏聚力</a:t>
            </a:r>
            <a:r>
              <a:rPr kumimoji="1" lang="zh-CN" altLang="en-US" sz="20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和内摩擦角，即土的总应力强度指标</a:t>
            </a:r>
            <a:endParaRPr kumimoji="1" lang="zh-CN" altLang="en-US" sz="20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2" name="Rectangle 6"/>
          <p:cNvSpPr>
            <a:spLocks noChangeArrowheads="1"/>
          </p:cNvSpPr>
          <p:nvPr/>
        </p:nvSpPr>
        <p:spPr bwMode="auto">
          <a:xfrm>
            <a:off x="-1" y="2"/>
            <a:ext cx="4533901"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§5.2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土的抗剪强度理论</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7528"/>
                                        </p:tgtEl>
                                        <p:attrNameLst>
                                          <p:attrName>style.visibility</p:attrName>
                                        </p:attrNameLst>
                                      </p:cBhvr>
                                      <p:to>
                                        <p:strVal val="visible"/>
                                      </p:to>
                                    </p:set>
                                    <p:anim calcmode="lin" valueType="num">
                                      <p:cBhvr additive="base">
                                        <p:cTn id="7" dur="500" fill="hold"/>
                                        <p:tgtEl>
                                          <p:spTgt spid="107528"/>
                                        </p:tgtEl>
                                        <p:attrNameLst>
                                          <p:attrName>ppt_x</p:attrName>
                                        </p:attrNameLst>
                                      </p:cBhvr>
                                      <p:tavLst>
                                        <p:tav tm="0">
                                          <p:val>
                                            <p:strVal val="0-#ppt_w/2"/>
                                          </p:val>
                                        </p:tav>
                                        <p:tav tm="100000">
                                          <p:val>
                                            <p:strVal val="#ppt_x"/>
                                          </p:val>
                                        </p:tav>
                                      </p:tavLst>
                                    </p:anim>
                                    <p:anim calcmode="lin" valueType="num">
                                      <p:cBhvr additive="base">
                                        <p:cTn id="8" dur="500" fill="hold"/>
                                        <p:tgtEl>
                                          <p:spTgt spid="1075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7532"/>
                                        </p:tgtEl>
                                        <p:attrNameLst>
                                          <p:attrName>style.visibility</p:attrName>
                                        </p:attrNameLst>
                                      </p:cBhvr>
                                      <p:to>
                                        <p:strVal val="visible"/>
                                      </p:to>
                                    </p:set>
                                    <p:anim calcmode="lin" valueType="num">
                                      <p:cBhvr additive="base">
                                        <p:cTn id="13" dur="500" fill="hold"/>
                                        <p:tgtEl>
                                          <p:spTgt spid="107532"/>
                                        </p:tgtEl>
                                        <p:attrNameLst>
                                          <p:attrName>ppt_x</p:attrName>
                                        </p:attrNameLst>
                                      </p:cBhvr>
                                      <p:tavLst>
                                        <p:tav tm="0">
                                          <p:val>
                                            <p:strVal val="0-#ppt_w/2"/>
                                          </p:val>
                                        </p:tav>
                                        <p:tav tm="100000">
                                          <p:val>
                                            <p:strVal val="#ppt_x"/>
                                          </p:val>
                                        </p:tav>
                                      </p:tavLst>
                                    </p:anim>
                                    <p:anim calcmode="lin" valueType="num">
                                      <p:cBhvr additive="base">
                                        <p:cTn id="14" dur="500" fill="hold"/>
                                        <p:tgtEl>
                                          <p:spTgt spid="1075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07525"/>
                                        </p:tgtEl>
                                        <p:attrNameLst>
                                          <p:attrName>style.visibility</p:attrName>
                                        </p:attrNameLst>
                                      </p:cBhvr>
                                      <p:to>
                                        <p:strVal val="visible"/>
                                      </p:to>
                                    </p:set>
                                    <p:animEffect transition="in" filter="dissolve">
                                      <p:cBhvr>
                                        <p:cTn id="19" dur="500"/>
                                        <p:tgtEl>
                                          <p:spTgt spid="10752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07529"/>
                                        </p:tgtEl>
                                        <p:attrNameLst>
                                          <p:attrName>style.visibility</p:attrName>
                                        </p:attrNameLst>
                                      </p:cBhvr>
                                      <p:to>
                                        <p:strVal val="visible"/>
                                      </p:to>
                                    </p:set>
                                    <p:animEffect transition="in" filter="dissolve">
                                      <p:cBhvr>
                                        <p:cTn id="24" dur="500"/>
                                        <p:tgtEl>
                                          <p:spTgt spid="107529"/>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2" fill="hold" grpId="0" nodeType="clickEffect">
                                  <p:stCondLst>
                                    <p:cond delay="0"/>
                                  </p:stCondLst>
                                  <p:childTnLst>
                                    <p:set>
                                      <p:cBhvr>
                                        <p:cTn id="28" dur="1" fill="hold">
                                          <p:stCondLst>
                                            <p:cond delay="0"/>
                                          </p:stCondLst>
                                        </p:cTn>
                                        <p:tgtEl>
                                          <p:spTgt spid="107534"/>
                                        </p:tgtEl>
                                        <p:attrNameLst>
                                          <p:attrName>style.visibility</p:attrName>
                                        </p:attrNameLst>
                                      </p:cBhvr>
                                      <p:to>
                                        <p:strVal val="visible"/>
                                      </p:to>
                                    </p:set>
                                    <p:anim calcmode="lin" valueType="num">
                                      <p:cBhvr>
                                        <p:cTn id="29" dur="500" fill="hold"/>
                                        <p:tgtEl>
                                          <p:spTgt spid="107534"/>
                                        </p:tgtEl>
                                        <p:attrNameLst>
                                          <p:attrName>ppt_x</p:attrName>
                                        </p:attrNameLst>
                                      </p:cBhvr>
                                      <p:tavLst>
                                        <p:tav tm="0">
                                          <p:val>
                                            <p:strVal val="#ppt_x+#ppt_w/2"/>
                                          </p:val>
                                        </p:tav>
                                        <p:tav tm="100000">
                                          <p:val>
                                            <p:strVal val="#ppt_x"/>
                                          </p:val>
                                        </p:tav>
                                      </p:tavLst>
                                    </p:anim>
                                    <p:anim calcmode="lin" valueType="num">
                                      <p:cBhvr>
                                        <p:cTn id="30" dur="500" fill="hold"/>
                                        <p:tgtEl>
                                          <p:spTgt spid="107534"/>
                                        </p:tgtEl>
                                        <p:attrNameLst>
                                          <p:attrName>ppt_y</p:attrName>
                                        </p:attrNameLst>
                                      </p:cBhvr>
                                      <p:tavLst>
                                        <p:tav tm="0">
                                          <p:val>
                                            <p:strVal val="#ppt_y"/>
                                          </p:val>
                                        </p:tav>
                                        <p:tav tm="100000">
                                          <p:val>
                                            <p:strVal val="#ppt_y"/>
                                          </p:val>
                                        </p:tav>
                                      </p:tavLst>
                                    </p:anim>
                                    <p:anim calcmode="lin" valueType="num">
                                      <p:cBhvr>
                                        <p:cTn id="31" dur="500" fill="hold"/>
                                        <p:tgtEl>
                                          <p:spTgt spid="107534"/>
                                        </p:tgtEl>
                                        <p:attrNameLst>
                                          <p:attrName>ppt_w</p:attrName>
                                        </p:attrNameLst>
                                      </p:cBhvr>
                                      <p:tavLst>
                                        <p:tav tm="0">
                                          <p:val>
                                            <p:fltVal val="0"/>
                                          </p:val>
                                        </p:tav>
                                        <p:tav tm="100000">
                                          <p:val>
                                            <p:strVal val="#ppt_w"/>
                                          </p:val>
                                        </p:tav>
                                      </p:tavLst>
                                    </p:anim>
                                    <p:anim calcmode="lin" valueType="num">
                                      <p:cBhvr>
                                        <p:cTn id="32" dur="500" fill="hold"/>
                                        <p:tgtEl>
                                          <p:spTgt spid="107534"/>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grpId="0" nodeType="clickEffect">
                                  <p:stCondLst>
                                    <p:cond delay="0"/>
                                  </p:stCondLst>
                                  <p:childTnLst>
                                    <p:set>
                                      <p:cBhvr>
                                        <p:cTn id="36" dur="1" fill="hold">
                                          <p:stCondLst>
                                            <p:cond delay="0"/>
                                          </p:stCondLst>
                                        </p:cTn>
                                        <p:tgtEl>
                                          <p:spTgt spid="107533"/>
                                        </p:tgtEl>
                                        <p:attrNameLst>
                                          <p:attrName>style.visibility</p:attrName>
                                        </p:attrNameLst>
                                      </p:cBhvr>
                                      <p:to>
                                        <p:strVal val="visible"/>
                                      </p:to>
                                    </p:set>
                                    <p:animEffect transition="in" filter="slide(fromRight)">
                                      <p:cBhvr>
                                        <p:cTn id="37" dur="500"/>
                                        <p:tgtEl>
                                          <p:spTgt spid="10753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07523"/>
                                        </p:tgtEl>
                                        <p:attrNameLst>
                                          <p:attrName>style.visibility</p:attrName>
                                        </p:attrNameLst>
                                      </p:cBhvr>
                                      <p:to>
                                        <p:strVal val="visible"/>
                                      </p:to>
                                    </p:set>
                                    <p:animEffect transition="in" filter="dissolve">
                                      <p:cBhvr>
                                        <p:cTn id="42" dur="500"/>
                                        <p:tgtEl>
                                          <p:spTgt spid="10752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07522"/>
                                        </p:tgtEl>
                                        <p:attrNameLst>
                                          <p:attrName>style.visibility</p:attrName>
                                        </p:attrNameLst>
                                      </p:cBhvr>
                                      <p:to>
                                        <p:strVal val="visible"/>
                                      </p:to>
                                    </p:set>
                                    <p:animEffect transition="in" filter="dissolve">
                                      <p:cBhvr>
                                        <p:cTn id="47" dur="500"/>
                                        <p:tgtEl>
                                          <p:spTgt spid="107522"/>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ntr" presetSubtype="2" fill="hold" grpId="0" nodeType="clickEffect">
                                  <p:stCondLst>
                                    <p:cond delay="0"/>
                                  </p:stCondLst>
                                  <p:childTnLst>
                                    <p:set>
                                      <p:cBhvr>
                                        <p:cTn id="51" dur="1" fill="hold">
                                          <p:stCondLst>
                                            <p:cond delay="0"/>
                                          </p:stCondLst>
                                        </p:cTn>
                                        <p:tgtEl>
                                          <p:spTgt spid="107524"/>
                                        </p:tgtEl>
                                        <p:attrNameLst>
                                          <p:attrName>style.visibility</p:attrName>
                                        </p:attrNameLst>
                                      </p:cBhvr>
                                      <p:to>
                                        <p:strVal val="visible"/>
                                      </p:to>
                                    </p:set>
                                    <p:anim calcmode="lin" valueType="num">
                                      <p:cBhvr>
                                        <p:cTn id="52" dur="500" fill="hold"/>
                                        <p:tgtEl>
                                          <p:spTgt spid="107524"/>
                                        </p:tgtEl>
                                        <p:attrNameLst>
                                          <p:attrName>ppt_x</p:attrName>
                                        </p:attrNameLst>
                                      </p:cBhvr>
                                      <p:tavLst>
                                        <p:tav tm="0">
                                          <p:val>
                                            <p:strVal val="#ppt_x+#ppt_w/2"/>
                                          </p:val>
                                        </p:tav>
                                        <p:tav tm="100000">
                                          <p:val>
                                            <p:strVal val="#ppt_x"/>
                                          </p:val>
                                        </p:tav>
                                      </p:tavLst>
                                    </p:anim>
                                    <p:anim calcmode="lin" valueType="num">
                                      <p:cBhvr>
                                        <p:cTn id="53" dur="500" fill="hold"/>
                                        <p:tgtEl>
                                          <p:spTgt spid="107524"/>
                                        </p:tgtEl>
                                        <p:attrNameLst>
                                          <p:attrName>ppt_y</p:attrName>
                                        </p:attrNameLst>
                                      </p:cBhvr>
                                      <p:tavLst>
                                        <p:tav tm="0">
                                          <p:val>
                                            <p:strVal val="#ppt_y"/>
                                          </p:val>
                                        </p:tav>
                                        <p:tav tm="100000">
                                          <p:val>
                                            <p:strVal val="#ppt_y"/>
                                          </p:val>
                                        </p:tav>
                                      </p:tavLst>
                                    </p:anim>
                                    <p:anim calcmode="lin" valueType="num">
                                      <p:cBhvr>
                                        <p:cTn id="54" dur="500" fill="hold"/>
                                        <p:tgtEl>
                                          <p:spTgt spid="107524"/>
                                        </p:tgtEl>
                                        <p:attrNameLst>
                                          <p:attrName>ppt_w</p:attrName>
                                        </p:attrNameLst>
                                      </p:cBhvr>
                                      <p:tavLst>
                                        <p:tav tm="0">
                                          <p:val>
                                            <p:fltVal val="0"/>
                                          </p:val>
                                        </p:tav>
                                        <p:tav tm="100000">
                                          <p:val>
                                            <p:strVal val="#ppt_w"/>
                                          </p:val>
                                        </p:tav>
                                      </p:tavLst>
                                    </p:anim>
                                    <p:anim calcmode="lin" valueType="num">
                                      <p:cBhvr>
                                        <p:cTn id="55" dur="500" fill="hold"/>
                                        <p:tgtEl>
                                          <p:spTgt spid="107524"/>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07527"/>
                                        </p:tgtEl>
                                        <p:attrNameLst>
                                          <p:attrName>style.visibility</p:attrName>
                                        </p:attrNameLst>
                                      </p:cBhvr>
                                      <p:to>
                                        <p:strVal val="visible"/>
                                      </p:to>
                                    </p:set>
                                    <p:animEffect transition="in" filter="blinds(horizontal)">
                                      <p:cBhvr>
                                        <p:cTn id="60" dur="500"/>
                                        <p:tgtEl>
                                          <p:spTgt spid="107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nimBg="1" autoUpdateAnimBg="0"/>
      <p:bldP spid="107527" grpId="0" autoUpdateAnimBg="0"/>
      <p:bldP spid="107528" grpId="0" autoUpdateAnimBg="0"/>
      <p:bldP spid="107532" grpId="0" autoUpdateAnimBg="0"/>
      <p:bldP spid="107533" grpId="0" autoUpdateAnimBg="0"/>
      <p:bldP spid="107534"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96901" y="1143000"/>
            <a:ext cx="5127228" cy="517525"/>
          </a:xfrm>
          <a:solidFill>
            <a:srgbClr val="FFC000"/>
          </a:solidFill>
        </p:spPr>
        <p:txBody>
          <a:bodyPr lIns="0" tIns="0" rIns="0" bIns="0"/>
          <a:lstStyle/>
          <a:p>
            <a:pPr eaLnBrk="1" hangingPunct="1"/>
            <a:r>
              <a:rPr lang="zh-CN" altLang="en-US" sz="2400" b="1" dirty="0">
                <a:solidFill>
                  <a:schemeClr val="tx1"/>
                </a:solidFill>
                <a:latin typeface="+mn-ea"/>
                <a:ea typeface="+mn-ea"/>
                <a:cs typeface="Times New Roman" panose="02020603050405020304" pitchFamily="18" charset="0"/>
              </a:rPr>
              <a:t>摩尔－库仑强度理论及极限平衡条件</a:t>
            </a:r>
            <a:endParaRPr lang="zh-CN" altLang="en-US" sz="2400" b="1" dirty="0">
              <a:solidFill>
                <a:schemeClr val="tx1"/>
              </a:solidFill>
              <a:latin typeface="+mn-ea"/>
              <a:ea typeface="+mn-ea"/>
              <a:cs typeface="Times New Roman" panose="02020603050405020304" pitchFamily="18" charset="0"/>
            </a:endParaRPr>
          </a:p>
        </p:txBody>
      </p:sp>
      <p:sp>
        <p:nvSpPr>
          <p:cNvPr id="18435" name="Rectangle 53"/>
          <p:cNvSpPr>
            <a:spLocks noChangeArrowheads="1"/>
          </p:cNvSpPr>
          <p:nvPr/>
        </p:nvSpPr>
        <p:spPr bwMode="auto">
          <a:xfrm>
            <a:off x="3595688"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0648" name="Text Box 56"/>
          <p:cNvSpPr txBox="1">
            <a:spLocks noChangeArrowheads="1"/>
          </p:cNvSpPr>
          <p:nvPr/>
        </p:nvSpPr>
        <p:spPr bwMode="auto">
          <a:xfrm>
            <a:off x="395536" y="247253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1.  土中一点的极限平衡状态</a:t>
            </a:r>
            <a:endParaRPr kumimoji="1" lang="zh-CN" altLang="en-US" sz="24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10649" name="Text Box 57"/>
          <p:cNvSpPr txBox="1">
            <a:spLocks noChangeArrowheads="1"/>
          </p:cNvSpPr>
          <p:nvPr/>
        </p:nvSpPr>
        <p:spPr bwMode="auto">
          <a:xfrm>
            <a:off x="2285256" y="4175122"/>
            <a:ext cx="1447800" cy="487363"/>
          </a:xfrm>
          <a:prstGeom prst="rect">
            <a:avLst/>
          </a:prstGeom>
          <a:solidFill>
            <a:schemeClr val="folHlink"/>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
                <a:schemeClr val="accent1"/>
              </a:buClr>
              <a:buSzPct val="80000"/>
              <a:buFont typeface="Wingdings" panose="05000000000000000000" pitchFamily="2" charset="2"/>
              <a:buNone/>
            </a:pPr>
            <a:r>
              <a:rPr kumimoji="1" lang="en-US" altLang="zh-CN" sz="3200" b="1">
                <a:solidFill>
                  <a:srgbClr val="008000"/>
                </a:solidFill>
                <a:latin typeface="Times New Roman" panose="02020603050405020304" pitchFamily="18" charset="0"/>
                <a:ea typeface="幼圆" panose="02010509060101010101" pitchFamily="49" charset="-122"/>
                <a:cs typeface="Times New Roman" panose="02020603050405020304" pitchFamily="18" charset="0"/>
              </a:rPr>
              <a:t>τ</a:t>
            </a:r>
            <a:r>
              <a:rPr kumimoji="1" lang="en-US" altLang="zh-CN" sz="320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a:t>
            </a:r>
            <a:r>
              <a:rPr kumimoji="1" lang="en-US" altLang="zh-CN" sz="3200" b="1">
                <a:solidFill>
                  <a:srgbClr val="008000"/>
                </a:solidFill>
                <a:latin typeface="Times New Roman" panose="02020603050405020304" pitchFamily="18" charset="0"/>
                <a:ea typeface="幼圆" panose="02010509060101010101" pitchFamily="49" charset="-122"/>
                <a:cs typeface="Times New Roman" panose="02020603050405020304" pitchFamily="18" charset="0"/>
              </a:rPr>
              <a:t>τ</a:t>
            </a:r>
            <a:r>
              <a:rPr kumimoji="1" lang="en-US" altLang="zh-CN" sz="3200" b="1" i="1" baseline="-3000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f</a:t>
            </a:r>
            <a:r>
              <a:rPr kumimoji="1" lang="en-US" altLang="zh-CN" sz="2400" i="1" baseline="-30000">
                <a:latin typeface="Times New Roman" panose="02020603050405020304" pitchFamily="18" charset="0"/>
                <a:ea typeface="幼圆" panose="02010509060101010101" pitchFamily="49" charset="-122"/>
                <a:cs typeface="Times New Roman" panose="02020603050405020304" pitchFamily="18" charset="0"/>
              </a:rPr>
              <a:t> </a:t>
            </a:r>
            <a:endParaRPr kumimoji="1" lang="zh-CN" altLang="en-US" sz="2400" i="1" baseline="-30000">
              <a:latin typeface="Times New Roman" panose="02020603050405020304" pitchFamily="18" charset="0"/>
              <a:ea typeface="幼圆" panose="02010509060101010101" pitchFamily="49" charset="-122"/>
              <a:cs typeface="Times New Roman" panose="02020603050405020304" pitchFamily="18" charset="0"/>
            </a:endParaRPr>
          </a:p>
        </p:txBody>
      </p:sp>
      <p:graphicFrame>
        <p:nvGraphicFramePr>
          <p:cNvPr id="110651" name="Object 59"/>
          <p:cNvGraphicFramePr>
            <a:graphicFrameLocks noChangeAspect="1"/>
          </p:cNvGraphicFramePr>
          <p:nvPr/>
        </p:nvGraphicFramePr>
        <p:xfrm>
          <a:off x="4343400" y="1789113"/>
          <a:ext cx="4800600" cy="3354387"/>
        </p:xfrm>
        <a:graphic>
          <a:graphicData uri="http://schemas.openxmlformats.org/presentationml/2006/ole">
            <mc:AlternateContent xmlns:mc="http://schemas.openxmlformats.org/markup-compatibility/2006">
              <mc:Choice xmlns:v="urn:schemas-microsoft-com:vml" Requires="v">
                <p:oleObj spid="_x0000_s122902" name="位图图像" r:id="rId1" imgW="3867150" imgH="2800350" progId="Paint.Picture">
                  <p:embed/>
                </p:oleObj>
              </mc:Choice>
              <mc:Fallback>
                <p:oleObj name="位图图像" r:id="rId1" imgW="3867150" imgH="2800350" progId="Paint.Picture">
                  <p:embed/>
                  <p:pic>
                    <p:nvPicPr>
                      <p:cNvPr id="0" name="Object 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789113"/>
                        <a:ext cx="4800600" cy="335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0652" name="Text Box 60"/>
          <p:cNvSpPr txBox="1">
            <a:spLocks noChangeArrowheads="1"/>
          </p:cNvSpPr>
          <p:nvPr/>
        </p:nvSpPr>
        <p:spPr bwMode="auto">
          <a:xfrm>
            <a:off x="5978130" y="1560513"/>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dirty="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摩尔破坏包线</a:t>
            </a:r>
            <a:endParaRPr kumimoji="1" lang="zh-CN" altLang="en-US" sz="2400" b="1" dirty="0">
              <a:solidFill>
                <a:srgbClr val="008000"/>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10653" name="Line 61"/>
          <p:cNvSpPr>
            <a:spLocks noChangeShapeType="1"/>
          </p:cNvSpPr>
          <p:nvPr/>
        </p:nvSpPr>
        <p:spPr bwMode="auto">
          <a:xfrm>
            <a:off x="6181724" y="2000251"/>
            <a:ext cx="21307" cy="1466056"/>
          </a:xfrm>
          <a:prstGeom prst="line">
            <a:avLst/>
          </a:prstGeom>
          <a:noFill/>
          <a:ln w="76200">
            <a:solidFill>
              <a:srgbClr val="BD010A"/>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1" name="Text Box 57"/>
          <p:cNvSpPr txBox="1">
            <a:spLocks noChangeArrowheads="1"/>
          </p:cNvSpPr>
          <p:nvPr/>
        </p:nvSpPr>
        <p:spPr bwMode="auto">
          <a:xfrm>
            <a:off x="2285256" y="3369465"/>
            <a:ext cx="1447800" cy="492443"/>
          </a:xfrm>
          <a:prstGeom prst="rect">
            <a:avLst/>
          </a:prstGeom>
          <a:solidFill>
            <a:schemeClr val="folHlink"/>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
                <a:schemeClr val="accent1"/>
              </a:buClr>
              <a:buSzPct val="80000"/>
              <a:buFont typeface="Wingdings" panose="05000000000000000000" pitchFamily="2" charset="2"/>
              <a:buNone/>
            </a:pPr>
            <a:r>
              <a:rPr kumimoji="1" lang="en-US" altLang="zh-CN" sz="3200" b="1" dirty="0" smtClean="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τ</a:t>
            </a:r>
            <a:r>
              <a:rPr kumimoji="1" lang="en-US" altLang="zh-CN" sz="3200" dirty="0" smtClean="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&gt;</a:t>
            </a:r>
            <a:r>
              <a:rPr kumimoji="1" lang="en-US" altLang="zh-CN" sz="3200" b="1" dirty="0" err="1" smtClean="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τ</a:t>
            </a:r>
            <a:r>
              <a:rPr kumimoji="1" lang="en-US" altLang="zh-CN" sz="3200" b="1" i="1" baseline="-30000" dirty="0" err="1" smtClean="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f</a:t>
            </a:r>
            <a:r>
              <a:rPr kumimoji="1" lang="en-US" altLang="zh-CN" sz="2400" i="1" baseline="-30000" dirty="0" smtClean="0">
                <a:latin typeface="Times New Roman" panose="02020603050405020304" pitchFamily="18" charset="0"/>
                <a:ea typeface="幼圆" panose="02010509060101010101" pitchFamily="49" charset="-122"/>
                <a:cs typeface="Times New Roman" panose="02020603050405020304" pitchFamily="18" charset="0"/>
              </a:rPr>
              <a:t> </a:t>
            </a:r>
            <a:endParaRPr kumimoji="1" lang="zh-CN" altLang="en-US" sz="2400" i="1" baseline="-30000" dirty="0">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3" name="Text Box 57"/>
          <p:cNvSpPr txBox="1">
            <a:spLocks noChangeArrowheads="1"/>
          </p:cNvSpPr>
          <p:nvPr/>
        </p:nvSpPr>
        <p:spPr bwMode="auto">
          <a:xfrm>
            <a:off x="2285256" y="5028404"/>
            <a:ext cx="1447800" cy="492443"/>
          </a:xfrm>
          <a:prstGeom prst="rect">
            <a:avLst/>
          </a:prstGeom>
          <a:solidFill>
            <a:schemeClr val="folHlink"/>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
                <a:schemeClr val="accent1"/>
              </a:buClr>
              <a:buSzPct val="80000"/>
              <a:buFont typeface="Wingdings" panose="05000000000000000000" pitchFamily="2" charset="2"/>
              <a:buNone/>
            </a:pPr>
            <a:r>
              <a:rPr kumimoji="1" lang="en-US" altLang="zh-CN" sz="3200" b="1" dirty="0" smtClean="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τ</a:t>
            </a:r>
            <a:r>
              <a:rPr kumimoji="1" lang="en-US" altLang="zh-CN" sz="3200" dirty="0" smtClean="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&lt;</a:t>
            </a:r>
            <a:r>
              <a:rPr kumimoji="1" lang="en-US" altLang="zh-CN" sz="3200" b="1" dirty="0" err="1" smtClean="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τ</a:t>
            </a:r>
            <a:r>
              <a:rPr kumimoji="1" lang="en-US" altLang="zh-CN" sz="3200" b="1" i="1" baseline="-30000" dirty="0" err="1" smtClean="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f</a:t>
            </a:r>
            <a:r>
              <a:rPr kumimoji="1" lang="en-US" altLang="zh-CN" sz="2400" i="1" baseline="-30000" dirty="0" smtClean="0">
                <a:latin typeface="Times New Roman" panose="02020603050405020304" pitchFamily="18" charset="0"/>
                <a:ea typeface="幼圆" panose="02010509060101010101" pitchFamily="49" charset="-122"/>
                <a:cs typeface="Times New Roman" panose="02020603050405020304" pitchFamily="18" charset="0"/>
              </a:rPr>
              <a:t> </a:t>
            </a:r>
            <a:endParaRPr kumimoji="1" lang="zh-CN" altLang="en-US" sz="2400" i="1" baseline="-30000" dirty="0">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 name="文本框 1"/>
          <p:cNvSpPr txBox="1"/>
          <p:nvPr/>
        </p:nvSpPr>
        <p:spPr>
          <a:xfrm>
            <a:off x="715963" y="3382314"/>
            <a:ext cx="878755" cy="461665"/>
          </a:xfrm>
          <a:prstGeom prst="rect">
            <a:avLst/>
          </a:prstGeom>
          <a:noFill/>
        </p:spPr>
        <p:txBody>
          <a:bodyPr wrap="square" rtlCol="0">
            <a:spAutoFit/>
          </a:bodyPr>
          <a:lstStyle/>
          <a:p>
            <a:r>
              <a:rPr lang="zh-CN" altLang="en-US" sz="2400" b="1" dirty="0" smtClean="0">
                <a:solidFill>
                  <a:srgbClr val="7030A0"/>
                </a:solidFill>
              </a:rPr>
              <a:t>破坏</a:t>
            </a:r>
            <a:endParaRPr lang="zh-CN" altLang="en-US" sz="2400" b="1" dirty="0">
              <a:solidFill>
                <a:srgbClr val="7030A0"/>
              </a:solidFill>
            </a:endParaRPr>
          </a:p>
        </p:txBody>
      </p:sp>
      <p:sp>
        <p:nvSpPr>
          <p:cNvPr id="14" name="文本框 13"/>
          <p:cNvSpPr txBox="1"/>
          <p:nvPr/>
        </p:nvSpPr>
        <p:spPr>
          <a:xfrm>
            <a:off x="697533" y="4175122"/>
            <a:ext cx="878755" cy="461665"/>
          </a:xfrm>
          <a:prstGeom prst="rect">
            <a:avLst/>
          </a:prstGeom>
          <a:noFill/>
        </p:spPr>
        <p:txBody>
          <a:bodyPr wrap="square" rtlCol="0">
            <a:spAutoFit/>
          </a:bodyPr>
          <a:lstStyle/>
          <a:p>
            <a:r>
              <a:rPr lang="zh-CN" altLang="en-US" sz="2400" b="1" dirty="0" smtClean="0">
                <a:solidFill>
                  <a:srgbClr val="FF0000"/>
                </a:solidFill>
              </a:rPr>
              <a:t>极限</a:t>
            </a:r>
            <a:endParaRPr lang="zh-CN" altLang="en-US" sz="2400" b="1" dirty="0">
              <a:solidFill>
                <a:srgbClr val="FF0000"/>
              </a:solidFill>
            </a:endParaRPr>
          </a:p>
        </p:txBody>
      </p:sp>
      <p:sp>
        <p:nvSpPr>
          <p:cNvPr id="15" name="文本框 14"/>
          <p:cNvSpPr txBox="1"/>
          <p:nvPr/>
        </p:nvSpPr>
        <p:spPr>
          <a:xfrm>
            <a:off x="718046" y="5059182"/>
            <a:ext cx="878755" cy="461665"/>
          </a:xfrm>
          <a:prstGeom prst="rect">
            <a:avLst/>
          </a:prstGeom>
          <a:noFill/>
        </p:spPr>
        <p:txBody>
          <a:bodyPr wrap="square" rtlCol="0">
            <a:spAutoFit/>
          </a:bodyPr>
          <a:lstStyle/>
          <a:p>
            <a:r>
              <a:rPr lang="zh-CN" altLang="en-US" sz="2400" b="1" dirty="0" smtClean="0">
                <a:solidFill>
                  <a:srgbClr val="7030A0"/>
                </a:solidFill>
              </a:rPr>
              <a:t>安全</a:t>
            </a:r>
            <a:endParaRPr lang="zh-CN" altLang="en-US" sz="2400" b="1" dirty="0">
              <a:solidFill>
                <a:srgbClr val="7030A0"/>
              </a:solidFill>
            </a:endParaRPr>
          </a:p>
        </p:txBody>
      </p:sp>
      <p:sp>
        <p:nvSpPr>
          <p:cNvPr id="16" name="Rectangle 6"/>
          <p:cNvSpPr>
            <a:spLocks noChangeArrowheads="1"/>
          </p:cNvSpPr>
          <p:nvPr/>
        </p:nvSpPr>
        <p:spPr bwMode="auto">
          <a:xfrm>
            <a:off x="-1" y="2"/>
            <a:ext cx="4533901"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§5.2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土的抗剪强度理论</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0652"/>
                                        </p:tgtEl>
                                        <p:attrNameLst>
                                          <p:attrName>style.visibility</p:attrName>
                                        </p:attrNameLst>
                                      </p:cBhvr>
                                      <p:to>
                                        <p:strVal val="visible"/>
                                      </p:to>
                                    </p:set>
                                    <p:anim calcmode="lin" valueType="num">
                                      <p:cBhvr additive="base">
                                        <p:cTn id="7" dur="500" fill="hold"/>
                                        <p:tgtEl>
                                          <p:spTgt spid="110652"/>
                                        </p:tgtEl>
                                        <p:attrNameLst>
                                          <p:attrName>ppt_x</p:attrName>
                                        </p:attrNameLst>
                                      </p:cBhvr>
                                      <p:tavLst>
                                        <p:tav tm="0">
                                          <p:val>
                                            <p:strVal val="0-#ppt_w/2"/>
                                          </p:val>
                                        </p:tav>
                                        <p:tav tm="100000">
                                          <p:val>
                                            <p:strVal val="#ppt_x"/>
                                          </p:val>
                                        </p:tav>
                                      </p:tavLst>
                                    </p:anim>
                                    <p:anim calcmode="lin" valueType="num">
                                      <p:cBhvr additive="base">
                                        <p:cTn id="8" dur="500" fill="hold"/>
                                        <p:tgtEl>
                                          <p:spTgt spid="1106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106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110651"/>
                                        </p:tgtEl>
                                        <p:attrNameLst>
                                          <p:attrName>style.visibility</p:attrName>
                                        </p:attrNameLst>
                                      </p:cBhvr>
                                      <p:to>
                                        <p:strVal val="visible"/>
                                      </p:to>
                                    </p:set>
                                    <p:animEffect transition="in" filter="barn(inHorizontal)">
                                      <p:cBhvr>
                                        <p:cTn id="17" dur="500"/>
                                        <p:tgtEl>
                                          <p:spTgt spid="11065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10648"/>
                                        </p:tgtEl>
                                        <p:attrNameLst>
                                          <p:attrName>style.visibility</p:attrName>
                                        </p:attrNameLst>
                                      </p:cBhvr>
                                      <p:to>
                                        <p:strVal val="visible"/>
                                      </p:to>
                                    </p:set>
                                    <p:anim calcmode="lin" valueType="num">
                                      <p:cBhvr additive="base">
                                        <p:cTn id="22" dur="500" fill="hold"/>
                                        <p:tgtEl>
                                          <p:spTgt spid="110648"/>
                                        </p:tgtEl>
                                        <p:attrNameLst>
                                          <p:attrName>ppt_x</p:attrName>
                                        </p:attrNameLst>
                                      </p:cBhvr>
                                      <p:tavLst>
                                        <p:tav tm="0">
                                          <p:val>
                                            <p:strVal val="0-#ppt_w/2"/>
                                          </p:val>
                                        </p:tav>
                                        <p:tav tm="100000">
                                          <p:val>
                                            <p:strVal val="#ppt_x"/>
                                          </p:val>
                                        </p:tav>
                                      </p:tavLst>
                                    </p:anim>
                                    <p:anim calcmode="lin" valueType="num">
                                      <p:cBhvr additive="base">
                                        <p:cTn id="23" dur="500" fill="hold"/>
                                        <p:tgtEl>
                                          <p:spTgt spid="11064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1064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48" grpId="0" autoUpdateAnimBg="0"/>
      <p:bldP spid="110649" grpId="0" animBg="1" autoUpdateAnimBg="0"/>
      <p:bldP spid="110652" grpId="0" autoUpdateAnimBg="0"/>
      <p:bldP spid="11" grpId="0" animBg="1" autoUpdateAnimBg="0"/>
      <p:bldP spid="13"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62"/>
          <p:cNvGrpSpPr/>
          <p:nvPr/>
        </p:nvGrpSpPr>
        <p:grpSpPr bwMode="auto">
          <a:xfrm>
            <a:off x="1350963" y="3124200"/>
            <a:ext cx="2306637" cy="2819400"/>
            <a:chOff x="851" y="1968"/>
            <a:chExt cx="1453" cy="1776"/>
          </a:xfrm>
        </p:grpSpPr>
        <p:sp>
          <p:nvSpPr>
            <p:cNvPr id="19504" name="Rectangle 4"/>
            <p:cNvSpPr>
              <a:spLocks noChangeArrowheads="1"/>
            </p:cNvSpPr>
            <p:nvPr/>
          </p:nvSpPr>
          <p:spPr bwMode="auto">
            <a:xfrm>
              <a:off x="1248" y="2352"/>
              <a:ext cx="576" cy="1008"/>
            </a:xfrm>
            <a:prstGeom prst="rect">
              <a:avLst/>
            </a:prstGeom>
            <a:noFill/>
            <a:ln w="28575">
              <a:solidFill>
                <a:schemeClr val="tx1"/>
              </a:solidFill>
              <a:miter lim="800000"/>
              <a:tailEnd type="none" w="sm" len="lg"/>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latin typeface="Times New Roman" panose="02020603050405020304" pitchFamily="18" charset="0"/>
                <a:ea typeface="幼圆" panose="02010509060101010101" pitchFamily="49" charset="-122"/>
                <a:cs typeface="Times New Roman" panose="02020603050405020304" pitchFamily="18" charset="0"/>
              </a:endParaRPr>
            </a:p>
          </p:txBody>
        </p:sp>
        <p:grpSp>
          <p:nvGrpSpPr>
            <p:cNvPr id="19505" name="Group 17"/>
            <p:cNvGrpSpPr/>
            <p:nvPr/>
          </p:nvGrpSpPr>
          <p:grpSpPr bwMode="auto">
            <a:xfrm>
              <a:off x="851" y="1968"/>
              <a:ext cx="1453" cy="1776"/>
              <a:chOff x="707" y="1248"/>
              <a:chExt cx="1453" cy="1776"/>
            </a:xfrm>
          </p:grpSpPr>
          <p:sp>
            <p:nvSpPr>
              <p:cNvPr id="19510" name="Line 5"/>
              <p:cNvSpPr>
                <a:spLocks noChangeShapeType="1"/>
              </p:cNvSpPr>
              <p:nvPr/>
            </p:nvSpPr>
            <p:spPr bwMode="auto">
              <a:xfrm>
                <a:off x="720" y="2160"/>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19511" name="Line 6"/>
              <p:cNvSpPr>
                <a:spLocks noChangeShapeType="1"/>
              </p:cNvSpPr>
              <p:nvPr/>
            </p:nvSpPr>
            <p:spPr bwMode="auto">
              <a:xfrm flipH="1">
                <a:off x="1728" y="2160"/>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19512" name="Line 7"/>
              <p:cNvSpPr>
                <a:spLocks noChangeShapeType="1"/>
              </p:cNvSpPr>
              <p:nvPr/>
            </p:nvSpPr>
            <p:spPr bwMode="auto">
              <a:xfrm>
                <a:off x="1440" y="1248"/>
                <a:ext cx="0" cy="384"/>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19513" name="Line 8"/>
              <p:cNvSpPr>
                <a:spLocks noChangeShapeType="1"/>
              </p:cNvSpPr>
              <p:nvPr/>
            </p:nvSpPr>
            <p:spPr bwMode="auto">
              <a:xfrm flipV="1">
                <a:off x="1440" y="2640"/>
                <a:ext cx="0" cy="384"/>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19514" name="Rectangle 9"/>
              <p:cNvSpPr>
                <a:spLocks noChangeArrowheads="1"/>
              </p:cNvSpPr>
              <p:nvPr/>
            </p:nvSpPr>
            <p:spPr bwMode="auto">
              <a:xfrm>
                <a:off x="1907" y="1872"/>
                <a:ext cx="1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3</a:t>
                </a:r>
                <a:endParaRPr kumimoji="1" lang="zh-CN" altLang="en-US"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sp>
            <p:nvSpPr>
              <p:cNvPr id="19515" name="Rectangle 10"/>
              <p:cNvSpPr>
                <a:spLocks noChangeArrowheads="1"/>
              </p:cNvSpPr>
              <p:nvPr/>
            </p:nvSpPr>
            <p:spPr bwMode="auto">
              <a:xfrm>
                <a:off x="707" y="1872"/>
                <a:ext cx="1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3</a:t>
                </a:r>
                <a:endParaRPr kumimoji="1" lang="zh-CN" altLang="en-US"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sp>
            <p:nvSpPr>
              <p:cNvPr id="19516" name="Rectangle 11"/>
              <p:cNvSpPr>
                <a:spLocks noChangeArrowheads="1"/>
              </p:cNvSpPr>
              <p:nvPr/>
            </p:nvSpPr>
            <p:spPr bwMode="auto">
              <a:xfrm>
                <a:off x="1187" y="1248"/>
                <a:ext cx="1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1</a:t>
                </a:r>
                <a:endParaRPr kumimoji="1" lang="zh-CN" altLang="en-US"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sp>
            <p:nvSpPr>
              <p:cNvPr id="19517" name="Rectangle 12"/>
              <p:cNvSpPr>
                <a:spLocks noChangeArrowheads="1"/>
              </p:cNvSpPr>
              <p:nvPr/>
            </p:nvSpPr>
            <p:spPr bwMode="auto">
              <a:xfrm>
                <a:off x="1187" y="2784"/>
                <a:ext cx="1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1</a:t>
                </a:r>
                <a:endParaRPr kumimoji="1" lang="zh-CN" altLang="en-US"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sp>
          <p:nvSpPr>
            <p:cNvPr id="19506" name="Line 13"/>
            <p:cNvSpPr>
              <a:spLocks noChangeShapeType="1"/>
            </p:cNvSpPr>
            <p:nvPr/>
          </p:nvSpPr>
          <p:spPr bwMode="auto">
            <a:xfrm flipV="1">
              <a:off x="1248" y="2208"/>
              <a:ext cx="720" cy="1296"/>
            </a:xfrm>
            <a:prstGeom prst="line">
              <a:avLst/>
            </a:prstGeom>
            <a:noFill/>
            <a:ln w="28575">
              <a:solidFill>
                <a:srgbClr val="FE101B"/>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grpSp>
          <p:nvGrpSpPr>
            <p:cNvPr id="19507" name="Group 18"/>
            <p:cNvGrpSpPr/>
            <p:nvPr/>
          </p:nvGrpSpPr>
          <p:grpSpPr bwMode="auto">
            <a:xfrm>
              <a:off x="1392" y="3089"/>
              <a:ext cx="300" cy="271"/>
              <a:chOff x="1296" y="2369"/>
              <a:chExt cx="300" cy="271"/>
            </a:xfrm>
          </p:grpSpPr>
          <p:sp>
            <p:nvSpPr>
              <p:cNvPr id="19508" name="Arc 15"/>
              <p:cNvSpPr/>
              <p:nvPr/>
            </p:nvSpPr>
            <p:spPr bwMode="auto">
              <a:xfrm>
                <a:off x="1296" y="2496"/>
                <a:ext cx="96"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tailEnd type="none" w="sm"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9509" name="Rectangle 16"/>
              <p:cNvSpPr>
                <a:spLocks noChangeArrowheads="1"/>
              </p:cNvSpPr>
              <p:nvPr/>
            </p:nvSpPr>
            <p:spPr bwMode="auto">
              <a:xfrm>
                <a:off x="1475" y="2369"/>
                <a:ext cx="12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endPar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grpSp>
      <p:sp>
        <p:nvSpPr>
          <p:cNvPr id="29715" name="AutoShape 19"/>
          <p:cNvSpPr>
            <a:spLocks noChangeArrowheads="1"/>
          </p:cNvSpPr>
          <p:nvPr/>
        </p:nvSpPr>
        <p:spPr bwMode="auto">
          <a:xfrm>
            <a:off x="3276600" y="4724400"/>
            <a:ext cx="1219200" cy="228600"/>
          </a:xfrm>
          <a:prstGeom prst="rightArrow">
            <a:avLst>
              <a:gd name="adj1" fmla="val 50000"/>
              <a:gd name="adj2" fmla="val 133333"/>
            </a:avLst>
          </a:prstGeom>
          <a:solidFill>
            <a:srgbClr val="FF9900"/>
          </a:solidFill>
          <a:ln>
            <a:noFill/>
          </a:ln>
          <a:extLst>
            <a:ext uri="{91240B29-F687-4F45-9708-019B960494DF}">
              <a14:hiddenLine xmlns:a14="http://schemas.microsoft.com/office/drawing/2010/main" w="9525">
                <a:solidFill>
                  <a:srgbClr val="000000"/>
                </a:solidFill>
                <a:miter lim="800000"/>
                <a:headEnd/>
                <a:tailEnd type="none" w="sm" len="lg"/>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latin typeface="Times New Roman" panose="02020603050405020304" pitchFamily="18" charset="0"/>
              <a:ea typeface="幼圆" panose="02010509060101010101" pitchFamily="49" charset="-122"/>
              <a:cs typeface="Times New Roman" panose="02020603050405020304" pitchFamily="18" charset="0"/>
            </a:endParaRPr>
          </a:p>
        </p:txBody>
      </p:sp>
      <p:grpSp>
        <p:nvGrpSpPr>
          <p:cNvPr id="5" name="Group 63"/>
          <p:cNvGrpSpPr/>
          <p:nvPr/>
        </p:nvGrpSpPr>
        <p:grpSpPr bwMode="auto">
          <a:xfrm>
            <a:off x="5410200" y="3733800"/>
            <a:ext cx="457200" cy="685800"/>
            <a:chOff x="3312" y="1632"/>
            <a:chExt cx="288" cy="432"/>
          </a:xfrm>
        </p:grpSpPr>
        <p:sp>
          <p:nvSpPr>
            <p:cNvPr id="19502" name="Line 33"/>
            <p:cNvSpPr>
              <a:spLocks noChangeShapeType="1"/>
            </p:cNvSpPr>
            <p:nvPr/>
          </p:nvSpPr>
          <p:spPr bwMode="auto">
            <a:xfrm>
              <a:off x="3312" y="1872"/>
              <a:ext cx="288" cy="192"/>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19503" name="Rectangle 34"/>
            <p:cNvSpPr>
              <a:spLocks noChangeArrowheads="1"/>
            </p:cNvSpPr>
            <p:nvPr/>
          </p:nvSpPr>
          <p:spPr bwMode="auto">
            <a:xfrm>
              <a:off x="3379" y="1632"/>
              <a:ext cx="1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endParaRPr kumimoji="1" lang="zh-CN" altLang="en-US"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grpSp>
        <p:nvGrpSpPr>
          <p:cNvPr id="6" name="Group 64"/>
          <p:cNvGrpSpPr/>
          <p:nvPr/>
        </p:nvGrpSpPr>
        <p:grpSpPr bwMode="auto">
          <a:xfrm>
            <a:off x="5457825" y="4114800"/>
            <a:ext cx="485775" cy="669925"/>
            <a:chOff x="3342" y="1872"/>
            <a:chExt cx="306" cy="422"/>
          </a:xfrm>
        </p:grpSpPr>
        <p:sp>
          <p:nvSpPr>
            <p:cNvPr id="19500" name="Line 32"/>
            <p:cNvSpPr>
              <a:spLocks noChangeShapeType="1"/>
            </p:cNvSpPr>
            <p:nvPr/>
          </p:nvSpPr>
          <p:spPr bwMode="auto">
            <a:xfrm flipH="1">
              <a:off x="3456" y="1872"/>
              <a:ext cx="192" cy="336"/>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19501" name="Rectangle 35"/>
            <p:cNvSpPr>
              <a:spLocks noChangeArrowheads="1"/>
            </p:cNvSpPr>
            <p:nvPr/>
          </p:nvSpPr>
          <p:spPr bwMode="auto">
            <a:xfrm>
              <a:off x="3342" y="2064"/>
              <a:ext cx="8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endPar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grpSp>
        <p:nvGrpSpPr>
          <p:cNvPr id="7" name="Group 41"/>
          <p:cNvGrpSpPr/>
          <p:nvPr/>
        </p:nvGrpSpPr>
        <p:grpSpPr bwMode="auto">
          <a:xfrm>
            <a:off x="5410200" y="3581400"/>
            <a:ext cx="1676400" cy="2209800"/>
            <a:chOff x="3312" y="1536"/>
            <a:chExt cx="1056" cy="1392"/>
          </a:xfrm>
        </p:grpSpPr>
        <p:grpSp>
          <p:nvGrpSpPr>
            <p:cNvPr id="19489" name="Group 36"/>
            <p:cNvGrpSpPr/>
            <p:nvPr/>
          </p:nvGrpSpPr>
          <p:grpSpPr bwMode="auto">
            <a:xfrm>
              <a:off x="3312" y="1536"/>
              <a:ext cx="1056" cy="1392"/>
              <a:chOff x="3312" y="1536"/>
              <a:chExt cx="1056" cy="1392"/>
            </a:xfrm>
          </p:grpSpPr>
          <p:sp>
            <p:nvSpPr>
              <p:cNvPr id="19493" name="Line 20"/>
              <p:cNvSpPr>
                <a:spLocks noChangeShapeType="1"/>
              </p:cNvSpPr>
              <p:nvPr/>
            </p:nvSpPr>
            <p:spPr bwMode="auto">
              <a:xfrm>
                <a:off x="3936" y="1536"/>
                <a:ext cx="0" cy="1008"/>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19494" name="Line 21"/>
              <p:cNvSpPr>
                <a:spLocks noChangeShapeType="1"/>
              </p:cNvSpPr>
              <p:nvPr/>
            </p:nvSpPr>
            <p:spPr bwMode="auto">
              <a:xfrm flipH="1">
                <a:off x="3312" y="2544"/>
                <a:ext cx="624" cy="0"/>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19495" name="Line 22"/>
              <p:cNvSpPr>
                <a:spLocks noChangeShapeType="1"/>
              </p:cNvSpPr>
              <p:nvPr/>
            </p:nvSpPr>
            <p:spPr bwMode="auto">
              <a:xfrm flipV="1">
                <a:off x="3312" y="1536"/>
                <a:ext cx="624" cy="1008"/>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19496" name="Line 25"/>
              <p:cNvSpPr>
                <a:spLocks noChangeShapeType="1"/>
              </p:cNvSpPr>
              <p:nvPr/>
            </p:nvSpPr>
            <p:spPr bwMode="auto">
              <a:xfrm flipH="1">
                <a:off x="3936" y="2112"/>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19497" name="Line 27"/>
              <p:cNvSpPr>
                <a:spLocks noChangeShapeType="1"/>
              </p:cNvSpPr>
              <p:nvPr/>
            </p:nvSpPr>
            <p:spPr bwMode="auto">
              <a:xfrm flipV="1">
                <a:off x="3648" y="2544"/>
                <a:ext cx="1" cy="384"/>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19498" name="Rectangle 28"/>
              <p:cNvSpPr>
                <a:spLocks noChangeArrowheads="1"/>
              </p:cNvSpPr>
              <p:nvPr/>
            </p:nvSpPr>
            <p:spPr bwMode="auto">
              <a:xfrm>
                <a:off x="4115" y="1824"/>
                <a:ext cx="1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3</a:t>
                </a:r>
                <a:endParaRPr kumimoji="1" lang="zh-CN" altLang="en-US"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sp>
            <p:nvSpPr>
              <p:cNvPr id="19499" name="Rectangle 31"/>
              <p:cNvSpPr>
                <a:spLocks noChangeArrowheads="1"/>
              </p:cNvSpPr>
              <p:nvPr/>
            </p:nvSpPr>
            <p:spPr bwMode="auto">
              <a:xfrm>
                <a:off x="3395" y="2697"/>
                <a:ext cx="1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1</a:t>
                </a:r>
                <a:endParaRPr kumimoji="1" lang="zh-CN" altLang="en-US"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grpSp>
          <p:nvGrpSpPr>
            <p:cNvPr id="19490" name="Group 38"/>
            <p:cNvGrpSpPr/>
            <p:nvPr/>
          </p:nvGrpSpPr>
          <p:grpSpPr bwMode="auto">
            <a:xfrm>
              <a:off x="3408" y="2273"/>
              <a:ext cx="300" cy="271"/>
              <a:chOff x="1296" y="2369"/>
              <a:chExt cx="300" cy="271"/>
            </a:xfrm>
          </p:grpSpPr>
          <p:sp>
            <p:nvSpPr>
              <p:cNvPr id="19491" name="Arc 39"/>
              <p:cNvSpPr/>
              <p:nvPr/>
            </p:nvSpPr>
            <p:spPr bwMode="auto">
              <a:xfrm>
                <a:off x="1296" y="2496"/>
                <a:ext cx="96"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tailEnd type="none" w="sm"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9492" name="Rectangle 40"/>
              <p:cNvSpPr>
                <a:spLocks noChangeArrowheads="1"/>
              </p:cNvSpPr>
              <p:nvPr/>
            </p:nvSpPr>
            <p:spPr bwMode="auto">
              <a:xfrm>
                <a:off x="1475" y="2369"/>
                <a:ext cx="12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endPar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grpSp>
      <p:grpSp>
        <p:nvGrpSpPr>
          <p:cNvPr id="10" name="Group 54"/>
          <p:cNvGrpSpPr/>
          <p:nvPr/>
        </p:nvGrpSpPr>
        <p:grpSpPr bwMode="auto">
          <a:xfrm>
            <a:off x="4495800" y="2895600"/>
            <a:ext cx="1981200" cy="2286000"/>
            <a:chOff x="2688" y="1104"/>
            <a:chExt cx="1248" cy="1440"/>
          </a:xfrm>
        </p:grpSpPr>
        <p:sp>
          <p:nvSpPr>
            <p:cNvPr id="19485" name="Line 42"/>
            <p:cNvSpPr>
              <a:spLocks noChangeShapeType="1"/>
            </p:cNvSpPr>
            <p:nvPr/>
          </p:nvSpPr>
          <p:spPr bwMode="auto">
            <a:xfrm flipH="1" flipV="1">
              <a:off x="2688" y="2112"/>
              <a:ext cx="624" cy="432"/>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19486" name="Line 43"/>
            <p:cNvSpPr>
              <a:spLocks noChangeShapeType="1"/>
            </p:cNvSpPr>
            <p:nvPr/>
          </p:nvSpPr>
          <p:spPr bwMode="auto">
            <a:xfrm flipH="1" flipV="1">
              <a:off x="3312" y="1104"/>
              <a:ext cx="624" cy="432"/>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19487" name="Line 44"/>
            <p:cNvSpPr>
              <a:spLocks noChangeShapeType="1"/>
            </p:cNvSpPr>
            <p:nvPr/>
          </p:nvSpPr>
          <p:spPr bwMode="auto">
            <a:xfrm flipV="1">
              <a:off x="2880" y="1248"/>
              <a:ext cx="624" cy="1008"/>
            </a:xfrm>
            <a:prstGeom prst="line">
              <a:avLst/>
            </a:prstGeom>
            <a:noFill/>
            <a:ln w="2857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19488" name="Rectangle 51"/>
            <p:cNvSpPr>
              <a:spLocks noChangeArrowheads="1"/>
            </p:cNvSpPr>
            <p:nvPr/>
          </p:nvSpPr>
          <p:spPr bwMode="auto">
            <a:xfrm rot="-3612385">
              <a:off x="3014" y="1593"/>
              <a:ext cx="14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dl</a:t>
              </a:r>
              <a:endParaRPr kumimoji="1" lang="en-US" altLang="zh-CN"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grpSp>
        <p:nvGrpSpPr>
          <p:cNvPr id="11" name="Group 56"/>
          <p:cNvGrpSpPr/>
          <p:nvPr/>
        </p:nvGrpSpPr>
        <p:grpSpPr bwMode="auto">
          <a:xfrm>
            <a:off x="5410200" y="5181600"/>
            <a:ext cx="990600" cy="1050925"/>
            <a:chOff x="3312" y="2544"/>
            <a:chExt cx="624" cy="662"/>
          </a:xfrm>
        </p:grpSpPr>
        <p:sp>
          <p:nvSpPr>
            <p:cNvPr id="19481" name="Line 45"/>
            <p:cNvSpPr>
              <a:spLocks noChangeShapeType="1"/>
            </p:cNvSpPr>
            <p:nvPr/>
          </p:nvSpPr>
          <p:spPr bwMode="auto">
            <a:xfrm>
              <a:off x="3312" y="2544"/>
              <a:ext cx="0" cy="528"/>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19482" name="Line 46"/>
            <p:cNvSpPr>
              <a:spLocks noChangeShapeType="1"/>
            </p:cNvSpPr>
            <p:nvPr/>
          </p:nvSpPr>
          <p:spPr bwMode="auto">
            <a:xfrm>
              <a:off x="3936" y="2544"/>
              <a:ext cx="0" cy="528"/>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19483" name="Line 47"/>
            <p:cNvSpPr>
              <a:spLocks noChangeShapeType="1"/>
            </p:cNvSpPr>
            <p:nvPr/>
          </p:nvSpPr>
          <p:spPr bwMode="auto">
            <a:xfrm>
              <a:off x="3312" y="2976"/>
              <a:ext cx="624" cy="0"/>
            </a:xfrm>
            <a:prstGeom prst="line">
              <a:avLst/>
            </a:prstGeom>
            <a:noFill/>
            <a:ln w="2857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19484" name="Rectangle 52"/>
            <p:cNvSpPr>
              <a:spLocks noChangeArrowheads="1"/>
            </p:cNvSpPr>
            <p:nvPr/>
          </p:nvSpPr>
          <p:spPr bwMode="auto">
            <a:xfrm>
              <a:off x="3360" y="2976"/>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dlcos</a:t>
              </a:r>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endParaRPr kumimoji="1" lang="en-US" altLang="zh-CN"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grpSp>
        <p:nvGrpSpPr>
          <p:cNvPr id="12" name="Group 55"/>
          <p:cNvGrpSpPr/>
          <p:nvPr/>
        </p:nvGrpSpPr>
        <p:grpSpPr bwMode="auto">
          <a:xfrm>
            <a:off x="6400800" y="3581400"/>
            <a:ext cx="1200150" cy="1600200"/>
            <a:chOff x="3936" y="1536"/>
            <a:chExt cx="756" cy="1008"/>
          </a:xfrm>
        </p:grpSpPr>
        <p:sp>
          <p:nvSpPr>
            <p:cNvPr id="19477" name="Line 48"/>
            <p:cNvSpPr>
              <a:spLocks noChangeShapeType="1"/>
            </p:cNvSpPr>
            <p:nvPr/>
          </p:nvSpPr>
          <p:spPr bwMode="auto">
            <a:xfrm>
              <a:off x="3936" y="2544"/>
              <a:ext cx="672" cy="0"/>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19478" name="Line 49"/>
            <p:cNvSpPr>
              <a:spLocks noChangeShapeType="1"/>
            </p:cNvSpPr>
            <p:nvPr/>
          </p:nvSpPr>
          <p:spPr bwMode="auto">
            <a:xfrm>
              <a:off x="3936" y="1536"/>
              <a:ext cx="672" cy="0"/>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19479" name="Line 50"/>
            <p:cNvSpPr>
              <a:spLocks noChangeShapeType="1"/>
            </p:cNvSpPr>
            <p:nvPr/>
          </p:nvSpPr>
          <p:spPr bwMode="auto">
            <a:xfrm flipV="1">
              <a:off x="4464" y="1536"/>
              <a:ext cx="0" cy="1008"/>
            </a:xfrm>
            <a:prstGeom prst="line">
              <a:avLst/>
            </a:prstGeom>
            <a:noFill/>
            <a:ln w="2857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19480" name="Rectangle 53"/>
            <p:cNvSpPr>
              <a:spLocks noChangeArrowheads="1"/>
            </p:cNvSpPr>
            <p:nvPr/>
          </p:nvSpPr>
          <p:spPr bwMode="auto">
            <a:xfrm rot="-5400000">
              <a:off x="4313" y="1925"/>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dlsin</a:t>
              </a:r>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endParaRPr kumimoji="1" lang="en-US" altLang="zh-CN"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sp>
        <p:nvSpPr>
          <p:cNvPr id="19466" name="Rectangle 59"/>
          <p:cNvSpPr>
            <a:spLocks noChangeArrowheads="1"/>
          </p:cNvSpPr>
          <p:nvPr/>
        </p:nvSpPr>
        <p:spPr bwMode="auto">
          <a:xfrm>
            <a:off x="3595688"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9761" name="Text Box 65"/>
          <p:cNvSpPr txBox="1">
            <a:spLocks noChangeArrowheads="1"/>
          </p:cNvSpPr>
          <p:nvPr/>
        </p:nvSpPr>
        <p:spPr bwMode="auto">
          <a:xfrm>
            <a:off x="457200" y="7620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a:solidFill>
                  <a:srgbClr val="0000FF"/>
                </a:solidFill>
                <a:latin typeface="Times New Roman" panose="02020603050405020304" pitchFamily="18" charset="0"/>
                <a:ea typeface="幼圆" panose="02010509060101010101" pitchFamily="49" charset="-122"/>
                <a:cs typeface="Times New Roman" panose="02020603050405020304" pitchFamily="18" charset="0"/>
              </a:rPr>
              <a:t>2.  土中一点的应力描述</a:t>
            </a:r>
            <a:endParaRPr kumimoji="1" lang="zh-CN" altLang="en-US" sz="2400" b="1">
              <a:solidFill>
                <a:srgbClr val="0000FF"/>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9766" name="Text Box 70"/>
          <p:cNvSpPr txBox="1">
            <a:spLocks noChangeArrowheads="1"/>
          </p:cNvSpPr>
          <p:nvPr/>
        </p:nvSpPr>
        <p:spPr bwMode="auto">
          <a:xfrm>
            <a:off x="609600" y="1295400"/>
            <a:ext cx="5486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a:solidFill>
                  <a:srgbClr val="008000"/>
                </a:solidFill>
                <a:latin typeface="Times New Roman" panose="02020603050405020304" pitchFamily="18" charset="0"/>
                <a:ea typeface="幼圆" panose="02010509060101010101" pitchFamily="49" charset="-122"/>
                <a:cs typeface="Times New Roman" panose="02020603050405020304" pitchFamily="18" charset="0"/>
              </a:rPr>
              <a:t>（1）用基本力系描述    </a:t>
            </a:r>
            <a:endParaRPr kumimoji="1" lang="zh-CN" altLang="en-US" sz="2400" b="1">
              <a:solidFill>
                <a:srgbClr val="008000"/>
              </a:solidFill>
              <a:latin typeface="Times New Roman" panose="02020603050405020304" pitchFamily="18" charset="0"/>
              <a:ea typeface="幼圆" panose="02010509060101010101" pitchFamily="49" charset="-122"/>
              <a:cs typeface="Times New Roman" panose="02020603050405020304" pitchFamily="18" charset="0"/>
            </a:endParaRPr>
          </a:p>
          <a:p>
            <a:pPr eaLnBrk="1" hangingPunct="1">
              <a:spcBef>
                <a:spcPct val="50000"/>
              </a:spcBef>
            </a:pPr>
            <a:r>
              <a:rPr kumimoji="1" lang="zh-CN" altLang="en-US" sz="2400" b="1">
                <a:solidFill>
                  <a:srgbClr val="008000"/>
                </a:solidFill>
                <a:latin typeface="Times New Roman" panose="02020603050405020304" pitchFamily="18" charset="0"/>
                <a:ea typeface="幼圆" panose="02010509060101010101" pitchFamily="49" charset="-122"/>
                <a:cs typeface="Times New Roman" panose="02020603050405020304" pitchFamily="18" charset="0"/>
              </a:rPr>
              <a:t>（2）用大小主应力描述   </a:t>
            </a:r>
            <a:endParaRPr kumimoji="1" lang="zh-CN" altLang="en-US" sz="2400" b="1">
              <a:solidFill>
                <a:srgbClr val="008000"/>
              </a:solidFill>
              <a:latin typeface="Times New Roman" panose="02020603050405020304" pitchFamily="18" charset="0"/>
              <a:ea typeface="幼圆" panose="02010509060101010101" pitchFamily="49" charset="-122"/>
              <a:cs typeface="Times New Roman" panose="02020603050405020304" pitchFamily="18" charset="0"/>
            </a:endParaRPr>
          </a:p>
          <a:p>
            <a:pPr eaLnBrk="1" hangingPunct="1">
              <a:spcBef>
                <a:spcPct val="50000"/>
              </a:spcBef>
            </a:pPr>
            <a:r>
              <a:rPr kumimoji="1" lang="zh-CN" altLang="en-US" sz="2400" b="1">
                <a:solidFill>
                  <a:srgbClr val="008000"/>
                </a:solidFill>
                <a:latin typeface="Times New Roman" panose="02020603050405020304" pitchFamily="18" charset="0"/>
                <a:ea typeface="幼圆" panose="02010509060101010101" pitchFamily="49" charset="-122"/>
                <a:cs typeface="Times New Roman" panose="02020603050405020304" pitchFamily="18" charset="0"/>
              </a:rPr>
              <a:t>（3）用斜截面上的应力描述   </a:t>
            </a:r>
            <a:endParaRPr kumimoji="1" lang="zh-CN" altLang="en-US" sz="2400" b="1">
              <a:solidFill>
                <a:srgbClr val="008000"/>
              </a:solidFill>
              <a:latin typeface="Times New Roman" panose="02020603050405020304" pitchFamily="18" charset="0"/>
              <a:ea typeface="幼圆" panose="02010509060101010101" pitchFamily="49" charset="-122"/>
              <a:cs typeface="Times New Roman" panose="02020603050405020304" pitchFamily="18" charset="0"/>
            </a:endParaRPr>
          </a:p>
        </p:txBody>
      </p:sp>
      <p:graphicFrame>
        <p:nvGraphicFramePr>
          <p:cNvPr id="29767" name="Object 71"/>
          <p:cNvGraphicFramePr>
            <a:graphicFrameLocks noChangeAspect="1"/>
          </p:cNvGraphicFramePr>
          <p:nvPr/>
        </p:nvGraphicFramePr>
        <p:xfrm>
          <a:off x="3962400" y="1295400"/>
          <a:ext cx="493713" cy="406400"/>
        </p:xfrm>
        <a:graphic>
          <a:graphicData uri="http://schemas.openxmlformats.org/presentationml/2006/ole">
            <mc:AlternateContent xmlns:mc="http://schemas.openxmlformats.org/markup-compatibility/2006">
              <mc:Choice xmlns:v="urn:schemas-microsoft-com:vml" Requires="v">
                <p:oleObj spid="_x0000_s124020" name="Equation" r:id="rId1" imgW="203200" imgH="203200" progId="Equation.3">
                  <p:embed/>
                </p:oleObj>
              </mc:Choice>
              <mc:Fallback>
                <p:oleObj name="Equation" r:id="rId1" imgW="203200" imgH="203200" progId="Equation.3">
                  <p:embed/>
                  <p:pic>
                    <p:nvPicPr>
                      <p:cNvPr id="0" name="Object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295400"/>
                        <a:ext cx="493713" cy="406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68" name="Object 72"/>
          <p:cNvGraphicFramePr>
            <a:graphicFrameLocks noChangeAspect="1"/>
          </p:cNvGraphicFramePr>
          <p:nvPr/>
        </p:nvGraphicFramePr>
        <p:xfrm>
          <a:off x="4953000" y="1295400"/>
          <a:ext cx="493713" cy="406400"/>
        </p:xfrm>
        <a:graphic>
          <a:graphicData uri="http://schemas.openxmlformats.org/presentationml/2006/ole">
            <mc:AlternateContent xmlns:mc="http://schemas.openxmlformats.org/markup-compatibility/2006">
              <mc:Choice xmlns:v="urn:schemas-microsoft-com:vml" Requires="v">
                <p:oleObj spid="_x0000_s124021" name="Equation" r:id="rId3" imgW="203200" imgH="203200" progId="Equation.3">
                  <p:embed/>
                </p:oleObj>
              </mc:Choice>
              <mc:Fallback>
                <p:oleObj name="Equation" r:id="rId3" imgW="203200" imgH="203200" progId="Equation.3">
                  <p:embed/>
                  <p:pic>
                    <p:nvPicPr>
                      <p:cNvPr id="0" name="Object 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295400"/>
                        <a:ext cx="493713" cy="406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69" name="Object 73"/>
          <p:cNvGraphicFramePr>
            <a:graphicFrameLocks noChangeAspect="1"/>
          </p:cNvGraphicFramePr>
          <p:nvPr/>
        </p:nvGraphicFramePr>
        <p:xfrm>
          <a:off x="4191000" y="1905000"/>
          <a:ext cx="457200" cy="430213"/>
        </p:xfrm>
        <a:graphic>
          <a:graphicData uri="http://schemas.openxmlformats.org/presentationml/2006/ole">
            <mc:AlternateContent xmlns:mc="http://schemas.openxmlformats.org/markup-compatibility/2006">
              <mc:Choice xmlns:v="urn:schemas-microsoft-com:vml" Requires="v">
                <p:oleObj spid="_x0000_s124022" name="Equation" r:id="rId5" imgW="177800" imgH="203200" progId="Equation.3">
                  <p:embed/>
                </p:oleObj>
              </mc:Choice>
              <mc:Fallback>
                <p:oleObj name="Equation" r:id="rId5" imgW="177800" imgH="203200" progId="Equation.3">
                  <p:embed/>
                  <p:pic>
                    <p:nvPicPr>
                      <p:cNvPr id="0" name="Object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905000"/>
                        <a:ext cx="457200" cy="4302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70" name="Object 74"/>
          <p:cNvGraphicFramePr>
            <a:graphicFrameLocks noChangeAspect="1"/>
          </p:cNvGraphicFramePr>
          <p:nvPr/>
        </p:nvGraphicFramePr>
        <p:xfrm>
          <a:off x="5029200" y="1905000"/>
          <a:ext cx="493713" cy="406400"/>
        </p:xfrm>
        <a:graphic>
          <a:graphicData uri="http://schemas.openxmlformats.org/presentationml/2006/ole">
            <mc:AlternateContent xmlns:mc="http://schemas.openxmlformats.org/markup-compatibility/2006">
              <mc:Choice xmlns:v="urn:schemas-microsoft-com:vml" Requires="v">
                <p:oleObj spid="_x0000_s124023" name="Equation" r:id="rId7" imgW="203200" imgH="203200" progId="Equation.3">
                  <p:embed/>
                </p:oleObj>
              </mc:Choice>
              <mc:Fallback>
                <p:oleObj name="Equation" r:id="rId7" imgW="203200" imgH="203200" progId="Equation.3">
                  <p:embed/>
                  <p:pic>
                    <p:nvPicPr>
                      <p:cNvPr id="0" name="Object 7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1905000"/>
                        <a:ext cx="493713" cy="406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71" name="Object 75"/>
          <p:cNvGraphicFramePr>
            <a:graphicFrameLocks noChangeAspect="1"/>
          </p:cNvGraphicFramePr>
          <p:nvPr/>
        </p:nvGraphicFramePr>
        <p:xfrm>
          <a:off x="4724400" y="2473325"/>
          <a:ext cx="457200" cy="314325"/>
        </p:xfrm>
        <a:graphic>
          <a:graphicData uri="http://schemas.openxmlformats.org/presentationml/2006/ole">
            <mc:AlternateContent xmlns:mc="http://schemas.openxmlformats.org/markup-compatibility/2006">
              <mc:Choice xmlns:v="urn:schemas-microsoft-com:vml" Requires="v">
                <p:oleObj spid="_x0000_s124024" name="Equation" r:id="rId9" imgW="152400" imgH="127000" progId="Equation.3">
                  <p:embed/>
                </p:oleObj>
              </mc:Choice>
              <mc:Fallback>
                <p:oleObj name="Equation" r:id="rId9" imgW="152400" imgH="127000" progId="Equation.3">
                  <p:embed/>
                  <p:pic>
                    <p:nvPicPr>
                      <p:cNvPr id="0" name="Object 7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2473325"/>
                        <a:ext cx="457200" cy="31432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73" name="Object 77"/>
          <p:cNvGraphicFramePr>
            <a:graphicFrameLocks noChangeAspect="1"/>
          </p:cNvGraphicFramePr>
          <p:nvPr/>
        </p:nvGraphicFramePr>
        <p:xfrm>
          <a:off x="5562600" y="2438400"/>
          <a:ext cx="381000" cy="347663"/>
        </p:xfrm>
        <a:graphic>
          <a:graphicData uri="http://schemas.openxmlformats.org/presentationml/2006/ole">
            <mc:AlternateContent xmlns:mc="http://schemas.openxmlformats.org/markup-compatibility/2006">
              <mc:Choice xmlns:v="urn:schemas-microsoft-com:vml" Requires="v">
                <p:oleObj spid="_x0000_s124025" name="Equation" r:id="rId11" imgW="114300" imgH="127000" progId="Equation.3">
                  <p:embed/>
                </p:oleObj>
              </mc:Choice>
              <mc:Fallback>
                <p:oleObj name="Equation" r:id="rId11" imgW="114300" imgH="127000" progId="Equation.3">
                  <p:embed/>
                  <p:pic>
                    <p:nvPicPr>
                      <p:cNvPr id="0" name="Object 7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2600" y="2438400"/>
                        <a:ext cx="381000" cy="347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 name="Rectangle 6"/>
          <p:cNvSpPr>
            <a:spLocks noChangeArrowheads="1"/>
          </p:cNvSpPr>
          <p:nvPr/>
        </p:nvSpPr>
        <p:spPr bwMode="auto">
          <a:xfrm>
            <a:off x="-1" y="2"/>
            <a:ext cx="4533901"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§5.2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土的抗剪强度理论</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61"/>
                                        </p:tgtEl>
                                        <p:attrNameLst>
                                          <p:attrName>style.visibility</p:attrName>
                                        </p:attrNameLst>
                                      </p:cBhvr>
                                      <p:to>
                                        <p:strVal val="visible"/>
                                      </p:to>
                                    </p:set>
                                    <p:anim calcmode="lin" valueType="num">
                                      <p:cBhvr additive="base">
                                        <p:cTn id="7" dur="500" fill="hold"/>
                                        <p:tgtEl>
                                          <p:spTgt spid="29761"/>
                                        </p:tgtEl>
                                        <p:attrNameLst>
                                          <p:attrName>ppt_x</p:attrName>
                                        </p:attrNameLst>
                                      </p:cBhvr>
                                      <p:tavLst>
                                        <p:tav tm="0">
                                          <p:val>
                                            <p:strVal val="0-#ppt_w/2"/>
                                          </p:val>
                                        </p:tav>
                                        <p:tav tm="100000">
                                          <p:val>
                                            <p:strVal val="#ppt_x"/>
                                          </p:val>
                                        </p:tav>
                                      </p:tavLst>
                                    </p:anim>
                                    <p:anim calcmode="lin" valueType="num">
                                      <p:cBhvr additive="base">
                                        <p:cTn id="8" dur="500" fill="hold"/>
                                        <p:tgtEl>
                                          <p:spTgt spid="2976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766">
                                            <p:txEl>
                                              <p:pRg st="0" end="0"/>
                                            </p:txEl>
                                          </p:spTgt>
                                        </p:tgtEl>
                                        <p:attrNameLst>
                                          <p:attrName>style.visibility</p:attrName>
                                        </p:attrNameLst>
                                      </p:cBhvr>
                                      <p:to>
                                        <p:strVal val="visible"/>
                                      </p:to>
                                    </p:set>
                                    <p:anim calcmode="lin" valueType="num">
                                      <p:cBhvr additive="base">
                                        <p:cTn id="13" dur="500" fill="hold"/>
                                        <p:tgtEl>
                                          <p:spTgt spid="2976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7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766">
                                            <p:txEl>
                                              <p:pRg st="1" end="1"/>
                                            </p:txEl>
                                          </p:spTgt>
                                        </p:tgtEl>
                                        <p:attrNameLst>
                                          <p:attrName>style.visibility</p:attrName>
                                        </p:attrNameLst>
                                      </p:cBhvr>
                                      <p:to>
                                        <p:strVal val="visible"/>
                                      </p:to>
                                    </p:set>
                                    <p:anim calcmode="lin" valueType="num">
                                      <p:cBhvr additive="base">
                                        <p:cTn id="19" dur="500" fill="hold"/>
                                        <p:tgtEl>
                                          <p:spTgt spid="2976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76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766">
                                            <p:txEl>
                                              <p:pRg st="2" end="2"/>
                                            </p:txEl>
                                          </p:spTgt>
                                        </p:tgtEl>
                                        <p:attrNameLst>
                                          <p:attrName>style.visibility</p:attrName>
                                        </p:attrNameLst>
                                      </p:cBhvr>
                                      <p:to>
                                        <p:strVal val="visible"/>
                                      </p:to>
                                    </p:set>
                                    <p:anim calcmode="lin" valueType="num">
                                      <p:cBhvr additive="base">
                                        <p:cTn id="25" dur="500" fill="hold"/>
                                        <p:tgtEl>
                                          <p:spTgt spid="2976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76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9767"/>
                                        </p:tgtEl>
                                        <p:attrNameLst>
                                          <p:attrName>style.visibility</p:attrName>
                                        </p:attrNameLst>
                                      </p:cBhvr>
                                      <p:to>
                                        <p:strVal val="visible"/>
                                      </p:to>
                                    </p:set>
                                    <p:animEffect transition="in" filter="dissolve">
                                      <p:cBhvr>
                                        <p:cTn id="31" dur="500"/>
                                        <p:tgtEl>
                                          <p:spTgt spid="2976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9768"/>
                                        </p:tgtEl>
                                        <p:attrNameLst>
                                          <p:attrName>style.visibility</p:attrName>
                                        </p:attrNameLst>
                                      </p:cBhvr>
                                      <p:to>
                                        <p:strVal val="visible"/>
                                      </p:to>
                                    </p:set>
                                    <p:animEffect transition="in" filter="dissolve">
                                      <p:cBhvr>
                                        <p:cTn id="36" dur="500"/>
                                        <p:tgtEl>
                                          <p:spTgt spid="2976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9769"/>
                                        </p:tgtEl>
                                        <p:attrNameLst>
                                          <p:attrName>style.visibility</p:attrName>
                                        </p:attrNameLst>
                                      </p:cBhvr>
                                      <p:to>
                                        <p:strVal val="visible"/>
                                      </p:to>
                                    </p:set>
                                    <p:animEffect transition="in" filter="dissolve">
                                      <p:cBhvr>
                                        <p:cTn id="41" dur="500"/>
                                        <p:tgtEl>
                                          <p:spTgt spid="29769"/>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29770"/>
                                        </p:tgtEl>
                                        <p:attrNameLst>
                                          <p:attrName>style.visibility</p:attrName>
                                        </p:attrNameLst>
                                      </p:cBhvr>
                                      <p:to>
                                        <p:strVal val="visible"/>
                                      </p:to>
                                    </p:set>
                                    <p:animEffect transition="in" filter="dissolve">
                                      <p:cBhvr>
                                        <p:cTn id="46" dur="500"/>
                                        <p:tgtEl>
                                          <p:spTgt spid="29770"/>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29771"/>
                                        </p:tgtEl>
                                        <p:attrNameLst>
                                          <p:attrName>style.visibility</p:attrName>
                                        </p:attrNameLst>
                                      </p:cBhvr>
                                      <p:to>
                                        <p:strVal val="visible"/>
                                      </p:to>
                                    </p:set>
                                    <p:animEffect transition="in" filter="dissolve">
                                      <p:cBhvr>
                                        <p:cTn id="51" dur="500"/>
                                        <p:tgtEl>
                                          <p:spTgt spid="29771"/>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29773"/>
                                        </p:tgtEl>
                                        <p:attrNameLst>
                                          <p:attrName>style.visibility</p:attrName>
                                        </p:attrNameLst>
                                      </p:cBhvr>
                                      <p:to>
                                        <p:strVal val="visible"/>
                                      </p:to>
                                    </p:set>
                                    <p:animEffect transition="in" filter="dissolve">
                                      <p:cBhvr>
                                        <p:cTn id="56" dur="500"/>
                                        <p:tgtEl>
                                          <p:spTgt spid="29773"/>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grpId="0" nodeType="clickEffect">
                                  <p:stCondLst>
                                    <p:cond delay="0"/>
                                  </p:stCondLst>
                                  <p:childTnLst>
                                    <p:set>
                                      <p:cBhvr>
                                        <p:cTn id="60" dur="1" fill="hold">
                                          <p:stCondLst>
                                            <p:cond delay="0"/>
                                          </p:stCondLst>
                                        </p:cTn>
                                        <p:tgtEl>
                                          <p:spTgt spid="29715"/>
                                        </p:tgtEl>
                                        <p:attrNameLst>
                                          <p:attrName>style.visibility</p:attrName>
                                        </p:attrNameLst>
                                      </p:cBhvr>
                                      <p:to>
                                        <p:strVal val="visible"/>
                                      </p:to>
                                    </p:set>
                                    <p:anim calcmode="lin" valueType="num">
                                      <p:cBhvr>
                                        <p:cTn id="61" dur="500" fill="hold"/>
                                        <p:tgtEl>
                                          <p:spTgt spid="29715"/>
                                        </p:tgtEl>
                                        <p:attrNameLst>
                                          <p:attrName>ppt_x</p:attrName>
                                        </p:attrNameLst>
                                      </p:cBhvr>
                                      <p:tavLst>
                                        <p:tav tm="0">
                                          <p:val>
                                            <p:strVal val="#ppt_x-#ppt_w/2"/>
                                          </p:val>
                                        </p:tav>
                                        <p:tav tm="100000">
                                          <p:val>
                                            <p:strVal val="#ppt_x"/>
                                          </p:val>
                                        </p:tav>
                                      </p:tavLst>
                                    </p:anim>
                                    <p:anim calcmode="lin" valueType="num">
                                      <p:cBhvr>
                                        <p:cTn id="62" dur="500" fill="hold"/>
                                        <p:tgtEl>
                                          <p:spTgt spid="29715"/>
                                        </p:tgtEl>
                                        <p:attrNameLst>
                                          <p:attrName>ppt_y</p:attrName>
                                        </p:attrNameLst>
                                      </p:cBhvr>
                                      <p:tavLst>
                                        <p:tav tm="0">
                                          <p:val>
                                            <p:strVal val="#ppt_y"/>
                                          </p:val>
                                        </p:tav>
                                        <p:tav tm="100000">
                                          <p:val>
                                            <p:strVal val="#ppt_y"/>
                                          </p:val>
                                        </p:tav>
                                      </p:tavLst>
                                    </p:anim>
                                    <p:anim calcmode="lin" valueType="num">
                                      <p:cBhvr>
                                        <p:cTn id="63" dur="500" fill="hold"/>
                                        <p:tgtEl>
                                          <p:spTgt spid="29715"/>
                                        </p:tgtEl>
                                        <p:attrNameLst>
                                          <p:attrName>ppt_w</p:attrName>
                                        </p:attrNameLst>
                                      </p:cBhvr>
                                      <p:tavLst>
                                        <p:tav tm="0">
                                          <p:val>
                                            <p:fltVal val="0"/>
                                          </p:val>
                                        </p:tav>
                                        <p:tav tm="100000">
                                          <p:val>
                                            <p:strVal val="#ppt_w"/>
                                          </p:val>
                                        </p:tav>
                                      </p:tavLst>
                                    </p:anim>
                                    <p:anim calcmode="lin" valueType="num">
                                      <p:cBhvr>
                                        <p:cTn id="64" dur="500" fill="hold"/>
                                        <p:tgtEl>
                                          <p:spTgt spid="29715"/>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dissolve">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42" fill="hold"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barn(outHorizontal)">
                                      <p:cBhvr>
                                        <p:cTn id="74" dur="50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37"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barn(outVertical)">
                                      <p:cBhvr>
                                        <p:cTn id="79" dur="500"/>
                                        <p:tgtEl>
                                          <p:spTgt spid="11"/>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42"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barn(outHorizontal)">
                                      <p:cBhvr>
                                        <p:cTn id="84" dur="500"/>
                                        <p:tgtEl>
                                          <p:spTgt spid="12"/>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up)">
                                      <p:cBhvr>
                                        <p:cTn id="89" dur="500"/>
                                        <p:tgtEl>
                                          <p:spTgt spid="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nodeType="click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wipe(up)">
                                      <p:cBhvr>
                                        <p:cTn id="9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5" grpId="0" animBg="1"/>
      <p:bldP spid="29761" grpId="0" autoUpdateAnimBg="0"/>
      <p:bldP spid="29766" grpId="0" autoUpdateAnimBg="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18" name="Object 2"/>
          <p:cNvGraphicFramePr>
            <a:graphicFrameLocks noChangeAspect="1"/>
          </p:cNvGraphicFramePr>
          <p:nvPr/>
        </p:nvGraphicFramePr>
        <p:xfrm>
          <a:off x="1042988" y="4953000"/>
          <a:ext cx="3990975" cy="720725"/>
        </p:xfrm>
        <a:graphic>
          <a:graphicData uri="http://schemas.openxmlformats.org/presentationml/2006/ole">
            <mc:AlternateContent xmlns:mc="http://schemas.openxmlformats.org/markup-compatibility/2006">
              <mc:Choice xmlns:v="urn:schemas-microsoft-com:vml" Requires="v">
                <p:oleObj spid="_x0000_s125006" name="公式" r:id="rId1" imgW="2171700" imgH="393700" progId="Equation.3">
                  <p:embed/>
                </p:oleObj>
              </mc:Choice>
              <mc:Fallback>
                <p:oleObj name="公式" r:id="rId1" imgW="2171700" imgH="393700" progId="Equation.3">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953000"/>
                        <a:ext cx="3990975" cy="720725"/>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folHlink"/>
                            </a:solidFill>
                          </a14:hiddenFill>
                        </a:ext>
                      </a:extLst>
                    </p:spPr>
                  </p:pic>
                </p:oleObj>
              </mc:Fallback>
            </mc:AlternateContent>
          </a:graphicData>
        </a:graphic>
      </p:graphicFrame>
      <p:graphicFrame>
        <p:nvGraphicFramePr>
          <p:cNvPr id="111619" name="Object 3"/>
          <p:cNvGraphicFramePr>
            <a:graphicFrameLocks noChangeAspect="1"/>
          </p:cNvGraphicFramePr>
          <p:nvPr/>
        </p:nvGraphicFramePr>
        <p:xfrm>
          <a:off x="5868144" y="4960527"/>
          <a:ext cx="2416175" cy="649287"/>
        </p:xfrm>
        <a:graphic>
          <a:graphicData uri="http://schemas.openxmlformats.org/presentationml/2006/ole">
            <mc:AlternateContent xmlns:mc="http://schemas.openxmlformats.org/markup-compatibility/2006">
              <mc:Choice xmlns:v="urn:schemas-microsoft-com:vml" Requires="v">
                <p:oleObj spid="_x0000_s125007" name="公式" r:id="rId3" imgW="1167765" imgH="355600" progId="Equation.3">
                  <p:embed/>
                </p:oleObj>
              </mc:Choice>
              <mc:Fallback>
                <p:oleObj name="公式" r:id="rId3" imgW="1167765" imgH="355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960527"/>
                        <a:ext cx="2416175" cy="649287"/>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folHlink"/>
                            </a:solidFill>
                          </a14:hiddenFill>
                        </a:ext>
                      </a:extLst>
                    </p:spPr>
                  </p:pic>
                </p:oleObj>
              </mc:Fallback>
            </mc:AlternateContent>
          </a:graphicData>
        </a:graphic>
      </p:graphicFrame>
      <p:grpSp>
        <p:nvGrpSpPr>
          <p:cNvPr id="2" name="Group 5"/>
          <p:cNvGrpSpPr/>
          <p:nvPr/>
        </p:nvGrpSpPr>
        <p:grpSpPr bwMode="auto">
          <a:xfrm>
            <a:off x="611560" y="908719"/>
            <a:ext cx="2664296" cy="2592289"/>
            <a:chOff x="672" y="96"/>
            <a:chExt cx="2000" cy="2102"/>
          </a:xfrm>
        </p:grpSpPr>
        <p:grpSp>
          <p:nvGrpSpPr>
            <p:cNvPr id="20491" name="Group 6"/>
            <p:cNvGrpSpPr/>
            <p:nvPr/>
          </p:nvGrpSpPr>
          <p:grpSpPr bwMode="auto">
            <a:xfrm>
              <a:off x="1296" y="624"/>
              <a:ext cx="336" cy="662"/>
              <a:chOff x="3312" y="1632"/>
              <a:chExt cx="336" cy="662"/>
            </a:xfrm>
          </p:grpSpPr>
          <p:sp>
            <p:nvSpPr>
              <p:cNvPr id="20519" name="Line 7"/>
              <p:cNvSpPr>
                <a:spLocks noChangeShapeType="1"/>
              </p:cNvSpPr>
              <p:nvPr/>
            </p:nvSpPr>
            <p:spPr bwMode="auto">
              <a:xfrm flipH="1">
                <a:off x="3456" y="1872"/>
                <a:ext cx="192" cy="336"/>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20520" name="Line 8"/>
              <p:cNvSpPr>
                <a:spLocks noChangeShapeType="1"/>
              </p:cNvSpPr>
              <p:nvPr/>
            </p:nvSpPr>
            <p:spPr bwMode="auto">
              <a:xfrm>
                <a:off x="3312" y="1872"/>
                <a:ext cx="288" cy="192"/>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20521" name="Rectangle 9"/>
              <p:cNvSpPr>
                <a:spLocks noChangeArrowheads="1"/>
              </p:cNvSpPr>
              <p:nvPr/>
            </p:nvSpPr>
            <p:spPr bwMode="auto">
              <a:xfrm>
                <a:off x="3379" y="1632"/>
                <a:ext cx="1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endParaRPr kumimoji="1" lang="zh-CN" altLang="en-US"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sp>
            <p:nvSpPr>
              <p:cNvPr id="20522" name="Rectangle 10"/>
              <p:cNvSpPr>
                <a:spLocks noChangeArrowheads="1"/>
              </p:cNvSpPr>
              <p:nvPr/>
            </p:nvSpPr>
            <p:spPr bwMode="auto">
              <a:xfrm>
                <a:off x="3342" y="2064"/>
                <a:ext cx="8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endPar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grpSp>
          <p:nvGrpSpPr>
            <p:cNvPr id="20492" name="Group 11"/>
            <p:cNvGrpSpPr/>
            <p:nvPr/>
          </p:nvGrpSpPr>
          <p:grpSpPr bwMode="auto">
            <a:xfrm>
              <a:off x="1296" y="528"/>
              <a:ext cx="1056" cy="1392"/>
              <a:chOff x="3312" y="1536"/>
              <a:chExt cx="1056" cy="1392"/>
            </a:xfrm>
          </p:grpSpPr>
          <p:grpSp>
            <p:nvGrpSpPr>
              <p:cNvPr id="20508" name="Group 12"/>
              <p:cNvGrpSpPr/>
              <p:nvPr/>
            </p:nvGrpSpPr>
            <p:grpSpPr bwMode="auto">
              <a:xfrm>
                <a:off x="3312" y="1536"/>
                <a:ext cx="1056" cy="1392"/>
                <a:chOff x="3312" y="1536"/>
                <a:chExt cx="1056" cy="1392"/>
              </a:xfrm>
            </p:grpSpPr>
            <p:sp>
              <p:nvSpPr>
                <p:cNvPr id="20512" name="Line 13"/>
                <p:cNvSpPr>
                  <a:spLocks noChangeShapeType="1"/>
                </p:cNvSpPr>
                <p:nvPr/>
              </p:nvSpPr>
              <p:spPr bwMode="auto">
                <a:xfrm>
                  <a:off x="3936" y="1536"/>
                  <a:ext cx="0" cy="1008"/>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20513" name="Line 14"/>
                <p:cNvSpPr>
                  <a:spLocks noChangeShapeType="1"/>
                </p:cNvSpPr>
                <p:nvPr/>
              </p:nvSpPr>
              <p:spPr bwMode="auto">
                <a:xfrm flipH="1">
                  <a:off x="3312" y="2544"/>
                  <a:ext cx="624" cy="0"/>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20514" name="Line 15"/>
                <p:cNvSpPr>
                  <a:spLocks noChangeShapeType="1"/>
                </p:cNvSpPr>
                <p:nvPr/>
              </p:nvSpPr>
              <p:spPr bwMode="auto">
                <a:xfrm flipV="1">
                  <a:off x="3312" y="1536"/>
                  <a:ext cx="624" cy="1008"/>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20515" name="Line 16"/>
                <p:cNvSpPr>
                  <a:spLocks noChangeShapeType="1"/>
                </p:cNvSpPr>
                <p:nvPr/>
              </p:nvSpPr>
              <p:spPr bwMode="auto">
                <a:xfrm flipH="1">
                  <a:off x="3936" y="2112"/>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20516" name="Line 17"/>
                <p:cNvSpPr>
                  <a:spLocks noChangeShapeType="1"/>
                </p:cNvSpPr>
                <p:nvPr/>
              </p:nvSpPr>
              <p:spPr bwMode="auto">
                <a:xfrm flipV="1">
                  <a:off x="3648" y="2544"/>
                  <a:ext cx="1" cy="384"/>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20517" name="Rectangle 18"/>
                <p:cNvSpPr>
                  <a:spLocks noChangeArrowheads="1"/>
                </p:cNvSpPr>
                <p:nvPr/>
              </p:nvSpPr>
              <p:spPr bwMode="auto">
                <a:xfrm>
                  <a:off x="4115" y="1824"/>
                  <a:ext cx="1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3</a:t>
                  </a:r>
                  <a:endParaRPr kumimoji="1" lang="zh-CN" altLang="en-US"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sp>
              <p:nvSpPr>
                <p:cNvPr id="20518" name="Rectangle 19"/>
                <p:cNvSpPr>
                  <a:spLocks noChangeArrowheads="1"/>
                </p:cNvSpPr>
                <p:nvPr/>
              </p:nvSpPr>
              <p:spPr bwMode="auto">
                <a:xfrm>
                  <a:off x="3395" y="2697"/>
                  <a:ext cx="1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1</a:t>
                  </a:r>
                  <a:endParaRPr kumimoji="1" lang="zh-CN" altLang="en-US"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grpSp>
            <p:nvGrpSpPr>
              <p:cNvPr id="20509" name="Group 20"/>
              <p:cNvGrpSpPr/>
              <p:nvPr/>
            </p:nvGrpSpPr>
            <p:grpSpPr bwMode="auto">
              <a:xfrm>
                <a:off x="3408" y="2273"/>
                <a:ext cx="300" cy="271"/>
                <a:chOff x="1296" y="2369"/>
                <a:chExt cx="300" cy="271"/>
              </a:xfrm>
            </p:grpSpPr>
            <p:sp>
              <p:nvSpPr>
                <p:cNvPr id="20510" name="Arc 21"/>
                <p:cNvSpPr/>
                <p:nvPr/>
              </p:nvSpPr>
              <p:spPr bwMode="auto">
                <a:xfrm>
                  <a:off x="1296" y="2496"/>
                  <a:ext cx="96"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tailEnd type="none" w="sm"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0511" name="Rectangle 22"/>
                <p:cNvSpPr>
                  <a:spLocks noChangeArrowheads="1"/>
                </p:cNvSpPr>
                <p:nvPr/>
              </p:nvSpPr>
              <p:spPr bwMode="auto">
                <a:xfrm>
                  <a:off x="1475" y="2369"/>
                  <a:ext cx="12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endPar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grpSp>
        <p:grpSp>
          <p:nvGrpSpPr>
            <p:cNvPr id="20493" name="Group 23"/>
            <p:cNvGrpSpPr/>
            <p:nvPr/>
          </p:nvGrpSpPr>
          <p:grpSpPr bwMode="auto">
            <a:xfrm>
              <a:off x="672" y="96"/>
              <a:ext cx="1248" cy="1440"/>
              <a:chOff x="2688" y="1104"/>
              <a:chExt cx="1248" cy="1440"/>
            </a:xfrm>
          </p:grpSpPr>
          <p:sp>
            <p:nvSpPr>
              <p:cNvPr id="20504" name="Line 24"/>
              <p:cNvSpPr>
                <a:spLocks noChangeShapeType="1"/>
              </p:cNvSpPr>
              <p:nvPr/>
            </p:nvSpPr>
            <p:spPr bwMode="auto">
              <a:xfrm flipH="1" flipV="1">
                <a:off x="2688" y="2112"/>
                <a:ext cx="624" cy="432"/>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20505" name="Line 25"/>
              <p:cNvSpPr>
                <a:spLocks noChangeShapeType="1"/>
              </p:cNvSpPr>
              <p:nvPr/>
            </p:nvSpPr>
            <p:spPr bwMode="auto">
              <a:xfrm flipH="1" flipV="1">
                <a:off x="3312" y="1104"/>
                <a:ext cx="624" cy="432"/>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20506" name="Line 26"/>
              <p:cNvSpPr>
                <a:spLocks noChangeShapeType="1"/>
              </p:cNvSpPr>
              <p:nvPr/>
            </p:nvSpPr>
            <p:spPr bwMode="auto">
              <a:xfrm flipV="1">
                <a:off x="2880" y="1248"/>
                <a:ext cx="624" cy="1008"/>
              </a:xfrm>
              <a:prstGeom prst="line">
                <a:avLst/>
              </a:prstGeom>
              <a:noFill/>
              <a:ln w="2857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20507" name="Rectangle 27"/>
              <p:cNvSpPr>
                <a:spLocks noChangeArrowheads="1"/>
              </p:cNvSpPr>
              <p:nvPr/>
            </p:nvSpPr>
            <p:spPr bwMode="auto">
              <a:xfrm rot="-3612385">
                <a:off x="3014" y="1594"/>
                <a:ext cx="14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dl</a:t>
                </a:r>
                <a:endParaRPr kumimoji="1" lang="en-US" altLang="zh-CN"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grpSp>
          <p:nvGrpSpPr>
            <p:cNvPr id="20494" name="Group 28"/>
            <p:cNvGrpSpPr/>
            <p:nvPr/>
          </p:nvGrpSpPr>
          <p:grpSpPr bwMode="auto">
            <a:xfrm>
              <a:off x="1296" y="1536"/>
              <a:ext cx="624" cy="662"/>
              <a:chOff x="3312" y="2544"/>
              <a:chExt cx="624" cy="662"/>
            </a:xfrm>
          </p:grpSpPr>
          <p:sp>
            <p:nvSpPr>
              <p:cNvPr id="20500" name="Line 29"/>
              <p:cNvSpPr>
                <a:spLocks noChangeShapeType="1"/>
              </p:cNvSpPr>
              <p:nvPr/>
            </p:nvSpPr>
            <p:spPr bwMode="auto">
              <a:xfrm>
                <a:off x="3312" y="2544"/>
                <a:ext cx="0" cy="528"/>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20501" name="Line 30"/>
              <p:cNvSpPr>
                <a:spLocks noChangeShapeType="1"/>
              </p:cNvSpPr>
              <p:nvPr/>
            </p:nvSpPr>
            <p:spPr bwMode="auto">
              <a:xfrm>
                <a:off x="3936" y="2544"/>
                <a:ext cx="0" cy="528"/>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20502" name="Line 31"/>
              <p:cNvSpPr>
                <a:spLocks noChangeShapeType="1"/>
              </p:cNvSpPr>
              <p:nvPr/>
            </p:nvSpPr>
            <p:spPr bwMode="auto">
              <a:xfrm>
                <a:off x="3312" y="2976"/>
                <a:ext cx="624" cy="0"/>
              </a:xfrm>
              <a:prstGeom prst="line">
                <a:avLst/>
              </a:prstGeom>
              <a:noFill/>
              <a:ln w="2857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20503" name="Rectangle 32"/>
              <p:cNvSpPr>
                <a:spLocks noChangeArrowheads="1"/>
              </p:cNvSpPr>
              <p:nvPr/>
            </p:nvSpPr>
            <p:spPr bwMode="auto">
              <a:xfrm>
                <a:off x="3360" y="2976"/>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dlcos</a:t>
                </a:r>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endParaRPr kumimoji="1" lang="en-US" altLang="zh-CN"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grpSp>
          <p:nvGrpSpPr>
            <p:cNvPr id="20495" name="Group 33"/>
            <p:cNvGrpSpPr/>
            <p:nvPr/>
          </p:nvGrpSpPr>
          <p:grpSpPr bwMode="auto">
            <a:xfrm>
              <a:off x="1920" y="528"/>
              <a:ext cx="752" cy="1008"/>
              <a:chOff x="3936" y="1536"/>
              <a:chExt cx="752" cy="1008"/>
            </a:xfrm>
          </p:grpSpPr>
          <p:sp>
            <p:nvSpPr>
              <p:cNvPr id="20496" name="Line 34"/>
              <p:cNvSpPr>
                <a:spLocks noChangeShapeType="1"/>
              </p:cNvSpPr>
              <p:nvPr/>
            </p:nvSpPr>
            <p:spPr bwMode="auto">
              <a:xfrm>
                <a:off x="3936" y="2544"/>
                <a:ext cx="672" cy="0"/>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20497" name="Line 35"/>
              <p:cNvSpPr>
                <a:spLocks noChangeShapeType="1"/>
              </p:cNvSpPr>
              <p:nvPr/>
            </p:nvSpPr>
            <p:spPr bwMode="auto">
              <a:xfrm>
                <a:off x="3936" y="1536"/>
                <a:ext cx="672" cy="0"/>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20498" name="Line 36"/>
              <p:cNvSpPr>
                <a:spLocks noChangeShapeType="1"/>
              </p:cNvSpPr>
              <p:nvPr/>
            </p:nvSpPr>
            <p:spPr bwMode="auto">
              <a:xfrm flipV="1">
                <a:off x="4464" y="1536"/>
                <a:ext cx="0" cy="1008"/>
              </a:xfrm>
              <a:prstGeom prst="line">
                <a:avLst/>
              </a:prstGeom>
              <a:noFill/>
              <a:ln w="2857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20499" name="Rectangle 37"/>
              <p:cNvSpPr>
                <a:spLocks noChangeArrowheads="1"/>
              </p:cNvSpPr>
              <p:nvPr/>
            </p:nvSpPr>
            <p:spPr bwMode="auto">
              <a:xfrm rot="-5400000">
                <a:off x="4309" y="1925"/>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dlsin</a:t>
                </a:r>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endParaRPr kumimoji="1" lang="en-US" altLang="zh-CN"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grpSp>
      <p:sp>
        <p:nvSpPr>
          <p:cNvPr id="111654" name="Text Box 38"/>
          <p:cNvSpPr txBox="1">
            <a:spLocks noChangeArrowheads="1"/>
          </p:cNvSpPr>
          <p:nvPr/>
        </p:nvSpPr>
        <p:spPr bwMode="auto">
          <a:xfrm>
            <a:off x="867332" y="4181885"/>
            <a:ext cx="2362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8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斜面上的应力</a:t>
            </a:r>
            <a:endParaRPr kumimoji="1" lang="zh-CN" altLang="en-US" sz="28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endParaRPr>
          </a:p>
        </p:txBody>
      </p:sp>
      <p:graphicFrame>
        <p:nvGraphicFramePr>
          <p:cNvPr id="111681" name="Object 65"/>
          <p:cNvGraphicFramePr>
            <a:graphicFrameLocks noChangeAspect="1"/>
          </p:cNvGraphicFramePr>
          <p:nvPr/>
        </p:nvGraphicFramePr>
        <p:xfrm>
          <a:off x="3810000" y="2133600"/>
          <a:ext cx="5334000" cy="457200"/>
        </p:xfrm>
        <a:graphic>
          <a:graphicData uri="http://schemas.openxmlformats.org/presentationml/2006/ole">
            <mc:AlternateContent xmlns:mc="http://schemas.openxmlformats.org/markup-compatibility/2006">
              <mc:Choice xmlns:v="urn:schemas-microsoft-com:vml" Requires="v">
                <p:oleObj spid="_x0000_s125008" name="" r:id="rId5" imgW="2197100" imgH="228600" progId="Equation.3">
                  <p:embed/>
                </p:oleObj>
              </mc:Choice>
              <mc:Fallback>
                <p:oleObj name="" r:id="rId5" imgW="2197100" imgH="228600" progId="Equation.3">
                  <p:embed/>
                  <p:pic>
                    <p:nvPicPr>
                      <p:cNvPr id="0" name="Object 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21336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1682" name="Object 66"/>
          <p:cNvGraphicFramePr>
            <a:graphicFrameLocks noChangeAspect="1"/>
          </p:cNvGraphicFramePr>
          <p:nvPr/>
        </p:nvGraphicFramePr>
        <p:xfrm>
          <a:off x="3810000" y="2819400"/>
          <a:ext cx="5334000" cy="457200"/>
        </p:xfrm>
        <a:graphic>
          <a:graphicData uri="http://schemas.openxmlformats.org/presentationml/2006/ole">
            <mc:AlternateContent xmlns:mc="http://schemas.openxmlformats.org/markup-compatibility/2006">
              <mc:Choice xmlns:v="urn:schemas-microsoft-com:vml" Requires="v">
                <p:oleObj spid="_x0000_s125009" name="" r:id="rId7" imgW="2209800" imgH="215900" progId="Equation.3">
                  <p:embed/>
                </p:oleObj>
              </mc:Choice>
              <mc:Fallback>
                <p:oleObj name="" r:id="rId7" imgW="2209800" imgH="215900" progId="Equation.3">
                  <p:embed/>
                  <p:pic>
                    <p:nvPicPr>
                      <p:cNvPr id="0" name="Object 6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28194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1683" name="Text Box 67"/>
          <p:cNvSpPr txBox="1">
            <a:spLocks noChangeArrowheads="1"/>
          </p:cNvSpPr>
          <p:nvPr/>
        </p:nvSpPr>
        <p:spPr bwMode="auto">
          <a:xfrm>
            <a:off x="3886200" y="1143000"/>
            <a:ext cx="419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a:solidFill>
                  <a:srgbClr val="008000"/>
                </a:solidFill>
                <a:latin typeface="Times New Roman" panose="02020603050405020304" pitchFamily="18" charset="0"/>
                <a:ea typeface="幼圆" panose="02010509060101010101" pitchFamily="49" charset="-122"/>
                <a:cs typeface="Times New Roman" panose="02020603050405020304" pitchFamily="18" charset="0"/>
              </a:rPr>
              <a:t>楔体静力平衡</a:t>
            </a:r>
            <a:endParaRPr kumimoji="1" lang="en-US" altLang="zh-CN" sz="2400" b="1">
              <a:solidFill>
                <a:srgbClr val="008000"/>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41" name="Rectangle 6"/>
          <p:cNvSpPr>
            <a:spLocks noChangeArrowheads="1"/>
          </p:cNvSpPr>
          <p:nvPr/>
        </p:nvSpPr>
        <p:spPr bwMode="auto">
          <a:xfrm>
            <a:off x="-1" y="2"/>
            <a:ext cx="4533901"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§5.2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土的抗剪强度理论</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1683"/>
                                        </p:tgtEl>
                                        <p:attrNameLst>
                                          <p:attrName>style.visibility</p:attrName>
                                        </p:attrNameLst>
                                      </p:cBhvr>
                                      <p:to>
                                        <p:strVal val="visible"/>
                                      </p:to>
                                    </p:set>
                                    <p:animEffect transition="in" filter="blinds(horizontal)">
                                      <p:cBhvr>
                                        <p:cTn id="12" dur="500"/>
                                        <p:tgtEl>
                                          <p:spTgt spid="11168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1681"/>
                                        </p:tgtEl>
                                        <p:attrNameLst>
                                          <p:attrName>style.visibility</p:attrName>
                                        </p:attrNameLst>
                                      </p:cBhvr>
                                      <p:to>
                                        <p:strVal val="visible"/>
                                      </p:to>
                                    </p:set>
                                    <p:animEffect transition="in" filter="dissolve">
                                      <p:cBhvr>
                                        <p:cTn id="17" dur="500"/>
                                        <p:tgtEl>
                                          <p:spTgt spid="11168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1682"/>
                                        </p:tgtEl>
                                        <p:attrNameLst>
                                          <p:attrName>style.visibility</p:attrName>
                                        </p:attrNameLst>
                                      </p:cBhvr>
                                      <p:to>
                                        <p:strVal val="visible"/>
                                      </p:to>
                                    </p:set>
                                    <p:animEffect transition="in" filter="dissolve">
                                      <p:cBhvr>
                                        <p:cTn id="22" dur="500"/>
                                        <p:tgtEl>
                                          <p:spTgt spid="11168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1654"/>
                                        </p:tgtEl>
                                        <p:attrNameLst>
                                          <p:attrName>style.visibility</p:attrName>
                                        </p:attrNameLst>
                                      </p:cBhvr>
                                      <p:to>
                                        <p:strVal val="visible"/>
                                      </p:to>
                                    </p:set>
                                    <p:animEffect transition="in" filter="blinds(horizontal)">
                                      <p:cBhvr>
                                        <p:cTn id="27" dur="500"/>
                                        <p:tgtEl>
                                          <p:spTgt spid="11165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1618"/>
                                        </p:tgtEl>
                                        <p:attrNameLst>
                                          <p:attrName>style.visibility</p:attrName>
                                        </p:attrNameLst>
                                      </p:cBhvr>
                                      <p:to>
                                        <p:strVal val="visible"/>
                                      </p:to>
                                    </p:set>
                                    <p:animEffect transition="in" filter="dissolve">
                                      <p:cBhvr>
                                        <p:cTn id="32" dur="500"/>
                                        <p:tgtEl>
                                          <p:spTgt spid="1116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1619"/>
                                        </p:tgtEl>
                                        <p:attrNameLst>
                                          <p:attrName>style.visibility</p:attrName>
                                        </p:attrNameLst>
                                      </p:cBhvr>
                                      <p:to>
                                        <p:strVal val="visible"/>
                                      </p:to>
                                    </p:set>
                                    <p:animEffect transition="in" filter="dissolve">
                                      <p:cBhvr>
                                        <p:cTn id="37" dur="500"/>
                                        <p:tgtEl>
                                          <p:spTgt spid="111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54" grpId="0" autoUpdateAnimBg="0"/>
      <p:bldP spid="11168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73" name="Object 9"/>
          <p:cNvGraphicFramePr>
            <a:graphicFrameLocks noChangeAspect="1"/>
          </p:cNvGraphicFramePr>
          <p:nvPr/>
        </p:nvGraphicFramePr>
        <p:xfrm>
          <a:off x="2907843" y="1338147"/>
          <a:ext cx="5486400" cy="838200"/>
        </p:xfrm>
        <a:graphic>
          <a:graphicData uri="http://schemas.openxmlformats.org/presentationml/2006/ole">
            <mc:AlternateContent xmlns:mc="http://schemas.openxmlformats.org/markup-compatibility/2006">
              <mc:Choice xmlns:v="urn:schemas-microsoft-com:vml" Requires="v">
                <p:oleObj spid="_x0000_s125973" name="" r:id="rId1" imgW="2413000" imgH="469900" progId="Equation.3">
                  <p:embed/>
                </p:oleObj>
              </mc:Choice>
              <mc:Fallback>
                <p:oleObj name="" r:id="rId1" imgW="2413000" imgH="469900" progId="Equation.3">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843" y="1338147"/>
                        <a:ext cx="5486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911" name="Text Box 47"/>
          <p:cNvSpPr txBox="1">
            <a:spLocks noChangeArrowheads="1"/>
          </p:cNvSpPr>
          <p:nvPr/>
        </p:nvSpPr>
        <p:spPr bwMode="auto">
          <a:xfrm>
            <a:off x="1204450" y="752242"/>
            <a:ext cx="2667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8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莫尔应力圆方程</a:t>
            </a:r>
            <a:endParaRPr kumimoji="1" lang="zh-CN" altLang="en-US" sz="28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endParaRPr>
          </a:p>
        </p:txBody>
      </p:sp>
      <p:grpSp>
        <p:nvGrpSpPr>
          <p:cNvPr id="21508" name="Group 47"/>
          <p:cNvGrpSpPr/>
          <p:nvPr/>
        </p:nvGrpSpPr>
        <p:grpSpPr bwMode="auto">
          <a:xfrm>
            <a:off x="107503" y="1868488"/>
            <a:ext cx="4499421" cy="2867025"/>
            <a:chOff x="336" y="1938"/>
            <a:chExt cx="2880" cy="1806"/>
          </a:xfrm>
        </p:grpSpPr>
        <p:grpSp>
          <p:nvGrpSpPr>
            <p:cNvPr id="21529" name="Group 74"/>
            <p:cNvGrpSpPr/>
            <p:nvPr/>
          </p:nvGrpSpPr>
          <p:grpSpPr bwMode="auto">
            <a:xfrm>
              <a:off x="336" y="1968"/>
              <a:ext cx="2880" cy="1776"/>
              <a:chOff x="864" y="2400"/>
              <a:chExt cx="2880" cy="1776"/>
            </a:xfrm>
          </p:grpSpPr>
          <p:sp>
            <p:nvSpPr>
              <p:cNvPr id="21546" name="Line 48"/>
              <p:cNvSpPr>
                <a:spLocks noChangeShapeType="1"/>
              </p:cNvSpPr>
              <p:nvPr/>
            </p:nvSpPr>
            <p:spPr bwMode="auto">
              <a:xfrm flipV="1">
                <a:off x="1344" y="2400"/>
                <a:ext cx="0" cy="1776"/>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21547" name="Line 49"/>
              <p:cNvSpPr>
                <a:spLocks noChangeShapeType="1"/>
              </p:cNvSpPr>
              <p:nvPr/>
            </p:nvSpPr>
            <p:spPr bwMode="auto">
              <a:xfrm>
                <a:off x="864" y="3360"/>
                <a:ext cx="2880"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21548" name="Rectangle 51"/>
              <p:cNvSpPr>
                <a:spLocks noChangeArrowheads="1"/>
              </p:cNvSpPr>
              <p:nvPr/>
            </p:nvSpPr>
            <p:spPr bwMode="auto">
              <a:xfrm>
                <a:off x="3491" y="3072"/>
                <a:ext cx="1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endPar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sp>
            <p:nvSpPr>
              <p:cNvPr id="21549" name="Rectangle 52"/>
              <p:cNvSpPr>
                <a:spLocks noChangeArrowheads="1"/>
              </p:cNvSpPr>
              <p:nvPr/>
            </p:nvSpPr>
            <p:spPr bwMode="auto">
              <a:xfrm>
                <a:off x="1192" y="2400"/>
                <a:ext cx="8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endPar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sp>
            <p:nvSpPr>
              <p:cNvPr id="21550" name="Rectangle 53"/>
              <p:cNvSpPr>
                <a:spLocks noChangeArrowheads="1"/>
              </p:cNvSpPr>
              <p:nvPr/>
            </p:nvSpPr>
            <p:spPr bwMode="auto">
              <a:xfrm>
                <a:off x="1173" y="3364"/>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O</a:t>
                </a:r>
                <a:endParaRPr kumimoji="1" lang="en-US" altLang="zh-CN"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grpSp>
          <p:nvGrpSpPr>
            <p:cNvPr id="21530" name="Group 75"/>
            <p:cNvGrpSpPr/>
            <p:nvPr/>
          </p:nvGrpSpPr>
          <p:grpSpPr bwMode="auto">
            <a:xfrm>
              <a:off x="995" y="2208"/>
              <a:ext cx="1812" cy="1440"/>
              <a:chOff x="1523" y="2640"/>
              <a:chExt cx="1812" cy="1440"/>
            </a:xfrm>
          </p:grpSpPr>
          <p:sp>
            <p:nvSpPr>
              <p:cNvPr id="21543" name="Oval 50"/>
              <p:cNvSpPr>
                <a:spLocks noChangeArrowheads="1"/>
              </p:cNvSpPr>
              <p:nvPr/>
            </p:nvSpPr>
            <p:spPr bwMode="auto">
              <a:xfrm>
                <a:off x="1728" y="2640"/>
                <a:ext cx="1440" cy="1440"/>
              </a:xfrm>
              <a:prstGeom prst="ellipse">
                <a:avLst/>
              </a:prstGeom>
              <a:noFill/>
              <a:ln w="28575">
                <a:solidFill>
                  <a:schemeClr val="tx1"/>
                </a:solidFill>
                <a:round/>
                <a:tailEnd type="none" w="sm" len="lg"/>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kumimoji="1" lang="zh-CN" altLang="en-US" sz="2400">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1544" name="Rectangle 54"/>
              <p:cNvSpPr>
                <a:spLocks noChangeArrowheads="1"/>
              </p:cNvSpPr>
              <p:nvPr/>
            </p:nvSpPr>
            <p:spPr bwMode="auto">
              <a:xfrm>
                <a:off x="3155" y="3360"/>
                <a:ext cx="1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1</a:t>
                </a:r>
                <a:endParaRPr kumimoji="1" lang="zh-CN" altLang="en-US"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sp>
            <p:nvSpPr>
              <p:cNvPr id="21545" name="Rectangle 55"/>
              <p:cNvSpPr>
                <a:spLocks noChangeArrowheads="1"/>
              </p:cNvSpPr>
              <p:nvPr/>
            </p:nvSpPr>
            <p:spPr bwMode="auto">
              <a:xfrm>
                <a:off x="1523" y="3360"/>
                <a:ext cx="1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3</a:t>
                </a:r>
                <a:endParaRPr kumimoji="1" lang="zh-CN" altLang="en-US"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grpSp>
          <p:nvGrpSpPr>
            <p:cNvPr id="21531" name="Group 77"/>
            <p:cNvGrpSpPr/>
            <p:nvPr/>
          </p:nvGrpSpPr>
          <p:grpSpPr bwMode="auto">
            <a:xfrm>
              <a:off x="1474" y="2880"/>
              <a:ext cx="834" cy="329"/>
              <a:chOff x="2002" y="3312"/>
              <a:chExt cx="834" cy="329"/>
            </a:xfrm>
          </p:grpSpPr>
          <p:sp>
            <p:nvSpPr>
              <p:cNvPr id="21541" name="Line 56"/>
              <p:cNvSpPr>
                <a:spLocks noChangeShapeType="1"/>
              </p:cNvSpPr>
              <p:nvPr/>
            </p:nvSpPr>
            <p:spPr bwMode="auto">
              <a:xfrm>
                <a:off x="2448" y="3312"/>
                <a:ext cx="0" cy="96"/>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21542" name="Rectangle 57"/>
              <p:cNvSpPr>
                <a:spLocks noChangeArrowheads="1"/>
              </p:cNvSpPr>
              <p:nvPr/>
            </p:nvSpPr>
            <p:spPr bwMode="auto">
              <a:xfrm>
                <a:off x="2002" y="3408"/>
                <a:ext cx="83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1</a:t>
                </a:r>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 +</a:t>
                </a:r>
                <a:r>
                  <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3 </a:t>
                </a:r>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/2</a:t>
                </a:r>
                <a:endParaRPr kumimoji="1" lang="zh-CN" altLang="en-US"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sp>
          <p:nvSpPr>
            <p:cNvPr id="21532" name="Line 60"/>
            <p:cNvSpPr>
              <a:spLocks noChangeShapeType="1"/>
            </p:cNvSpPr>
            <p:nvPr/>
          </p:nvSpPr>
          <p:spPr bwMode="auto">
            <a:xfrm flipV="1">
              <a:off x="1200" y="2256"/>
              <a:ext cx="480" cy="672"/>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21533" name="Line 61"/>
            <p:cNvSpPr>
              <a:spLocks noChangeShapeType="1"/>
            </p:cNvSpPr>
            <p:nvPr/>
          </p:nvSpPr>
          <p:spPr bwMode="auto">
            <a:xfrm>
              <a:off x="1680" y="2256"/>
              <a:ext cx="240" cy="672"/>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grpSp>
          <p:nvGrpSpPr>
            <p:cNvPr id="21534" name="Group 65"/>
            <p:cNvGrpSpPr/>
            <p:nvPr/>
          </p:nvGrpSpPr>
          <p:grpSpPr bwMode="auto">
            <a:xfrm>
              <a:off x="1296" y="2688"/>
              <a:ext cx="300" cy="272"/>
              <a:chOff x="1824" y="3120"/>
              <a:chExt cx="300" cy="272"/>
            </a:xfrm>
          </p:grpSpPr>
          <p:sp>
            <p:nvSpPr>
              <p:cNvPr id="21539" name="Arc 63"/>
              <p:cNvSpPr/>
              <p:nvPr/>
            </p:nvSpPr>
            <p:spPr bwMode="auto">
              <a:xfrm>
                <a:off x="1824" y="3248"/>
                <a:ext cx="94" cy="144"/>
              </a:xfrm>
              <a:custGeom>
                <a:avLst/>
                <a:gdLst>
                  <a:gd name="T0" fmla="*/ 0 w 21146"/>
                  <a:gd name="T1" fmla="*/ 0 h 21600"/>
                  <a:gd name="T2" fmla="*/ 0 w 21146"/>
                  <a:gd name="T3" fmla="*/ 0 h 21600"/>
                  <a:gd name="T4" fmla="*/ 0 w 21146"/>
                  <a:gd name="T5" fmla="*/ 0 h 21600"/>
                  <a:gd name="T6" fmla="*/ 0 60000 65536"/>
                  <a:gd name="T7" fmla="*/ 0 60000 65536"/>
                  <a:gd name="T8" fmla="*/ 0 60000 65536"/>
                  <a:gd name="T9" fmla="*/ 0 w 21146"/>
                  <a:gd name="T10" fmla="*/ 0 h 21600"/>
                  <a:gd name="T11" fmla="*/ 21146 w 21146"/>
                  <a:gd name="T12" fmla="*/ 21600 h 21600"/>
                </a:gdLst>
                <a:ahLst/>
                <a:cxnLst>
                  <a:cxn ang="T6">
                    <a:pos x="T0" y="T1"/>
                  </a:cxn>
                  <a:cxn ang="T7">
                    <a:pos x="T2" y="T3"/>
                  </a:cxn>
                  <a:cxn ang="T8">
                    <a:pos x="T4" y="T5"/>
                  </a:cxn>
                </a:cxnLst>
                <a:rect l="T9" t="T10" r="T11" b="T12"/>
                <a:pathLst>
                  <a:path w="21146" h="21600" fill="none" extrusionOk="0">
                    <a:moveTo>
                      <a:pt x="-1" y="0"/>
                    </a:moveTo>
                    <a:cubicBezTo>
                      <a:pt x="10231" y="0"/>
                      <a:pt x="19059" y="7178"/>
                      <a:pt x="21146" y="17194"/>
                    </a:cubicBezTo>
                  </a:path>
                  <a:path w="21146" h="21600" stroke="0" extrusionOk="0">
                    <a:moveTo>
                      <a:pt x="-1" y="0"/>
                    </a:moveTo>
                    <a:cubicBezTo>
                      <a:pt x="10231" y="0"/>
                      <a:pt x="19059" y="7178"/>
                      <a:pt x="21146" y="17194"/>
                    </a:cubicBezTo>
                    <a:lnTo>
                      <a:pt x="0" y="21600"/>
                    </a:lnTo>
                    <a:lnTo>
                      <a:pt x="-1" y="0"/>
                    </a:lnTo>
                    <a:close/>
                  </a:path>
                </a:pathLst>
              </a:custGeom>
              <a:noFill/>
              <a:ln w="28575">
                <a:solidFill>
                  <a:schemeClr val="tx1"/>
                </a:solidFill>
                <a:round/>
                <a:tailEnd type="none" w="sm"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1540" name="Rectangle 64"/>
              <p:cNvSpPr>
                <a:spLocks noChangeArrowheads="1"/>
              </p:cNvSpPr>
              <p:nvPr/>
            </p:nvSpPr>
            <p:spPr bwMode="auto">
              <a:xfrm>
                <a:off x="2003" y="3120"/>
                <a:ext cx="12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endPar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grpSp>
          <p:nvGrpSpPr>
            <p:cNvPr id="21535" name="Group 69"/>
            <p:cNvGrpSpPr/>
            <p:nvPr/>
          </p:nvGrpSpPr>
          <p:grpSpPr bwMode="auto">
            <a:xfrm>
              <a:off x="1872" y="2688"/>
              <a:ext cx="445" cy="272"/>
              <a:chOff x="2400" y="3120"/>
              <a:chExt cx="445" cy="272"/>
            </a:xfrm>
          </p:grpSpPr>
          <p:sp>
            <p:nvSpPr>
              <p:cNvPr id="21537" name="Arc 67"/>
              <p:cNvSpPr/>
              <p:nvPr/>
            </p:nvSpPr>
            <p:spPr bwMode="auto">
              <a:xfrm>
                <a:off x="2400" y="3216"/>
                <a:ext cx="190" cy="176"/>
              </a:xfrm>
              <a:custGeom>
                <a:avLst/>
                <a:gdLst>
                  <a:gd name="T0" fmla="*/ 0 w 21146"/>
                  <a:gd name="T1" fmla="*/ 0 h 21600"/>
                  <a:gd name="T2" fmla="*/ 0 w 21146"/>
                  <a:gd name="T3" fmla="*/ 0 h 21600"/>
                  <a:gd name="T4" fmla="*/ 0 w 21146"/>
                  <a:gd name="T5" fmla="*/ 0 h 21600"/>
                  <a:gd name="T6" fmla="*/ 0 60000 65536"/>
                  <a:gd name="T7" fmla="*/ 0 60000 65536"/>
                  <a:gd name="T8" fmla="*/ 0 60000 65536"/>
                  <a:gd name="T9" fmla="*/ 0 w 21146"/>
                  <a:gd name="T10" fmla="*/ 0 h 21600"/>
                  <a:gd name="T11" fmla="*/ 21146 w 21146"/>
                  <a:gd name="T12" fmla="*/ 21600 h 21600"/>
                </a:gdLst>
                <a:ahLst/>
                <a:cxnLst>
                  <a:cxn ang="T6">
                    <a:pos x="T0" y="T1"/>
                  </a:cxn>
                  <a:cxn ang="T7">
                    <a:pos x="T2" y="T3"/>
                  </a:cxn>
                  <a:cxn ang="T8">
                    <a:pos x="T4" y="T5"/>
                  </a:cxn>
                </a:cxnLst>
                <a:rect l="T9" t="T10" r="T11" b="T12"/>
                <a:pathLst>
                  <a:path w="21146" h="21600" fill="none" extrusionOk="0">
                    <a:moveTo>
                      <a:pt x="-1" y="0"/>
                    </a:moveTo>
                    <a:cubicBezTo>
                      <a:pt x="10231" y="0"/>
                      <a:pt x="19059" y="7178"/>
                      <a:pt x="21146" y="17194"/>
                    </a:cubicBezTo>
                  </a:path>
                  <a:path w="21146" h="21600" stroke="0" extrusionOk="0">
                    <a:moveTo>
                      <a:pt x="-1" y="0"/>
                    </a:moveTo>
                    <a:cubicBezTo>
                      <a:pt x="10231" y="0"/>
                      <a:pt x="19059" y="7178"/>
                      <a:pt x="21146" y="17194"/>
                    </a:cubicBezTo>
                    <a:lnTo>
                      <a:pt x="0" y="21600"/>
                    </a:lnTo>
                    <a:lnTo>
                      <a:pt x="-1" y="0"/>
                    </a:lnTo>
                    <a:close/>
                  </a:path>
                </a:pathLst>
              </a:custGeom>
              <a:noFill/>
              <a:ln w="28575">
                <a:solidFill>
                  <a:schemeClr val="tx1"/>
                </a:solidFill>
                <a:round/>
                <a:tailEnd type="none" w="sm"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1538" name="Rectangle 68"/>
              <p:cNvSpPr>
                <a:spLocks noChangeArrowheads="1"/>
              </p:cNvSpPr>
              <p:nvPr/>
            </p:nvSpPr>
            <p:spPr bwMode="auto">
              <a:xfrm>
                <a:off x="2628" y="3120"/>
                <a:ext cx="21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2</a:t>
                </a:r>
                <a:endPar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sp>
          <p:nvSpPr>
            <p:cNvPr id="21536" name="Rectangle 70"/>
            <p:cNvSpPr>
              <a:spLocks noChangeArrowheads="1"/>
            </p:cNvSpPr>
            <p:nvPr/>
          </p:nvSpPr>
          <p:spPr bwMode="auto">
            <a:xfrm>
              <a:off x="1390" y="1938"/>
              <a:ext cx="55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400" b="1" i="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 )</a:t>
              </a:r>
              <a:endParaRPr kumimoji="1" lang="en-US" altLang="zh-CN" sz="2400" b="1" i="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sp>
        <p:nvSpPr>
          <p:cNvPr id="36935" name="Text Box 71"/>
          <p:cNvSpPr txBox="1">
            <a:spLocks noChangeArrowheads="1"/>
          </p:cNvSpPr>
          <p:nvPr/>
        </p:nvSpPr>
        <p:spPr bwMode="auto">
          <a:xfrm>
            <a:off x="5105400" y="2971800"/>
            <a:ext cx="3733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a:solidFill>
                  <a:srgbClr val="0000FF"/>
                </a:solidFill>
                <a:latin typeface="Times New Roman" panose="02020603050405020304" pitchFamily="18" charset="0"/>
                <a:ea typeface="幼圆" panose="02010509060101010101" pitchFamily="49" charset="-122"/>
                <a:cs typeface="Times New Roman" panose="02020603050405020304" pitchFamily="18" charset="0"/>
              </a:rPr>
              <a:t>圆心坐标</a:t>
            </a:r>
            <a:r>
              <a:rPr kumimoji="1" lang="en-US" altLang="zh-CN" sz="2400">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zh-CN" altLang="en-US" sz="2400">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1/2(</a:t>
            </a:r>
            <a:r>
              <a:rPr kumimoji="1" lang="zh-CN" altLang="en-US" sz="2400" i="1">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400" baseline="-30000">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1</a:t>
            </a:r>
            <a:r>
              <a:rPr kumimoji="1" lang="zh-CN" altLang="en-US" sz="2400" b="1" i="1">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 +</a:t>
            </a:r>
            <a:r>
              <a:rPr kumimoji="1" lang="zh-CN" altLang="en-US" sz="2400" i="1">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400" baseline="-30000">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3 </a:t>
            </a:r>
            <a:r>
              <a:rPr kumimoji="1" lang="zh-CN" altLang="en-US" sz="2400">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zh-CN" altLang="en-US" sz="2400" b="1">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zh-CN" altLang="en-US" sz="2400">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0]</a:t>
            </a:r>
            <a:endParaRPr kumimoji="1" lang="zh-CN" altLang="en-US" sz="2400">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sp>
        <p:nvSpPr>
          <p:cNvPr id="36936" name="Text Box 72"/>
          <p:cNvSpPr txBox="1">
            <a:spLocks noChangeArrowheads="1"/>
          </p:cNvSpPr>
          <p:nvPr/>
        </p:nvSpPr>
        <p:spPr bwMode="auto">
          <a:xfrm>
            <a:off x="5181600" y="3657600"/>
            <a:ext cx="3733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a:solidFill>
                  <a:srgbClr val="0000FF"/>
                </a:solidFill>
                <a:latin typeface="Times New Roman" panose="02020603050405020304" pitchFamily="18" charset="0"/>
                <a:ea typeface="幼圆" panose="02010509060101010101" pitchFamily="49" charset="-122"/>
                <a:cs typeface="Times New Roman" panose="02020603050405020304" pitchFamily="18" charset="0"/>
              </a:rPr>
              <a:t>应力圆半径</a:t>
            </a:r>
            <a:r>
              <a:rPr kumimoji="1" lang="en-US" altLang="zh-CN" sz="2400" i="1">
                <a:solidFill>
                  <a:srgbClr val="FE101B"/>
                </a:solidFill>
                <a:latin typeface="Times New Roman" panose="02020603050405020304" pitchFamily="18" charset="0"/>
                <a:ea typeface="幼圆" panose="02010509060101010101" pitchFamily="49" charset="-122"/>
                <a:cs typeface="Times New Roman" panose="02020603050405020304" pitchFamily="18" charset="0"/>
              </a:rPr>
              <a:t>r</a:t>
            </a:r>
            <a:r>
              <a:rPr kumimoji="1" lang="en-US" altLang="zh-CN" sz="2400" b="1">
                <a:solidFill>
                  <a:srgbClr val="FE101B"/>
                </a:solidFill>
                <a:latin typeface="Times New Roman" panose="02020603050405020304" pitchFamily="18" charset="0"/>
                <a:ea typeface="幼圆" panose="02010509060101010101" pitchFamily="49" charset="-122"/>
                <a:cs typeface="Times New Roman" panose="02020603050405020304" pitchFamily="18" charset="0"/>
              </a:rPr>
              <a:t>＝</a:t>
            </a:r>
            <a:r>
              <a:rPr kumimoji="1" lang="en-US" altLang="zh-CN" sz="2400">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1/2(</a:t>
            </a:r>
            <a:r>
              <a:rPr kumimoji="1" lang="en-US" altLang="zh-CN" sz="2400" i="1">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400" baseline="-30000">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1</a:t>
            </a:r>
            <a:r>
              <a:rPr kumimoji="1" lang="en-US" altLang="zh-CN" sz="2400" i="1">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zh-CN" altLang="en-US" sz="2400" i="1">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400" baseline="-30000">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3</a:t>
            </a:r>
            <a:r>
              <a:rPr kumimoji="1" lang="en-US" altLang="zh-CN" sz="2400" i="1" baseline="-30000">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 </a:t>
            </a:r>
            <a:r>
              <a:rPr kumimoji="1" lang="zh-CN" altLang="en-US" sz="2400">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endParaRPr kumimoji="1" lang="zh-CN" altLang="en-US" sz="2400">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sp>
        <p:nvSpPr>
          <p:cNvPr id="36937" name="AutoShape 73"/>
          <p:cNvSpPr>
            <a:spLocks noChangeArrowheads="1"/>
          </p:cNvSpPr>
          <p:nvPr/>
        </p:nvSpPr>
        <p:spPr bwMode="auto">
          <a:xfrm>
            <a:off x="1743153" y="4964113"/>
            <a:ext cx="2667792" cy="1295400"/>
          </a:xfrm>
          <a:prstGeom prst="wedgeRoundRectCallout">
            <a:avLst>
              <a:gd name="adj1" fmla="val 9771"/>
              <a:gd name="adj2" fmla="val -97429"/>
              <a:gd name="adj3" fmla="val 16667"/>
            </a:avLst>
          </a:prstGeom>
          <a:solidFill>
            <a:schemeClr val="folHlink"/>
          </a:solidFill>
          <a:ln w="9525">
            <a:solidFill>
              <a:schemeClr val="tx1"/>
            </a:solidFill>
            <a:miter lim="800000"/>
            <a:tailEnd type="none" w="sm" len="lg"/>
          </a:ln>
        </p:spPr>
        <p:txBody>
          <a:bodyPr lIns="90000" tIns="46800" rIns="90000" bIns="4680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土中某</a:t>
            </a:r>
            <a:r>
              <a:rPr kumimoji="1" lang="zh-CN" altLang="en-US" sz="2400" b="1" dirty="0" smtClean="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点</a:t>
            </a:r>
            <a:r>
              <a:rPr kumimoji="1" lang="en-US" altLang="zh-CN" sz="2400" b="1" dirty="0" smtClean="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A</a:t>
            </a:r>
            <a:r>
              <a:rPr kumimoji="1" lang="zh-CN" altLang="en-US" sz="2400" b="1" dirty="0" smtClean="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的</a:t>
            </a:r>
            <a:r>
              <a:rPr kumimoji="1" lang="zh-CN" altLang="en-US" sz="24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hlinkClick r:id="rId3" action="ppaction://hlinkfile"/>
              </a:rPr>
              <a:t>应力状态</a:t>
            </a:r>
            <a:r>
              <a:rPr kumimoji="1" lang="zh-CN" altLang="en-US" sz="24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可用莫尔应力圆描述</a:t>
            </a:r>
            <a:r>
              <a:rPr kumimoji="1" lang="zh-CN" altLang="en-US" sz="2400" dirty="0">
                <a:latin typeface="Times New Roman" panose="02020603050405020304" pitchFamily="18" charset="0"/>
                <a:ea typeface="幼圆" panose="02010509060101010101" pitchFamily="49" charset="-122"/>
                <a:cs typeface="Times New Roman" panose="02020603050405020304" pitchFamily="18" charset="0"/>
              </a:rPr>
              <a:t> </a:t>
            </a:r>
            <a:endParaRPr kumimoji="1" lang="zh-CN" altLang="en-US" sz="2400" dirty="0">
              <a:latin typeface="Times New Roman" panose="02020603050405020304" pitchFamily="18" charset="0"/>
              <a:ea typeface="幼圆" panose="02010509060101010101" pitchFamily="49" charset="-122"/>
              <a:cs typeface="Times New Roman" panose="02020603050405020304" pitchFamily="18" charset="0"/>
            </a:endParaRPr>
          </a:p>
        </p:txBody>
      </p:sp>
      <p:grpSp>
        <p:nvGrpSpPr>
          <p:cNvPr id="21514" name="Group 48"/>
          <p:cNvGrpSpPr/>
          <p:nvPr/>
        </p:nvGrpSpPr>
        <p:grpSpPr bwMode="auto">
          <a:xfrm>
            <a:off x="5508104" y="4338638"/>
            <a:ext cx="1765300" cy="2243137"/>
            <a:chOff x="822" y="1968"/>
            <a:chExt cx="1482" cy="1834"/>
          </a:xfrm>
        </p:grpSpPr>
        <p:sp>
          <p:nvSpPr>
            <p:cNvPr id="21515" name="Rectangle 4"/>
            <p:cNvSpPr>
              <a:spLocks noChangeArrowheads="1"/>
            </p:cNvSpPr>
            <p:nvPr/>
          </p:nvSpPr>
          <p:spPr bwMode="auto">
            <a:xfrm>
              <a:off x="1248" y="2352"/>
              <a:ext cx="576" cy="1008"/>
            </a:xfrm>
            <a:prstGeom prst="rect">
              <a:avLst/>
            </a:prstGeom>
            <a:noFill/>
            <a:ln w="28575">
              <a:solidFill>
                <a:schemeClr val="tx1"/>
              </a:solidFill>
              <a:miter lim="800000"/>
              <a:tailEnd type="none" w="sm" len="lg"/>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latin typeface="Times New Roman" panose="02020603050405020304" pitchFamily="18" charset="0"/>
                <a:ea typeface="幼圆" panose="02010509060101010101" pitchFamily="49" charset="-122"/>
                <a:cs typeface="Times New Roman" panose="02020603050405020304" pitchFamily="18" charset="0"/>
              </a:endParaRPr>
            </a:p>
          </p:txBody>
        </p:sp>
        <p:grpSp>
          <p:nvGrpSpPr>
            <p:cNvPr id="21516" name="Group 17"/>
            <p:cNvGrpSpPr/>
            <p:nvPr/>
          </p:nvGrpSpPr>
          <p:grpSpPr bwMode="auto">
            <a:xfrm>
              <a:off x="822" y="1968"/>
              <a:ext cx="1482" cy="1834"/>
              <a:chOff x="678" y="1248"/>
              <a:chExt cx="1482" cy="1834"/>
            </a:xfrm>
          </p:grpSpPr>
          <p:sp>
            <p:nvSpPr>
              <p:cNvPr id="21521" name="Line 5"/>
              <p:cNvSpPr>
                <a:spLocks noChangeShapeType="1"/>
              </p:cNvSpPr>
              <p:nvPr/>
            </p:nvSpPr>
            <p:spPr bwMode="auto">
              <a:xfrm>
                <a:off x="720" y="2160"/>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21522" name="Line 6"/>
              <p:cNvSpPr>
                <a:spLocks noChangeShapeType="1"/>
              </p:cNvSpPr>
              <p:nvPr/>
            </p:nvSpPr>
            <p:spPr bwMode="auto">
              <a:xfrm flipH="1">
                <a:off x="1728" y="2160"/>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21523" name="Line 7"/>
              <p:cNvSpPr>
                <a:spLocks noChangeShapeType="1"/>
              </p:cNvSpPr>
              <p:nvPr/>
            </p:nvSpPr>
            <p:spPr bwMode="auto">
              <a:xfrm>
                <a:off x="1440" y="1248"/>
                <a:ext cx="0" cy="384"/>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21524" name="Line 8"/>
              <p:cNvSpPr>
                <a:spLocks noChangeShapeType="1"/>
              </p:cNvSpPr>
              <p:nvPr/>
            </p:nvSpPr>
            <p:spPr bwMode="auto">
              <a:xfrm flipV="1">
                <a:off x="1440" y="2640"/>
                <a:ext cx="0" cy="384"/>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21525" name="Rectangle 9"/>
              <p:cNvSpPr>
                <a:spLocks noChangeArrowheads="1"/>
              </p:cNvSpPr>
              <p:nvPr/>
            </p:nvSpPr>
            <p:spPr bwMode="auto">
              <a:xfrm>
                <a:off x="1877" y="1872"/>
                <a:ext cx="24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3</a:t>
                </a:r>
                <a:endParaRPr kumimoji="1" lang="zh-CN" altLang="en-US"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sp>
            <p:nvSpPr>
              <p:cNvPr id="21526" name="Rectangle 10"/>
              <p:cNvSpPr>
                <a:spLocks noChangeArrowheads="1"/>
              </p:cNvSpPr>
              <p:nvPr/>
            </p:nvSpPr>
            <p:spPr bwMode="auto">
              <a:xfrm>
                <a:off x="678" y="1872"/>
                <a:ext cx="24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3</a:t>
                </a:r>
                <a:endParaRPr kumimoji="1" lang="zh-CN" altLang="en-US"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sp>
            <p:nvSpPr>
              <p:cNvPr id="21527" name="Rectangle 11"/>
              <p:cNvSpPr>
                <a:spLocks noChangeArrowheads="1"/>
              </p:cNvSpPr>
              <p:nvPr/>
            </p:nvSpPr>
            <p:spPr bwMode="auto">
              <a:xfrm>
                <a:off x="1158" y="1248"/>
                <a:ext cx="24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1</a:t>
                </a:r>
                <a:endParaRPr kumimoji="1" lang="zh-CN" altLang="en-US"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sp>
            <p:nvSpPr>
              <p:cNvPr id="21528" name="Rectangle 12"/>
              <p:cNvSpPr>
                <a:spLocks noChangeArrowheads="1"/>
              </p:cNvSpPr>
              <p:nvPr/>
            </p:nvSpPr>
            <p:spPr bwMode="auto">
              <a:xfrm>
                <a:off x="1158" y="2784"/>
                <a:ext cx="24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1</a:t>
                </a:r>
                <a:endParaRPr kumimoji="1" lang="zh-CN" altLang="en-US"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sp>
          <p:nvSpPr>
            <p:cNvPr id="21517" name="Line 13"/>
            <p:cNvSpPr>
              <a:spLocks noChangeShapeType="1"/>
            </p:cNvSpPr>
            <p:nvPr/>
          </p:nvSpPr>
          <p:spPr bwMode="auto">
            <a:xfrm flipV="1">
              <a:off x="1248" y="2208"/>
              <a:ext cx="720" cy="1296"/>
            </a:xfrm>
            <a:prstGeom prst="line">
              <a:avLst/>
            </a:prstGeom>
            <a:noFill/>
            <a:ln w="28575">
              <a:solidFill>
                <a:srgbClr val="FE101B"/>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grpSp>
          <p:nvGrpSpPr>
            <p:cNvPr id="21518" name="Group 18"/>
            <p:cNvGrpSpPr/>
            <p:nvPr/>
          </p:nvGrpSpPr>
          <p:grpSpPr bwMode="auto">
            <a:xfrm>
              <a:off x="1392" y="3089"/>
              <a:ext cx="320" cy="298"/>
              <a:chOff x="1296" y="2369"/>
              <a:chExt cx="320" cy="298"/>
            </a:xfrm>
          </p:grpSpPr>
          <p:sp>
            <p:nvSpPr>
              <p:cNvPr id="21519" name="Arc 15"/>
              <p:cNvSpPr/>
              <p:nvPr/>
            </p:nvSpPr>
            <p:spPr bwMode="auto">
              <a:xfrm>
                <a:off x="1296" y="2496"/>
                <a:ext cx="96"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tailEnd type="none" w="sm"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1520" name="Rectangle 16"/>
              <p:cNvSpPr>
                <a:spLocks noChangeArrowheads="1"/>
              </p:cNvSpPr>
              <p:nvPr/>
            </p:nvSpPr>
            <p:spPr bwMode="auto">
              <a:xfrm>
                <a:off x="1455" y="2369"/>
                <a:ext cx="16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endPar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grpSp>
      <p:sp>
        <p:nvSpPr>
          <p:cNvPr id="45" name="Rectangle 6"/>
          <p:cNvSpPr>
            <a:spLocks noChangeArrowheads="1"/>
          </p:cNvSpPr>
          <p:nvPr/>
        </p:nvSpPr>
        <p:spPr bwMode="auto">
          <a:xfrm>
            <a:off x="-1" y="2"/>
            <a:ext cx="4533901"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§5.2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土的抗剪强度理论</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911"/>
                                        </p:tgtEl>
                                        <p:attrNameLst>
                                          <p:attrName>style.visibility</p:attrName>
                                        </p:attrNameLst>
                                      </p:cBhvr>
                                      <p:to>
                                        <p:strVal val="visible"/>
                                      </p:to>
                                    </p:set>
                                    <p:animEffect transition="in" filter="blinds(horizontal)">
                                      <p:cBhvr>
                                        <p:cTn id="7" dur="500"/>
                                        <p:tgtEl>
                                          <p:spTgt spid="369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873"/>
                                        </p:tgtEl>
                                        <p:attrNameLst>
                                          <p:attrName>style.visibility</p:attrName>
                                        </p:attrNameLst>
                                      </p:cBhvr>
                                      <p:to>
                                        <p:strVal val="visible"/>
                                      </p:to>
                                    </p:set>
                                    <p:animEffect transition="in" filter="blinds(horizontal)">
                                      <p:cBhvr>
                                        <p:cTn id="12" dur="500"/>
                                        <p:tgtEl>
                                          <p:spTgt spid="3687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935"/>
                                        </p:tgtEl>
                                        <p:attrNameLst>
                                          <p:attrName>style.visibility</p:attrName>
                                        </p:attrNameLst>
                                      </p:cBhvr>
                                      <p:to>
                                        <p:strVal val="visible"/>
                                      </p:to>
                                    </p:set>
                                    <p:animEffect transition="in" filter="blinds(horizontal)">
                                      <p:cBhvr>
                                        <p:cTn id="17" dur="500"/>
                                        <p:tgtEl>
                                          <p:spTgt spid="369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936"/>
                                        </p:tgtEl>
                                        <p:attrNameLst>
                                          <p:attrName>style.visibility</p:attrName>
                                        </p:attrNameLst>
                                      </p:cBhvr>
                                      <p:to>
                                        <p:strVal val="visible"/>
                                      </p:to>
                                    </p:set>
                                    <p:animEffect transition="in" filter="blinds(horizontal)">
                                      <p:cBhvr>
                                        <p:cTn id="22" dur="500"/>
                                        <p:tgtEl>
                                          <p:spTgt spid="36936"/>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2" fill="hold" grpId="0" nodeType="clickEffect">
                                  <p:stCondLst>
                                    <p:cond delay="0"/>
                                  </p:stCondLst>
                                  <p:childTnLst>
                                    <p:set>
                                      <p:cBhvr>
                                        <p:cTn id="26" dur="1" fill="hold">
                                          <p:stCondLst>
                                            <p:cond delay="0"/>
                                          </p:stCondLst>
                                        </p:cTn>
                                        <p:tgtEl>
                                          <p:spTgt spid="36937"/>
                                        </p:tgtEl>
                                        <p:attrNameLst>
                                          <p:attrName>style.visibility</p:attrName>
                                        </p:attrNameLst>
                                      </p:cBhvr>
                                      <p:to>
                                        <p:strVal val="visible"/>
                                      </p:to>
                                    </p:set>
                                    <p:anim calcmode="lin" valueType="num">
                                      <p:cBhvr>
                                        <p:cTn id="27" dur="500" fill="hold"/>
                                        <p:tgtEl>
                                          <p:spTgt spid="36937"/>
                                        </p:tgtEl>
                                        <p:attrNameLst>
                                          <p:attrName>ppt_x</p:attrName>
                                        </p:attrNameLst>
                                      </p:cBhvr>
                                      <p:tavLst>
                                        <p:tav tm="0">
                                          <p:val>
                                            <p:strVal val="#ppt_x+#ppt_w/2"/>
                                          </p:val>
                                        </p:tav>
                                        <p:tav tm="100000">
                                          <p:val>
                                            <p:strVal val="#ppt_x"/>
                                          </p:val>
                                        </p:tav>
                                      </p:tavLst>
                                    </p:anim>
                                    <p:anim calcmode="lin" valueType="num">
                                      <p:cBhvr>
                                        <p:cTn id="28" dur="500" fill="hold"/>
                                        <p:tgtEl>
                                          <p:spTgt spid="36937"/>
                                        </p:tgtEl>
                                        <p:attrNameLst>
                                          <p:attrName>ppt_y</p:attrName>
                                        </p:attrNameLst>
                                      </p:cBhvr>
                                      <p:tavLst>
                                        <p:tav tm="0">
                                          <p:val>
                                            <p:strVal val="#ppt_y"/>
                                          </p:val>
                                        </p:tav>
                                        <p:tav tm="100000">
                                          <p:val>
                                            <p:strVal val="#ppt_y"/>
                                          </p:val>
                                        </p:tav>
                                      </p:tavLst>
                                    </p:anim>
                                    <p:anim calcmode="lin" valueType="num">
                                      <p:cBhvr>
                                        <p:cTn id="29" dur="500" fill="hold"/>
                                        <p:tgtEl>
                                          <p:spTgt spid="36937"/>
                                        </p:tgtEl>
                                        <p:attrNameLst>
                                          <p:attrName>ppt_w</p:attrName>
                                        </p:attrNameLst>
                                      </p:cBhvr>
                                      <p:tavLst>
                                        <p:tav tm="0">
                                          <p:val>
                                            <p:fltVal val="0"/>
                                          </p:val>
                                        </p:tav>
                                        <p:tav tm="100000">
                                          <p:val>
                                            <p:strVal val="#ppt_w"/>
                                          </p:val>
                                        </p:tav>
                                      </p:tavLst>
                                    </p:anim>
                                    <p:anim calcmode="lin" valueType="num">
                                      <p:cBhvr>
                                        <p:cTn id="30" dur="500" fill="hold"/>
                                        <p:tgtEl>
                                          <p:spTgt spid="369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11" grpId="0" autoUpdateAnimBg="0"/>
      <p:bldP spid="36935" grpId="0" autoUpdateAnimBg="0"/>
      <p:bldP spid="36936" grpId="0" autoUpdateAnimBg="0"/>
      <p:bldP spid="36937"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1"/>
          <p:cNvSpPr>
            <a:spLocks noGrp="1" noChangeArrowheads="1"/>
          </p:cNvSpPr>
          <p:nvPr>
            <p:ph type="sldNum" sz="quarter" idx="12"/>
          </p:nvPr>
        </p:nvSpPr>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lvl="0"/>
            <a:fld id="{01D06F86-3335-4F38-B28B-8CBA0643D8D1}" type="slidenum">
              <a:rPr lang="zh-CN" altLang="en-US" noProof="0" smtClean="0"/>
            </a:fld>
            <a:endParaRPr lang="en-US" altLang="zh-CN" noProof="0"/>
          </a:p>
        </p:txBody>
      </p:sp>
      <p:sp>
        <p:nvSpPr>
          <p:cNvPr id="5123" name="Text Box 6"/>
          <p:cNvSpPr txBox="1">
            <a:spLocks noChangeArrowheads="1"/>
          </p:cNvSpPr>
          <p:nvPr/>
        </p:nvSpPr>
        <p:spPr bwMode="auto">
          <a:xfrm>
            <a:off x="1519420" y="533400"/>
            <a:ext cx="60644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1" lang="zh-CN" altLang="en-US" sz="4800" b="1"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第七章 </a:t>
            </a:r>
            <a:r>
              <a:rPr kumimoji="1" lang="zh-CN" altLang="en-US" sz="4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土</a:t>
            </a:r>
            <a:r>
              <a:rPr kumimoji="1" lang="zh-CN" altLang="en-US" sz="4800" b="1"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的抗剪强度</a:t>
            </a:r>
            <a:endParaRPr kumimoji="1" lang="zh-CN" altLang="en-US" sz="4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sp>
        <p:nvSpPr>
          <p:cNvPr id="5" name="Rectangle 4"/>
          <p:cNvSpPr txBox="1">
            <a:spLocks noChangeArrowheads="1"/>
          </p:cNvSpPr>
          <p:nvPr/>
        </p:nvSpPr>
        <p:spPr>
          <a:xfrm>
            <a:off x="1619250" y="2000250"/>
            <a:ext cx="5983288" cy="3733006"/>
          </a:xfrm>
          <a:prstGeom prst="rect">
            <a:avLst/>
          </a:prstGeom>
          <a:noFill/>
        </p:spPr>
        <p:txBody>
          <a:bodyPr lIns="0" tIns="0" rIns="0" bIns="0"/>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6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6pPr>
            <a:lvl7pPr marL="25958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7pPr>
            <a:lvl8pPr marL="30530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8pPr>
            <a:lvl9pPr marL="35102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9pPr>
          </a:lstStyle>
          <a:p>
            <a:pPr eaLnBrk="1" hangingPunct="1">
              <a:buFont typeface="Wingdings" panose="05000000000000000000" pitchFamily="2" charset="2"/>
              <a:buNone/>
            </a:pPr>
            <a:r>
              <a:rPr lang="en-US" altLang="zh-CN" sz="2800" b="1" kern="0" dirty="0" smtClean="0">
                <a:latin typeface="Times New Roman" panose="02020603050405020304" pitchFamily="18" charset="0"/>
                <a:ea typeface="+mj-ea"/>
                <a:cs typeface="Times New Roman" panose="02020603050405020304" pitchFamily="18" charset="0"/>
              </a:rPr>
              <a:t>§5.1 </a:t>
            </a:r>
            <a:r>
              <a:rPr lang="zh-CN" altLang="en-US" sz="2800" b="1" kern="0" dirty="0" smtClean="0">
                <a:latin typeface="Times New Roman" panose="02020603050405020304" pitchFamily="18" charset="0"/>
                <a:ea typeface="+mj-ea"/>
                <a:cs typeface="Times New Roman" panose="02020603050405020304" pitchFamily="18" charset="0"/>
              </a:rPr>
              <a:t>概述</a:t>
            </a:r>
            <a:endParaRPr lang="zh-CN" altLang="en-US" sz="2800" b="1" kern="0" dirty="0" smtClean="0">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§5.2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土的抗剪强度理论</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§5.3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土的抗剪强度试验</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§5.4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三轴压缩试验中的孔隙压力系数</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§5.5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饱和黏性土的抗剪强度</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§5.6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应力路径在强度问题中的应用</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§5.7</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无黏性土的抗剪强度</a:t>
            </a:r>
            <a:endParaRPr lang="zh-CN" altLang="en-US" sz="2800" b="1" kern="0" dirty="0">
              <a:solidFill>
                <a:schemeClr val="bg1"/>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65163" y="642939"/>
            <a:ext cx="3354387" cy="442912"/>
          </a:xfrm>
        </p:spPr>
        <p:txBody>
          <a:bodyPr lIns="0" tIns="0" rIns="0" bIns="0"/>
          <a:lstStyle/>
          <a:p>
            <a:pPr eaLnBrk="1" hangingPunct="1"/>
            <a:r>
              <a:rPr lang="zh-CN" altLang="en-US" sz="2600" b="1" dirty="0">
                <a:solidFill>
                  <a:srgbClr val="0000FF"/>
                </a:solidFill>
                <a:latin typeface="+mn-ea"/>
                <a:ea typeface="+mn-ea"/>
                <a:cs typeface="Times New Roman" panose="02020603050405020304" pitchFamily="18" charset="0"/>
              </a:rPr>
              <a:t>3.土的极限平衡条件</a:t>
            </a:r>
            <a:endParaRPr lang="zh-CN" altLang="en-US" sz="2600" b="1" dirty="0">
              <a:solidFill>
                <a:srgbClr val="0000FF"/>
              </a:solidFill>
              <a:latin typeface="+mn-ea"/>
              <a:ea typeface="+mn-ea"/>
              <a:cs typeface="Times New Roman" panose="02020603050405020304" pitchFamily="18" charset="0"/>
            </a:endParaRPr>
          </a:p>
        </p:txBody>
      </p:sp>
      <p:sp>
        <p:nvSpPr>
          <p:cNvPr id="73731" name="Rectangle 3"/>
          <p:cNvSpPr>
            <a:spLocks noGrp="1" noChangeArrowheads="1"/>
          </p:cNvSpPr>
          <p:nvPr>
            <p:ph type="body" idx="1"/>
          </p:nvPr>
        </p:nvSpPr>
        <p:spPr>
          <a:xfrm>
            <a:off x="765175" y="4932363"/>
            <a:ext cx="4202113" cy="522287"/>
          </a:xfrm>
        </p:spPr>
        <p:txBody>
          <a:bodyPr/>
          <a:lstStyle/>
          <a:p>
            <a:pPr eaLnBrk="1" hangingPunct="1">
              <a:buFont typeface="Wingdings" panose="05000000000000000000" pitchFamily="2" charset="2"/>
              <a:buNone/>
            </a:pPr>
            <a:r>
              <a:rPr lang="zh-CN" altLang="en-US" sz="2400" b="1" dirty="0">
                <a:solidFill>
                  <a:srgbClr val="009999"/>
                </a:solidFill>
                <a:latin typeface="Times New Roman" panose="02020603050405020304" pitchFamily="18" charset="0"/>
                <a:ea typeface="幼圆" panose="02010509060101010101" pitchFamily="49" charset="-122"/>
                <a:cs typeface="Times New Roman" panose="02020603050405020304" pitchFamily="18" charset="0"/>
              </a:rPr>
              <a:t>应力圆位于强度线</a:t>
            </a:r>
            <a:r>
              <a:rPr lang="zh-CN" altLang="en-US" sz="24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下方：</a:t>
            </a:r>
            <a:endParaRPr lang="zh-CN" altLang="en-US" sz="24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73733" name="Line 5"/>
          <p:cNvSpPr>
            <a:spLocks noChangeShapeType="1"/>
          </p:cNvSpPr>
          <p:nvPr/>
        </p:nvSpPr>
        <p:spPr bwMode="auto">
          <a:xfrm>
            <a:off x="2438400" y="3657600"/>
            <a:ext cx="3962400" cy="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3734" name="Text Box 6"/>
          <p:cNvSpPr txBox="1">
            <a:spLocks noChangeArrowheads="1"/>
          </p:cNvSpPr>
          <p:nvPr/>
        </p:nvSpPr>
        <p:spPr bwMode="auto">
          <a:xfrm>
            <a:off x="6553200" y="34290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accent1"/>
              </a:buClr>
              <a:buSzPct val="80000"/>
              <a:buFont typeface="Wingdings" panose="05000000000000000000" pitchFamily="2" charset="2"/>
              <a:buNone/>
            </a:pPr>
            <a:r>
              <a:rPr kumimoji="1" lang="zh-CN" altLang="en-US" sz="32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zh-CN" altLang="en-US" sz="3200" b="1">
                <a:latin typeface="Times New Roman" panose="02020603050405020304" pitchFamily="18" charset="0"/>
                <a:ea typeface="幼圆" panose="02010509060101010101" pitchFamily="49" charset="-122"/>
                <a:cs typeface="Times New Roman" panose="02020603050405020304" pitchFamily="18" charset="0"/>
              </a:rPr>
              <a:t> </a:t>
            </a:r>
            <a:endParaRPr kumimoji="1" lang="zh-CN" altLang="en-US" sz="3200" b="1">
              <a:latin typeface="Times New Roman" panose="02020603050405020304" pitchFamily="18" charset="0"/>
              <a:ea typeface="幼圆" panose="02010509060101010101" pitchFamily="49" charset="-122"/>
              <a:cs typeface="Times New Roman" panose="02020603050405020304" pitchFamily="18" charset="0"/>
            </a:endParaRPr>
          </a:p>
        </p:txBody>
      </p:sp>
      <p:sp>
        <p:nvSpPr>
          <p:cNvPr id="73735" name="Line 7"/>
          <p:cNvSpPr>
            <a:spLocks noChangeShapeType="1"/>
          </p:cNvSpPr>
          <p:nvPr/>
        </p:nvSpPr>
        <p:spPr bwMode="auto">
          <a:xfrm flipV="1">
            <a:off x="2438400" y="1295400"/>
            <a:ext cx="0" cy="236220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3736" name="Text Box 8"/>
          <p:cNvSpPr txBox="1">
            <a:spLocks noChangeArrowheads="1"/>
          </p:cNvSpPr>
          <p:nvPr/>
        </p:nvSpPr>
        <p:spPr bwMode="auto">
          <a:xfrm>
            <a:off x="1887538" y="1196975"/>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accent1"/>
              </a:buClr>
              <a:buSzPct val="80000"/>
              <a:buFont typeface="Wingdings" panose="05000000000000000000" pitchFamily="2" charset="2"/>
              <a:buNone/>
            </a:pPr>
            <a:r>
              <a:rPr kumimoji="1" lang="zh-CN" altLang="en-US" sz="32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zh-CN" altLang="en-US" sz="3200" b="1">
                <a:latin typeface="Times New Roman" panose="02020603050405020304" pitchFamily="18" charset="0"/>
                <a:ea typeface="幼圆" panose="02010509060101010101" pitchFamily="49" charset="-122"/>
                <a:cs typeface="Times New Roman" panose="02020603050405020304" pitchFamily="18" charset="0"/>
              </a:rPr>
              <a:t> </a:t>
            </a:r>
            <a:endParaRPr kumimoji="1" lang="zh-CN" altLang="en-US" sz="3200" b="1">
              <a:latin typeface="Times New Roman" panose="02020603050405020304" pitchFamily="18" charset="0"/>
              <a:ea typeface="幼圆" panose="02010509060101010101" pitchFamily="49" charset="-122"/>
              <a:cs typeface="Times New Roman" panose="02020603050405020304" pitchFamily="18" charset="0"/>
            </a:endParaRPr>
          </a:p>
        </p:txBody>
      </p:sp>
      <p:sp>
        <p:nvSpPr>
          <p:cNvPr id="73737" name="Line 9"/>
          <p:cNvSpPr>
            <a:spLocks noChangeShapeType="1"/>
          </p:cNvSpPr>
          <p:nvPr/>
        </p:nvSpPr>
        <p:spPr bwMode="auto">
          <a:xfrm flipV="1">
            <a:off x="2438400" y="2133600"/>
            <a:ext cx="3200400" cy="114300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738" name="Text Box 10"/>
          <p:cNvSpPr txBox="1">
            <a:spLocks noChangeArrowheads="1"/>
          </p:cNvSpPr>
          <p:nvPr/>
        </p:nvSpPr>
        <p:spPr bwMode="auto">
          <a:xfrm>
            <a:off x="5715000" y="1676400"/>
            <a:ext cx="1219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accent1"/>
              </a:buClr>
              <a:buSzPct val="80000"/>
              <a:buFont typeface="Wingdings" panose="05000000000000000000" pitchFamily="2" charset="2"/>
              <a:buNone/>
            </a:pPr>
            <a:r>
              <a:rPr kumimoji="1" lang="zh-CN" altLang="en-US" sz="2800" b="1">
                <a:solidFill>
                  <a:srgbClr val="BD010A"/>
                </a:solidFill>
                <a:latin typeface="Times New Roman" panose="02020603050405020304" pitchFamily="18" charset="0"/>
                <a:ea typeface="幼圆" panose="02010509060101010101" pitchFamily="49" charset="-122"/>
                <a:cs typeface="Times New Roman" panose="02020603050405020304" pitchFamily="18" charset="0"/>
              </a:rPr>
              <a:t>强度线</a:t>
            </a:r>
            <a:endParaRPr kumimoji="1" lang="zh-CN" altLang="en-US" sz="2800" b="1">
              <a:solidFill>
                <a:srgbClr val="BD010A"/>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73739" name="Oval 11"/>
          <p:cNvSpPr>
            <a:spLocks noChangeArrowheads="1"/>
          </p:cNvSpPr>
          <p:nvPr/>
        </p:nvSpPr>
        <p:spPr bwMode="auto">
          <a:xfrm>
            <a:off x="3505200" y="3048000"/>
            <a:ext cx="1143000" cy="1143000"/>
          </a:xfrm>
          <a:prstGeom prst="ellipse">
            <a:avLst/>
          </a:prstGeom>
          <a:noFill/>
          <a:ln w="28575">
            <a:solidFill>
              <a:srgbClr val="FF00FF"/>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latin typeface="Times New Roman" panose="02020603050405020304" pitchFamily="18" charset="0"/>
              <a:ea typeface="幼圆" panose="02010509060101010101" pitchFamily="49" charset="-122"/>
              <a:cs typeface="Times New Roman" panose="02020603050405020304" pitchFamily="18" charset="0"/>
            </a:endParaRPr>
          </a:p>
        </p:txBody>
      </p:sp>
      <p:sp>
        <p:nvSpPr>
          <p:cNvPr id="73740" name="Text Box 12"/>
          <p:cNvSpPr txBox="1">
            <a:spLocks noChangeArrowheads="1"/>
          </p:cNvSpPr>
          <p:nvPr/>
        </p:nvSpPr>
        <p:spPr bwMode="auto">
          <a:xfrm>
            <a:off x="914400" y="5486400"/>
            <a:ext cx="396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accent1"/>
              </a:buClr>
              <a:buSzPct val="80000"/>
              <a:buFont typeface="Wingdings" panose="05000000000000000000" pitchFamily="2" charset="2"/>
              <a:buNone/>
            </a:pPr>
            <a:r>
              <a:rPr kumimoji="1" lang="zh-CN" altLang="en-US" sz="2400" b="1" dirty="0">
                <a:solidFill>
                  <a:srgbClr val="009999"/>
                </a:solidFill>
                <a:latin typeface="Times New Roman" panose="02020603050405020304" pitchFamily="18" charset="0"/>
                <a:ea typeface="幼圆" panose="02010509060101010101" pitchFamily="49" charset="-122"/>
                <a:cs typeface="Times New Roman" panose="02020603050405020304" pitchFamily="18" charset="0"/>
              </a:rPr>
              <a:t>应力圆与强度线</a:t>
            </a:r>
            <a:r>
              <a:rPr kumimoji="1" lang="zh-CN" altLang="en-US" sz="24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相切：</a:t>
            </a:r>
            <a:endParaRPr kumimoji="1" lang="zh-CN" altLang="en-US" sz="24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73741" name="Oval 13"/>
          <p:cNvSpPr>
            <a:spLocks noChangeArrowheads="1"/>
          </p:cNvSpPr>
          <p:nvPr/>
        </p:nvSpPr>
        <p:spPr bwMode="auto">
          <a:xfrm>
            <a:off x="3505200" y="2590800"/>
            <a:ext cx="2057400" cy="1887538"/>
          </a:xfrm>
          <a:prstGeom prst="ellipse">
            <a:avLst/>
          </a:prstGeom>
          <a:noFill/>
          <a:ln w="28575">
            <a:solidFill>
              <a:srgbClr val="009900"/>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buClr>
                <a:schemeClr val="accent1"/>
              </a:buClr>
              <a:buSzPct val="80000"/>
              <a:buFont typeface="Wingdings" panose="05000000000000000000" pitchFamily="2" charset="2"/>
              <a:buNone/>
            </a:pPr>
            <a:endParaRPr kumimoji="1" lang="zh-CN" altLang="en-US" sz="2400">
              <a:solidFill>
                <a:srgbClr val="BD010A"/>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73742" name="Text Box 14"/>
          <p:cNvSpPr txBox="1">
            <a:spLocks noChangeArrowheads="1"/>
          </p:cNvSpPr>
          <p:nvPr/>
        </p:nvSpPr>
        <p:spPr bwMode="auto">
          <a:xfrm>
            <a:off x="914400" y="6096000"/>
            <a:ext cx="411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accent1"/>
              </a:buClr>
              <a:buSzPct val="80000"/>
              <a:buFont typeface="Wingdings" panose="05000000000000000000" pitchFamily="2" charset="2"/>
              <a:buNone/>
            </a:pPr>
            <a:r>
              <a:rPr kumimoji="1" lang="zh-CN" altLang="en-US" sz="2400" b="1" dirty="0">
                <a:solidFill>
                  <a:srgbClr val="009999"/>
                </a:solidFill>
                <a:latin typeface="Times New Roman" panose="02020603050405020304" pitchFamily="18" charset="0"/>
                <a:ea typeface="幼圆" panose="02010509060101010101" pitchFamily="49" charset="-122"/>
                <a:cs typeface="Times New Roman" panose="02020603050405020304" pitchFamily="18" charset="0"/>
              </a:rPr>
              <a:t>应力圆与强度线</a:t>
            </a:r>
            <a:r>
              <a:rPr kumimoji="1" lang="zh-CN" altLang="en-US" sz="24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相割：</a:t>
            </a:r>
            <a:endParaRPr kumimoji="1" lang="zh-CN" altLang="en-US" sz="24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73743" name="Oval 15"/>
          <p:cNvSpPr>
            <a:spLocks noChangeArrowheads="1"/>
          </p:cNvSpPr>
          <p:nvPr/>
        </p:nvSpPr>
        <p:spPr bwMode="auto">
          <a:xfrm>
            <a:off x="3505200" y="2286000"/>
            <a:ext cx="2438400" cy="2438400"/>
          </a:xfrm>
          <a:prstGeom prst="ellipse">
            <a:avLst/>
          </a:prstGeom>
          <a:noFill/>
          <a:ln w="28575">
            <a:solidFill>
              <a:srgbClr val="FE101B"/>
            </a:solidFill>
            <a:prstDash val="lgDash"/>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buClr>
                <a:schemeClr val="accent1"/>
              </a:buClr>
              <a:buSzPct val="80000"/>
              <a:buFont typeface="Wingdings" panose="05000000000000000000" pitchFamily="2" charset="2"/>
              <a:buNone/>
            </a:pPr>
            <a:endParaRPr kumimoji="1" lang="zh-CN" altLang="en-US" sz="2400">
              <a:latin typeface="Times New Roman" panose="02020603050405020304" pitchFamily="18" charset="0"/>
              <a:ea typeface="幼圆" panose="02010509060101010101" pitchFamily="49" charset="-122"/>
              <a:cs typeface="Times New Roman" panose="02020603050405020304" pitchFamily="18" charset="0"/>
            </a:endParaRPr>
          </a:p>
        </p:txBody>
      </p:sp>
      <p:sp>
        <p:nvSpPr>
          <p:cNvPr id="73744" name="AutoShape 16"/>
          <p:cNvSpPr>
            <a:spLocks noChangeArrowheads="1"/>
          </p:cNvSpPr>
          <p:nvPr/>
        </p:nvSpPr>
        <p:spPr bwMode="auto">
          <a:xfrm>
            <a:off x="6400800" y="2438400"/>
            <a:ext cx="2198688" cy="533400"/>
          </a:xfrm>
          <a:prstGeom prst="wedgeRoundRectCallout">
            <a:avLst>
              <a:gd name="adj1" fmla="val -96560"/>
              <a:gd name="adj2" fmla="val 47051"/>
              <a:gd name="adj3" fmla="val 16667"/>
            </a:avLst>
          </a:prstGeom>
          <a:solidFill>
            <a:schemeClr val="folHlink"/>
          </a:solidFill>
          <a:ln w="9525">
            <a:solidFill>
              <a:schemeClr val="tx1"/>
            </a:solidFill>
            <a:miter lim="800000"/>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buClr>
                <a:schemeClr val="accent1"/>
              </a:buClr>
              <a:buSzPct val="80000"/>
              <a:buFont typeface="Wingdings" panose="05000000000000000000" pitchFamily="2" charset="2"/>
              <a:buNone/>
            </a:pPr>
            <a:r>
              <a:rPr kumimoji="1" lang="zh-CN" altLang="en-US" sz="28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极限应力圆</a:t>
            </a:r>
            <a:endParaRPr kumimoji="1" lang="zh-CN" altLang="en-US" sz="28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73745" name="Text Box 17"/>
          <p:cNvSpPr txBox="1">
            <a:spLocks noChangeArrowheads="1"/>
          </p:cNvSpPr>
          <p:nvPr/>
        </p:nvSpPr>
        <p:spPr bwMode="auto">
          <a:xfrm>
            <a:off x="4724400" y="4876800"/>
            <a:ext cx="14478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
                <a:schemeClr val="accent1"/>
              </a:buClr>
              <a:buSzPct val="80000"/>
              <a:buFont typeface="Wingdings" panose="05000000000000000000" pitchFamily="2" charset="2"/>
              <a:buNone/>
            </a:pPr>
            <a:r>
              <a:rPr kumimoji="1" lang="en-US" altLang="zh-CN" sz="3200" b="1">
                <a:solidFill>
                  <a:srgbClr val="008000"/>
                </a:solidFill>
                <a:latin typeface="Times New Roman" panose="02020603050405020304" pitchFamily="18" charset="0"/>
                <a:ea typeface="幼圆" panose="02010509060101010101" pitchFamily="49" charset="-122"/>
                <a:cs typeface="Times New Roman" panose="02020603050405020304" pitchFamily="18" charset="0"/>
              </a:rPr>
              <a:t>τ</a:t>
            </a:r>
            <a:r>
              <a:rPr kumimoji="1" lang="en-US" altLang="zh-CN" sz="320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&lt;</a:t>
            </a:r>
            <a:r>
              <a:rPr kumimoji="1" lang="en-US" altLang="zh-CN" sz="3200" b="1">
                <a:solidFill>
                  <a:srgbClr val="008000"/>
                </a:solidFill>
                <a:latin typeface="Times New Roman" panose="02020603050405020304" pitchFamily="18" charset="0"/>
                <a:ea typeface="幼圆" panose="02010509060101010101" pitchFamily="49" charset="-122"/>
                <a:cs typeface="Times New Roman" panose="02020603050405020304" pitchFamily="18" charset="0"/>
              </a:rPr>
              <a:t>τ</a:t>
            </a:r>
            <a:r>
              <a:rPr kumimoji="1" lang="en-US" altLang="zh-CN" sz="3200" b="1" i="1" baseline="-3000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f</a:t>
            </a:r>
            <a:r>
              <a:rPr kumimoji="1" lang="en-US" altLang="zh-CN" sz="3200" i="1" baseline="-30000">
                <a:latin typeface="Times New Roman" panose="02020603050405020304" pitchFamily="18" charset="0"/>
                <a:ea typeface="幼圆" panose="02010509060101010101" pitchFamily="49" charset="-122"/>
                <a:cs typeface="Times New Roman" panose="02020603050405020304" pitchFamily="18" charset="0"/>
              </a:rPr>
              <a:t> </a:t>
            </a:r>
            <a:endParaRPr kumimoji="1" lang="zh-CN" altLang="en-US" sz="3200" i="1" baseline="-30000">
              <a:latin typeface="Times New Roman" panose="02020603050405020304" pitchFamily="18" charset="0"/>
              <a:ea typeface="幼圆" panose="02010509060101010101" pitchFamily="49" charset="-122"/>
              <a:cs typeface="Times New Roman" panose="02020603050405020304" pitchFamily="18" charset="0"/>
            </a:endParaRPr>
          </a:p>
        </p:txBody>
      </p:sp>
      <p:sp>
        <p:nvSpPr>
          <p:cNvPr id="73746" name="Text Box 18"/>
          <p:cNvSpPr txBox="1">
            <a:spLocks noChangeArrowheads="1"/>
          </p:cNvSpPr>
          <p:nvPr/>
        </p:nvSpPr>
        <p:spPr bwMode="auto">
          <a:xfrm>
            <a:off x="6084888" y="4876800"/>
            <a:ext cx="251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
                <a:schemeClr val="accent1"/>
              </a:buClr>
              <a:buSzPct val="80000"/>
              <a:buFont typeface="Wingdings" panose="05000000000000000000" pitchFamily="2" charset="2"/>
              <a:buNone/>
            </a:pPr>
            <a:r>
              <a:rPr kumimoji="1" lang="zh-CN" altLang="en-US" sz="24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不破坏</a:t>
            </a:r>
            <a:endParaRPr kumimoji="1" lang="zh-CN" altLang="en-US" sz="2400" dirty="0">
              <a:latin typeface="Times New Roman" panose="02020603050405020304" pitchFamily="18" charset="0"/>
              <a:ea typeface="幼圆" panose="02010509060101010101" pitchFamily="49" charset="-122"/>
              <a:cs typeface="Times New Roman" panose="02020603050405020304" pitchFamily="18" charset="0"/>
            </a:endParaRPr>
          </a:p>
        </p:txBody>
      </p:sp>
      <p:sp>
        <p:nvSpPr>
          <p:cNvPr id="73747" name="Text Box 19"/>
          <p:cNvSpPr txBox="1">
            <a:spLocks noChangeArrowheads="1"/>
          </p:cNvSpPr>
          <p:nvPr/>
        </p:nvSpPr>
        <p:spPr bwMode="auto">
          <a:xfrm>
            <a:off x="4724400" y="5410200"/>
            <a:ext cx="14478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
                <a:schemeClr val="accent1"/>
              </a:buClr>
              <a:buSzPct val="80000"/>
              <a:buFont typeface="Wingdings" panose="05000000000000000000" pitchFamily="2" charset="2"/>
              <a:buNone/>
            </a:pPr>
            <a:r>
              <a:rPr kumimoji="1" lang="en-US" altLang="zh-CN" sz="3200" b="1">
                <a:solidFill>
                  <a:srgbClr val="008000"/>
                </a:solidFill>
                <a:latin typeface="Times New Roman" panose="02020603050405020304" pitchFamily="18" charset="0"/>
                <a:ea typeface="幼圆" panose="02010509060101010101" pitchFamily="49" charset="-122"/>
                <a:cs typeface="Times New Roman" panose="02020603050405020304" pitchFamily="18" charset="0"/>
              </a:rPr>
              <a:t>τ</a:t>
            </a:r>
            <a:r>
              <a:rPr kumimoji="1" lang="en-US" altLang="zh-CN" sz="320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a:t>
            </a:r>
            <a:r>
              <a:rPr kumimoji="1" lang="en-US" altLang="zh-CN" sz="3200" b="1">
                <a:solidFill>
                  <a:srgbClr val="008000"/>
                </a:solidFill>
                <a:latin typeface="Times New Roman" panose="02020603050405020304" pitchFamily="18" charset="0"/>
                <a:ea typeface="幼圆" panose="02010509060101010101" pitchFamily="49" charset="-122"/>
                <a:cs typeface="Times New Roman" panose="02020603050405020304" pitchFamily="18" charset="0"/>
              </a:rPr>
              <a:t>τ</a:t>
            </a:r>
            <a:r>
              <a:rPr kumimoji="1" lang="en-US" altLang="zh-CN" sz="3200" b="1" i="1" baseline="-3000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f</a:t>
            </a:r>
            <a:r>
              <a:rPr kumimoji="1" lang="en-US" altLang="zh-CN" sz="2400" i="1" baseline="-30000">
                <a:latin typeface="Times New Roman" panose="02020603050405020304" pitchFamily="18" charset="0"/>
                <a:ea typeface="幼圆" panose="02010509060101010101" pitchFamily="49" charset="-122"/>
                <a:cs typeface="Times New Roman" panose="02020603050405020304" pitchFamily="18" charset="0"/>
              </a:rPr>
              <a:t> </a:t>
            </a:r>
            <a:endParaRPr kumimoji="1" lang="zh-CN" altLang="en-US" sz="2400" i="1" baseline="-30000">
              <a:latin typeface="Times New Roman" panose="02020603050405020304" pitchFamily="18" charset="0"/>
              <a:ea typeface="幼圆" panose="02010509060101010101" pitchFamily="49" charset="-122"/>
              <a:cs typeface="Times New Roman" panose="02020603050405020304" pitchFamily="18" charset="0"/>
            </a:endParaRPr>
          </a:p>
        </p:txBody>
      </p:sp>
      <p:sp>
        <p:nvSpPr>
          <p:cNvPr id="73748" name="Text Box 20"/>
          <p:cNvSpPr txBox="1">
            <a:spLocks noChangeArrowheads="1"/>
          </p:cNvSpPr>
          <p:nvPr/>
        </p:nvSpPr>
        <p:spPr bwMode="auto">
          <a:xfrm>
            <a:off x="6524625" y="5426373"/>
            <a:ext cx="243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
                <a:schemeClr val="accent1"/>
              </a:buClr>
              <a:buSzPct val="80000"/>
              <a:buFont typeface="Wingdings" panose="05000000000000000000" pitchFamily="2" charset="2"/>
              <a:buNone/>
            </a:pPr>
            <a:r>
              <a:rPr kumimoji="1" lang="zh-CN" altLang="en-US" sz="24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极限平衡状态</a:t>
            </a:r>
            <a:r>
              <a:rPr kumimoji="1" lang="zh-CN" altLang="en-US" sz="2400" dirty="0">
                <a:latin typeface="Times New Roman" panose="02020603050405020304" pitchFamily="18" charset="0"/>
                <a:ea typeface="幼圆" panose="02010509060101010101" pitchFamily="49" charset="-122"/>
                <a:cs typeface="Times New Roman" panose="02020603050405020304" pitchFamily="18" charset="0"/>
              </a:rPr>
              <a:t> </a:t>
            </a:r>
            <a:endParaRPr kumimoji="1" lang="zh-CN" altLang="en-US" sz="2400" dirty="0">
              <a:latin typeface="Times New Roman" panose="02020603050405020304" pitchFamily="18" charset="0"/>
              <a:ea typeface="幼圆" panose="02010509060101010101" pitchFamily="49" charset="-122"/>
              <a:cs typeface="Times New Roman" panose="02020603050405020304" pitchFamily="18" charset="0"/>
            </a:endParaRPr>
          </a:p>
        </p:txBody>
      </p:sp>
      <p:sp>
        <p:nvSpPr>
          <p:cNvPr id="73749" name="Text Box 21"/>
          <p:cNvSpPr txBox="1">
            <a:spLocks noChangeArrowheads="1"/>
          </p:cNvSpPr>
          <p:nvPr/>
        </p:nvSpPr>
        <p:spPr bwMode="auto">
          <a:xfrm>
            <a:off x="4648200" y="6096000"/>
            <a:ext cx="152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
                <a:schemeClr val="accent1"/>
              </a:buClr>
              <a:buSzPct val="80000"/>
              <a:buFont typeface="Wingdings" panose="05000000000000000000" pitchFamily="2" charset="2"/>
              <a:buNone/>
            </a:pPr>
            <a:r>
              <a:rPr kumimoji="1" lang="en-US" altLang="zh-CN" sz="2800" b="1" dirty="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τ</a:t>
            </a:r>
            <a:r>
              <a:rPr kumimoji="1" lang="en-US" altLang="zh-CN" sz="2800" dirty="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&gt;</a:t>
            </a:r>
            <a:r>
              <a:rPr kumimoji="1" lang="en-US" altLang="zh-CN" sz="2800" b="1" dirty="0" err="1">
                <a:solidFill>
                  <a:srgbClr val="008000"/>
                </a:solidFill>
                <a:latin typeface="Times New Roman" panose="02020603050405020304" pitchFamily="18" charset="0"/>
                <a:ea typeface="幼圆" panose="02010509060101010101" pitchFamily="49" charset="-122"/>
                <a:cs typeface="Times New Roman" panose="02020603050405020304" pitchFamily="18" charset="0"/>
              </a:rPr>
              <a:t>τ</a:t>
            </a:r>
            <a:r>
              <a:rPr kumimoji="1" lang="en-US" altLang="zh-CN" sz="2800" b="1" i="1" baseline="-30000" dirty="0" err="1">
                <a:solidFill>
                  <a:srgbClr val="008000"/>
                </a:solidFill>
                <a:latin typeface="Times New Roman" panose="02020603050405020304" pitchFamily="18" charset="0"/>
                <a:ea typeface="幼圆" panose="02010509060101010101" pitchFamily="49" charset="-122"/>
                <a:cs typeface="Times New Roman" panose="02020603050405020304" pitchFamily="18" charset="0"/>
              </a:rPr>
              <a:t>f</a:t>
            </a:r>
            <a:r>
              <a:rPr kumimoji="1" lang="en-US" altLang="zh-CN" sz="2800" i="1" baseline="-30000" dirty="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 </a:t>
            </a:r>
            <a:endParaRPr kumimoji="1" lang="zh-CN" altLang="en-US" sz="2800" i="1" baseline="-30000" dirty="0">
              <a:solidFill>
                <a:srgbClr val="008000"/>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73750" name="Text Box 22"/>
          <p:cNvSpPr txBox="1">
            <a:spLocks noChangeArrowheads="1"/>
          </p:cNvSpPr>
          <p:nvPr/>
        </p:nvSpPr>
        <p:spPr bwMode="auto">
          <a:xfrm>
            <a:off x="6696075" y="60960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accent1"/>
              </a:buClr>
              <a:buSzPct val="80000"/>
              <a:buFont typeface="Wingdings" panose="05000000000000000000" pitchFamily="2" charset="2"/>
              <a:buNone/>
            </a:pPr>
            <a:r>
              <a:rPr kumimoji="1" lang="zh-CN" altLang="en-US" sz="2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不可能发生，已经破坏</a:t>
            </a:r>
            <a:endParaRPr kumimoji="1" lang="zh-CN" altLang="en-US" sz="2000"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2" name="Rectangle 6"/>
          <p:cNvSpPr>
            <a:spLocks noChangeArrowheads="1"/>
          </p:cNvSpPr>
          <p:nvPr/>
        </p:nvSpPr>
        <p:spPr bwMode="auto">
          <a:xfrm>
            <a:off x="-1" y="2"/>
            <a:ext cx="4533901"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§5.2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土的抗剪强度理论</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ppt_x</p:attrName>
                                        </p:attrNameLst>
                                      </p:cBhvr>
                                      <p:tavLst>
                                        <p:tav tm="0">
                                          <p:val>
                                            <p:strVal val="#ppt_x-#ppt_w/2"/>
                                          </p:val>
                                        </p:tav>
                                        <p:tav tm="100000">
                                          <p:val>
                                            <p:strVal val="#ppt_x"/>
                                          </p:val>
                                        </p:tav>
                                      </p:tavLst>
                                    </p:anim>
                                    <p:anim calcmode="lin" valueType="num">
                                      <p:cBhvr>
                                        <p:cTn id="8" dur="500" fill="hold"/>
                                        <p:tgtEl>
                                          <p:spTgt spid="73733"/>
                                        </p:tgtEl>
                                        <p:attrNameLst>
                                          <p:attrName>ppt_y</p:attrName>
                                        </p:attrNameLst>
                                      </p:cBhvr>
                                      <p:tavLst>
                                        <p:tav tm="0">
                                          <p:val>
                                            <p:strVal val="#ppt_y"/>
                                          </p:val>
                                        </p:tav>
                                        <p:tav tm="100000">
                                          <p:val>
                                            <p:strVal val="#ppt_y"/>
                                          </p:val>
                                        </p:tav>
                                      </p:tavLst>
                                    </p:anim>
                                    <p:anim calcmode="lin" valueType="num">
                                      <p:cBhvr>
                                        <p:cTn id="9" dur="500" fill="hold"/>
                                        <p:tgtEl>
                                          <p:spTgt spid="73733"/>
                                        </p:tgtEl>
                                        <p:attrNameLst>
                                          <p:attrName>ppt_w</p:attrName>
                                        </p:attrNameLst>
                                      </p:cBhvr>
                                      <p:tavLst>
                                        <p:tav tm="0">
                                          <p:val>
                                            <p:fltVal val="0"/>
                                          </p:val>
                                        </p:tav>
                                        <p:tav tm="100000">
                                          <p:val>
                                            <p:strVal val="#ppt_w"/>
                                          </p:val>
                                        </p:tav>
                                      </p:tavLst>
                                    </p:anim>
                                    <p:anim calcmode="lin" valueType="num">
                                      <p:cBhvr>
                                        <p:cTn id="10" dur="500" fill="hold"/>
                                        <p:tgtEl>
                                          <p:spTgt spid="7373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7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7" presetClass="entr" presetSubtype="4" fill="hold" nodeType="clickEffect">
                                  <p:stCondLst>
                                    <p:cond delay="0"/>
                                  </p:stCondLst>
                                  <p:childTnLst>
                                    <p:set>
                                      <p:cBhvr>
                                        <p:cTn id="18" dur="1" fill="hold">
                                          <p:stCondLst>
                                            <p:cond delay="0"/>
                                          </p:stCondLst>
                                        </p:cTn>
                                        <p:tgtEl>
                                          <p:spTgt spid="73735"/>
                                        </p:tgtEl>
                                        <p:attrNameLst>
                                          <p:attrName>style.visibility</p:attrName>
                                        </p:attrNameLst>
                                      </p:cBhvr>
                                      <p:to>
                                        <p:strVal val="visible"/>
                                      </p:to>
                                    </p:set>
                                    <p:anim calcmode="lin" valueType="num">
                                      <p:cBhvr>
                                        <p:cTn id="19" dur="500" fill="hold"/>
                                        <p:tgtEl>
                                          <p:spTgt spid="73735"/>
                                        </p:tgtEl>
                                        <p:attrNameLst>
                                          <p:attrName>ppt_x</p:attrName>
                                        </p:attrNameLst>
                                      </p:cBhvr>
                                      <p:tavLst>
                                        <p:tav tm="0">
                                          <p:val>
                                            <p:strVal val="#ppt_x"/>
                                          </p:val>
                                        </p:tav>
                                        <p:tav tm="100000">
                                          <p:val>
                                            <p:strVal val="#ppt_x"/>
                                          </p:val>
                                        </p:tav>
                                      </p:tavLst>
                                    </p:anim>
                                    <p:anim calcmode="lin" valueType="num">
                                      <p:cBhvr>
                                        <p:cTn id="20" dur="500" fill="hold"/>
                                        <p:tgtEl>
                                          <p:spTgt spid="73735"/>
                                        </p:tgtEl>
                                        <p:attrNameLst>
                                          <p:attrName>ppt_y</p:attrName>
                                        </p:attrNameLst>
                                      </p:cBhvr>
                                      <p:tavLst>
                                        <p:tav tm="0">
                                          <p:val>
                                            <p:strVal val="#ppt_y+#ppt_h/2"/>
                                          </p:val>
                                        </p:tav>
                                        <p:tav tm="100000">
                                          <p:val>
                                            <p:strVal val="#ppt_y"/>
                                          </p:val>
                                        </p:tav>
                                      </p:tavLst>
                                    </p:anim>
                                    <p:anim calcmode="lin" valueType="num">
                                      <p:cBhvr>
                                        <p:cTn id="21" dur="500" fill="hold"/>
                                        <p:tgtEl>
                                          <p:spTgt spid="73735"/>
                                        </p:tgtEl>
                                        <p:attrNameLst>
                                          <p:attrName>ppt_w</p:attrName>
                                        </p:attrNameLst>
                                      </p:cBhvr>
                                      <p:tavLst>
                                        <p:tav tm="0">
                                          <p:val>
                                            <p:strVal val="#ppt_w"/>
                                          </p:val>
                                        </p:tav>
                                        <p:tav tm="100000">
                                          <p:val>
                                            <p:strVal val="#ppt_w"/>
                                          </p:val>
                                        </p:tav>
                                      </p:tavLst>
                                    </p:anim>
                                    <p:anim calcmode="lin" valueType="num">
                                      <p:cBhvr>
                                        <p:cTn id="22" dur="500" fill="hold"/>
                                        <p:tgtEl>
                                          <p:spTgt spid="73735"/>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37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73737"/>
                                        </p:tgtEl>
                                        <p:attrNameLst>
                                          <p:attrName>style.visibility</p:attrName>
                                        </p:attrNameLst>
                                      </p:cBhvr>
                                      <p:to>
                                        <p:strVal val="visible"/>
                                      </p:to>
                                    </p:set>
                                    <p:animEffect transition="in" filter="wipe(down)">
                                      <p:cBhvr>
                                        <p:cTn id="31" dur="500"/>
                                        <p:tgtEl>
                                          <p:spTgt spid="7373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7373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3739"/>
                                        </p:tgtEl>
                                        <p:attrNameLst>
                                          <p:attrName>style.visibility</p:attrName>
                                        </p:attrNameLst>
                                      </p:cBhvr>
                                      <p:to>
                                        <p:strVal val="visible"/>
                                      </p:to>
                                    </p:set>
                                    <p:animEffect transition="in" filter="dissolve">
                                      <p:cBhvr>
                                        <p:cTn id="40" dur="500"/>
                                        <p:tgtEl>
                                          <p:spTgt spid="73739"/>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73731">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7374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7374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3741"/>
                                        </p:tgtEl>
                                        <p:attrNameLst>
                                          <p:attrName>style.visibility</p:attrName>
                                        </p:attrNameLst>
                                      </p:cBhvr>
                                      <p:to>
                                        <p:strVal val="visible"/>
                                      </p:to>
                                    </p:set>
                                    <p:animEffect transition="in" filter="dissolve">
                                      <p:cBhvr>
                                        <p:cTn id="57" dur="500"/>
                                        <p:tgtEl>
                                          <p:spTgt spid="73741"/>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7374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7374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499"/>
                                          </p:stCondLst>
                                        </p:cTn>
                                        <p:tgtEl>
                                          <p:spTgt spid="7374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73744"/>
                                        </p:tgtEl>
                                        <p:attrNameLst>
                                          <p:attrName>style.visibility</p:attrName>
                                        </p:attrNameLst>
                                      </p:cBhvr>
                                      <p:to>
                                        <p:strVal val="visible"/>
                                      </p:to>
                                    </p:set>
                                    <p:anim calcmode="lin" valueType="num">
                                      <p:cBhvr additive="base">
                                        <p:cTn id="74" dur="500" fill="hold"/>
                                        <p:tgtEl>
                                          <p:spTgt spid="73744"/>
                                        </p:tgtEl>
                                        <p:attrNameLst>
                                          <p:attrName>ppt_x</p:attrName>
                                        </p:attrNameLst>
                                      </p:cBhvr>
                                      <p:tavLst>
                                        <p:tav tm="0">
                                          <p:val>
                                            <p:strVal val="1+#ppt_w/2"/>
                                          </p:val>
                                        </p:tav>
                                        <p:tav tm="100000">
                                          <p:val>
                                            <p:strVal val="#ppt_x"/>
                                          </p:val>
                                        </p:tav>
                                      </p:tavLst>
                                    </p:anim>
                                    <p:anim calcmode="lin" valueType="num">
                                      <p:cBhvr additive="base">
                                        <p:cTn id="75" dur="500" fill="hold"/>
                                        <p:tgtEl>
                                          <p:spTgt spid="73744"/>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73743"/>
                                        </p:tgtEl>
                                        <p:attrNameLst>
                                          <p:attrName>style.visibility</p:attrName>
                                        </p:attrNameLst>
                                      </p:cBhvr>
                                      <p:to>
                                        <p:strVal val="visible"/>
                                      </p:to>
                                    </p:set>
                                    <p:animEffect transition="in" filter="dissolve">
                                      <p:cBhvr>
                                        <p:cTn id="80" dur="500"/>
                                        <p:tgtEl>
                                          <p:spTgt spid="73743"/>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499"/>
                                          </p:stCondLst>
                                        </p:cTn>
                                        <p:tgtEl>
                                          <p:spTgt spid="7374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499"/>
                                          </p:stCondLst>
                                        </p:cTn>
                                        <p:tgtEl>
                                          <p:spTgt spid="7374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499"/>
                                          </p:stCondLst>
                                        </p:cTn>
                                        <p:tgtEl>
                                          <p:spTgt spid="73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utoUpdateAnimBg="0" build="p"/>
      <p:bldP spid="73734" grpId="0" autoUpdateAnimBg="0"/>
      <p:bldP spid="73736" grpId="0" autoUpdateAnimBg="0"/>
      <p:bldP spid="73738" grpId="0" autoUpdateAnimBg="0"/>
      <p:bldP spid="73739" grpId="0" animBg="1"/>
      <p:bldP spid="73740" grpId="0" autoUpdateAnimBg="0"/>
      <p:bldP spid="73741" grpId="0" animBg="1" autoUpdateAnimBg="0"/>
      <p:bldP spid="73742" grpId="0" autoUpdateAnimBg="0"/>
      <p:bldP spid="73743" grpId="0" animBg="1" autoUpdateAnimBg="0"/>
      <p:bldP spid="73744" grpId="0" animBg="1" autoUpdateAnimBg="0"/>
      <p:bldP spid="73745" grpId="0" autoUpdateAnimBg="0"/>
      <p:bldP spid="73746" grpId="0" autoUpdateAnimBg="0"/>
      <p:bldP spid="73747" grpId="0" autoUpdateAnimBg="0"/>
      <p:bldP spid="73748" grpId="0" autoUpdateAnimBg="0"/>
      <p:bldP spid="73749" grpId="0" autoUpdateAnimBg="0"/>
      <p:bldP spid="7375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862118" y="506104"/>
            <a:ext cx="3168352" cy="420929"/>
          </a:xfrm>
        </p:spPr>
        <p:txBody>
          <a:bodyPr lIns="0" tIns="0" rIns="0" bIns="0"/>
          <a:lstStyle/>
          <a:p>
            <a:pPr eaLnBrk="1" hangingPunct="1"/>
            <a:r>
              <a:rPr lang="zh-CN" altLang="en-US" sz="2600" b="1" dirty="0">
                <a:solidFill>
                  <a:srgbClr val="FF0000"/>
                </a:solidFill>
                <a:latin typeface="+mn-ea"/>
                <a:ea typeface="+mn-ea"/>
                <a:cs typeface="Times New Roman" panose="02020603050405020304" pitchFamily="18" charset="0"/>
              </a:rPr>
              <a:t>莫尔－库仑破坏准则</a:t>
            </a:r>
            <a:endParaRPr lang="zh-CN" altLang="en-US" sz="2600" b="1" dirty="0">
              <a:solidFill>
                <a:srgbClr val="FF0000"/>
              </a:solidFill>
              <a:latin typeface="+mn-ea"/>
              <a:ea typeface="+mn-ea"/>
              <a:cs typeface="Times New Roman" panose="02020603050405020304" pitchFamily="18" charset="0"/>
            </a:endParaRPr>
          </a:p>
        </p:txBody>
      </p:sp>
      <p:graphicFrame>
        <p:nvGraphicFramePr>
          <p:cNvPr id="75819" name="Object 43"/>
          <p:cNvGraphicFramePr>
            <a:graphicFrameLocks noChangeAspect="1"/>
          </p:cNvGraphicFramePr>
          <p:nvPr/>
        </p:nvGraphicFramePr>
        <p:xfrm>
          <a:off x="1684338" y="3657600"/>
          <a:ext cx="4800600" cy="762000"/>
        </p:xfrm>
        <a:graphic>
          <a:graphicData uri="http://schemas.openxmlformats.org/presentationml/2006/ole">
            <mc:AlternateContent xmlns:mc="http://schemas.openxmlformats.org/markup-compatibility/2006">
              <mc:Choice xmlns:v="urn:schemas-microsoft-com:vml" Requires="v">
                <p:oleObj spid="_x0000_s127091" name="" r:id="rId1" imgW="2540000" imgH="431800" progId="Equation.3">
                  <p:embed/>
                </p:oleObj>
              </mc:Choice>
              <mc:Fallback>
                <p:oleObj name="" r:id="rId1" imgW="2540000" imgH="431800" progId="Equation.3">
                  <p:embed/>
                  <p:pic>
                    <p:nvPicPr>
                      <p:cNvPr id="0" name="Object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38" y="3657600"/>
                        <a:ext cx="4800600" cy="7620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820" name="Object 44"/>
          <p:cNvGraphicFramePr>
            <a:graphicFrameLocks noChangeAspect="1"/>
          </p:cNvGraphicFramePr>
          <p:nvPr/>
        </p:nvGraphicFramePr>
        <p:xfrm>
          <a:off x="1692275" y="4419600"/>
          <a:ext cx="4800600" cy="762000"/>
        </p:xfrm>
        <a:graphic>
          <a:graphicData uri="http://schemas.openxmlformats.org/presentationml/2006/ole">
            <mc:AlternateContent xmlns:mc="http://schemas.openxmlformats.org/markup-compatibility/2006">
              <mc:Choice xmlns:v="urn:schemas-microsoft-com:vml" Requires="v">
                <p:oleObj spid="_x0000_s127092" name="" r:id="rId3" imgW="2527300" imgH="431800" progId="Equation.3">
                  <p:embed/>
                </p:oleObj>
              </mc:Choice>
              <mc:Fallback>
                <p:oleObj name="" r:id="rId3" imgW="2527300" imgH="431800" progId="Equation.3">
                  <p:embed/>
                  <p:pic>
                    <p:nvPicPr>
                      <p:cNvPr id="0" name="Object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4419600"/>
                        <a:ext cx="4800600" cy="7620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821" name="Text Box 45"/>
          <p:cNvSpPr txBox="1">
            <a:spLocks noChangeArrowheads="1"/>
          </p:cNvSpPr>
          <p:nvPr/>
        </p:nvSpPr>
        <p:spPr bwMode="auto">
          <a:xfrm>
            <a:off x="1056506" y="5758934"/>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dirty="0" smtClean="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无黏性</a:t>
            </a:r>
            <a:r>
              <a:rPr kumimoji="1" lang="zh-CN" altLang="en-US" sz="2400" b="1" dirty="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土：</a:t>
            </a:r>
            <a:r>
              <a:rPr kumimoji="1" lang="en-US" altLang="zh-CN" sz="2400" b="1" i="1" dirty="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c=0</a:t>
            </a:r>
            <a:endParaRPr kumimoji="1" lang="en-US" altLang="zh-CN" sz="2400" b="1" i="1" dirty="0">
              <a:solidFill>
                <a:srgbClr val="008000"/>
              </a:solidFill>
              <a:latin typeface="Times New Roman" panose="02020603050405020304" pitchFamily="18" charset="0"/>
              <a:ea typeface="幼圆" panose="02010509060101010101" pitchFamily="49" charset="-122"/>
              <a:cs typeface="Times New Roman" panose="02020603050405020304" pitchFamily="18" charset="0"/>
            </a:endParaRPr>
          </a:p>
        </p:txBody>
      </p:sp>
      <p:grpSp>
        <p:nvGrpSpPr>
          <p:cNvPr id="2" name="Group 49"/>
          <p:cNvGrpSpPr/>
          <p:nvPr/>
        </p:nvGrpSpPr>
        <p:grpSpPr bwMode="auto">
          <a:xfrm>
            <a:off x="3733800" y="5257800"/>
            <a:ext cx="2746375" cy="1600200"/>
            <a:chOff x="2352" y="3312"/>
            <a:chExt cx="1730" cy="1008"/>
          </a:xfrm>
        </p:grpSpPr>
        <p:graphicFrame>
          <p:nvGraphicFramePr>
            <p:cNvPr id="24618" name="Object 47"/>
            <p:cNvGraphicFramePr>
              <a:graphicFrameLocks noChangeAspect="1"/>
            </p:cNvGraphicFramePr>
            <p:nvPr/>
          </p:nvGraphicFramePr>
          <p:xfrm>
            <a:off x="2352" y="3312"/>
            <a:ext cx="1730" cy="477"/>
          </p:xfrm>
          <a:graphic>
            <a:graphicData uri="http://schemas.openxmlformats.org/presentationml/2006/ole">
              <mc:AlternateContent xmlns:mc="http://schemas.openxmlformats.org/markup-compatibility/2006">
                <mc:Choice xmlns:v="urn:schemas-microsoft-com:vml" Requires="v">
                  <p:oleObj spid="_x0000_s127093" name="" r:id="rId5" imgW="1409065" imgH="431800" progId="Equation.3">
                    <p:embed/>
                  </p:oleObj>
                </mc:Choice>
                <mc:Fallback>
                  <p:oleObj name="" r:id="rId5" imgW="1409065" imgH="431800" progId="Equation.3">
                    <p:embed/>
                    <p:pic>
                      <p:nvPicPr>
                        <p:cNvPr id="0" name="Object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 y="3312"/>
                          <a:ext cx="1730" cy="477"/>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619" name="Object 48"/>
            <p:cNvGraphicFramePr>
              <a:graphicFrameLocks noChangeAspect="1"/>
            </p:cNvGraphicFramePr>
            <p:nvPr/>
          </p:nvGraphicFramePr>
          <p:xfrm>
            <a:off x="2400" y="3845"/>
            <a:ext cx="1680" cy="475"/>
          </p:xfrm>
          <a:graphic>
            <a:graphicData uri="http://schemas.openxmlformats.org/presentationml/2006/ole">
              <mc:AlternateContent xmlns:mc="http://schemas.openxmlformats.org/markup-compatibility/2006">
                <mc:Choice xmlns:v="urn:schemas-microsoft-com:vml" Requires="v">
                  <p:oleObj spid="_x0000_s127094" name="" r:id="rId7" imgW="1409065" imgH="431800" progId="Equation.3">
                    <p:embed/>
                  </p:oleObj>
                </mc:Choice>
                <mc:Fallback>
                  <p:oleObj name="" r:id="rId7" imgW="1409065" imgH="431800" progId="Equation.3">
                    <p:embed/>
                    <p:pic>
                      <p:nvPicPr>
                        <p:cNvPr id="0" name="Object 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0" y="3845"/>
                          <a:ext cx="1680" cy="4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583" name="Text Box 55"/>
          <p:cNvSpPr txBox="1">
            <a:spLocks noChangeArrowheads="1"/>
          </p:cNvSpPr>
          <p:nvPr/>
        </p:nvSpPr>
        <p:spPr bwMode="auto">
          <a:xfrm>
            <a:off x="7092950" y="3524399"/>
            <a:ext cx="18716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已知围压</a:t>
            </a:r>
            <a:r>
              <a:rPr lang="zh-CN" altLang="en-US" sz="2400" i="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lang="en-US" altLang="zh-CN" sz="2400" baseline="-25000"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3</a:t>
            </a:r>
            <a:r>
              <a:rPr lang="zh-CN" altLang="en-US" sz="2400"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，求</a:t>
            </a:r>
            <a:r>
              <a:rPr lang="zh-CN" altLang="en-US" sz="2400" i="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lang="en-US" altLang="zh-CN" sz="2400" baseline="-25000"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1f</a:t>
            </a:r>
            <a:endParaRPr lang="en-US" altLang="zh-CN" sz="2400" baseline="-25000"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sp>
        <p:nvSpPr>
          <p:cNvPr id="24584" name="AutoShape 56"/>
          <p:cNvSpPr>
            <a:spLocks noChangeArrowheads="1"/>
          </p:cNvSpPr>
          <p:nvPr/>
        </p:nvSpPr>
        <p:spPr bwMode="auto">
          <a:xfrm>
            <a:off x="6659563" y="3646488"/>
            <a:ext cx="288701" cy="28733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ln>
        </p:spPr>
        <p:txBody>
          <a:bodyPr wrap="none" anchor="ctr"/>
          <a:lstStyle/>
          <a:p>
            <a:endParaRPr lang="zh-CN" altLang="en-US"/>
          </a:p>
        </p:txBody>
      </p:sp>
      <p:sp>
        <p:nvSpPr>
          <p:cNvPr id="24585" name="Text Box 57"/>
          <p:cNvSpPr txBox="1">
            <a:spLocks noChangeArrowheads="1"/>
          </p:cNvSpPr>
          <p:nvPr/>
        </p:nvSpPr>
        <p:spPr bwMode="auto">
          <a:xfrm>
            <a:off x="7112769" y="4494510"/>
            <a:ext cx="18716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已知</a:t>
            </a:r>
            <a:r>
              <a:rPr lang="zh-CN" altLang="en-US" sz="2400" i="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lang="en-US" altLang="zh-CN" sz="2400" baseline="-25000"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1</a:t>
            </a:r>
            <a:r>
              <a:rPr lang="zh-CN" altLang="en-US" sz="2400"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endParaRPr lang="zh-CN" altLang="en-US" sz="2400"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a:p>
            <a:pPr eaLnBrk="1" hangingPunct="1"/>
            <a:r>
              <a:rPr lang="zh-CN" altLang="en-US" sz="2400"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求</a:t>
            </a:r>
            <a:r>
              <a:rPr lang="zh-CN" altLang="en-US" sz="2400" i="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lang="en-US" altLang="zh-CN" sz="2400" baseline="-25000"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3f</a:t>
            </a:r>
            <a:endParaRPr lang="en-US" altLang="zh-CN" sz="2400" baseline="-25000"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sp>
        <p:nvSpPr>
          <p:cNvPr id="24586" name="AutoShape 58"/>
          <p:cNvSpPr>
            <a:spLocks noChangeArrowheads="1"/>
          </p:cNvSpPr>
          <p:nvPr/>
        </p:nvSpPr>
        <p:spPr bwMode="auto">
          <a:xfrm>
            <a:off x="6659563" y="4725988"/>
            <a:ext cx="288701" cy="28733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ln>
        </p:spPr>
        <p:txBody>
          <a:bodyPr wrap="none" anchor="ctr"/>
          <a:lstStyle/>
          <a:p>
            <a:endParaRPr lang="zh-CN" altLang="en-US"/>
          </a:p>
        </p:txBody>
      </p:sp>
      <p:grpSp>
        <p:nvGrpSpPr>
          <p:cNvPr id="24587" name="Group 48"/>
          <p:cNvGrpSpPr/>
          <p:nvPr/>
        </p:nvGrpSpPr>
        <p:grpSpPr bwMode="auto">
          <a:xfrm>
            <a:off x="107950" y="902123"/>
            <a:ext cx="3802790" cy="2303783"/>
            <a:chOff x="1142" y="2249"/>
            <a:chExt cx="2799" cy="1558"/>
          </a:xfrm>
        </p:grpSpPr>
        <p:sp>
          <p:nvSpPr>
            <p:cNvPr id="24589" name="Oval 49"/>
            <p:cNvSpPr>
              <a:spLocks noChangeArrowheads="1"/>
            </p:cNvSpPr>
            <p:nvPr/>
          </p:nvSpPr>
          <p:spPr bwMode="auto">
            <a:xfrm>
              <a:off x="2338" y="2759"/>
              <a:ext cx="1077" cy="1048"/>
            </a:xfrm>
            <a:prstGeom prst="ellipse">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ja-JP" altLang="en-US"/>
            </a:p>
          </p:txBody>
        </p:sp>
        <p:sp>
          <p:nvSpPr>
            <p:cNvPr id="24590" name="Text Box 50"/>
            <p:cNvSpPr txBox="1">
              <a:spLocks noChangeArrowheads="1"/>
            </p:cNvSpPr>
            <p:nvPr/>
          </p:nvSpPr>
          <p:spPr bwMode="auto">
            <a:xfrm>
              <a:off x="3359" y="3261"/>
              <a:ext cx="31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r>
                <a:rPr lang="en-US" altLang="zh-CN" b="1" baseline="-25000">
                  <a:sym typeface="Symbol" panose="05050102010706020507" pitchFamily="18" charset="2"/>
                </a:rPr>
                <a:t>1</a:t>
              </a:r>
              <a:endParaRPr lang="en-US" altLang="zh-CN" b="1" baseline="-25000">
                <a:sym typeface="Symbol" panose="05050102010706020507" pitchFamily="18" charset="2"/>
              </a:endParaRPr>
            </a:p>
          </p:txBody>
        </p:sp>
        <p:sp>
          <p:nvSpPr>
            <p:cNvPr id="24591" name="Text Box 51"/>
            <p:cNvSpPr txBox="1">
              <a:spLocks noChangeArrowheads="1"/>
            </p:cNvSpPr>
            <p:nvPr/>
          </p:nvSpPr>
          <p:spPr bwMode="auto">
            <a:xfrm>
              <a:off x="2111" y="3269"/>
              <a:ext cx="31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r>
                <a:rPr lang="en-US" altLang="zh-CN" b="1" baseline="-25000">
                  <a:sym typeface="Symbol" panose="05050102010706020507" pitchFamily="18" charset="2"/>
                </a:rPr>
                <a:t>3</a:t>
              </a:r>
              <a:endParaRPr lang="en-US" altLang="zh-CN" b="1" baseline="-25000">
                <a:sym typeface="Symbol" panose="05050102010706020507" pitchFamily="18" charset="2"/>
              </a:endParaRPr>
            </a:p>
          </p:txBody>
        </p:sp>
        <p:sp>
          <p:nvSpPr>
            <p:cNvPr id="24594" name="Freeform 54"/>
            <p:cNvSpPr/>
            <p:nvPr/>
          </p:nvSpPr>
          <p:spPr bwMode="auto">
            <a:xfrm>
              <a:off x="1368" y="2795"/>
              <a:ext cx="1520" cy="503"/>
            </a:xfrm>
            <a:custGeom>
              <a:avLst/>
              <a:gdLst>
                <a:gd name="T0" fmla="*/ 1323 w 1520"/>
                <a:gd name="T1" fmla="*/ 0 h 503"/>
                <a:gd name="T2" fmla="*/ 1520 w 1520"/>
                <a:gd name="T3" fmla="*/ 497 h 503"/>
                <a:gd name="T4" fmla="*/ 0 w 1520"/>
                <a:gd name="T5" fmla="*/ 503 h 503"/>
                <a:gd name="T6" fmla="*/ 1323 w 1520"/>
                <a:gd name="T7" fmla="*/ 0 h 503"/>
                <a:gd name="T8" fmla="*/ 0 60000 65536"/>
                <a:gd name="T9" fmla="*/ 0 60000 65536"/>
                <a:gd name="T10" fmla="*/ 0 60000 65536"/>
                <a:gd name="T11" fmla="*/ 0 60000 65536"/>
                <a:gd name="T12" fmla="*/ 0 w 1520"/>
                <a:gd name="T13" fmla="*/ 0 h 503"/>
                <a:gd name="T14" fmla="*/ 1520 w 1520"/>
                <a:gd name="T15" fmla="*/ 503 h 503"/>
              </a:gdLst>
              <a:ahLst/>
              <a:cxnLst>
                <a:cxn ang="T8">
                  <a:pos x="T0" y="T1"/>
                </a:cxn>
                <a:cxn ang="T9">
                  <a:pos x="T2" y="T3"/>
                </a:cxn>
                <a:cxn ang="T10">
                  <a:pos x="T4" y="T5"/>
                </a:cxn>
                <a:cxn ang="T11">
                  <a:pos x="T6" y="T7"/>
                </a:cxn>
              </a:cxnLst>
              <a:rect l="T12" t="T13" r="T14" b="T15"/>
              <a:pathLst>
                <a:path w="1520" h="503">
                  <a:moveTo>
                    <a:pt x="1323" y="0"/>
                  </a:moveTo>
                  <a:lnTo>
                    <a:pt x="1520" y="497"/>
                  </a:lnTo>
                  <a:lnTo>
                    <a:pt x="0" y="503"/>
                  </a:lnTo>
                  <a:lnTo>
                    <a:pt x="1323" y="0"/>
                  </a:lnTo>
                  <a:close/>
                </a:path>
              </a:pathLst>
            </a:custGeom>
            <a:solidFill>
              <a:srgbClr val="FFFF00">
                <a:alpha val="39999"/>
              </a:srgbClr>
            </a:solidFill>
            <a:ln>
              <a:noFill/>
            </a:ln>
            <a:extLst>
              <a:ext uri="{91240B29-F687-4F45-9708-019B960494DF}">
                <a14:hiddenLine xmlns:a14="http://schemas.microsoft.com/office/drawing/2010/main" w="6350">
                  <a:solidFill>
                    <a:srgbClr val="000000"/>
                  </a:solidFill>
                  <a:round/>
                </a14:hiddenLine>
              </a:ext>
            </a:extLst>
          </p:spPr>
          <p:txBody>
            <a:bodyPr/>
            <a:lstStyle/>
            <a:p>
              <a:endParaRPr lang="zh-CN" altLang="en-US"/>
            </a:p>
          </p:txBody>
        </p:sp>
        <p:sp>
          <p:nvSpPr>
            <p:cNvPr id="24595" name="Freeform 55"/>
            <p:cNvSpPr>
              <a:spLocks noChangeAspect="1"/>
            </p:cNvSpPr>
            <p:nvPr/>
          </p:nvSpPr>
          <p:spPr bwMode="auto">
            <a:xfrm>
              <a:off x="2705" y="2795"/>
              <a:ext cx="197" cy="506"/>
            </a:xfrm>
            <a:custGeom>
              <a:avLst/>
              <a:gdLst>
                <a:gd name="T0" fmla="*/ 0 w 197"/>
                <a:gd name="T1" fmla="*/ 0 h 506"/>
                <a:gd name="T2" fmla="*/ 197 w 197"/>
                <a:gd name="T3" fmla="*/ 506 h 506"/>
                <a:gd name="T4" fmla="*/ 0 60000 65536"/>
                <a:gd name="T5" fmla="*/ 0 60000 65536"/>
                <a:gd name="T6" fmla="*/ 0 w 197"/>
                <a:gd name="T7" fmla="*/ 0 h 506"/>
                <a:gd name="T8" fmla="*/ 197 w 197"/>
                <a:gd name="T9" fmla="*/ 506 h 506"/>
              </a:gdLst>
              <a:ahLst/>
              <a:cxnLst>
                <a:cxn ang="T4">
                  <a:pos x="T0" y="T1"/>
                </a:cxn>
                <a:cxn ang="T5">
                  <a:pos x="T2" y="T3"/>
                </a:cxn>
              </a:cxnLst>
              <a:rect l="T6" t="T7" r="T8" b="T9"/>
              <a:pathLst>
                <a:path w="197" h="506">
                  <a:moveTo>
                    <a:pt x="0" y="0"/>
                  </a:moveTo>
                  <a:lnTo>
                    <a:pt x="197" y="506"/>
                  </a:lnTo>
                </a:path>
              </a:pathLst>
            </a:cu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24596" name="Group 56"/>
            <p:cNvGrpSpPr/>
            <p:nvPr/>
          </p:nvGrpSpPr>
          <p:grpSpPr bwMode="auto">
            <a:xfrm>
              <a:off x="1142" y="2249"/>
              <a:ext cx="2799" cy="1535"/>
              <a:chOff x="1142" y="2249"/>
              <a:chExt cx="2799" cy="1535"/>
            </a:xfrm>
          </p:grpSpPr>
          <p:sp>
            <p:nvSpPr>
              <p:cNvPr id="24613" name="Line 57"/>
              <p:cNvSpPr>
                <a:spLocks noChangeShapeType="1"/>
              </p:cNvSpPr>
              <p:nvPr/>
            </p:nvSpPr>
            <p:spPr bwMode="auto">
              <a:xfrm>
                <a:off x="1142" y="3302"/>
                <a:ext cx="2727" cy="0"/>
              </a:xfrm>
              <a:prstGeom prst="line">
                <a:avLst/>
              </a:prstGeom>
              <a:noFill/>
              <a:ln w="19050">
                <a:solidFill>
                  <a:schemeClr val="tx1"/>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24614" name="Line 58"/>
              <p:cNvSpPr>
                <a:spLocks noChangeShapeType="1"/>
              </p:cNvSpPr>
              <p:nvPr/>
            </p:nvSpPr>
            <p:spPr bwMode="auto">
              <a:xfrm flipV="1">
                <a:off x="1856" y="2309"/>
                <a:ext cx="0" cy="1475"/>
              </a:xfrm>
              <a:prstGeom prst="line">
                <a:avLst/>
              </a:prstGeom>
              <a:noFill/>
              <a:ln w="19050">
                <a:solidFill>
                  <a:schemeClr val="tx1"/>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24615" name="Text Box 59"/>
              <p:cNvSpPr txBox="1">
                <a:spLocks noChangeArrowheads="1"/>
              </p:cNvSpPr>
              <p:nvPr/>
            </p:nvSpPr>
            <p:spPr bwMode="auto">
              <a:xfrm>
                <a:off x="3698" y="3099"/>
                <a:ext cx="24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endParaRPr lang="zh-CN" altLang="en-US" b="1" i="1">
                  <a:sym typeface="Symbol" panose="05050102010706020507" pitchFamily="18" charset="2"/>
                </a:endParaRPr>
              </a:p>
            </p:txBody>
          </p:sp>
          <p:sp>
            <p:nvSpPr>
              <p:cNvPr id="24616" name="Text Box 60"/>
              <p:cNvSpPr txBox="1">
                <a:spLocks noChangeArrowheads="1"/>
              </p:cNvSpPr>
              <p:nvPr/>
            </p:nvSpPr>
            <p:spPr bwMode="auto">
              <a:xfrm>
                <a:off x="1856" y="2249"/>
                <a:ext cx="24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endParaRPr lang="zh-CN" altLang="en-US" b="1" i="1">
                  <a:sym typeface="Symbol" panose="05050102010706020507" pitchFamily="18" charset="2"/>
                </a:endParaRPr>
              </a:p>
            </p:txBody>
          </p:sp>
          <p:sp>
            <p:nvSpPr>
              <p:cNvPr id="24617" name="Text Box 61"/>
              <p:cNvSpPr txBox="1">
                <a:spLocks noChangeArrowheads="1"/>
              </p:cNvSpPr>
              <p:nvPr/>
            </p:nvSpPr>
            <p:spPr bwMode="auto">
              <a:xfrm>
                <a:off x="1675" y="3246"/>
                <a:ext cx="24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O</a:t>
                </a:r>
                <a:endParaRPr lang="en-US" altLang="zh-CN" b="1" i="1">
                  <a:sym typeface="Symbol" panose="05050102010706020507" pitchFamily="18" charset="2"/>
                </a:endParaRPr>
              </a:p>
            </p:txBody>
          </p:sp>
        </p:grpSp>
        <p:grpSp>
          <p:nvGrpSpPr>
            <p:cNvPr id="24597" name="Group 62"/>
            <p:cNvGrpSpPr/>
            <p:nvPr/>
          </p:nvGrpSpPr>
          <p:grpSpPr bwMode="auto">
            <a:xfrm>
              <a:off x="1345" y="2423"/>
              <a:ext cx="2314" cy="896"/>
              <a:chOff x="1345" y="2423"/>
              <a:chExt cx="2314" cy="896"/>
            </a:xfrm>
          </p:grpSpPr>
          <p:sp>
            <p:nvSpPr>
              <p:cNvPr id="24605" name="Text Box 63"/>
              <p:cNvSpPr txBox="1">
                <a:spLocks noChangeArrowheads="1"/>
              </p:cNvSpPr>
              <p:nvPr/>
            </p:nvSpPr>
            <p:spPr bwMode="auto">
              <a:xfrm>
                <a:off x="3232" y="2480"/>
                <a:ext cx="245"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endParaRPr lang="zh-CN" altLang="en-US" b="1" i="1">
                  <a:sym typeface="Symbol" panose="05050102010706020507" pitchFamily="18" charset="2"/>
                </a:endParaRPr>
              </a:p>
            </p:txBody>
          </p:sp>
          <p:grpSp>
            <p:nvGrpSpPr>
              <p:cNvPr id="24606" name="Group 64"/>
              <p:cNvGrpSpPr/>
              <p:nvPr/>
            </p:nvGrpSpPr>
            <p:grpSpPr bwMode="auto">
              <a:xfrm>
                <a:off x="1345" y="2423"/>
                <a:ext cx="2314" cy="896"/>
                <a:chOff x="1345" y="2423"/>
                <a:chExt cx="2314" cy="896"/>
              </a:xfrm>
            </p:grpSpPr>
            <p:sp>
              <p:nvSpPr>
                <p:cNvPr id="24607" name="Line 65"/>
                <p:cNvSpPr>
                  <a:spLocks noChangeShapeType="1"/>
                </p:cNvSpPr>
                <p:nvPr/>
              </p:nvSpPr>
              <p:spPr bwMode="auto">
                <a:xfrm flipV="1">
                  <a:off x="1345" y="2423"/>
                  <a:ext cx="2314" cy="875"/>
                </a:xfrm>
                <a:prstGeom prst="line">
                  <a:avLst/>
                </a:prstGeom>
                <a:noFill/>
                <a:ln w="25400">
                  <a:solidFill>
                    <a:srgbClr val="8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608" name="Line 66"/>
                <p:cNvSpPr>
                  <a:spLocks noChangeShapeType="1"/>
                </p:cNvSpPr>
                <p:nvPr/>
              </p:nvSpPr>
              <p:spPr bwMode="auto">
                <a:xfrm>
                  <a:off x="3007" y="2678"/>
                  <a:ext cx="539"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609" name="Arc 67"/>
                <p:cNvSpPr/>
                <p:nvPr/>
              </p:nvSpPr>
              <p:spPr bwMode="auto">
                <a:xfrm>
                  <a:off x="3177" y="2593"/>
                  <a:ext cx="57" cy="8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63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4610" name="Text Box 68"/>
                <p:cNvSpPr txBox="1">
                  <a:spLocks noChangeArrowheads="1"/>
                </p:cNvSpPr>
                <p:nvPr/>
              </p:nvSpPr>
              <p:spPr bwMode="auto">
                <a:xfrm>
                  <a:off x="1885" y="3071"/>
                  <a:ext cx="24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c</a:t>
                  </a:r>
                  <a:endParaRPr lang="en-US" altLang="zh-CN" b="1" i="1">
                    <a:sym typeface="Symbol" panose="05050102010706020507" pitchFamily="18" charset="2"/>
                  </a:endParaRPr>
                </a:p>
              </p:txBody>
            </p:sp>
            <p:sp>
              <p:nvSpPr>
                <p:cNvPr id="24611" name="Line 69"/>
                <p:cNvSpPr>
                  <a:spLocks noChangeShapeType="1"/>
                </p:cNvSpPr>
                <p:nvPr/>
              </p:nvSpPr>
              <p:spPr bwMode="auto">
                <a:xfrm>
                  <a:off x="1930" y="3103"/>
                  <a:ext cx="0" cy="19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4612" name="Line 70"/>
                <p:cNvSpPr>
                  <a:spLocks noChangeShapeType="1"/>
                </p:cNvSpPr>
                <p:nvPr/>
              </p:nvSpPr>
              <p:spPr bwMode="auto">
                <a:xfrm>
                  <a:off x="1873" y="3103"/>
                  <a:ext cx="142" cy="0"/>
                </a:xfrm>
                <a:prstGeom prst="line">
                  <a:avLst/>
                </a:prstGeom>
                <a:noFill/>
                <a:ln w="63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24598" name="Group 71"/>
            <p:cNvGrpSpPr/>
            <p:nvPr/>
          </p:nvGrpSpPr>
          <p:grpSpPr bwMode="auto">
            <a:xfrm>
              <a:off x="1350" y="3315"/>
              <a:ext cx="1543" cy="440"/>
              <a:chOff x="1350" y="3315"/>
              <a:chExt cx="1543" cy="440"/>
            </a:xfrm>
          </p:grpSpPr>
          <p:sp>
            <p:nvSpPr>
              <p:cNvPr id="24602" name="Line 72"/>
              <p:cNvSpPr>
                <a:spLocks noChangeShapeType="1"/>
              </p:cNvSpPr>
              <p:nvPr/>
            </p:nvSpPr>
            <p:spPr bwMode="auto">
              <a:xfrm>
                <a:off x="1350" y="3318"/>
                <a:ext cx="0" cy="43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24603" name="Line 73"/>
              <p:cNvSpPr>
                <a:spLocks noChangeShapeType="1"/>
              </p:cNvSpPr>
              <p:nvPr/>
            </p:nvSpPr>
            <p:spPr bwMode="auto">
              <a:xfrm>
                <a:off x="2893" y="3315"/>
                <a:ext cx="0" cy="43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24604" name="Line 74"/>
              <p:cNvSpPr>
                <a:spLocks noChangeShapeType="1"/>
              </p:cNvSpPr>
              <p:nvPr/>
            </p:nvSpPr>
            <p:spPr bwMode="auto">
              <a:xfrm>
                <a:off x="1350" y="3597"/>
                <a:ext cx="1540"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grpSp>
        <p:grpSp>
          <p:nvGrpSpPr>
            <p:cNvPr id="24599" name="Group 75"/>
            <p:cNvGrpSpPr/>
            <p:nvPr/>
          </p:nvGrpSpPr>
          <p:grpSpPr bwMode="auto">
            <a:xfrm>
              <a:off x="2170" y="2301"/>
              <a:ext cx="620" cy="688"/>
              <a:chOff x="2170" y="2301"/>
              <a:chExt cx="620" cy="688"/>
            </a:xfrm>
          </p:grpSpPr>
          <p:graphicFrame>
            <p:nvGraphicFramePr>
              <p:cNvPr id="24600" name="Object 76"/>
              <p:cNvGraphicFramePr>
                <a:graphicFrameLocks noChangeAspect="1"/>
              </p:cNvGraphicFramePr>
              <p:nvPr/>
            </p:nvGraphicFramePr>
            <p:xfrm>
              <a:off x="2170" y="2301"/>
              <a:ext cx="620" cy="479"/>
            </p:xfrm>
            <a:graphic>
              <a:graphicData uri="http://schemas.openxmlformats.org/presentationml/2006/ole">
                <mc:AlternateContent xmlns:mc="http://schemas.openxmlformats.org/markup-compatibility/2006">
                  <mc:Choice xmlns:v="urn:schemas-microsoft-com:vml" Requires="v">
                    <p:oleObj spid="_x0000_s127095" name="Equation" r:id="rId9" imgW="546100" imgH="406400" progId="Equation.DSMT4">
                      <p:embed/>
                    </p:oleObj>
                  </mc:Choice>
                  <mc:Fallback>
                    <p:oleObj name="Equation" r:id="rId9" imgW="546100" imgH="406400" progId="Equation.DSMT4">
                      <p:embed/>
                      <p:pic>
                        <p:nvPicPr>
                          <p:cNvPr id="0" name="Object 7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70" y="2301"/>
                            <a:ext cx="620" cy="479"/>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01" name="Freeform 77"/>
              <p:cNvSpPr/>
              <p:nvPr/>
            </p:nvSpPr>
            <p:spPr bwMode="auto">
              <a:xfrm>
                <a:off x="2346" y="2692"/>
                <a:ext cx="401" cy="297"/>
              </a:xfrm>
              <a:custGeom>
                <a:avLst/>
                <a:gdLst>
                  <a:gd name="T0" fmla="*/ 0 w 401"/>
                  <a:gd name="T1" fmla="*/ 0 h 297"/>
                  <a:gd name="T2" fmla="*/ 122 w 401"/>
                  <a:gd name="T3" fmla="*/ 200 h 297"/>
                  <a:gd name="T4" fmla="*/ 401 w 401"/>
                  <a:gd name="T5" fmla="*/ 297 h 297"/>
                  <a:gd name="T6" fmla="*/ 0 60000 65536"/>
                  <a:gd name="T7" fmla="*/ 0 60000 65536"/>
                  <a:gd name="T8" fmla="*/ 0 60000 65536"/>
                  <a:gd name="T9" fmla="*/ 0 w 401"/>
                  <a:gd name="T10" fmla="*/ 0 h 297"/>
                  <a:gd name="T11" fmla="*/ 401 w 401"/>
                  <a:gd name="T12" fmla="*/ 297 h 297"/>
                </a:gdLst>
                <a:ahLst/>
                <a:cxnLst>
                  <a:cxn ang="T6">
                    <a:pos x="T0" y="T1"/>
                  </a:cxn>
                  <a:cxn ang="T7">
                    <a:pos x="T2" y="T3"/>
                  </a:cxn>
                  <a:cxn ang="T8">
                    <a:pos x="T4" y="T5"/>
                  </a:cxn>
                </a:cxnLst>
                <a:rect l="T9" t="T10" r="T11" b="T12"/>
                <a:pathLst>
                  <a:path w="401" h="297">
                    <a:moveTo>
                      <a:pt x="0" y="0"/>
                    </a:moveTo>
                    <a:cubicBezTo>
                      <a:pt x="20" y="32"/>
                      <a:pt x="55" y="151"/>
                      <a:pt x="122" y="200"/>
                    </a:cubicBezTo>
                    <a:cubicBezTo>
                      <a:pt x="189" y="249"/>
                      <a:pt x="343" y="277"/>
                      <a:pt x="401" y="297"/>
                    </a:cubicBezTo>
                  </a:path>
                </a:pathLst>
              </a:custGeom>
              <a:noFill/>
              <a:ln w="38100">
                <a:solidFill>
                  <a:srgbClr val="0000CC"/>
                </a:solidFill>
                <a:round/>
                <a:tailEnd type="triangle" w="med" len="me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grpSp>
      </p:grpSp>
      <mc:AlternateContent xmlns:mc="http://schemas.openxmlformats.org/markup-compatibility/2006">
        <mc:Choice xmlns:a14="http://schemas.microsoft.com/office/drawing/2010/main" Requires="a14">
          <p:sp>
            <p:nvSpPr>
              <p:cNvPr id="44" name="文本框 43"/>
              <p:cNvSpPr txBox="1"/>
              <p:nvPr/>
            </p:nvSpPr>
            <p:spPr>
              <a:xfrm>
                <a:off x="3543912" y="887751"/>
                <a:ext cx="1804764" cy="332399"/>
              </a:xfrm>
              <a:prstGeom prst="rect">
                <a:avLst/>
              </a:prstGeom>
              <a:solidFill>
                <a:schemeClr val="bg1"/>
              </a:solid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zh-CN" altLang="en-US" sz="2000" i="1" smtClean="0">
                              <a:latin typeface="Cambria Math" panose="02040503050406030204" pitchFamily="18" charset="0"/>
                            </a:rPr>
                            <m:t>𝜏</m:t>
                          </m:r>
                        </m:e>
                        <m:sub>
                          <m:r>
                            <a:rPr lang="en-US" altLang="zh-CN" sz="2000" b="0" i="1" smtClean="0">
                              <a:latin typeface="Cambria Math" panose="02040503050406030204" pitchFamily="18" charset="0"/>
                            </a:rPr>
                            <m:t>𝑓</m:t>
                          </m:r>
                        </m:sub>
                      </m:sSub>
                      <m:r>
                        <a:rPr lang="en-US" altLang="zh-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𝑐</m:t>
                      </m:r>
                      <m:r>
                        <a:rPr lang="en-US" altLang="zh-CN" sz="2000" b="0" i="1" smtClean="0">
                          <a:latin typeface="Cambria Math" panose="02040503050406030204" pitchFamily="18" charset="0"/>
                          <a:ea typeface="Cambria Math" panose="02040503050406030204" pitchFamily="18" charset="0"/>
                        </a:rPr>
                        <m:t>+</m:t>
                      </m:r>
                      <m:r>
                        <a:rPr lang="zh-CN" altLang="en-US" sz="2000" b="0" i="1" smtClean="0">
                          <a:latin typeface="Cambria Math" panose="02040503050406030204" pitchFamily="18" charset="0"/>
                          <a:ea typeface="Cambria Math" panose="02040503050406030204" pitchFamily="18" charset="0"/>
                        </a:rPr>
                        <m:t>𝜎</m:t>
                      </m:r>
                      <m:func>
                        <m:funcPr>
                          <m:ctrlPr>
                            <a:rPr lang="en-US" altLang="zh-CN" sz="2000" b="0" i="1" smtClean="0">
                              <a:latin typeface="Cambria Math" panose="02040503050406030204" pitchFamily="18" charset="0"/>
                              <a:ea typeface="Cambria Math" panose="02040503050406030204" pitchFamily="18" charset="0"/>
                            </a:rPr>
                          </m:ctrlPr>
                        </m:funcPr>
                        <m:fName>
                          <m:r>
                            <m:rPr>
                              <m:sty m:val="p"/>
                            </m:rPr>
                            <a:rPr lang="en-US" altLang="zh-CN" sz="2000" b="0" i="0" smtClean="0">
                              <a:latin typeface="Cambria Math" panose="02040503050406030204" pitchFamily="18" charset="0"/>
                              <a:ea typeface="Cambria Math" panose="02040503050406030204" pitchFamily="18" charset="0"/>
                            </a:rPr>
                            <m:t>tan</m:t>
                          </m:r>
                        </m:fName>
                        <m:e>
                          <m:r>
                            <a:rPr lang="zh-CN" altLang="en-US" sz="2000" b="0" i="1" smtClean="0">
                              <a:latin typeface="Cambria Math" panose="02040503050406030204" pitchFamily="18" charset="0"/>
                              <a:ea typeface="Cambria Math" panose="02040503050406030204" pitchFamily="18" charset="0"/>
                            </a:rPr>
                            <m:t>𝜑</m:t>
                          </m:r>
                        </m:e>
                      </m:func>
                    </m:oMath>
                  </m:oMathPara>
                </a14:m>
                <a:endParaRPr lang="zh-CN" altLang="en-US" sz="2000" dirty="0"/>
              </a:p>
            </p:txBody>
          </p:sp>
        </mc:Choice>
        <mc:Fallback>
          <p:sp>
            <p:nvSpPr>
              <p:cNvPr id="44" name="文本框 43"/>
              <p:cNvSpPr txBox="1">
                <a:spLocks noRot="1" noChangeAspect="1" noMove="1" noResize="1" noEditPoints="1" noAdjustHandles="1" noChangeArrowheads="1" noChangeShapeType="1" noTextEdit="1"/>
              </p:cNvSpPr>
              <p:nvPr/>
            </p:nvSpPr>
            <p:spPr>
              <a:xfrm>
                <a:off x="3543912" y="887751"/>
                <a:ext cx="1804764" cy="332399"/>
              </a:xfrm>
              <a:prstGeom prst="rect">
                <a:avLst/>
              </a:prstGeom>
              <a:blipFill rotWithShape="1">
                <a:blip r:embed="rId11"/>
                <a:stretch>
                  <a:fillRect l="-34" t="-6" r="4" b="9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文本框 2"/>
              <p:cNvSpPr txBox="1"/>
              <p:nvPr/>
            </p:nvSpPr>
            <p:spPr>
              <a:xfrm>
                <a:off x="352001" y="3061695"/>
                <a:ext cx="1845954" cy="50135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𝑐</m:t>
                      </m:r>
                      <m:r>
                        <a:rPr lang="en-US" altLang="zh-CN" b="0" i="1" smtClean="0">
                          <a:latin typeface="Cambria Math" panose="02040503050406030204" pitchFamily="18" charset="0"/>
                          <a:ea typeface="Cambria Math" panose="02040503050406030204" pitchFamily="18" charset="0"/>
                        </a:rPr>
                        <m:t>∙</m:t>
                      </m:r>
                      <m:func>
                        <m:funcPr>
                          <m:ctrlPr>
                            <a:rPr lang="en-US" altLang="zh-CN" b="0" i="1" smtClean="0">
                              <a:latin typeface="Cambria Math" panose="02040503050406030204" pitchFamily="18" charset="0"/>
                              <a:ea typeface="Cambria Math" panose="02040503050406030204" pitchFamily="18" charset="0"/>
                            </a:rPr>
                          </m:ctrlPr>
                        </m:funcPr>
                        <m:fName>
                          <m:r>
                            <m:rPr>
                              <m:sty m:val="p"/>
                            </m:rPr>
                            <a:rPr lang="en-US" altLang="zh-CN" b="0" i="0" smtClean="0">
                              <a:latin typeface="Cambria Math" panose="02040503050406030204" pitchFamily="18" charset="0"/>
                              <a:ea typeface="Cambria Math" panose="02040503050406030204" pitchFamily="18" charset="0"/>
                            </a:rPr>
                            <m:t>cot</m:t>
                          </m:r>
                        </m:fName>
                        <m:e>
                          <m:r>
                            <a:rPr lang="zh-CN" altLang="en-US" b="0" i="1" smtClean="0">
                              <a:latin typeface="Cambria Math" panose="02040503050406030204" pitchFamily="18" charset="0"/>
                              <a:ea typeface="Cambria Math" panose="02040503050406030204" pitchFamily="18" charset="0"/>
                            </a:rPr>
                            <m:t>𝜑</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sSub>
                                <m:sSubPr>
                                  <m:ctrlPr>
                                    <a:rPr lang="en-US" altLang="zh-CN" b="0" i="1" smtClean="0">
                                      <a:latin typeface="Cambria Math" panose="02040503050406030204" pitchFamily="18" charset="0"/>
                                      <a:ea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𝜎</m:t>
                                  </m:r>
                                </m:e>
                                <m:sub>
                                  <m:r>
                                    <a:rPr lang="en-US" altLang="zh-CN" b="0" i="1" smtClean="0">
                                      <a:latin typeface="Cambria Math" panose="02040503050406030204" pitchFamily="18" charset="0"/>
                                      <a:ea typeface="Cambria Math" panose="02040503050406030204" pitchFamily="18" charset="0"/>
                                    </a:rPr>
                                    <m:t>1</m:t>
                                  </m:r>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𝜎</m:t>
                                  </m:r>
                                </m:e>
                                <m:sub>
                                  <m:r>
                                    <a:rPr lang="en-US" altLang="zh-CN" b="0" i="1" smtClean="0">
                                      <a:latin typeface="Cambria Math" panose="02040503050406030204" pitchFamily="18" charset="0"/>
                                      <a:ea typeface="Cambria Math" panose="02040503050406030204" pitchFamily="18" charset="0"/>
                                    </a:rPr>
                                    <m:t>3</m:t>
                                  </m:r>
                                </m:sub>
                              </m:sSub>
                            </m:num>
                            <m:den>
                              <m:r>
                                <a:rPr lang="en-US" altLang="zh-CN" b="0" i="1" smtClean="0">
                                  <a:latin typeface="Cambria Math" panose="02040503050406030204" pitchFamily="18" charset="0"/>
                                  <a:ea typeface="Cambria Math" panose="02040503050406030204" pitchFamily="18" charset="0"/>
                                </a:rPr>
                                <m:t>2</m:t>
                              </m:r>
                            </m:den>
                          </m:f>
                        </m:e>
                      </m:func>
                    </m:oMath>
                  </m:oMathPara>
                </a14:m>
                <a:endParaRPr lang="zh-CN" altLang="en-US" dirty="0"/>
              </a:p>
            </p:txBody>
          </p:sp>
        </mc:Choice>
        <mc:Fallback>
          <p:sp>
            <p:nvSpPr>
              <p:cNvPr id="3" name="文本框 2"/>
              <p:cNvSpPr txBox="1">
                <a:spLocks noRot="1" noChangeAspect="1" noMove="1" noResize="1" noEditPoints="1" noAdjustHandles="1" noChangeArrowheads="1" noChangeShapeType="1" noTextEdit="1"/>
              </p:cNvSpPr>
              <p:nvPr/>
            </p:nvSpPr>
            <p:spPr>
              <a:xfrm>
                <a:off x="352001" y="3061695"/>
                <a:ext cx="1845954" cy="501356"/>
              </a:xfrm>
              <a:prstGeom prst="rect">
                <a:avLst/>
              </a:prstGeom>
              <a:blipFill rotWithShape="1">
                <a:blip r:embed="rId12"/>
                <a:stretch>
                  <a:fillRect l="-11" t="-72" r="-194" b="1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文本框 3"/>
              <p:cNvSpPr txBox="1"/>
              <p:nvPr/>
            </p:nvSpPr>
            <p:spPr>
              <a:xfrm>
                <a:off x="4065994" y="1687302"/>
                <a:ext cx="4900572" cy="85972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unc>
                        <m:funcPr>
                          <m:ctrlPr>
                            <a:rPr lang="en-US" altLang="zh-CN" i="1" smtClean="0">
                              <a:latin typeface="Cambria Math" panose="02040503050406030204" pitchFamily="18" charset="0"/>
                            </a:rPr>
                          </m:ctrlPr>
                        </m:funcPr>
                        <m:fName>
                          <m:r>
                            <m:rPr>
                              <m:sty m:val="p"/>
                            </m:rPr>
                            <a:rPr lang="en-US" altLang="zh-CN" i="0" smtClean="0">
                              <a:latin typeface="Cambria Math" panose="02040503050406030204" pitchFamily="18" charset="0"/>
                            </a:rPr>
                            <m:t>sin</m:t>
                          </m:r>
                        </m:fName>
                        <m:e>
                          <m:r>
                            <a:rPr lang="zh-CN" altLang="en-US" i="1" smtClean="0">
                              <a:latin typeface="Cambria Math" panose="02040503050406030204" pitchFamily="18" charset="0"/>
                            </a:rPr>
                            <m:t>𝜑</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3</m:t>
                                      </m:r>
                                    </m:sub>
                                  </m:sSub>
                                </m:num>
                                <m:den>
                                  <m:r>
                                    <a:rPr lang="en-US" altLang="zh-CN" b="0" i="1" smtClean="0">
                                      <a:latin typeface="Cambria Math" panose="02040503050406030204" pitchFamily="18" charset="0"/>
                                    </a:rPr>
                                    <m:t>2</m:t>
                                  </m:r>
                                </m:den>
                              </m:f>
                            </m:num>
                            <m:den>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3</m:t>
                                      </m:r>
                                    </m:sub>
                                  </m:sSub>
                                </m:num>
                                <m:den>
                                  <m:r>
                                    <a:rPr lang="en-US" altLang="zh-CN" b="0" i="1" smtClean="0">
                                      <a:latin typeface="Cambria Math" panose="02040503050406030204" pitchFamily="18" charset="0"/>
                                    </a:rPr>
                                    <m:t>2</m:t>
                                  </m:r>
                                </m:den>
                              </m:f>
                              <m:r>
                                <a:rPr lang="en-US" altLang="zh-CN" b="0" i="1" smtClean="0">
                                  <a:latin typeface="Cambria Math" panose="02040503050406030204" pitchFamily="18" charset="0"/>
                                </a:rPr>
                                <m:t>+</m:t>
                              </m:r>
                              <m:r>
                                <a:rPr lang="en-US" altLang="zh-CN" b="0" i="1" smtClean="0">
                                  <a:latin typeface="Cambria Math" panose="02040503050406030204" pitchFamily="18" charset="0"/>
                                </a:rPr>
                                <m:t>𝑐</m:t>
                              </m:r>
                              <m:r>
                                <a:rPr lang="en-US" altLang="zh-CN" b="0" i="1" smtClean="0">
                                  <a:latin typeface="Cambria Math" panose="02040503050406030204" pitchFamily="18" charset="0"/>
                                  <a:ea typeface="Cambria Math" panose="02040503050406030204" pitchFamily="18" charset="0"/>
                                </a:rPr>
                                <m:t>∙</m:t>
                              </m:r>
                              <m:func>
                                <m:funcPr>
                                  <m:ctrlPr>
                                    <a:rPr lang="en-US" altLang="zh-CN" b="0" i="1" smtClean="0">
                                      <a:latin typeface="Cambria Math" panose="02040503050406030204" pitchFamily="18" charset="0"/>
                                      <a:ea typeface="Cambria Math" panose="02040503050406030204" pitchFamily="18" charset="0"/>
                                    </a:rPr>
                                  </m:ctrlPr>
                                </m:funcPr>
                                <m:fName>
                                  <m:r>
                                    <m:rPr>
                                      <m:sty m:val="p"/>
                                    </m:rPr>
                                    <a:rPr lang="en-US" altLang="zh-CN" b="0" i="0" smtClean="0">
                                      <a:latin typeface="Cambria Math" panose="02040503050406030204" pitchFamily="18" charset="0"/>
                                      <a:ea typeface="Cambria Math" panose="02040503050406030204" pitchFamily="18" charset="0"/>
                                    </a:rPr>
                                    <m:t>cot</m:t>
                                  </m:r>
                                </m:fName>
                                <m:e>
                                  <m:r>
                                    <a:rPr lang="zh-CN" altLang="en-US" b="0" i="1" smtClean="0">
                                      <a:latin typeface="Cambria Math" panose="02040503050406030204" pitchFamily="18" charset="0"/>
                                      <a:ea typeface="Cambria Math" panose="02040503050406030204" pitchFamily="18" charset="0"/>
                                    </a:rPr>
                                    <m:t>𝜑</m:t>
                                  </m:r>
                                </m:e>
                              </m:func>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3</m:t>
                                  </m:r>
                                </m:sub>
                              </m:sSub>
                            </m:num>
                            <m:den>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3</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2</m:t>
                              </m:r>
                              <m:r>
                                <a:rPr lang="en-US" altLang="zh-CN" b="0" i="1" smtClean="0">
                                  <a:latin typeface="Cambria Math" panose="02040503050406030204" pitchFamily="18" charset="0"/>
                                </a:rPr>
                                <m:t>𝑐</m:t>
                              </m:r>
                              <m:r>
                                <a:rPr lang="en-US" altLang="zh-CN" b="0" i="1" smtClean="0">
                                  <a:latin typeface="Cambria Math" panose="02040503050406030204" pitchFamily="18" charset="0"/>
                                  <a:ea typeface="Cambria Math" panose="02040503050406030204" pitchFamily="18" charset="0"/>
                                </a:rPr>
                                <m:t>∙</m:t>
                              </m:r>
                              <m:func>
                                <m:funcPr>
                                  <m:ctrlPr>
                                    <a:rPr lang="en-US" altLang="zh-CN" b="0" i="1" smtClean="0">
                                      <a:latin typeface="Cambria Math" panose="02040503050406030204" pitchFamily="18" charset="0"/>
                                      <a:ea typeface="Cambria Math" panose="02040503050406030204" pitchFamily="18" charset="0"/>
                                    </a:rPr>
                                  </m:ctrlPr>
                                </m:funcPr>
                                <m:fName>
                                  <m:r>
                                    <m:rPr>
                                      <m:sty m:val="p"/>
                                    </m:rPr>
                                    <a:rPr lang="en-US" altLang="zh-CN" b="0" i="0" smtClean="0">
                                      <a:latin typeface="Cambria Math" panose="02040503050406030204" pitchFamily="18" charset="0"/>
                                      <a:ea typeface="Cambria Math" panose="02040503050406030204" pitchFamily="18" charset="0"/>
                                    </a:rPr>
                                    <m:t>cot</m:t>
                                  </m:r>
                                </m:fName>
                                <m:e>
                                  <m:r>
                                    <a:rPr lang="zh-CN" altLang="en-US" b="0" i="1" smtClean="0">
                                      <a:latin typeface="Cambria Math" panose="02040503050406030204" pitchFamily="18" charset="0"/>
                                      <a:ea typeface="Cambria Math" panose="02040503050406030204" pitchFamily="18" charset="0"/>
                                    </a:rPr>
                                    <m:t>𝜑</m:t>
                                  </m:r>
                                </m:e>
                              </m:func>
                            </m:den>
                          </m:f>
                        </m:e>
                      </m:func>
                    </m:oMath>
                  </m:oMathPara>
                </a14:m>
                <a:endParaRPr lang="zh-CN" altLang="en-US" dirty="0"/>
              </a:p>
            </p:txBody>
          </p:sp>
        </mc:Choice>
        <mc:Fallback>
          <p:sp>
            <p:nvSpPr>
              <p:cNvPr id="4" name="文本框 3"/>
              <p:cNvSpPr txBox="1">
                <a:spLocks noRot="1" noChangeAspect="1" noMove="1" noResize="1" noEditPoints="1" noAdjustHandles="1" noChangeArrowheads="1" noChangeShapeType="1" noTextEdit="1"/>
              </p:cNvSpPr>
              <p:nvPr/>
            </p:nvSpPr>
            <p:spPr>
              <a:xfrm>
                <a:off x="4065994" y="1687302"/>
                <a:ext cx="4900572" cy="859723"/>
              </a:xfrm>
              <a:prstGeom prst="rect">
                <a:avLst/>
              </a:prstGeom>
              <a:blipFill rotWithShape="1">
                <a:blip r:embed="rId13"/>
                <a:stretch>
                  <a:fillRect l="-2" t="-12" r="7" b="5"/>
                </a:stretch>
              </a:blipFill>
            </p:spPr>
            <p:txBody>
              <a:bodyPr/>
              <a:lstStyle/>
              <a:p>
                <a:r>
                  <a:rPr lang="zh-CN" altLang="en-US">
                    <a:noFill/>
                  </a:rPr>
                  <a:t> </a:t>
                </a:r>
              </a:p>
            </p:txBody>
          </p:sp>
        </mc:Fallback>
      </mc:AlternateContent>
      <p:sp>
        <p:nvSpPr>
          <p:cNvPr id="45" name="Rectangle 6"/>
          <p:cNvSpPr>
            <a:spLocks noChangeArrowheads="1"/>
          </p:cNvSpPr>
          <p:nvPr/>
        </p:nvSpPr>
        <p:spPr bwMode="auto">
          <a:xfrm>
            <a:off x="0" y="2190"/>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§5.2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土的抗剪强度理论</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5819"/>
                                        </p:tgtEl>
                                        <p:attrNameLst>
                                          <p:attrName>style.visibility</p:attrName>
                                        </p:attrNameLst>
                                      </p:cBhvr>
                                      <p:to>
                                        <p:strVal val="visible"/>
                                      </p:to>
                                    </p:set>
                                    <p:animEffect transition="in" filter="dissolve">
                                      <p:cBhvr>
                                        <p:cTn id="7" dur="500"/>
                                        <p:tgtEl>
                                          <p:spTgt spid="758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5820"/>
                                        </p:tgtEl>
                                        <p:attrNameLst>
                                          <p:attrName>style.visibility</p:attrName>
                                        </p:attrNameLst>
                                      </p:cBhvr>
                                      <p:to>
                                        <p:strVal val="visible"/>
                                      </p:to>
                                    </p:set>
                                    <p:animEffect transition="in" filter="dissolve">
                                      <p:cBhvr>
                                        <p:cTn id="12" dur="500"/>
                                        <p:tgtEl>
                                          <p:spTgt spid="758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821"/>
                                        </p:tgtEl>
                                        <p:attrNameLst>
                                          <p:attrName>style.visibility</p:attrName>
                                        </p:attrNameLst>
                                      </p:cBhvr>
                                      <p:to>
                                        <p:strVal val="visible"/>
                                      </p:to>
                                    </p:set>
                                    <p:animEffect transition="in" filter="blinds(horizontal)">
                                      <p:cBhvr>
                                        <p:cTn id="17" dur="500"/>
                                        <p:tgtEl>
                                          <p:spTgt spid="7582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2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67544" y="622301"/>
            <a:ext cx="8153400" cy="1022350"/>
          </a:xfrm>
          <a:solidFill>
            <a:schemeClr val="bg1"/>
          </a:solidFill>
        </p:spPr>
        <p:txBody>
          <a:bodyPr lIns="0" tIns="0" rIns="0" bIns="0"/>
          <a:lstStyle/>
          <a:p>
            <a:pPr eaLnBrk="1" hangingPunct="1">
              <a:lnSpc>
                <a:spcPct val="150000"/>
              </a:lnSpc>
              <a:buFont typeface="Wingdings" panose="05000000000000000000" pitchFamily="2" charset="2"/>
              <a:buChar char="Ø"/>
            </a:pPr>
            <a:r>
              <a:rPr lang="zh-CN" altLang="en-US" sz="2400" b="1" dirty="0">
                <a:solidFill>
                  <a:srgbClr val="008000"/>
                </a:solidFill>
                <a:latin typeface="+mn-ea"/>
                <a:cs typeface="Times New Roman" panose="02020603050405020304" pitchFamily="18" charset="0"/>
              </a:rPr>
              <a:t>土体处于极限平衡状态时，破坏面与大主应力作用面的夹角为</a:t>
            </a:r>
            <a:r>
              <a:rPr lang="zh-CN" altLang="en-US" sz="2400" b="1" i="1" dirty="0">
                <a:solidFill>
                  <a:srgbClr val="008000"/>
                </a:solidFill>
                <a:latin typeface="+mn-ea"/>
                <a:cs typeface="Times New Roman" panose="02020603050405020304" pitchFamily="18" charset="0"/>
                <a:sym typeface="Symbol" panose="05050102010706020507" pitchFamily="18" charset="2"/>
              </a:rPr>
              <a:t></a:t>
            </a:r>
            <a:r>
              <a:rPr lang="zh-CN" altLang="en-US" sz="2400" b="1" i="1" baseline="-30000" dirty="0">
                <a:solidFill>
                  <a:srgbClr val="008000"/>
                </a:solidFill>
                <a:latin typeface="+mn-ea"/>
                <a:cs typeface="Times New Roman" panose="02020603050405020304" pitchFamily="18" charset="0"/>
              </a:rPr>
              <a:t> </a:t>
            </a:r>
            <a:r>
              <a:rPr lang="en-US" altLang="zh-CN" sz="2400" b="1" i="1" baseline="-30000" dirty="0">
                <a:solidFill>
                  <a:srgbClr val="008000"/>
                </a:solidFill>
                <a:latin typeface="+mn-ea"/>
                <a:cs typeface="Times New Roman" panose="02020603050405020304" pitchFamily="18" charset="0"/>
              </a:rPr>
              <a:t>f</a:t>
            </a:r>
            <a:endParaRPr lang="zh-CN" altLang="en-US" sz="2400" b="1" baseline="-30000" dirty="0">
              <a:solidFill>
                <a:srgbClr val="008000"/>
              </a:solidFill>
              <a:latin typeface="+mn-ea"/>
              <a:cs typeface="Times New Roman" panose="02020603050405020304" pitchFamily="18" charset="0"/>
            </a:endParaRPr>
          </a:p>
        </p:txBody>
      </p:sp>
      <p:grpSp>
        <p:nvGrpSpPr>
          <p:cNvPr id="2" name="Group 44"/>
          <p:cNvGrpSpPr/>
          <p:nvPr/>
        </p:nvGrpSpPr>
        <p:grpSpPr bwMode="auto">
          <a:xfrm>
            <a:off x="2438400" y="2590800"/>
            <a:ext cx="674688" cy="730250"/>
            <a:chOff x="1536" y="1344"/>
            <a:chExt cx="425" cy="460"/>
          </a:xfrm>
        </p:grpSpPr>
        <p:sp>
          <p:nvSpPr>
            <p:cNvPr id="25638" name="Line 22"/>
            <p:cNvSpPr>
              <a:spLocks noChangeShapeType="1"/>
            </p:cNvSpPr>
            <p:nvPr/>
          </p:nvSpPr>
          <p:spPr bwMode="auto">
            <a:xfrm flipV="1">
              <a:off x="1536" y="1344"/>
              <a:ext cx="288" cy="432"/>
            </a:xfrm>
            <a:prstGeom prst="line">
              <a:avLst/>
            </a:prstGeom>
            <a:noFill/>
            <a:ln w="28575">
              <a:solidFill>
                <a:schemeClr val="tx1"/>
              </a:solidFill>
              <a:prstDash val="dash"/>
              <a:round/>
              <a:tailEnd type="non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grpSp>
          <p:nvGrpSpPr>
            <p:cNvPr id="25639" name="Group 23"/>
            <p:cNvGrpSpPr/>
            <p:nvPr/>
          </p:nvGrpSpPr>
          <p:grpSpPr bwMode="auto">
            <a:xfrm>
              <a:off x="1632" y="1536"/>
              <a:ext cx="329" cy="268"/>
              <a:chOff x="1824" y="3124"/>
              <a:chExt cx="329" cy="268"/>
            </a:xfrm>
          </p:grpSpPr>
          <p:sp>
            <p:nvSpPr>
              <p:cNvPr id="25640" name="Arc 24"/>
              <p:cNvSpPr/>
              <p:nvPr/>
            </p:nvSpPr>
            <p:spPr bwMode="auto">
              <a:xfrm>
                <a:off x="1824" y="3248"/>
                <a:ext cx="94" cy="144"/>
              </a:xfrm>
              <a:custGeom>
                <a:avLst/>
                <a:gdLst>
                  <a:gd name="T0" fmla="*/ 0 w 21146"/>
                  <a:gd name="T1" fmla="*/ 0 h 21600"/>
                  <a:gd name="T2" fmla="*/ 0 w 21146"/>
                  <a:gd name="T3" fmla="*/ 0 h 21600"/>
                  <a:gd name="T4" fmla="*/ 0 w 21146"/>
                  <a:gd name="T5" fmla="*/ 0 h 21600"/>
                  <a:gd name="T6" fmla="*/ 0 60000 65536"/>
                  <a:gd name="T7" fmla="*/ 0 60000 65536"/>
                  <a:gd name="T8" fmla="*/ 0 60000 65536"/>
                  <a:gd name="T9" fmla="*/ 0 w 21146"/>
                  <a:gd name="T10" fmla="*/ 0 h 21600"/>
                  <a:gd name="T11" fmla="*/ 21146 w 21146"/>
                  <a:gd name="T12" fmla="*/ 21600 h 21600"/>
                </a:gdLst>
                <a:ahLst/>
                <a:cxnLst>
                  <a:cxn ang="T6">
                    <a:pos x="T0" y="T1"/>
                  </a:cxn>
                  <a:cxn ang="T7">
                    <a:pos x="T2" y="T3"/>
                  </a:cxn>
                  <a:cxn ang="T8">
                    <a:pos x="T4" y="T5"/>
                  </a:cxn>
                </a:cxnLst>
                <a:rect l="T9" t="T10" r="T11" b="T12"/>
                <a:pathLst>
                  <a:path w="21146" h="21600" fill="none" extrusionOk="0">
                    <a:moveTo>
                      <a:pt x="-1" y="0"/>
                    </a:moveTo>
                    <a:cubicBezTo>
                      <a:pt x="10231" y="0"/>
                      <a:pt x="19059" y="7178"/>
                      <a:pt x="21146" y="17194"/>
                    </a:cubicBezTo>
                  </a:path>
                  <a:path w="21146" h="21600" stroke="0" extrusionOk="0">
                    <a:moveTo>
                      <a:pt x="-1" y="0"/>
                    </a:moveTo>
                    <a:cubicBezTo>
                      <a:pt x="10231" y="0"/>
                      <a:pt x="19059" y="7178"/>
                      <a:pt x="21146" y="17194"/>
                    </a:cubicBezTo>
                    <a:lnTo>
                      <a:pt x="0" y="21600"/>
                    </a:lnTo>
                    <a:lnTo>
                      <a:pt x="-1" y="0"/>
                    </a:lnTo>
                    <a:close/>
                  </a:path>
                </a:pathLst>
              </a:custGeom>
              <a:noFill/>
              <a:ln w="28575">
                <a:solidFill>
                  <a:schemeClr val="tx1"/>
                </a:solidFill>
                <a:round/>
                <a:tailEnd type="none" w="sm"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5641" name="Rectangle 25"/>
              <p:cNvSpPr>
                <a:spLocks noChangeArrowheads="1"/>
              </p:cNvSpPr>
              <p:nvPr/>
            </p:nvSpPr>
            <p:spPr bwMode="auto">
              <a:xfrm>
                <a:off x="1961" y="3124"/>
                <a:ext cx="19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 </a:t>
                </a:r>
                <a:r>
                  <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f</a:t>
                </a:r>
                <a:endPar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grpSp>
      <p:grpSp>
        <p:nvGrpSpPr>
          <p:cNvPr id="4" name="Group 45"/>
          <p:cNvGrpSpPr/>
          <p:nvPr/>
        </p:nvGrpSpPr>
        <p:grpSpPr bwMode="auto">
          <a:xfrm>
            <a:off x="2895600" y="2590800"/>
            <a:ext cx="873125" cy="685800"/>
            <a:chOff x="1824" y="1344"/>
            <a:chExt cx="550" cy="432"/>
          </a:xfrm>
        </p:grpSpPr>
        <p:sp>
          <p:nvSpPr>
            <p:cNvPr id="25634" name="Line 21"/>
            <p:cNvSpPr>
              <a:spLocks noChangeShapeType="1"/>
            </p:cNvSpPr>
            <p:nvPr/>
          </p:nvSpPr>
          <p:spPr bwMode="auto">
            <a:xfrm flipH="1" flipV="1">
              <a:off x="1824" y="1344"/>
              <a:ext cx="192" cy="432"/>
            </a:xfrm>
            <a:prstGeom prst="line">
              <a:avLst/>
            </a:prstGeom>
            <a:noFill/>
            <a:ln w="28575">
              <a:solidFill>
                <a:schemeClr val="tx1"/>
              </a:solidFill>
              <a:prstDash val="dash"/>
              <a:round/>
              <a:tailEnd type="non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grpSp>
          <p:nvGrpSpPr>
            <p:cNvPr id="25635" name="Group 26"/>
            <p:cNvGrpSpPr/>
            <p:nvPr/>
          </p:nvGrpSpPr>
          <p:grpSpPr bwMode="auto">
            <a:xfrm>
              <a:off x="1968" y="1488"/>
              <a:ext cx="406" cy="287"/>
              <a:chOff x="2016" y="1152"/>
              <a:chExt cx="406" cy="287"/>
            </a:xfrm>
          </p:grpSpPr>
          <p:sp>
            <p:nvSpPr>
              <p:cNvPr id="25636" name="Arc 27"/>
              <p:cNvSpPr/>
              <p:nvPr/>
            </p:nvSpPr>
            <p:spPr bwMode="auto">
              <a:xfrm>
                <a:off x="2016" y="1344"/>
                <a:ext cx="194" cy="95"/>
              </a:xfrm>
              <a:custGeom>
                <a:avLst/>
                <a:gdLst>
                  <a:gd name="T0" fmla="*/ 0 w 21600"/>
                  <a:gd name="T1" fmla="*/ 0 h 24773"/>
                  <a:gd name="T2" fmla="*/ 0 w 21600"/>
                  <a:gd name="T3" fmla="*/ 0 h 24773"/>
                  <a:gd name="T4" fmla="*/ 0 w 21600"/>
                  <a:gd name="T5" fmla="*/ 0 h 24773"/>
                  <a:gd name="T6" fmla="*/ 0 60000 65536"/>
                  <a:gd name="T7" fmla="*/ 0 60000 65536"/>
                  <a:gd name="T8" fmla="*/ 0 60000 65536"/>
                  <a:gd name="T9" fmla="*/ 0 w 21600"/>
                  <a:gd name="T10" fmla="*/ 0 h 24773"/>
                  <a:gd name="T11" fmla="*/ 21600 w 21600"/>
                  <a:gd name="T12" fmla="*/ 24773 h 24773"/>
                </a:gdLst>
                <a:ahLst/>
                <a:cxnLst>
                  <a:cxn ang="T6">
                    <a:pos x="T0" y="T1"/>
                  </a:cxn>
                  <a:cxn ang="T7">
                    <a:pos x="T2" y="T3"/>
                  </a:cxn>
                  <a:cxn ang="T8">
                    <a:pos x="T4" y="T5"/>
                  </a:cxn>
                </a:cxnLst>
                <a:rect l="T9" t="T10" r="T11" b="T12"/>
                <a:pathLst>
                  <a:path w="21600" h="24773" fill="none" extrusionOk="0">
                    <a:moveTo>
                      <a:pt x="-1" y="0"/>
                    </a:moveTo>
                    <a:cubicBezTo>
                      <a:pt x="11929" y="0"/>
                      <a:pt x="21600" y="9670"/>
                      <a:pt x="21600" y="21600"/>
                    </a:cubicBezTo>
                    <a:cubicBezTo>
                      <a:pt x="21600" y="22661"/>
                      <a:pt x="21521" y="23722"/>
                      <a:pt x="21365" y="24772"/>
                    </a:cubicBezTo>
                  </a:path>
                  <a:path w="21600" h="24773" stroke="0" extrusionOk="0">
                    <a:moveTo>
                      <a:pt x="-1" y="0"/>
                    </a:moveTo>
                    <a:cubicBezTo>
                      <a:pt x="11929" y="0"/>
                      <a:pt x="21600" y="9670"/>
                      <a:pt x="21600" y="21600"/>
                    </a:cubicBezTo>
                    <a:cubicBezTo>
                      <a:pt x="21600" y="22661"/>
                      <a:pt x="21521" y="23722"/>
                      <a:pt x="21365" y="24772"/>
                    </a:cubicBezTo>
                    <a:lnTo>
                      <a:pt x="0" y="21600"/>
                    </a:lnTo>
                    <a:lnTo>
                      <a:pt x="-1" y="0"/>
                    </a:lnTo>
                    <a:close/>
                  </a:path>
                </a:pathLst>
              </a:custGeom>
              <a:noFill/>
              <a:ln w="28575">
                <a:solidFill>
                  <a:schemeClr val="tx1"/>
                </a:solidFill>
                <a:round/>
                <a:tailEnd type="none" w="sm"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5637" name="Rectangle 28"/>
              <p:cNvSpPr>
                <a:spLocks noChangeArrowheads="1"/>
              </p:cNvSpPr>
              <p:nvPr/>
            </p:nvSpPr>
            <p:spPr bwMode="auto">
              <a:xfrm>
                <a:off x="2150" y="1152"/>
                <a:ext cx="27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2</a:t>
                </a:r>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 </a:t>
                </a:r>
                <a:r>
                  <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f</a:t>
                </a:r>
                <a:endPar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grpSp>
      <p:grpSp>
        <p:nvGrpSpPr>
          <p:cNvPr id="6" name="Group 46"/>
          <p:cNvGrpSpPr/>
          <p:nvPr/>
        </p:nvGrpSpPr>
        <p:grpSpPr bwMode="auto">
          <a:xfrm>
            <a:off x="762000" y="1905000"/>
            <a:ext cx="4419600" cy="2590800"/>
            <a:chOff x="480" y="912"/>
            <a:chExt cx="2784" cy="1632"/>
          </a:xfrm>
        </p:grpSpPr>
        <p:sp>
          <p:nvSpPr>
            <p:cNvPr id="25616" name="Line 12"/>
            <p:cNvSpPr>
              <a:spLocks noChangeShapeType="1"/>
            </p:cNvSpPr>
            <p:nvPr/>
          </p:nvSpPr>
          <p:spPr bwMode="auto">
            <a:xfrm flipV="1">
              <a:off x="1296" y="912"/>
              <a:ext cx="0" cy="1632"/>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25617" name="Line 13"/>
            <p:cNvSpPr>
              <a:spLocks noChangeShapeType="1"/>
            </p:cNvSpPr>
            <p:nvPr/>
          </p:nvSpPr>
          <p:spPr bwMode="auto">
            <a:xfrm>
              <a:off x="480" y="1776"/>
              <a:ext cx="2784"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25618" name="Oval 14"/>
            <p:cNvSpPr>
              <a:spLocks noChangeArrowheads="1"/>
            </p:cNvSpPr>
            <p:nvPr/>
          </p:nvSpPr>
          <p:spPr bwMode="auto">
            <a:xfrm>
              <a:off x="1536" y="1296"/>
              <a:ext cx="960" cy="960"/>
            </a:xfrm>
            <a:prstGeom prst="ellipse">
              <a:avLst/>
            </a:prstGeom>
            <a:noFill/>
            <a:ln w="28575">
              <a:solidFill>
                <a:schemeClr val="tx1"/>
              </a:solidFill>
              <a:round/>
              <a:tailEnd type="none" w="sm"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5619" name="Line 15"/>
            <p:cNvSpPr>
              <a:spLocks noChangeShapeType="1"/>
            </p:cNvSpPr>
            <p:nvPr/>
          </p:nvSpPr>
          <p:spPr bwMode="auto">
            <a:xfrm flipV="1">
              <a:off x="480" y="1104"/>
              <a:ext cx="1872" cy="816"/>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25620" name="Rectangle 16"/>
            <p:cNvSpPr>
              <a:spLocks noChangeArrowheads="1"/>
            </p:cNvSpPr>
            <p:nvPr/>
          </p:nvSpPr>
          <p:spPr bwMode="auto">
            <a:xfrm>
              <a:off x="1331" y="1776"/>
              <a:ext cx="1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3</a:t>
              </a:r>
              <a:endParaRPr kumimoji="1" lang="zh-CN" altLang="en-US"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sp>
          <p:nvSpPr>
            <p:cNvPr id="25621" name="Rectangle 17"/>
            <p:cNvSpPr>
              <a:spLocks noChangeArrowheads="1"/>
            </p:cNvSpPr>
            <p:nvPr/>
          </p:nvSpPr>
          <p:spPr bwMode="auto">
            <a:xfrm>
              <a:off x="2483" y="1776"/>
              <a:ext cx="1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1</a:t>
              </a:r>
              <a:endParaRPr kumimoji="1" lang="zh-CN" altLang="en-US"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sp>
          <p:nvSpPr>
            <p:cNvPr id="25622" name="Rectangle 18"/>
            <p:cNvSpPr>
              <a:spLocks noChangeArrowheads="1"/>
            </p:cNvSpPr>
            <p:nvPr/>
          </p:nvSpPr>
          <p:spPr bwMode="auto">
            <a:xfrm>
              <a:off x="1343" y="1540"/>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c</a:t>
              </a:r>
              <a:endParaRPr kumimoji="1" lang="zh-CN" altLang="en-US"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sp>
          <p:nvSpPr>
            <p:cNvPr id="25623" name="Rectangle 19"/>
            <p:cNvSpPr>
              <a:spLocks noChangeArrowheads="1"/>
            </p:cNvSpPr>
            <p:nvPr/>
          </p:nvSpPr>
          <p:spPr bwMode="auto">
            <a:xfrm>
              <a:off x="1197" y="1567"/>
              <a:ext cx="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endParaRPr kumimoji="1" lang="zh-CN" altLang="en-US" sz="20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sp>
          <p:nvSpPr>
            <p:cNvPr id="25624" name="Arc 20"/>
            <p:cNvSpPr/>
            <p:nvPr/>
          </p:nvSpPr>
          <p:spPr bwMode="auto">
            <a:xfrm flipV="1">
              <a:off x="1056" y="1632"/>
              <a:ext cx="96" cy="144"/>
            </a:xfrm>
            <a:custGeom>
              <a:avLst/>
              <a:gdLst>
                <a:gd name="T0" fmla="*/ 0 w 21601"/>
                <a:gd name="T1" fmla="*/ 0 h 21600"/>
                <a:gd name="T2" fmla="*/ 0 w 21601"/>
                <a:gd name="T3" fmla="*/ 0 h 21600"/>
                <a:gd name="T4" fmla="*/ 0 w 21601"/>
                <a:gd name="T5" fmla="*/ 0 h 21600"/>
                <a:gd name="T6" fmla="*/ 0 60000 65536"/>
                <a:gd name="T7" fmla="*/ 0 60000 65536"/>
                <a:gd name="T8" fmla="*/ 0 60000 65536"/>
                <a:gd name="T9" fmla="*/ 0 w 21601"/>
                <a:gd name="T10" fmla="*/ 0 h 21600"/>
                <a:gd name="T11" fmla="*/ 21601 w 21601"/>
                <a:gd name="T12" fmla="*/ 21600 h 21600"/>
              </a:gdLst>
              <a:ahLst/>
              <a:cxnLst>
                <a:cxn ang="T6">
                  <a:pos x="T0" y="T1"/>
                </a:cxn>
                <a:cxn ang="T7">
                  <a:pos x="T2" y="T3"/>
                </a:cxn>
                <a:cxn ang="T8">
                  <a:pos x="T4" y="T5"/>
                </a:cxn>
              </a:cxnLst>
              <a:rect l="T9" t="T10" r="T11" b="T12"/>
              <a:pathLst>
                <a:path w="21601" h="21600" fill="none" extrusionOk="0">
                  <a:moveTo>
                    <a:pt x="0" y="0"/>
                  </a:moveTo>
                  <a:cubicBezTo>
                    <a:pt x="0" y="0"/>
                    <a:pt x="0" y="-1"/>
                    <a:pt x="1" y="0"/>
                  </a:cubicBezTo>
                  <a:cubicBezTo>
                    <a:pt x="11930" y="0"/>
                    <a:pt x="21601" y="9670"/>
                    <a:pt x="21601" y="21600"/>
                  </a:cubicBezTo>
                </a:path>
                <a:path w="21601" h="21600" stroke="0" extrusionOk="0">
                  <a:moveTo>
                    <a:pt x="0" y="0"/>
                  </a:moveTo>
                  <a:cubicBezTo>
                    <a:pt x="0" y="0"/>
                    <a:pt x="0" y="-1"/>
                    <a:pt x="1" y="0"/>
                  </a:cubicBezTo>
                  <a:cubicBezTo>
                    <a:pt x="11930" y="0"/>
                    <a:pt x="21601" y="9670"/>
                    <a:pt x="21601" y="21600"/>
                  </a:cubicBezTo>
                  <a:lnTo>
                    <a:pt x="1" y="21600"/>
                  </a:lnTo>
                  <a:lnTo>
                    <a:pt x="0" y="0"/>
                  </a:lnTo>
                  <a:close/>
                </a:path>
              </a:pathLst>
            </a:custGeom>
            <a:noFill/>
            <a:ln w="28575">
              <a:solidFill>
                <a:schemeClr val="tx1"/>
              </a:solidFill>
              <a:round/>
              <a:tailEnd type="none" w="sm"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zh-CN" altLang="en-US"/>
            </a:p>
          </p:txBody>
        </p:sp>
        <p:sp>
          <p:nvSpPr>
            <p:cNvPr id="25625" name="Rectangle 29"/>
            <p:cNvSpPr>
              <a:spLocks noChangeArrowheads="1"/>
            </p:cNvSpPr>
            <p:nvPr/>
          </p:nvSpPr>
          <p:spPr bwMode="auto">
            <a:xfrm>
              <a:off x="1706" y="1108"/>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a:t>
              </a:r>
              <a:endPar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sp>
          <p:nvSpPr>
            <p:cNvPr id="25626" name="Rectangle 30"/>
            <p:cNvSpPr>
              <a:spLocks noChangeArrowheads="1"/>
            </p:cNvSpPr>
            <p:nvPr/>
          </p:nvSpPr>
          <p:spPr bwMode="auto">
            <a:xfrm>
              <a:off x="3043" y="1824"/>
              <a:ext cx="1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endParaRPr kumimoji="1" lang="zh-CN" altLang="en-US"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sp>
          <p:nvSpPr>
            <p:cNvPr id="25627" name="Text Box 31"/>
            <p:cNvSpPr txBox="1">
              <a:spLocks noChangeArrowheads="1"/>
            </p:cNvSpPr>
            <p:nvPr/>
          </p:nvSpPr>
          <p:spPr bwMode="auto">
            <a:xfrm>
              <a:off x="1152" y="912"/>
              <a:ext cx="1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endPar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sp>
          <p:nvSpPr>
            <p:cNvPr id="25628" name="Line 32"/>
            <p:cNvSpPr>
              <a:spLocks noChangeShapeType="1"/>
            </p:cNvSpPr>
            <p:nvPr/>
          </p:nvSpPr>
          <p:spPr bwMode="auto">
            <a:xfrm>
              <a:off x="816" y="1776"/>
              <a:ext cx="0" cy="768"/>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25629" name="Line 33"/>
            <p:cNvSpPr>
              <a:spLocks noChangeShapeType="1"/>
            </p:cNvSpPr>
            <p:nvPr/>
          </p:nvSpPr>
          <p:spPr bwMode="auto">
            <a:xfrm>
              <a:off x="2016" y="1776"/>
              <a:ext cx="0" cy="768"/>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25630" name="Line 34"/>
            <p:cNvSpPr>
              <a:spLocks noChangeShapeType="1"/>
            </p:cNvSpPr>
            <p:nvPr/>
          </p:nvSpPr>
          <p:spPr bwMode="auto">
            <a:xfrm>
              <a:off x="816" y="2352"/>
              <a:ext cx="480" cy="0"/>
            </a:xfrm>
            <a:prstGeom prst="line">
              <a:avLst/>
            </a:prstGeom>
            <a:noFill/>
            <a:ln w="28575">
              <a:solidFill>
                <a:schemeClr val="tx1"/>
              </a:solidFill>
              <a:round/>
              <a:headEnd type="triangle" w="sm" len="med"/>
              <a:tailEnd type="triangle" w="sm" len="med"/>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25631" name="Line 35"/>
            <p:cNvSpPr>
              <a:spLocks noChangeShapeType="1"/>
            </p:cNvSpPr>
            <p:nvPr/>
          </p:nvSpPr>
          <p:spPr bwMode="auto">
            <a:xfrm>
              <a:off x="1296" y="2352"/>
              <a:ext cx="720" cy="0"/>
            </a:xfrm>
            <a:prstGeom prst="line">
              <a:avLst/>
            </a:prstGeom>
            <a:noFill/>
            <a:ln w="28575">
              <a:solidFill>
                <a:schemeClr val="tx1"/>
              </a:solidFill>
              <a:round/>
              <a:headEnd type="triangle" w="sm" len="med"/>
              <a:tailEnd type="triangle" w="sm" len="med"/>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25633" name="Rectangle 37"/>
            <p:cNvSpPr>
              <a:spLocks noChangeArrowheads="1"/>
            </p:cNvSpPr>
            <p:nvPr/>
          </p:nvSpPr>
          <p:spPr bwMode="auto">
            <a:xfrm>
              <a:off x="1331" y="2154"/>
              <a:ext cx="7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00" b="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1/2(</a:t>
              </a:r>
              <a:r>
                <a:rPr kumimoji="1" lang="zh-CN" altLang="en-US" sz="20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000" b="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1</a:t>
              </a:r>
              <a:r>
                <a:rPr kumimoji="1" lang="zh-CN" altLang="en-US" sz="2000" b="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 +</a:t>
              </a:r>
              <a:r>
                <a:rPr kumimoji="1" lang="zh-CN" altLang="en-US" sz="20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000" b="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3 </a:t>
              </a:r>
              <a:r>
                <a:rPr kumimoji="1" lang="zh-CN" altLang="en-US" sz="2000" b="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endParaRPr kumimoji="1" lang="zh-CN" altLang="en-US" sz="2000" b="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graphicFrame>
        <p:nvGraphicFramePr>
          <p:cNvPr id="39975" name="Object 39"/>
          <p:cNvGraphicFramePr>
            <a:graphicFrameLocks noChangeAspect="1"/>
          </p:cNvGraphicFramePr>
          <p:nvPr/>
        </p:nvGraphicFramePr>
        <p:xfrm>
          <a:off x="5410200" y="2819400"/>
          <a:ext cx="2819400" cy="762000"/>
        </p:xfrm>
        <a:graphic>
          <a:graphicData uri="http://schemas.openxmlformats.org/presentationml/2006/ole">
            <mc:AlternateContent xmlns:mc="http://schemas.openxmlformats.org/markup-compatibility/2006">
              <mc:Choice xmlns:v="urn:schemas-microsoft-com:vml" Requires="v">
                <p:oleObj spid="_x0000_s128040" name="" r:id="rId1" imgW="1688465" imgH="393700" progId="Equation.3">
                  <p:embed/>
                </p:oleObj>
              </mc:Choice>
              <mc:Fallback>
                <p:oleObj name="" r:id="rId1" imgW="1688465" imgH="393700" progId="Equation.3">
                  <p:embed/>
                  <p:pic>
                    <p:nvPicPr>
                      <p:cNvPr id="0" name="Object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819400"/>
                        <a:ext cx="2819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7" name="Object 41"/>
          <p:cNvGraphicFramePr>
            <a:graphicFrameLocks noChangeAspect="1"/>
          </p:cNvGraphicFramePr>
          <p:nvPr/>
        </p:nvGraphicFramePr>
        <p:xfrm>
          <a:off x="6096000" y="3657600"/>
          <a:ext cx="1333500" cy="457200"/>
        </p:xfrm>
        <a:graphic>
          <a:graphicData uri="http://schemas.openxmlformats.org/presentationml/2006/ole">
            <mc:AlternateContent xmlns:mc="http://schemas.openxmlformats.org/markup-compatibility/2006">
              <mc:Choice xmlns:v="urn:schemas-microsoft-com:vml" Requires="v">
                <p:oleObj spid="_x0000_s128041" name="" r:id="rId3" imgW="685800" imgH="254000" progId="Equation.3">
                  <p:embed/>
                </p:oleObj>
              </mc:Choice>
              <mc:Fallback>
                <p:oleObj name="" r:id="rId3" imgW="685800" imgH="254000" progId="Equation.3">
                  <p:embed/>
                  <p:pic>
                    <p:nvPicPr>
                      <p:cNvPr id="0" name="Object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657600"/>
                        <a:ext cx="1333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79" name="Text Box 43"/>
          <p:cNvSpPr txBox="1">
            <a:spLocks noChangeArrowheads="1"/>
          </p:cNvSpPr>
          <p:nvPr/>
        </p:nvSpPr>
        <p:spPr bwMode="auto">
          <a:xfrm>
            <a:off x="575618" y="4816475"/>
            <a:ext cx="8117532" cy="138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square" lIns="90000" tIns="46800" rIns="90000" bIns="468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ct val="50000"/>
              </a:spcBef>
            </a:pPr>
            <a:r>
              <a:rPr kumimoji="1" lang="zh-CN" altLang="en-US" sz="2400" b="1" dirty="0">
                <a:solidFill>
                  <a:srgbClr val="FE101B"/>
                </a:solidFill>
                <a:latin typeface="Times New Roman" panose="02020603050405020304" pitchFamily="18" charset="0"/>
                <a:ea typeface="+mn-ea"/>
                <a:cs typeface="Times New Roman" panose="02020603050405020304" pitchFamily="18" charset="0"/>
              </a:rPr>
              <a:t>注：</a:t>
            </a:r>
            <a:r>
              <a:rPr kumimoji="1" lang="en-US" altLang="zh-CN" sz="2400" b="1" dirty="0">
                <a:solidFill>
                  <a:srgbClr val="008000"/>
                </a:solidFill>
                <a:latin typeface="Times New Roman" panose="02020603050405020304" pitchFamily="18" charset="0"/>
                <a:ea typeface="+mn-ea"/>
                <a:cs typeface="Times New Roman" panose="02020603050405020304" pitchFamily="18" charset="0"/>
              </a:rPr>
              <a:t>①</a:t>
            </a:r>
            <a:r>
              <a:rPr kumimoji="1" lang="zh-CN" altLang="en-US" sz="2400" b="1" dirty="0">
                <a:solidFill>
                  <a:srgbClr val="008000"/>
                </a:solidFill>
                <a:latin typeface="Times New Roman" panose="02020603050405020304" pitchFamily="18" charset="0"/>
                <a:ea typeface="+mn-ea"/>
                <a:cs typeface="Times New Roman" panose="02020603050405020304" pitchFamily="18" charset="0"/>
              </a:rPr>
              <a:t>剪切破坏面</a:t>
            </a:r>
            <a:r>
              <a:rPr kumimoji="1" lang="zh-CN" altLang="en-US" sz="2400" b="1" dirty="0" smtClean="0">
                <a:solidFill>
                  <a:srgbClr val="008000"/>
                </a:solidFill>
                <a:latin typeface="Times New Roman" panose="02020603050405020304" pitchFamily="18" charset="0"/>
                <a:ea typeface="+mn-ea"/>
                <a:cs typeface="Times New Roman" panose="02020603050405020304" pitchFamily="18" charset="0"/>
              </a:rPr>
              <a:t>并不位于</a:t>
            </a:r>
            <a:r>
              <a:rPr kumimoji="1" lang="zh-CN" altLang="en-US" sz="2400" b="1" dirty="0">
                <a:solidFill>
                  <a:srgbClr val="008000"/>
                </a:solidFill>
                <a:latin typeface="Times New Roman" panose="02020603050405020304" pitchFamily="18" charset="0"/>
                <a:ea typeface="+mn-ea"/>
                <a:cs typeface="Times New Roman" panose="02020603050405020304" pitchFamily="18" charset="0"/>
              </a:rPr>
              <a:t>最大剪应力面，而与最大剪应力面成</a:t>
            </a:r>
            <a:r>
              <a:rPr kumimoji="1" lang="zh-CN" altLang="en-US" sz="2400" b="1" i="1" dirty="0">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zh-CN" altLang="en-US" sz="2400" b="1" i="1" dirty="0">
                <a:solidFill>
                  <a:srgbClr val="008000"/>
                </a:solidFill>
                <a:latin typeface="Times New Roman" panose="02020603050405020304" pitchFamily="18" charset="0"/>
                <a:ea typeface="+mn-ea"/>
                <a:cs typeface="Times New Roman" panose="02020603050405020304" pitchFamily="18" charset="0"/>
              </a:rPr>
              <a:t> / 2</a:t>
            </a:r>
            <a:r>
              <a:rPr kumimoji="1" lang="zh-CN" altLang="en-US" sz="2400" b="1" dirty="0">
                <a:solidFill>
                  <a:srgbClr val="008000"/>
                </a:solidFill>
                <a:latin typeface="Times New Roman" panose="02020603050405020304" pitchFamily="18" charset="0"/>
                <a:ea typeface="+mn-ea"/>
                <a:cs typeface="Times New Roman" panose="02020603050405020304" pitchFamily="18" charset="0"/>
              </a:rPr>
              <a:t>的夹角；</a:t>
            </a:r>
            <a:endParaRPr kumimoji="1" lang="zh-CN" altLang="en-US" sz="2400" b="1" dirty="0">
              <a:solidFill>
                <a:srgbClr val="008000"/>
              </a:solidFill>
              <a:latin typeface="Times New Roman" panose="02020603050405020304" pitchFamily="18" charset="0"/>
              <a:ea typeface="+mn-ea"/>
              <a:cs typeface="Times New Roman" panose="02020603050405020304" pitchFamily="18" charset="0"/>
            </a:endParaRPr>
          </a:p>
          <a:p>
            <a:pPr algn="just" eaLnBrk="1" hangingPunct="1">
              <a:spcBef>
                <a:spcPct val="50000"/>
              </a:spcBef>
            </a:pPr>
            <a:r>
              <a:rPr kumimoji="1" lang="en-US" altLang="zh-CN" sz="2400" b="1" dirty="0" smtClean="0">
                <a:solidFill>
                  <a:srgbClr val="008000"/>
                </a:solidFill>
                <a:latin typeface="Times New Roman" panose="02020603050405020304" pitchFamily="18" charset="0"/>
                <a:ea typeface="+mn-ea"/>
                <a:cs typeface="Times New Roman" panose="02020603050405020304" pitchFamily="18" charset="0"/>
              </a:rPr>
              <a:t>        ②</a:t>
            </a:r>
            <a:r>
              <a:rPr kumimoji="1" lang="zh-CN" altLang="en-US" sz="2400" b="1" dirty="0">
                <a:solidFill>
                  <a:srgbClr val="008000"/>
                </a:solidFill>
                <a:latin typeface="Times New Roman" panose="02020603050405020304" pitchFamily="18" charset="0"/>
                <a:ea typeface="+mn-ea"/>
                <a:cs typeface="Times New Roman" panose="02020603050405020304" pitchFamily="18" charset="0"/>
              </a:rPr>
              <a:t>土的剪切破坏并不是由最大剪应力</a:t>
            </a:r>
            <a:r>
              <a:rPr kumimoji="1" lang="en-US" altLang="zh-CN" sz="2400" b="1" i="1" dirty="0" err="1">
                <a:solidFill>
                  <a:srgbClr val="008000"/>
                </a:solidFill>
                <a:latin typeface="Times New Roman" panose="02020603050405020304" pitchFamily="18" charset="0"/>
                <a:ea typeface="+mn-ea"/>
                <a:cs typeface="Times New Roman" panose="02020603050405020304" pitchFamily="18" charset="0"/>
              </a:rPr>
              <a:t>τ</a:t>
            </a:r>
            <a:r>
              <a:rPr kumimoji="1" lang="en-US" altLang="zh-CN" sz="2400" b="1" i="1" baseline="-30000" dirty="0" err="1">
                <a:solidFill>
                  <a:srgbClr val="008000"/>
                </a:solidFill>
                <a:latin typeface="Times New Roman" panose="02020603050405020304" pitchFamily="18" charset="0"/>
                <a:ea typeface="+mn-ea"/>
                <a:cs typeface="Times New Roman" panose="02020603050405020304" pitchFamily="18" charset="0"/>
              </a:rPr>
              <a:t>max</a:t>
            </a:r>
            <a:r>
              <a:rPr kumimoji="1" lang="zh-CN" altLang="en-US" sz="2400" b="1" dirty="0">
                <a:solidFill>
                  <a:srgbClr val="008000"/>
                </a:solidFill>
                <a:latin typeface="Times New Roman" panose="02020603050405020304" pitchFamily="18" charset="0"/>
                <a:ea typeface="+mn-ea"/>
                <a:cs typeface="Times New Roman" panose="02020603050405020304" pitchFamily="18" charset="0"/>
              </a:rPr>
              <a:t>所</a:t>
            </a:r>
            <a:r>
              <a:rPr kumimoji="1" lang="zh-CN" altLang="en-US" sz="2400" b="1" dirty="0" smtClean="0">
                <a:solidFill>
                  <a:srgbClr val="008000"/>
                </a:solidFill>
                <a:latin typeface="Times New Roman" panose="02020603050405020304" pitchFamily="18" charset="0"/>
                <a:ea typeface="+mn-ea"/>
                <a:cs typeface="Times New Roman" panose="02020603050405020304" pitchFamily="18" charset="0"/>
              </a:rPr>
              <a:t>控制。</a:t>
            </a:r>
            <a:endParaRPr kumimoji="1" lang="zh-CN" altLang="en-US" sz="2400" b="1" dirty="0">
              <a:solidFill>
                <a:srgbClr val="008000"/>
              </a:solidFill>
              <a:latin typeface="Times New Roman" panose="02020603050405020304" pitchFamily="18" charset="0"/>
              <a:ea typeface="+mn-ea"/>
              <a:cs typeface="Times New Roman" panose="02020603050405020304" pitchFamily="18" charset="0"/>
            </a:endParaRPr>
          </a:p>
        </p:txBody>
      </p:sp>
      <p:grpSp>
        <p:nvGrpSpPr>
          <p:cNvPr id="7" name="Group 49"/>
          <p:cNvGrpSpPr/>
          <p:nvPr/>
        </p:nvGrpSpPr>
        <p:grpSpPr bwMode="auto">
          <a:xfrm>
            <a:off x="3200400" y="2209800"/>
            <a:ext cx="677863" cy="1066800"/>
            <a:chOff x="2016" y="1104"/>
            <a:chExt cx="427" cy="672"/>
          </a:xfrm>
        </p:grpSpPr>
        <p:sp>
          <p:nvSpPr>
            <p:cNvPr id="25614" name="Line 47"/>
            <p:cNvSpPr>
              <a:spLocks noChangeShapeType="1"/>
            </p:cNvSpPr>
            <p:nvPr/>
          </p:nvSpPr>
          <p:spPr bwMode="auto">
            <a:xfrm flipV="1">
              <a:off x="2016" y="1296"/>
              <a:ext cx="0" cy="480"/>
            </a:xfrm>
            <a:prstGeom prst="line">
              <a:avLst/>
            </a:prstGeom>
            <a:noFill/>
            <a:ln w="28575">
              <a:solidFill>
                <a:srgbClr val="0000FF"/>
              </a:solidFill>
              <a:round/>
              <a:tailEnd type="non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25615" name="Rectangle 48"/>
            <p:cNvSpPr>
              <a:spLocks noChangeArrowheads="1"/>
            </p:cNvSpPr>
            <p:nvPr/>
          </p:nvSpPr>
          <p:spPr bwMode="auto">
            <a:xfrm>
              <a:off x="2188" y="1104"/>
              <a:ext cx="2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0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max</a:t>
              </a:r>
              <a:endParaRPr kumimoji="1" lang="zh-CN" altLang="en-US" sz="20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pic>
        <p:nvPicPr>
          <p:cNvPr id="25610" name="Picture 39"/>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211638" y="1408113"/>
            <a:ext cx="4624387"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42" name="文本框 41"/>
              <p:cNvSpPr txBox="1"/>
              <p:nvPr/>
            </p:nvSpPr>
            <p:spPr>
              <a:xfrm>
                <a:off x="1256027" y="3888988"/>
                <a:ext cx="847411"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b="0" i="1" smtClean="0">
                          <a:solidFill>
                            <a:srgbClr val="0000FF"/>
                          </a:solidFill>
                          <a:latin typeface="Cambria Math" panose="02040503050406030204" pitchFamily="18" charset="0"/>
                        </a:rPr>
                        <m:t>𝑐</m:t>
                      </m:r>
                      <m:r>
                        <a:rPr lang="en-US" altLang="zh-CN" b="0" i="1" smtClean="0">
                          <a:solidFill>
                            <a:srgbClr val="0000FF"/>
                          </a:solidFill>
                          <a:latin typeface="Cambria Math" panose="02040503050406030204" pitchFamily="18" charset="0"/>
                          <a:ea typeface="Cambria Math" panose="02040503050406030204" pitchFamily="18" charset="0"/>
                        </a:rPr>
                        <m:t>∙</m:t>
                      </m:r>
                      <m:func>
                        <m:funcPr>
                          <m:ctrlPr>
                            <a:rPr lang="en-US" altLang="zh-CN" b="0" i="1" smtClean="0">
                              <a:solidFill>
                                <a:srgbClr val="0000FF"/>
                              </a:solidFill>
                              <a:latin typeface="Cambria Math" panose="02040503050406030204" pitchFamily="18" charset="0"/>
                              <a:ea typeface="Cambria Math" panose="02040503050406030204" pitchFamily="18" charset="0"/>
                            </a:rPr>
                          </m:ctrlPr>
                        </m:funcPr>
                        <m:fName>
                          <m:r>
                            <m:rPr>
                              <m:sty m:val="p"/>
                            </m:rPr>
                            <a:rPr lang="en-US" altLang="zh-CN" b="0" i="0" smtClean="0">
                              <a:solidFill>
                                <a:srgbClr val="0000FF"/>
                              </a:solidFill>
                              <a:latin typeface="Cambria Math" panose="02040503050406030204" pitchFamily="18" charset="0"/>
                              <a:ea typeface="Cambria Math" panose="02040503050406030204" pitchFamily="18" charset="0"/>
                            </a:rPr>
                            <m:t>cot</m:t>
                          </m:r>
                        </m:fName>
                        <m:e>
                          <m:r>
                            <a:rPr lang="zh-CN" altLang="en-US" b="0" i="1" smtClean="0">
                              <a:solidFill>
                                <a:srgbClr val="0000FF"/>
                              </a:solidFill>
                              <a:latin typeface="Cambria Math" panose="02040503050406030204" pitchFamily="18" charset="0"/>
                              <a:ea typeface="Cambria Math" panose="02040503050406030204" pitchFamily="18" charset="0"/>
                            </a:rPr>
                            <m:t>𝜑</m:t>
                          </m:r>
                        </m:e>
                      </m:func>
                    </m:oMath>
                  </m:oMathPara>
                </a14:m>
                <a:endParaRPr lang="zh-CN" altLang="en-US" dirty="0"/>
              </a:p>
            </p:txBody>
          </p:sp>
        </mc:Choice>
        <mc:Fallback>
          <p:sp>
            <p:nvSpPr>
              <p:cNvPr id="42" name="文本框 41"/>
              <p:cNvSpPr txBox="1">
                <a:spLocks noRot="1" noChangeAspect="1" noMove="1" noResize="1" noEditPoints="1" noAdjustHandles="1" noChangeArrowheads="1" noChangeShapeType="1" noTextEdit="1"/>
              </p:cNvSpPr>
              <p:nvPr/>
            </p:nvSpPr>
            <p:spPr>
              <a:xfrm>
                <a:off x="1256027" y="3888988"/>
                <a:ext cx="847411" cy="276999"/>
              </a:xfrm>
              <a:prstGeom prst="rect">
                <a:avLst/>
              </a:prstGeom>
              <a:blipFill rotWithShape="1">
                <a:blip r:embed="rId6"/>
                <a:stretch>
                  <a:fillRect l="-75" t="-90" r="38" b="140"/>
                </a:stretch>
              </a:blipFill>
            </p:spPr>
            <p:txBody>
              <a:bodyPr/>
              <a:lstStyle/>
              <a:p>
                <a:r>
                  <a:rPr lang="zh-CN" altLang="en-US">
                    <a:noFill/>
                  </a:rPr>
                  <a:t> </a:t>
                </a:r>
              </a:p>
            </p:txBody>
          </p:sp>
        </mc:Fallback>
      </mc:AlternateContent>
      <p:sp>
        <p:nvSpPr>
          <p:cNvPr id="39" name="Rectangle 6"/>
          <p:cNvSpPr>
            <a:spLocks noChangeArrowheads="1"/>
          </p:cNvSpPr>
          <p:nvPr/>
        </p:nvSpPr>
        <p:spPr bwMode="auto">
          <a:xfrm>
            <a:off x="0" y="2190"/>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§5.2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土的抗剪强度理论</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blinds(horizontal)">
                                      <p:cBhvr>
                                        <p:cTn id="12" dur="500"/>
                                        <p:tgtEl>
                                          <p:spTgt spid="399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9975"/>
                                        </p:tgtEl>
                                        <p:attrNameLst>
                                          <p:attrName>style.visibility</p:attrName>
                                        </p:attrNameLst>
                                      </p:cBhvr>
                                      <p:to>
                                        <p:strVal val="visible"/>
                                      </p:to>
                                    </p:set>
                                    <p:animEffect transition="in" filter="dissolve">
                                      <p:cBhvr>
                                        <p:cTn id="27" dur="500"/>
                                        <p:tgtEl>
                                          <p:spTgt spid="3997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9977"/>
                                        </p:tgtEl>
                                        <p:attrNameLst>
                                          <p:attrName>style.visibility</p:attrName>
                                        </p:attrNameLst>
                                      </p:cBhvr>
                                      <p:to>
                                        <p:strVal val="visible"/>
                                      </p:to>
                                    </p:set>
                                    <p:animEffect transition="in" filter="dissolve">
                                      <p:cBhvr>
                                        <p:cTn id="37" dur="500"/>
                                        <p:tgtEl>
                                          <p:spTgt spid="3997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9979"/>
                                        </p:tgtEl>
                                        <p:attrNameLst>
                                          <p:attrName>style.visibility</p:attrName>
                                        </p:attrNameLst>
                                      </p:cBhvr>
                                      <p:to>
                                        <p:strVal val="visible"/>
                                      </p:to>
                                    </p:set>
                                    <p:animEffect transition="in" filter="blinds(horizontal)">
                                      <p:cBhvr>
                                        <p:cTn id="42" dur="500"/>
                                        <p:tgtEl>
                                          <p:spTgt spid="39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build="p"/>
      <p:bldP spid="3997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AutoShape 3"/>
          <p:cNvSpPr>
            <a:spLocks noChangeArrowheads="1"/>
          </p:cNvSpPr>
          <p:nvPr/>
        </p:nvSpPr>
        <p:spPr bwMode="auto">
          <a:xfrm>
            <a:off x="393401" y="2443917"/>
            <a:ext cx="5190878" cy="783193"/>
          </a:xfrm>
          <a:prstGeom prst="flowChartAlternateProcess">
            <a:avLst/>
          </a:prstGeom>
          <a:noFill/>
          <a:ln w="28575">
            <a:solidFill>
              <a:srgbClr val="FFCC99"/>
            </a:solidFill>
            <a:miter lim="800000"/>
          </a:ln>
          <a:extLst>
            <a:ext uri="{909E8E84-426E-40DD-AFC4-6F175D3DCCD1}">
              <a14:hiddenFill xmlns:a14="http://schemas.microsoft.com/office/drawing/2010/main">
                <a:solidFill>
                  <a:srgbClr val="FFFFFF"/>
                </a:solidFill>
              </a14:hiddenFill>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t>根据土体处于极限平衡时的应力状态，计算出相应的大主应力</a:t>
            </a:r>
            <a:r>
              <a:rPr lang="el-GR" altLang="zh-CN" sz="2000" b="1" i="1" dirty="0">
                <a:latin typeface="Times New Roman" panose="02020603050405020304" pitchFamily="18" charset="0"/>
                <a:cs typeface="Times New Roman" panose="02020603050405020304" pitchFamily="18" charset="0"/>
              </a:rPr>
              <a:t>σ</a:t>
            </a:r>
            <a:r>
              <a:rPr lang="en-US" altLang="zh-CN" sz="2000" b="1" baseline="-25000" dirty="0" smtClean="0">
                <a:latin typeface="Times New Roman" panose="02020603050405020304" pitchFamily="18" charset="0"/>
                <a:cs typeface="Times New Roman" panose="02020603050405020304" pitchFamily="18" charset="0"/>
              </a:rPr>
              <a:t>1f</a:t>
            </a:r>
            <a:endParaRPr lang="zh-CN" altLang="el-GR" sz="2000" b="1" baseline="-25000" dirty="0">
              <a:latin typeface="Times New Roman" panose="02020603050405020304" pitchFamily="18" charset="0"/>
            </a:endParaRPr>
          </a:p>
        </p:txBody>
      </p:sp>
      <p:sp>
        <p:nvSpPr>
          <p:cNvPr id="113670" name="AutoShape 6"/>
          <p:cNvSpPr>
            <a:spLocks noChangeArrowheads="1"/>
          </p:cNvSpPr>
          <p:nvPr/>
        </p:nvSpPr>
        <p:spPr bwMode="auto">
          <a:xfrm>
            <a:off x="6161087" y="3047961"/>
            <a:ext cx="1606551" cy="783193"/>
          </a:xfrm>
          <a:prstGeom prst="wedgeRoundRectCallout">
            <a:avLst>
              <a:gd name="adj1" fmla="val -15946"/>
              <a:gd name="adj2" fmla="val 121736"/>
              <a:gd name="adj3" fmla="val 16667"/>
            </a:avLst>
          </a:prstGeom>
          <a:noFill/>
          <a:ln w="19050">
            <a:solidFill>
              <a:srgbClr val="FF66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t>由</a:t>
            </a:r>
            <a:r>
              <a:rPr lang="el-GR" altLang="zh-CN" sz="2000" b="1" i="1" dirty="0">
                <a:latin typeface="Times New Roman" panose="02020603050405020304" pitchFamily="18" charset="0"/>
                <a:cs typeface="Times New Roman" panose="02020603050405020304" pitchFamily="18" charset="0"/>
              </a:rPr>
              <a:t>σ</a:t>
            </a:r>
            <a:r>
              <a:rPr lang="en-US" altLang="zh-CN" sz="2000" b="1" baseline="-25000" dirty="0">
                <a:latin typeface="Times New Roman" panose="02020603050405020304" pitchFamily="18" charset="0"/>
                <a:cs typeface="Times New Roman" panose="02020603050405020304" pitchFamily="18" charset="0"/>
              </a:rPr>
              <a:t>3</a:t>
            </a:r>
            <a:r>
              <a:rPr lang="zh-CN" altLang="en-US" sz="2000" b="1" dirty="0">
                <a:latin typeface="Times New Roman" panose="02020603050405020304" pitchFamily="18" charset="0"/>
                <a:cs typeface="Times New Roman" panose="02020603050405020304" pitchFamily="18" charset="0"/>
              </a:rPr>
              <a:t>计算</a:t>
            </a:r>
            <a:r>
              <a:rPr lang="el-GR" altLang="zh-CN" sz="2000" b="1" i="1" dirty="0">
                <a:solidFill>
                  <a:srgbClr val="800000"/>
                </a:solidFill>
                <a:latin typeface="Times New Roman" panose="02020603050405020304" pitchFamily="18" charset="0"/>
                <a:cs typeface="Times New Roman" panose="02020603050405020304" pitchFamily="18" charset="0"/>
              </a:rPr>
              <a:t>σ</a:t>
            </a:r>
            <a:r>
              <a:rPr lang="en-US" altLang="zh-CN" sz="2000" b="1" baseline="-25000" dirty="0">
                <a:solidFill>
                  <a:srgbClr val="800000"/>
                </a:solidFill>
                <a:latin typeface="Times New Roman" panose="02020603050405020304" pitchFamily="18" charset="0"/>
              </a:rPr>
              <a:t>1f</a:t>
            </a:r>
            <a:endParaRPr lang="en-US" altLang="zh-CN" sz="2000" b="1" baseline="-25000" dirty="0">
              <a:solidFill>
                <a:srgbClr val="800000"/>
              </a:solidFill>
              <a:latin typeface="Times New Roman" panose="02020603050405020304" pitchFamily="18" charset="0"/>
            </a:endParaRPr>
          </a:p>
          <a:p>
            <a:pPr eaLnBrk="1" hangingPunct="1"/>
            <a:r>
              <a:rPr lang="zh-CN" altLang="en-US" sz="2000" b="1" dirty="0">
                <a:latin typeface="Times New Roman" panose="02020603050405020304" pitchFamily="18" charset="0"/>
              </a:rPr>
              <a:t>比较</a:t>
            </a:r>
            <a:r>
              <a:rPr lang="el-GR" altLang="zh-CN" sz="2000" b="1" i="1" dirty="0">
                <a:latin typeface="Times New Roman" panose="02020603050405020304" pitchFamily="18" charset="0"/>
                <a:cs typeface="Times New Roman" panose="02020603050405020304" pitchFamily="18" charset="0"/>
              </a:rPr>
              <a:t>σ</a:t>
            </a:r>
            <a:r>
              <a:rPr lang="en-US" altLang="zh-CN" sz="2000" b="1" baseline="-25000" dirty="0">
                <a:latin typeface="Times New Roman" panose="02020603050405020304" pitchFamily="18" charset="0"/>
              </a:rPr>
              <a:t>1</a:t>
            </a:r>
            <a:r>
              <a:rPr lang="zh-CN" altLang="en-US" sz="2000" b="1" dirty="0">
                <a:latin typeface="Times New Roman" panose="02020603050405020304" pitchFamily="18" charset="0"/>
              </a:rPr>
              <a:t>与</a:t>
            </a:r>
            <a:r>
              <a:rPr lang="el-GR" altLang="zh-CN" sz="2000" b="1" i="1" dirty="0">
                <a:solidFill>
                  <a:srgbClr val="800000"/>
                </a:solidFill>
                <a:latin typeface="Times New Roman" panose="02020603050405020304" pitchFamily="18" charset="0"/>
                <a:cs typeface="Times New Roman" panose="02020603050405020304" pitchFamily="18" charset="0"/>
              </a:rPr>
              <a:t>σ</a:t>
            </a:r>
            <a:r>
              <a:rPr lang="en-US" altLang="zh-CN" sz="2000" b="1" baseline="-25000" dirty="0">
                <a:solidFill>
                  <a:srgbClr val="800000"/>
                </a:solidFill>
                <a:latin typeface="Times New Roman" panose="02020603050405020304" pitchFamily="18" charset="0"/>
              </a:rPr>
              <a:t>1f</a:t>
            </a:r>
            <a:endParaRPr lang="en-US" altLang="zh-CN" sz="2000" b="1" baseline="-25000" dirty="0">
              <a:solidFill>
                <a:srgbClr val="800000"/>
              </a:solidFill>
              <a:latin typeface="Times New Roman" panose="02020603050405020304" pitchFamily="18" charset="0"/>
            </a:endParaRPr>
          </a:p>
        </p:txBody>
      </p:sp>
      <p:sp>
        <p:nvSpPr>
          <p:cNvPr id="113671" name="AutoShape 7"/>
          <p:cNvSpPr>
            <a:spLocks noChangeArrowheads="1"/>
          </p:cNvSpPr>
          <p:nvPr/>
        </p:nvSpPr>
        <p:spPr bwMode="auto">
          <a:xfrm>
            <a:off x="2668542" y="3276063"/>
            <a:ext cx="404812" cy="409575"/>
          </a:xfrm>
          <a:prstGeom prst="downArrow">
            <a:avLst>
              <a:gd name="adj1" fmla="val 50000"/>
              <a:gd name="adj2" fmla="val 25294"/>
            </a:avLst>
          </a:prstGeom>
          <a:solidFill>
            <a:srgbClr val="0000CC"/>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3672" name="Text Box 8"/>
          <p:cNvSpPr txBox="1">
            <a:spLocks noChangeArrowheads="1"/>
          </p:cNvSpPr>
          <p:nvPr/>
        </p:nvSpPr>
        <p:spPr bwMode="auto">
          <a:xfrm>
            <a:off x="812801" y="4605338"/>
            <a:ext cx="2570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l-GR" altLang="zh-CN" sz="2000" b="1" i="1" dirty="0">
                <a:latin typeface="Times New Roman" panose="02020603050405020304" pitchFamily="18" charset="0"/>
                <a:cs typeface="Times New Roman" panose="02020603050405020304" pitchFamily="18" charset="0"/>
              </a:rPr>
              <a:t>σ</a:t>
            </a:r>
            <a:r>
              <a:rPr lang="en-US" altLang="zh-CN" sz="2000" b="1" baseline="-25000" dirty="0">
                <a:latin typeface="Times New Roman" panose="02020603050405020304" pitchFamily="18" charset="0"/>
                <a:cs typeface="Times New Roman" panose="02020603050405020304" pitchFamily="18" charset="0"/>
              </a:rPr>
              <a:t>1</a:t>
            </a:r>
            <a:r>
              <a:rPr lang="en-US" altLang="zh-CN" b="1" dirty="0">
                <a:latin typeface="Times New Roman" panose="02020603050405020304" pitchFamily="18" charset="0"/>
                <a:ea typeface="幼圆" panose="02010509060101010101" pitchFamily="49" charset="-122"/>
                <a:cs typeface="Times New Roman" panose="02020603050405020304" pitchFamily="18" charset="0"/>
              </a:rPr>
              <a:t>&lt;</a:t>
            </a:r>
            <a:r>
              <a:rPr lang="el-GR" altLang="zh-CN" sz="2000" b="1" i="1" dirty="0">
                <a:solidFill>
                  <a:srgbClr val="800000"/>
                </a:solidFill>
                <a:latin typeface="Times New Roman" panose="02020603050405020304" pitchFamily="18" charset="0"/>
                <a:ea typeface="幼圆" panose="02010509060101010101" pitchFamily="49" charset="-122"/>
                <a:cs typeface="Times New Roman" panose="02020603050405020304" pitchFamily="18" charset="0"/>
              </a:rPr>
              <a:t>σ</a:t>
            </a:r>
            <a:r>
              <a:rPr lang="en-US" altLang="zh-CN" sz="2000" b="1" baseline="-25000" dirty="0">
                <a:solidFill>
                  <a:srgbClr val="800000"/>
                </a:solidFill>
                <a:latin typeface="Times New Roman" panose="02020603050405020304" pitchFamily="18" charset="0"/>
                <a:ea typeface="幼圆" panose="02010509060101010101" pitchFamily="49" charset="-122"/>
                <a:cs typeface="Arial" panose="020B0604020202020204" pitchFamily="34" charset="0"/>
              </a:rPr>
              <a:t>1f</a:t>
            </a:r>
            <a:r>
              <a:rPr lang="en-US" altLang="zh-CN" b="1" dirty="0">
                <a:latin typeface="幼圆" panose="02010509060101010101" pitchFamily="49" charset="-122"/>
                <a:ea typeface="幼圆" panose="02010509060101010101" pitchFamily="49" charset="-122"/>
              </a:rPr>
              <a:t>  </a:t>
            </a:r>
            <a:r>
              <a:rPr lang="zh-CN" altLang="en-US" b="1" dirty="0">
                <a:latin typeface="幼圆" panose="02010509060101010101" pitchFamily="49" charset="-122"/>
                <a:ea typeface="幼圆" panose="02010509060101010101" pitchFamily="49" charset="-122"/>
              </a:rPr>
              <a:t>安全状态</a:t>
            </a:r>
            <a:endParaRPr lang="zh-CN" altLang="en-US" b="1" dirty="0">
              <a:latin typeface="幼圆" panose="02010509060101010101" pitchFamily="49" charset="-122"/>
              <a:ea typeface="幼圆" panose="02010509060101010101" pitchFamily="49" charset="-122"/>
            </a:endParaRPr>
          </a:p>
          <a:p>
            <a:pPr eaLnBrk="1" hangingPunct="1">
              <a:spcBef>
                <a:spcPct val="50000"/>
              </a:spcBef>
            </a:pPr>
            <a:r>
              <a:rPr lang="el-GR" altLang="zh-CN" sz="2000" b="1" i="1" dirty="0">
                <a:latin typeface="Times New Roman" panose="02020603050405020304" pitchFamily="18" charset="0"/>
                <a:cs typeface="Times New Roman" panose="02020603050405020304" pitchFamily="18" charset="0"/>
              </a:rPr>
              <a:t>σ</a:t>
            </a:r>
            <a:r>
              <a:rPr lang="en-US" altLang="zh-CN" sz="2000" b="1" baseline="-25000" dirty="0">
                <a:latin typeface="Times New Roman" panose="02020603050405020304" pitchFamily="18" charset="0"/>
              </a:rPr>
              <a:t>1</a:t>
            </a:r>
            <a:r>
              <a:rPr lang="en-US" altLang="zh-CN" b="1" dirty="0">
                <a:latin typeface="Times New Roman" panose="02020603050405020304" pitchFamily="18" charset="0"/>
                <a:ea typeface="幼圆" panose="02010509060101010101" pitchFamily="49" charset="-122"/>
              </a:rPr>
              <a:t>=</a:t>
            </a:r>
            <a:r>
              <a:rPr lang="el-GR" altLang="zh-CN" sz="2000" b="1" i="1" dirty="0">
                <a:solidFill>
                  <a:srgbClr val="800000"/>
                </a:solidFill>
                <a:latin typeface="Times New Roman" panose="02020603050405020304" pitchFamily="18" charset="0"/>
                <a:cs typeface="Times New Roman" panose="02020603050405020304" pitchFamily="18" charset="0"/>
              </a:rPr>
              <a:t>σ</a:t>
            </a:r>
            <a:r>
              <a:rPr lang="en-US" altLang="zh-CN" sz="2000" b="1" baseline="-25000" dirty="0">
                <a:solidFill>
                  <a:srgbClr val="800000"/>
                </a:solidFill>
                <a:latin typeface="Times New Roman" panose="02020603050405020304" pitchFamily="18" charset="0"/>
              </a:rPr>
              <a:t>1f</a:t>
            </a:r>
            <a:r>
              <a:rPr lang="en-US" altLang="zh-CN" b="1" dirty="0">
                <a:solidFill>
                  <a:srgbClr val="800000"/>
                </a:solidFill>
                <a:latin typeface="幼圆" panose="02010509060101010101" pitchFamily="49" charset="-122"/>
                <a:ea typeface="幼圆" panose="02010509060101010101" pitchFamily="49" charset="-122"/>
              </a:rPr>
              <a:t> </a:t>
            </a:r>
            <a:r>
              <a:rPr lang="en-US" altLang="zh-CN" b="1" dirty="0">
                <a:latin typeface="幼圆" panose="02010509060101010101" pitchFamily="49" charset="-122"/>
                <a:ea typeface="幼圆" panose="02010509060101010101" pitchFamily="49" charset="-122"/>
              </a:rPr>
              <a:t> </a:t>
            </a:r>
            <a:r>
              <a:rPr lang="zh-CN" altLang="en-US" b="1" dirty="0">
                <a:latin typeface="幼圆" panose="02010509060101010101" pitchFamily="49" charset="-122"/>
                <a:ea typeface="幼圆" panose="02010509060101010101" pitchFamily="49" charset="-122"/>
              </a:rPr>
              <a:t>极限平衡状态</a:t>
            </a:r>
            <a:endParaRPr lang="zh-CN" altLang="en-US" b="1" dirty="0">
              <a:latin typeface="幼圆" panose="02010509060101010101" pitchFamily="49" charset="-122"/>
              <a:ea typeface="幼圆" panose="02010509060101010101" pitchFamily="49" charset="-122"/>
            </a:endParaRPr>
          </a:p>
          <a:p>
            <a:pPr eaLnBrk="1" hangingPunct="1">
              <a:spcBef>
                <a:spcPct val="50000"/>
              </a:spcBef>
            </a:pPr>
            <a:r>
              <a:rPr lang="el-GR" altLang="zh-CN" sz="2000" b="1" i="1" dirty="0">
                <a:latin typeface="Times New Roman" panose="02020603050405020304" pitchFamily="18" charset="0"/>
                <a:cs typeface="Times New Roman" panose="02020603050405020304" pitchFamily="18" charset="0"/>
              </a:rPr>
              <a:t>σ</a:t>
            </a:r>
            <a:r>
              <a:rPr lang="en-US" altLang="zh-CN" sz="2000" b="1" baseline="-25000" dirty="0">
                <a:latin typeface="Times New Roman" panose="02020603050405020304" pitchFamily="18" charset="0"/>
              </a:rPr>
              <a:t>1</a:t>
            </a:r>
            <a:r>
              <a:rPr lang="en-US" altLang="zh-CN" b="1" dirty="0">
                <a:latin typeface="Times New Roman" panose="02020603050405020304" pitchFamily="18" charset="0"/>
                <a:ea typeface="幼圆" panose="02010509060101010101" pitchFamily="49" charset="-122"/>
              </a:rPr>
              <a:t>&gt;</a:t>
            </a:r>
            <a:r>
              <a:rPr lang="el-GR" altLang="zh-CN" sz="2000" b="1" i="1" dirty="0">
                <a:solidFill>
                  <a:srgbClr val="800000"/>
                </a:solidFill>
                <a:latin typeface="Times New Roman" panose="02020603050405020304" pitchFamily="18" charset="0"/>
                <a:cs typeface="Times New Roman" panose="02020603050405020304" pitchFamily="18" charset="0"/>
              </a:rPr>
              <a:t>σ</a:t>
            </a:r>
            <a:r>
              <a:rPr lang="en-US" altLang="zh-CN" sz="2000" b="1" baseline="-25000" dirty="0">
                <a:solidFill>
                  <a:srgbClr val="800000"/>
                </a:solidFill>
                <a:latin typeface="Times New Roman" panose="02020603050405020304" pitchFamily="18" charset="0"/>
              </a:rPr>
              <a:t>1f</a:t>
            </a:r>
            <a:r>
              <a:rPr lang="en-US" altLang="zh-CN" b="1" dirty="0">
                <a:latin typeface="幼圆" panose="02010509060101010101" pitchFamily="49" charset="-122"/>
                <a:ea typeface="幼圆" panose="02010509060101010101" pitchFamily="49" charset="-122"/>
              </a:rPr>
              <a:t>  </a:t>
            </a:r>
            <a:r>
              <a:rPr lang="zh-CN" altLang="en-US" b="1" dirty="0">
                <a:latin typeface="幼圆" panose="02010509060101010101" pitchFamily="49" charset="-122"/>
                <a:ea typeface="幼圆" panose="02010509060101010101" pitchFamily="49" charset="-122"/>
              </a:rPr>
              <a:t>不可能状态</a:t>
            </a:r>
            <a:endParaRPr lang="zh-CN" altLang="en-US" b="1" dirty="0">
              <a:latin typeface="幼圆" panose="02010509060101010101" pitchFamily="49" charset="-122"/>
              <a:ea typeface="幼圆" panose="02010509060101010101" pitchFamily="49" charset="-122"/>
            </a:endParaRPr>
          </a:p>
        </p:txBody>
      </p:sp>
      <p:grpSp>
        <p:nvGrpSpPr>
          <p:cNvPr id="2" name="Group 9"/>
          <p:cNvGrpSpPr/>
          <p:nvPr/>
        </p:nvGrpSpPr>
        <p:grpSpPr bwMode="auto">
          <a:xfrm>
            <a:off x="4294188" y="4059238"/>
            <a:ext cx="4533900" cy="2473325"/>
            <a:chOff x="2705" y="2557"/>
            <a:chExt cx="2856" cy="1558"/>
          </a:xfrm>
        </p:grpSpPr>
        <p:sp>
          <p:nvSpPr>
            <p:cNvPr id="26648" name="Line 10"/>
            <p:cNvSpPr>
              <a:spLocks noChangeShapeType="1"/>
            </p:cNvSpPr>
            <p:nvPr/>
          </p:nvSpPr>
          <p:spPr bwMode="auto">
            <a:xfrm>
              <a:off x="2705" y="3610"/>
              <a:ext cx="2727" cy="0"/>
            </a:xfrm>
            <a:prstGeom prst="line">
              <a:avLst/>
            </a:prstGeom>
            <a:noFill/>
            <a:ln w="19050">
              <a:solidFill>
                <a:schemeClr val="tx1"/>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26649" name="Line 11"/>
            <p:cNvSpPr>
              <a:spLocks noChangeShapeType="1"/>
            </p:cNvSpPr>
            <p:nvPr/>
          </p:nvSpPr>
          <p:spPr bwMode="auto">
            <a:xfrm flipV="1">
              <a:off x="3419" y="2617"/>
              <a:ext cx="0" cy="1475"/>
            </a:xfrm>
            <a:prstGeom prst="line">
              <a:avLst/>
            </a:prstGeom>
            <a:noFill/>
            <a:ln w="19050">
              <a:solidFill>
                <a:schemeClr val="tx1"/>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26650" name="Oval 12"/>
            <p:cNvSpPr>
              <a:spLocks noChangeArrowheads="1"/>
            </p:cNvSpPr>
            <p:nvPr/>
          </p:nvSpPr>
          <p:spPr bwMode="auto">
            <a:xfrm>
              <a:off x="3901" y="3067"/>
              <a:ext cx="1077" cy="1048"/>
            </a:xfrm>
            <a:prstGeom prst="ellipse">
              <a:avLst/>
            </a:prstGeom>
            <a:noFill/>
            <a:ln w="28575">
              <a:solidFill>
                <a:srgbClr val="800000"/>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6651" name="Line 13"/>
            <p:cNvSpPr>
              <a:spLocks noChangeShapeType="1"/>
            </p:cNvSpPr>
            <p:nvPr/>
          </p:nvSpPr>
          <p:spPr bwMode="auto">
            <a:xfrm flipV="1">
              <a:off x="2908" y="2731"/>
              <a:ext cx="2314" cy="875"/>
            </a:xfrm>
            <a:prstGeom prst="line">
              <a:avLst/>
            </a:prstGeom>
            <a:noFill/>
            <a:ln w="222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652" name="Text Box 14"/>
            <p:cNvSpPr txBox="1">
              <a:spLocks noChangeArrowheads="1"/>
            </p:cNvSpPr>
            <p:nvPr/>
          </p:nvSpPr>
          <p:spPr bwMode="auto">
            <a:xfrm>
              <a:off x="5318" y="3379"/>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endParaRPr lang="zh-CN" altLang="en-US" b="1" i="1">
                <a:sym typeface="Symbol" panose="05050102010706020507" pitchFamily="18" charset="2"/>
              </a:endParaRPr>
            </a:p>
          </p:txBody>
        </p:sp>
        <p:sp>
          <p:nvSpPr>
            <p:cNvPr id="26653" name="Text Box 15"/>
            <p:cNvSpPr txBox="1">
              <a:spLocks noChangeArrowheads="1"/>
            </p:cNvSpPr>
            <p:nvPr/>
          </p:nvSpPr>
          <p:spPr bwMode="auto">
            <a:xfrm>
              <a:off x="3419" y="2557"/>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endParaRPr lang="zh-CN" altLang="en-US" b="1" i="1">
                <a:sym typeface="Symbol" panose="05050102010706020507" pitchFamily="18" charset="2"/>
              </a:endParaRPr>
            </a:p>
          </p:txBody>
        </p:sp>
        <p:sp>
          <p:nvSpPr>
            <p:cNvPr id="26654" name="Text Box 16"/>
            <p:cNvSpPr txBox="1">
              <a:spLocks noChangeArrowheads="1"/>
            </p:cNvSpPr>
            <p:nvPr/>
          </p:nvSpPr>
          <p:spPr bwMode="auto">
            <a:xfrm>
              <a:off x="3238" y="3553"/>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O</a:t>
              </a:r>
              <a:endParaRPr lang="en-US" altLang="zh-CN" b="1" i="1">
                <a:sym typeface="Symbol" panose="05050102010706020507" pitchFamily="18" charset="2"/>
              </a:endParaRPr>
            </a:p>
          </p:txBody>
        </p:sp>
        <p:sp>
          <p:nvSpPr>
            <p:cNvPr id="26655" name="Line 17"/>
            <p:cNvSpPr>
              <a:spLocks noChangeShapeType="1"/>
            </p:cNvSpPr>
            <p:nvPr/>
          </p:nvSpPr>
          <p:spPr bwMode="auto">
            <a:xfrm>
              <a:off x="4570" y="2986"/>
              <a:ext cx="539"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656" name="Text Box 18"/>
            <p:cNvSpPr txBox="1">
              <a:spLocks noChangeArrowheads="1"/>
            </p:cNvSpPr>
            <p:nvPr/>
          </p:nvSpPr>
          <p:spPr bwMode="auto">
            <a:xfrm>
              <a:off x="4797" y="2788"/>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endParaRPr lang="zh-CN" altLang="en-US" b="1" i="1">
                <a:sym typeface="Symbol" panose="05050102010706020507" pitchFamily="18" charset="2"/>
              </a:endParaRPr>
            </a:p>
          </p:txBody>
        </p:sp>
        <p:sp>
          <p:nvSpPr>
            <p:cNvPr id="26657" name="Text Box 19"/>
            <p:cNvSpPr txBox="1">
              <a:spLocks noChangeArrowheads="1"/>
            </p:cNvSpPr>
            <p:nvPr/>
          </p:nvSpPr>
          <p:spPr bwMode="auto">
            <a:xfrm>
              <a:off x="3448" y="3379"/>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c</a:t>
              </a:r>
              <a:endParaRPr lang="en-US" altLang="zh-CN" b="1" i="1">
                <a:sym typeface="Symbol" panose="05050102010706020507" pitchFamily="18" charset="2"/>
              </a:endParaRPr>
            </a:p>
          </p:txBody>
        </p:sp>
        <p:sp>
          <p:nvSpPr>
            <p:cNvPr id="26658" name="Line 20"/>
            <p:cNvSpPr>
              <a:spLocks noChangeShapeType="1"/>
            </p:cNvSpPr>
            <p:nvPr/>
          </p:nvSpPr>
          <p:spPr bwMode="auto">
            <a:xfrm>
              <a:off x="3493" y="3411"/>
              <a:ext cx="0" cy="19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659" name="Line 21"/>
            <p:cNvSpPr>
              <a:spLocks noChangeShapeType="1"/>
            </p:cNvSpPr>
            <p:nvPr/>
          </p:nvSpPr>
          <p:spPr bwMode="auto">
            <a:xfrm>
              <a:off x="3436" y="3411"/>
              <a:ext cx="142" cy="0"/>
            </a:xfrm>
            <a:prstGeom prst="line">
              <a:avLst/>
            </a:prstGeom>
            <a:noFill/>
            <a:ln w="63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660" name="Arc 22"/>
            <p:cNvSpPr/>
            <p:nvPr/>
          </p:nvSpPr>
          <p:spPr bwMode="auto">
            <a:xfrm>
              <a:off x="4740" y="2901"/>
              <a:ext cx="57" cy="8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63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6661" name="Text Box 23"/>
            <p:cNvSpPr txBox="1">
              <a:spLocks noChangeArrowheads="1"/>
            </p:cNvSpPr>
            <p:nvPr/>
          </p:nvSpPr>
          <p:spPr bwMode="auto">
            <a:xfrm>
              <a:off x="4893" y="3545"/>
              <a:ext cx="3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olidFill>
                    <a:srgbClr val="800000"/>
                  </a:solidFill>
                  <a:sym typeface="Symbol" panose="05050102010706020507" pitchFamily="18" charset="2"/>
                </a:rPr>
                <a:t></a:t>
              </a:r>
              <a:r>
                <a:rPr lang="en-US" altLang="zh-CN" b="1" baseline="-25000">
                  <a:solidFill>
                    <a:srgbClr val="800000"/>
                  </a:solidFill>
                  <a:sym typeface="Symbol" panose="05050102010706020507" pitchFamily="18" charset="2"/>
                </a:rPr>
                <a:t>1f</a:t>
              </a:r>
              <a:endParaRPr lang="en-US" altLang="zh-CN" b="1" i="1">
                <a:solidFill>
                  <a:srgbClr val="800000"/>
                </a:solidFill>
                <a:sym typeface="Symbol" panose="05050102010706020507" pitchFamily="18" charset="2"/>
              </a:endParaRPr>
            </a:p>
          </p:txBody>
        </p:sp>
        <p:sp>
          <p:nvSpPr>
            <p:cNvPr id="26662" name="Text Box 24"/>
            <p:cNvSpPr txBox="1">
              <a:spLocks noChangeArrowheads="1"/>
            </p:cNvSpPr>
            <p:nvPr/>
          </p:nvSpPr>
          <p:spPr bwMode="auto">
            <a:xfrm>
              <a:off x="3674" y="3521"/>
              <a:ext cx="3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r>
                <a:rPr lang="en-US" altLang="zh-CN" b="1" baseline="-25000">
                  <a:sym typeface="Symbol" panose="05050102010706020507" pitchFamily="18" charset="2"/>
                </a:rPr>
                <a:t>3</a:t>
              </a:r>
              <a:endParaRPr lang="en-US" altLang="zh-CN" b="1" i="1">
                <a:sym typeface="Symbol" panose="05050102010706020507" pitchFamily="18" charset="2"/>
              </a:endParaRPr>
            </a:p>
          </p:txBody>
        </p:sp>
      </p:grpSp>
      <p:grpSp>
        <p:nvGrpSpPr>
          <p:cNvPr id="3" name="Group 25"/>
          <p:cNvGrpSpPr/>
          <p:nvPr/>
        </p:nvGrpSpPr>
        <p:grpSpPr bwMode="auto">
          <a:xfrm>
            <a:off x="6192838" y="5141913"/>
            <a:ext cx="1663700" cy="1166812"/>
            <a:chOff x="3901" y="3239"/>
            <a:chExt cx="1048" cy="735"/>
          </a:xfrm>
        </p:grpSpPr>
        <p:sp>
          <p:nvSpPr>
            <p:cNvPr id="26646" name="Oval 26"/>
            <p:cNvSpPr>
              <a:spLocks noChangeAspect="1" noChangeArrowheads="1"/>
            </p:cNvSpPr>
            <p:nvPr/>
          </p:nvSpPr>
          <p:spPr bwMode="auto">
            <a:xfrm>
              <a:off x="3901" y="3239"/>
              <a:ext cx="755" cy="735"/>
            </a:xfrm>
            <a:prstGeom prst="ellipse">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6647" name="Text Box 27"/>
            <p:cNvSpPr txBox="1">
              <a:spLocks noChangeArrowheads="1"/>
            </p:cNvSpPr>
            <p:nvPr/>
          </p:nvSpPr>
          <p:spPr bwMode="auto">
            <a:xfrm>
              <a:off x="4609" y="3549"/>
              <a:ext cx="3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r>
                <a:rPr lang="en-US" altLang="zh-CN" b="1" baseline="-25000">
                  <a:sym typeface="Symbol" panose="05050102010706020507" pitchFamily="18" charset="2"/>
                </a:rPr>
                <a:t>1</a:t>
              </a:r>
              <a:endParaRPr lang="en-US" altLang="zh-CN" b="1" i="1">
                <a:sym typeface="Symbol" panose="05050102010706020507" pitchFamily="18" charset="2"/>
              </a:endParaRPr>
            </a:p>
          </p:txBody>
        </p:sp>
      </p:grpSp>
      <p:grpSp>
        <p:nvGrpSpPr>
          <p:cNvPr id="4" name="Group 28"/>
          <p:cNvGrpSpPr/>
          <p:nvPr/>
        </p:nvGrpSpPr>
        <p:grpSpPr bwMode="auto">
          <a:xfrm>
            <a:off x="6192838" y="4719638"/>
            <a:ext cx="2519362" cy="1995487"/>
            <a:chOff x="3901" y="2973"/>
            <a:chExt cx="1587" cy="1257"/>
          </a:xfrm>
        </p:grpSpPr>
        <p:sp>
          <p:nvSpPr>
            <p:cNvPr id="26644" name="Oval 29"/>
            <p:cNvSpPr>
              <a:spLocks noChangeAspect="1" noChangeArrowheads="1"/>
            </p:cNvSpPr>
            <p:nvPr/>
          </p:nvSpPr>
          <p:spPr bwMode="auto">
            <a:xfrm>
              <a:off x="3901" y="2973"/>
              <a:ext cx="1292" cy="1257"/>
            </a:xfrm>
            <a:prstGeom prst="ellipse">
              <a:avLst/>
            </a:pr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6645" name="Text Box 30"/>
            <p:cNvSpPr txBox="1">
              <a:spLocks noChangeArrowheads="1"/>
            </p:cNvSpPr>
            <p:nvPr/>
          </p:nvSpPr>
          <p:spPr bwMode="auto">
            <a:xfrm>
              <a:off x="5148" y="3549"/>
              <a:ext cx="3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r>
                <a:rPr lang="en-US" altLang="zh-CN" b="1" baseline="-25000">
                  <a:sym typeface="Symbol" panose="05050102010706020507" pitchFamily="18" charset="2"/>
                </a:rPr>
                <a:t>1</a:t>
              </a:r>
              <a:endParaRPr lang="en-US" altLang="zh-CN" b="1" i="1">
                <a:sym typeface="Symbol" panose="05050102010706020507" pitchFamily="18" charset="2"/>
              </a:endParaRPr>
            </a:p>
          </p:txBody>
        </p:sp>
      </p:grpSp>
      <p:sp>
        <p:nvSpPr>
          <p:cNvPr id="113695" name="Text Box 31"/>
          <p:cNvSpPr txBox="1">
            <a:spLocks noChangeArrowheads="1"/>
          </p:cNvSpPr>
          <p:nvPr/>
        </p:nvSpPr>
        <p:spPr bwMode="auto">
          <a:xfrm>
            <a:off x="488159" y="728662"/>
            <a:ext cx="2528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30000"/>
              </a:spcBef>
            </a:pPr>
            <a:r>
              <a:rPr lang="en-US" altLang="zh-CN" sz="2400" b="1" dirty="0">
                <a:solidFill>
                  <a:srgbClr val="0000FF"/>
                </a:solidFill>
                <a:latin typeface="+mn-ea"/>
                <a:ea typeface="+mn-ea"/>
              </a:rPr>
              <a:t>4</a:t>
            </a:r>
            <a:r>
              <a:rPr lang="en-US" altLang="zh-CN" sz="2400" b="1" dirty="0" smtClean="0">
                <a:solidFill>
                  <a:srgbClr val="0000FF"/>
                </a:solidFill>
                <a:latin typeface="+mn-ea"/>
                <a:ea typeface="+mn-ea"/>
              </a:rPr>
              <a:t>.</a:t>
            </a:r>
            <a:r>
              <a:rPr lang="zh-CN" altLang="en-US" sz="2400" b="1" dirty="0" smtClean="0">
                <a:solidFill>
                  <a:srgbClr val="0000FF"/>
                </a:solidFill>
                <a:latin typeface="+mn-ea"/>
                <a:ea typeface="+mn-ea"/>
              </a:rPr>
              <a:t>破坏</a:t>
            </a:r>
            <a:r>
              <a:rPr lang="zh-CN" altLang="en-US" sz="2400" b="1" dirty="0">
                <a:solidFill>
                  <a:srgbClr val="0000FF"/>
                </a:solidFill>
                <a:latin typeface="+mn-ea"/>
                <a:ea typeface="+mn-ea"/>
              </a:rPr>
              <a:t>判断方法</a:t>
            </a:r>
            <a:endParaRPr lang="zh-CN" altLang="en-US" sz="2400" b="1" dirty="0">
              <a:solidFill>
                <a:srgbClr val="0000FF"/>
              </a:solidFill>
              <a:latin typeface="+mn-ea"/>
              <a:ea typeface="+mn-ea"/>
            </a:endParaRPr>
          </a:p>
        </p:txBody>
      </p:sp>
      <p:sp>
        <p:nvSpPr>
          <p:cNvPr id="113698" name="Text Box 34"/>
          <p:cNvSpPr txBox="1">
            <a:spLocks noChangeArrowheads="1"/>
          </p:cNvSpPr>
          <p:nvPr/>
        </p:nvSpPr>
        <p:spPr bwMode="auto">
          <a:xfrm>
            <a:off x="3341688" y="889756"/>
            <a:ext cx="3833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30000"/>
              </a:spcBef>
            </a:pPr>
            <a:r>
              <a:rPr lang="zh-CN" altLang="en-US" sz="2000" b="1" dirty="0">
                <a:solidFill>
                  <a:srgbClr val="0000CC"/>
                </a:solidFill>
                <a:latin typeface="幼圆" panose="02010509060101010101" pitchFamily="49" charset="-122"/>
                <a:ea typeface="幼圆" panose="02010509060101010101" pitchFamily="49" charset="-122"/>
              </a:rPr>
              <a:t>判别对象：土体微小单元（一点）</a:t>
            </a:r>
            <a:endParaRPr lang="zh-CN" altLang="en-US" sz="2000" b="1" dirty="0">
              <a:solidFill>
                <a:srgbClr val="0000CC"/>
              </a:solidFill>
              <a:latin typeface="幼圆" panose="02010509060101010101" pitchFamily="49" charset="-122"/>
              <a:ea typeface="幼圆" panose="02010509060101010101" pitchFamily="49" charset="-122"/>
            </a:endParaRPr>
          </a:p>
        </p:txBody>
      </p:sp>
      <p:sp>
        <p:nvSpPr>
          <p:cNvPr id="113699" name="Text Box 35"/>
          <p:cNvSpPr txBox="1">
            <a:spLocks noChangeArrowheads="1"/>
          </p:cNvSpPr>
          <p:nvPr/>
        </p:nvSpPr>
        <p:spPr bwMode="auto">
          <a:xfrm>
            <a:off x="899592" y="1936441"/>
            <a:ext cx="1260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30000"/>
              </a:spcBef>
            </a:pPr>
            <a:r>
              <a:rPr lang="zh-CN" altLang="en-US" sz="2000" b="1" dirty="0">
                <a:solidFill>
                  <a:srgbClr val="800000"/>
                </a:solidFill>
                <a:latin typeface="幼圆" panose="02010509060101010101" pitchFamily="49" charset="-122"/>
                <a:ea typeface="幼圆" panose="02010509060101010101" pitchFamily="49" charset="-122"/>
                <a:sym typeface="Symbol" panose="05050102010706020507" pitchFamily="18" charset="2"/>
              </a:rPr>
              <a:t></a:t>
            </a:r>
            <a:r>
              <a:rPr lang="en-US" altLang="zh-CN" sz="2000" b="1" baseline="-25000" dirty="0">
                <a:solidFill>
                  <a:srgbClr val="800000"/>
                </a:solidFill>
                <a:latin typeface="幼圆" panose="02010509060101010101" pitchFamily="49" charset="-122"/>
                <a:ea typeface="幼圆" panose="02010509060101010101" pitchFamily="49" charset="-122"/>
                <a:sym typeface="Symbol" panose="05050102010706020507" pitchFamily="18" charset="2"/>
              </a:rPr>
              <a:t>3</a:t>
            </a:r>
            <a:r>
              <a:rPr lang="en-US" altLang="zh-CN" sz="2000" b="1" dirty="0">
                <a:solidFill>
                  <a:srgbClr val="800000"/>
                </a:solidFill>
                <a:latin typeface="幼圆" panose="02010509060101010101" pitchFamily="49" charset="-122"/>
                <a:ea typeface="幼圆" panose="02010509060101010101" pitchFamily="49" charset="-122"/>
                <a:sym typeface="Symbol" panose="05050102010706020507" pitchFamily="18" charset="2"/>
              </a:rPr>
              <a:t>= </a:t>
            </a:r>
            <a:r>
              <a:rPr lang="zh-CN" altLang="en-US" sz="2000" b="1" dirty="0">
                <a:solidFill>
                  <a:srgbClr val="800000"/>
                </a:solidFill>
                <a:latin typeface="幼圆" panose="02010509060101010101" pitchFamily="49" charset="-122"/>
                <a:ea typeface="幼圆" panose="02010509060101010101" pitchFamily="49" charset="-122"/>
                <a:sym typeface="Symbol" panose="05050102010706020507" pitchFamily="18" charset="2"/>
              </a:rPr>
              <a:t>常数：</a:t>
            </a:r>
            <a:endParaRPr lang="zh-CN" altLang="en-US" sz="2000" b="1" dirty="0">
              <a:solidFill>
                <a:srgbClr val="800000"/>
              </a:solidFill>
              <a:latin typeface="幼圆" panose="02010509060101010101" pitchFamily="49" charset="-122"/>
              <a:ea typeface="幼圆" panose="02010509060101010101" pitchFamily="49" charset="-122"/>
              <a:sym typeface="Symbol" panose="05050102010706020507" pitchFamily="18" charset="2"/>
            </a:endParaRPr>
          </a:p>
        </p:txBody>
      </p:sp>
      <p:pic>
        <p:nvPicPr>
          <p:cNvPr id="26642" name="Picture 39"/>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7136607" y="958430"/>
            <a:ext cx="172878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5" name="文本框 4"/>
              <p:cNvSpPr txBox="1"/>
              <p:nvPr/>
            </p:nvSpPr>
            <p:spPr>
              <a:xfrm>
                <a:off x="696674" y="3807030"/>
                <a:ext cx="4443652" cy="47282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𝜎</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𝑓</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3</m:t>
                          </m:r>
                        </m:sub>
                      </m:sSub>
                      <m:func>
                        <m:funcPr>
                          <m:ctrlPr>
                            <a:rPr lang="en-US" altLang="zh-CN" b="0" i="1" smtClean="0">
                              <a:latin typeface="Cambria Math" panose="02040503050406030204" pitchFamily="18" charset="0"/>
                            </a:rPr>
                          </m:ctrlPr>
                        </m:funcPr>
                        <m:fNa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𝑡𝑎𝑛</m:t>
                              </m:r>
                            </m:e>
                            <m:sup>
                              <m:r>
                                <a:rPr lang="en-US" altLang="zh-CN" b="0" i="1" smtClean="0">
                                  <a:latin typeface="Cambria Math" panose="02040503050406030204" pitchFamily="18" charset="0"/>
                                </a:rPr>
                                <m:t>2</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45</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zh-CN" altLang="en-US" b="0" i="1" smtClean="0">
                                      <a:latin typeface="Cambria Math" panose="02040503050406030204" pitchFamily="18" charset="0"/>
                                      <a:ea typeface="Cambria Math" panose="02040503050406030204" pitchFamily="18" charset="0"/>
                                    </a:rPr>
                                    <m:t>𝜑</m:t>
                                  </m:r>
                                </m:num>
                                <m:den>
                                  <m:r>
                                    <a:rPr lang="en-US" altLang="zh-CN" b="0" i="1" smtClean="0">
                                      <a:latin typeface="Cambria Math" panose="02040503050406030204" pitchFamily="18" charset="0"/>
                                      <a:ea typeface="Cambria Math" panose="02040503050406030204" pitchFamily="18" charset="0"/>
                                    </a:rPr>
                                    <m:t>2</m:t>
                                  </m:r>
                                </m:den>
                              </m:f>
                            </m:e>
                          </m:d>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2</m:t>
                          </m:r>
                          <m:r>
                            <a:rPr lang="en-US" altLang="zh-CN" b="0" i="1" smtClean="0">
                              <a:latin typeface="Cambria Math" panose="02040503050406030204" pitchFamily="18" charset="0"/>
                              <a:ea typeface="Cambria Math" panose="02040503050406030204" pitchFamily="18" charset="0"/>
                            </a:rPr>
                            <m:t>𝑐</m:t>
                          </m:r>
                          <m:r>
                            <a:rPr lang="en-US" altLang="zh-CN" b="0" i="1" smtClean="0">
                              <a:latin typeface="Cambria Math" panose="02040503050406030204" pitchFamily="18" charset="0"/>
                              <a:ea typeface="Cambria Math" panose="02040503050406030204" pitchFamily="18" charset="0"/>
                            </a:rPr>
                            <m:t>∙</m:t>
                          </m:r>
                          <m:r>
                            <m:rPr>
                              <m:sty m:val="p"/>
                            </m:rPr>
                            <a:rPr lang="en-US" altLang="zh-CN" b="0" i="0" smtClean="0">
                              <a:latin typeface="Cambria Math" panose="02040503050406030204" pitchFamily="18" charset="0"/>
                            </a:rPr>
                            <m:t>tan</m:t>
                          </m:r>
                        </m:fName>
                        <m:e>
                          <m:r>
                            <a:rPr lang="en-US" altLang="zh-CN" b="0" i="1" smtClean="0">
                              <a:latin typeface="Cambria Math" panose="02040503050406030204" pitchFamily="18" charset="0"/>
                            </a:rPr>
                            <m:t>(</m:t>
                          </m:r>
                          <m:r>
                            <a:rPr lang="en-US" altLang="zh-CN" b="0" i="1" smtClean="0">
                              <a:latin typeface="Cambria Math" panose="02040503050406030204" pitchFamily="18" charset="0"/>
                            </a:rPr>
                            <m:t>45</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zh-CN" altLang="en-US" b="0" i="1" smtClean="0">
                                  <a:latin typeface="Cambria Math" panose="02040503050406030204" pitchFamily="18" charset="0"/>
                                  <a:ea typeface="Cambria Math" panose="02040503050406030204" pitchFamily="18" charset="0"/>
                                </a:rPr>
                                <m:t>𝜑</m:t>
                              </m:r>
                            </m:num>
                            <m:den>
                              <m:r>
                                <a:rPr lang="en-US" altLang="zh-CN" b="0" i="1" smtClean="0">
                                  <a:latin typeface="Cambria Math" panose="02040503050406030204" pitchFamily="18" charset="0"/>
                                  <a:ea typeface="Cambria Math" panose="02040503050406030204" pitchFamily="18" charset="0"/>
                                </a:rPr>
                                <m:t>2</m:t>
                              </m:r>
                            </m:den>
                          </m:f>
                          <m:r>
                            <a:rPr lang="en-US" altLang="zh-CN" b="0" i="1" smtClean="0">
                              <a:latin typeface="Cambria Math" panose="02040503050406030204" pitchFamily="18" charset="0"/>
                              <a:ea typeface="Cambria Math" panose="02040503050406030204" pitchFamily="18" charset="0"/>
                            </a:rPr>
                            <m:t>)</m:t>
                          </m:r>
                        </m:e>
                      </m:func>
                    </m:oMath>
                  </m:oMathPara>
                </a14:m>
                <a:endParaRPr lang="zh-CN" altLang="en-US" dirty="0"/>
              </a:p>
            </p:txBody>
          </p:sp>
        </mc:Choice>
        <mc:Fallback>
          <p:sp>
            <p:nvSpPr>
              <p:cNvPr id="5" name="文本框 4"/>
              <p:cNvSpPr txBox="1">
                <a:spLocks noRot="1" noChangeAspect="1" noMove="1" noResize="1" noEditPoints="1" noAdjustHandles="1" noChangeArrowheads="1" noChangeShapeType="1" noTextEdit="1"/>
              </p:cNvSpPr>
              <p:nvPr/>
            </p:nvSpPr>
            <p:spPr>
              <a:xfrm>
                <a:off x="696674" y="3807030"/>
                <a:ext cx="4443652" cy="472822"/>
              </a:xfrm>
              <a:prstGeom prst="rect">
                <a:avLst/>
              </a:prstGeom>
              <a:blipFill rotWithShape="1">
                <a:blip r:embed="rId2"/>
                <a:stretch>
                  <a:fillRect l="-2" t="-43" r="-486" b="124"/>
                </a:stretch>
              </a:blipFill>
            </p:spPr>
            <p:txBody>
              <a:bodyPr/>
              <a:lstStyle/>
              <a:p>
                <a:r>
                  <a:rPr lang="zh-CN" altLang="en-US">
                    <a:noFill/>
                  </a:rPr>
                  <a:t> </a:t>
                </a:r>
              </a:p>
            </p:txBody>
          </p:sp>
        </mc:Fallback>
      </mc:AlternateContent>
      <p:graphicFrame>
        <p:nvGraphicFramePr>
          <p:cNvPr id="37" name="Object 3"/>
          <p:cNvGraphicFramePr>
            <a:graphicFrameLocks noChangeAspect="1"/>
          </p:cNvGraphicFramePr>
          <p:nvPr/>
        </p:nvGraphicFramePr>
        <p:xfrm>
          <a:off x="3164322" y="1453070"/>
          <a:ext cx="3351894" cy="799977"/>
        </p:xfrm>
        <a:graphic>
          <a:graphicData uri="http://schemas.openxmlformats.org/presentationml/2006/ole">
            <mc:AlternateContent xmlns:mc="http://schemas.openxmlformats.org/markup-compatibility/2006">
              <mc:Choice xmlns:v="urn:schemas-microsoft-com:vml" Requires="v">
                <p:oleObj spid="_x0000_s129054" name="Equation" r:id="rId3" imgW="2438400" imgH="546100" progId="Equation.DSMT4">
                  <p:embed/>
                </p:oleObj>
              </mc:Choice>
              <mc:Fallback>
                <p:oleObj name="Equation" r:id="rId3" imgW="2438400" imgH="5461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4322" y="1453070"/>
                        <a:ext cx="3351894" cy="799977"/>
                      </a:xfrm>
                      <a:prstGeom prst="rect">
                        <a:avLst/>
                      </a:prstGeom>
                      <a:noFill/>
                      <a:ln>
                        <a:noFill/>
                      </a:ln>
                      <a:effectLst/>
                    </p:spPr>
                  </p:pic>
                </p:oleObj>
              </mc:Fallback>
            </mc:AlternateContent>
          </a:graphicData>
        </a:graphic>
      </p:graphicFrame>
      <p:sp>
        <p:nvSpPr>
          <p:cNvPr id="34" name="Rectangle 6"/>
          <p:cNvSpPr>
            <a:spLocks noChangeArrowheads="1"/>
          </p:cNvSpPr>
          <p:nvPr/>
        </p:nvSpPr>
        <p:spPr bwMode="auto">
          <a:xfrm>
            <a:off x="0" y="2190"/>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§5.2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土的抗剪强度理论</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695"/>
                                        </p:tgtEl>
                                        <p:attrNameLst>
                                          <p:attrName>style.visibility</p:attrName>
                                        </p:attrNameLst>
                                      </p:cBhvr>
                                      <p:to>
                                        <p:strVal val="visible"/>
                                      </p:to>
                                    </p:set>
                                    <p:animEffect transition="in" filter="wipe(left)">
                                      <p:cBhvr>
                                        <p:cTn id="7" dur="500"/>
                                        <p:tgtEl>
                                          <p:spTgt spid="1136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698"/>
                                        </p:tgtEl>
                                        <p:attrNameLst>
                                          <p:attrName>style.visibility</p:attrName>
                                        </p:attrNameLst>
                                      </p:cBhvr>
                                      <p:to>
                                        <p:strVal val="visible"/>
                                      </p:to>
                                    </p:set>
                                    <p:animEffect transition="in" filter="wipe(left)">
                                      <p:cBhvr>
                                        <p:cTn id="12" dur="500"/>
                                        <p:tgtEl>
                                          <p:spTgt spid="1136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699"/>
                                        </p:tgtEl>
                                        <p:attrNameLst>
                                          <p:attrName>style.visibility</p:attrName>
                                        </p:attrNameLst>
                                      </p:cBhvr>
                                      <p:to>
                                        <p:strVal val="visible"/>
                                      </p:to>
                                    </p:set>
                                    <p:animEffect transition="in" filter="wipe(left)">
                                      <p:cBhvr>
                                        <p:cTn id="17" dur="500"/>
                                        <p:tgtEl>
                                          <p:spTgt spid="1136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667"/>
                                        </p:tgtEl>
                                        <p:attrNameLst>
                                          <p:attrName>style.visibility</p:attrName>
                                        </p:attrNameLst>
                                      </p:cBhvr>
                                      <p:to>
                                        <p:strVal val="visible"/>
                                      </p:to>
                                    </p:set>
                                    <p:animEffect transition="in" filter="wipe(left)">
                                      <p:cBhvr>
                                        <p:cTn id="22" dur="500"/>
                                        <p:tgtEl>
                                          <p:spTgt spid="11366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13671"/>
                                        </p:tgtEl>
                                        <p:attrNameLst>
                                          <p:attrName>style.visibility</p:attrName>
                                        </p:attrNameLst>
                                      </p:cBhvr>
                                      <p:to>
                                        <p:strVal val="visible"/>
                                      </p:to>
                                    </p:set>
                                    <p:animEffect transition="in" filter="slide(fromTop)">
                                      <p:cBhvr>
                                        <p:cTn id="27" dur="500"/>
                                        <p:tgtEl>
                                          <p:spTgt spid="113671"/>
                                        </p:tgtEl>
                                      </p:cBhvr>
                                    </p:animEffect>
                                  </p:child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113670"/>
                                        </p:tgtEl>
                                        <p:attrNameLst>
                                          <p:attrName>style.visibility</p:attrName>
                                        </p:attrNameLst>
                                      </p:cBhvr>
                                      <p:to>
                                        <p:strVal val="visible"/>
                                      </p:to>
                                    </p:set>
                                    <p:animEffect transition="in" filter="wipe(right)">
                                      <p:cBhvr>
                                        <p:cTn id="31" dur="500"/>
                                        <p:tgtEl>
                                          <p:spTgt spid="11367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3672">
                                            <p:txEl>
                                              <p:pRg st="1" end="1"/>
                                            </p:txEl>
                                          </p:spTgt>
                                        </p:tgtEl>
                                        <p:attrNameLst>
                                          <p:attrName>style.visibility</p:attrName>
                                        </p:attrNameLst>
                                      </p:cBhvr>
                                      <p:to>
                                        <p:strVal val="visible"/>
                                      </p:to>
                                    </p:set>
                                    <p:animEffect transition="in" filter="wipe(left)">
                                      <p:cBhvr>
                                        <p:cTn id="41" dur="500"/>
                                        <p:tgtEl>
                                          <p:spTgt spid="113672">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3" presetClass="entr" presetSubtype="288"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strVal val="4/3*#ppt_w"/>
                                          </p:val>
                                        </p:tav>
                                        <p:tav tm="100000">
                                          <p:val>
                                            <p:strVal val="#ppt_w"/>
                                          </p:val>
                                        </p:tav>
                                      </p:tavLst>
                                    </p:anim>
                                    <p:anim calcmode="lin" valueType="num">
                                      <p:cBhvr>
                                        <p:cTn id="47" dur="500" fill="hold"/>
                                        <p:tgtEl>
                                          <p:spTgt spid="3"/>
                                        </p:tgtEl>
                                        <p:attrNameLst>
                                          <p:attrName>ppt_h</p:attrName>
                                        </p:attrNameLst>
                                      </p:cBhvr>
                                      <p:tavLst>
                                        <p:tav tm="0">
                                          <p:val>
                                            <p:strVal val="4/3*#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3672">
                                            <p:txEl>
                                              <p:pRg st="0" end="0"/>
                                            </p:txEl>
                                          </p:spTgt>
                                        </p:tgtEl>
                                        <p:attrNameLst>
                                          <p:attrName>style.visibility</p:attrName>
                                        </p:attrNameLst>
                                      </p:cBhvr>
                                      <p:to>
                                        <p:strVal val="visible"/>
                                      </p:to>
                                    </p:set>
                                    <p:animEffect transition="in" filter="wipe(left)">
                                      <p:cBhvr>
                                        <p:cTn id="52" dur="500"/>
                                        <p:tgtEl>
                                          <p:spTgt spid="11367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272"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strVal val="2/3*#ppt_w"/>
                                          </p:val>
                                        </p:tav>
                                        <p:tav tm="100000">
                                          <p:val>
                                            <p:strVal val="#ppt_w"/>
                                          </p:val>
                                        </p:tav>
                                      </p:tavLst>
                                    </p:anim>
                                    <p:anim calcmode="lin" valueType="num">
                                      <p:cBhvr>
                                        <p:cTn id="58" dur="500" fill="hold"/>
                                        <p:tgtEl>
                                          <p:spTgt spid="4"/>
                                        </p:tgtEl>
                                        <p:attrNameLst>
                                          <p:attrName>ppt_h</p:attrName>
                                        </p:attrNameLst>
                                      </p:cBhvr>
                                      <p:tavLst>
                                        <p:tav tm="0">
                                          <p:val>
                                            <p:strVal val="2/3*#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13672">
                                            <p:txEl>
                                              <p:pRg st="2" end="2"/>
                                            </p:txEl>
                                          </p:spTgt>
                                        </p:tgtEl>
                                        <p:attrNameLst>
                                          <p:attrName>style.visibility</p:attrName>
                                        </p:attrNameLst>
                                      </p:cBhvr>
                                      <p:to>
                                        <p:strVal val="visible"/>
                                      </p:to>
                                    </p:set>
                                    <p:animEffect transition="in" filter="wipe(left)">
                                      <p:cBhvr>
                                        <p:cTn id="63" dur="500"/>
                                        <p:tgtEl>
                                          <p:spTgt spid="113672">
                                            <p:txEl>
                                              <p:pRg st="2" end="2"/>
                                            </p:txEl>
                                          </p:spTgt>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left)">
                                      <p:cBhvr>
                                        <p:cTn id="6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animBg="1"/>
      <p:bldP spid="113670" grpId="0" animBg="1"/>
      <p:bldP spid="113671" grpId="0" animBg="1"/>
      <p:bldP spid="113695" grpId="0"/>
      <p:bldP spid="113698" grpId="0"/>
      <p:bldP spid="11369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AutoShape 2"/>
          <p:cNvSpPr>
            <a:spLocks noChangeArrowheads="1"/>
          </p:cNvSpPr>
          <p:nvPr/>
        </p:nvSpPr>
        <p:spPr bwMode="auto">
          <a:xfrm>
            <a:off x="2982119" y="1293219"/>
            <a:ext cx="5255592" cy="783193"/>
          </a:xfrm>
          <a:prstGeom prst="flowChartAlternateProcess">
            <a:avLst/>
          </a:prstGeom>
          <a:noFill/>
          <a:ln w="28575">
            <a:solidFill>
              <a:srgbClr val="FFCC99"/>
            </a:solidFill>
            <a:miter lim="800000"/>
          </a:ln>
          <a:extLst>
            <a:ext uri="{909E8E84-426E-40DD-AFC4-6F175D3DCCD1}">
              <a14:hiddenFill xmlns:a14="http://schemas.microsoft.com/office/drawing/2010/main">
                <a:solidFill>
                  <a:srgbClr val="FFFFFF"/>
                </a:solidFill>
              </a14:hiddenFill>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t>根据土体处于极限平衡时的应力状态，计算出相应的大主应力</a:t>
            </a:r>
            <a:r>
              <a:rPr lang="el-GR" altLang="zh-CN" sz="2000" b="1" i="1" dirty="0" smtClean="0">
                <a:latin typeface="Times New Roman" panose="02020603050405020304" pitchFamily="18" charset="0"/>
                <a:cs typeface="Times New Roman" panose="02020603050405020304" pitchFamily="18" charset="0"/>
              </a:rPr>
              <a:t>σ</a:t>
            </a:r>
            <a:r>
              <a:rPr lang="en-US" altLang="zh-CN" sz="2000" b="1" baseline="-25000" dirty="0" smtClean="0">
                <a:latin typeface="Times New Roman" panose="02020603050405020304" pitchFamily="18" charset="0"/>
                <a:cs typeface="Times New Roman" panose="02020603050405020304" pitchFamily="18" charset="0"/>
              </a:rPr>
              <a:t>3f</a:t>
            </a:r>
            <a:endParaRPr lang="zh-CN" altLang="el-GR" sz="2000" b="1" baseline="-25000" dirty="0">
              <a:latin typeface="Times New Roman" panose="02020603050405020304" pitchFamily="18" charset="0"/>
            </a:endParaRPr>
          </a:p>
        </p:txBody>
      </p:sp>
      <p:sp>
        <p:nvSpPr>
          <p:cNvPr id="115717" name="AutoShape 5"/>
          <p:cNvSpPr>
            <a:spLocks noChangeArrowheads="1"/>
          </p:cNvSpPr>
          <p:nvPr/>
        </p:nvSpPr>
        <p:spPr bwMode="auto">
          <a:xfrm>
            <a:off x="5252728" y="2242927"/>
            <a:ext cx="404812" cy="374650"/>
          </a:xfrm>
          <a:prstGeom prst="downArrow">
            <a:avLst>
              <a:gd name="adj1" fmla="val 50000"/>
              <a:gd name="adj2" fmla="val 25000"/>
            </a:avLst>
          </a:prstGeom>
          <a:solidFill>
            <a:srgbClr val="0000CC"/>
          </a:solidFill>
          <a:ln w="6350">
            <a:solidFill>
              <a:srgbClr val="0000CC"/>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30000"/>
              </a:spcBef>
            </a:pPr>
            <a:endParaRPr lang="zh-CN" altLang="en-US" sz="2000" b="1">
              <a:solidFill>
                <a:srgbClr val="0000CC"/>
              </a:solidFill>
              <a:latin typeface="幼圆" panose="02010509060101010101" pitchFamily="49" charset="-122"/>
              <a:ea typeface="幼圆" panose="02010509060101010101" pitchFamily="49" charset="-122"/>
            </a:endParaRPr>
          </a:p>
        </p:txBody>
      </p:sp>
      <p:sp>
        <p:nvSpPr>
          <p:cNvPr id="115719" name="AutoShape 7"/>
          <p:cNvSpPr>
            <a:spLocks noChangeArrowheads="1"/>
          </p:cNvSpPr>
          <p:nvPr/>
        </p:nvSpPr>
        <p:spPr bwMode="auto">
          <a:xfrm>
            <a:off x="1340644" y="2362201"/>
            <a:ext cx="1935163" cy="771525"/>
          </a:xfrm>
          <a:prstGeom prst="wedgeRoundRectCallout">
            <a:avLst>
              <a:gd name="adj1" fmla="val 22406"/>
              <a:gd name="adj2" fmla="val 126614"/>
              <a:gd name="adj3" fmla="val 16667"/>
            </a:avLst>
          </a:prstGeom>
          <a:noFill/>
          <a:ln w="19050">
            <a:solidFill>
              <a:srgbClr val="FF66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t>由</a:t>
            </a:r>
            <a:r>
              <a:rPr lang="el-GR" altLang="zh-CN" sz="2000" b="1" i="1" dirty="0">
                <a:latin typeface="Times New Roman" panose="02020603050405020304" pitchFamily="18" charset="0"/>
                <a:cs typeface="Times New Roman" panose="02020603050405020304" pitchFamily="18" charset="0"/>
              </a:rPr>
              <a:t>σ</a:t>
            </a:r>
            <a:r>
              <a:rPr lang="en-US" altLang="zh-CN" sz="2000" b="1" baseline="-25000" dirty="0">
                <a:latin typeface="Times New Roman" panose="02020603050405020304" pitchFamily="18" charset="0"/>
                <a:cs typeface="Times New Roman" panose="02020603050405020304" pitchFamily="18" charset="0"/>
              </a:rPr>
              <a:t>1</a:t>
            </a:r>
            <a:r>
              <a:rPr lang="zh-CN" altLang="en-US" sz="2000" b="1" dirty="0">
                <a:latin typeface="Times New Roman" panose="02020603050405020304" pitchFamily="18" charset="0"/>
                <a:cs typeface="Times New Roman" panose="02020603050405020304" pitchFamily="18" charset="0"/>
              </a:rPr>
              <a:t>计算</a:t>
            </a:r>
            <a:r>
              <a:rPr lang="el-GR" altLang="zh-CN" sz="2000" b="1" i="1" dirty="0">
                <a:solidFill>
                  <a:srgbClr val="800000"/>
                </a:solidFill>
                <a:latin typeface="Times New Roman" panose="02020603050405020304" pitchFamily="18" charset="0"/>
                <a:cs typeface="Times New Roman" panose="02020603050405020304" pitchFamily="18" charset="0"/>
              </a:rPr>
              <a:t>σ</a:t>
            </a:r>
            <a:r>
              <a:rPr lang="en-US" altLang="zh-CN" sz="2000" b="1" baseline="-25000" dirty="0">
                <a:solidFill>
                  <a:srgbClr val="800000"/>
                </a:solidFill>
                <a:latin typeface="Times New Roman" panose="02020603050405020304" pitchFamily="18" charset="0"/>
              </a:rPr>
              <a:t>3f</a:t>
            </a:r>
            <a:endParaRPr lang="en-US" altLang="zh-CN" sz="2000" b="1" baseline="-25000" dirty="0">
              <a:solidFill>
                <a:srgbClr val="800000"/>
              </a:solidFill>
              <a:latin typeface="Times New Roman" panose="02020603050405020304" pitchFamily="18" charset="0"/>
            </a:endParaRPr>
          </a:p>
          <a:p>
            <a:pPr eaLnBrk="1" hangingPunct="1"/>
            <a:r>
              <a:rPr lang="zh-CN" altLang="en-US" sz="2000" b="1" dirty="0">
                <a:latin typeface="Times New Roman" panose="02020603050405020304" pitchFamily="18" charset="0"/>
              </a:rPr>
              <a:t>比较</a:t>
            </a:r>
            <a:r>
              <a:rPr lang="el-GR" altLang="zh-CN" sz="2000" b="1" i="1" dirty="0">
                <a:latin typeface="Times New Roman" panose="02020603050405020304" pitchFamily="18" charset="0"/>
                <a:cs typeface="Times New Roman" panose="02020603050405020304" pitchFamily="18" charset="0"/>
              </a:rPr>
              <a:t>σ</a:t>
            </a:r>
            <a:r>
              <a:rPr lang="en-US" altLang="zh-CN" sz="2000" b="1" baseline="-25000" dirty="0">
                <a:latin typeface="Times New Roman" panose="02020603050405020304" pitchFamily="18" charset="0"/>
              </a:rPr>
              <a:t>3</a:t>
            </a:r>
            <a:r>
              <a:rPr lang="zh-CN" altLang="en-US" sz="2000" b="1" dirty="0">
                <a:latin typeface="Times New Roman" panose="02020603050405020304" pitchFamily="18" charset="0"/>
              </a:rPr>
              <a:t>与</a:t>
            </a:r>
            <a:r>
              <a:rPr lang="el-GR" altLang="zh-CN" sz="2000" b="1" i="1" dirty="0">
                <a:solidFill>
                  <a:srgbClr val="800000"/>
                </a:solidFill>
                <a:latin typeface="Times New Roman" panose="02020603050405020304" pitchFamily="18" charset="0"/>
                <a:cs typeface="Times New Roman" panose="02020603050405020304" pitchFamily="18" charset="0"/>
              </a:rPr>
              <a:t>σ</a:t>
            </a:r>
            <a:r>
              <a:rPr lang="en-US" altLang="zh-CN" sz="2000" b="1" baseline="-25000" dirty="0">
                <a:solidFill>
                  <a:srgbClr val="800000"/>
                </a:solidFill>
                <a:latin typeface="Times New Roman" panose="02020603050405020304" pitchFamily="18" charset="0"/>
              </a:rPr>
              <a:t>3f</a:t>
            </a:r>
            <a:endParaRPr lang="en-US" altLang="zh-CN" sz="2000" b="1" baseline="-25000" dirty="0">
              <a:solidFill>
                <a:srgbClr val="800000"/>
              </a:solidFill>
              <a:latin typeface="Times New Roman" panose="02020603050405020304" pitchFamily="18" charset="0"/>
            </a:endParaRPr>
          </a:p>
        </p:txBody>
      </p:sp>
      <p:sp>
        <p:nvSpPr>
          <p:cNvPr id="115720" name="Text Box 8"/>
          <p:cNvSpPr txBox="1">
            <a:spLocks noChangeArrowheads="1"/>
          </p:cNvSpPr>
          <p:nvPr/>
        </p:nvSpPr>
        <p:spPr bwMode="auto">
          <a:xfrm>
            <a:off x="5419725" y="4354514"/>
            <a:ext cx="27654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l-GR" altLang="zh-CN" sz="2000" b="1" i="1" dirty="0">
                <a:latin typeface="Times New Roman" panose="02020603050405020304" pitchFamily="18" charset="0"/>
                <a:cs typeface="Times New Roman" panose="02020603050405020304" pitchFamily="18" charset="0"/>
              </a:rPr>
              <a:t>σ</a:t>
            </a:r>
            <a:r>
              <a:rPr lang="en-US" altLang="zh-CN" sz="2000" b="1" baseline="-25000" dirty="0">
                <a:latin typeface="Times New Roman" panose="02020603050405020304" pitchFamily="18" charset="0"/>
                <a:cs typeface="Times New Roman" panose="02020603050405020304" pitchFamily="18" charset="0"/>
              </a:rPr>
              <a:t>3</a:t>
            </a:r>
            <a:r>
              <a:rPr lang="en-US" altLang="zh-CN" b="1" dirty="0">
                <a:latin typeface="Times New Roman" panose="02020603050405020304" pitchFamily="18" charset="0"/>
                <a:ea typeface="幼圆" panose="02010509060101010101" pitchFamily="49" charset="-122"/>
                <a:cs typeface="Times New Roman" panose="02020603050405020304" pitchFamily="18" charset="0"/>
              </a:rPr>
              <a:t>&gt;</a:t>
            </a:r>
            <a:r>
              <a:rPr lang="el-GR" altLang="zh-CN" sz="2000" b="1" i="1" dirty="0">
                <a:solidFill>
                  <a:srgbClr val="800000"/>
                </a:solidFill>
                <a:latin typeface="Times New Roman" panose="02020603050405020304" pitchFamily="18" charset="0"/>
                <a:ea typeface="幼圆" panose="02010509060101010101" pitchFamily="49" charset="-122"/>
                <a:cs typeface="Times New Roman" panose="02020603050405020304" pitchFamily="18" charset="0"/>
              </a:rPr>
              <a:t>σ</a:t>
            </a:r>
            <a:r>
              <a:rPr lang="en-US" altLang="zh-CN" sz="2000" b="1" baseline="-25000" dirty="0">
                <a:solidFill>
                  <a:srgbClr val="800000"/>
                </a:solidFill>
                <a:latin typeface="Times New Roman" panose="02020603050405020304" pitchFamily="18" charset="0"/>
                <a:ea typeface="幼圆" panose="02010509060101010101" pitchFamily="49" charset="-122"/>
                <a:cs typeface="Arial" panose="020B0604020202020204" pitchFamily="34" charset="0"/>
              </a:rPr>
              <a:t>3f</a:t>
            </a:r>
            <a:r>
              <a:rPr lang="en-US" altLang="zh-CN" b="1" dirty="0">
                <a:latin typeface="幼圆" panose="02010509060101010101" pitchFamily="49" charset="-122"/>
                <a:ea typeface="幼圆" panose="02010509060101010101" pitchFamily="49" charset="-122"/>
              </a:rPr>
              <a:t>  </a:t>
            </a:r>
            <a:r>
              <a:rPr lang="zh-CN" altLang="en-US" b="1" dirty="0">
                <a:latin typeface="幼圆" panose="02010509060101010101" pitchFamily="49" charset="-122"/>
                <a:ea typeface="幼圆" panose="02010509060101010101" pitchFamily="49" charset="-122"/>
              </a:rPr>
              <a:t>安全状态</a:t>
            </a:r>
            <a:endParaRPr lang="zh-CN" altLang="en-US" b="1" dirty="0">
              <a:latin typeface="幼圆" panose="02010509060101010101" pitchFamily="49" charset="-122"/>
              <a:ea typeface="幼圆" panose="02010509060101010101" pitchFamily="49" charset="-122"/>
            </a:endParaRPr>
          </a:p>
          <a:p>
            <a:pPr eaLnBrk="1" hangingPunct="1">
              <a:spcBef>
                <a:spcPct val="50000"/>
              </a:spcBef>
            </a:pPr>
            <a:r>
              <a:rPr lang="el-GR" altLang="zh-CN" sz="2000" b="1" i="1" dirty="0">
                <a:latin typeface="Times New Roman" panose="02020603050405020304" pitchFamily="18" charset="0"/>
                <a:cs typeface="Times New Roman" panose="02020603050405020304" pitchFamily="18" charset="0"/>
              </a:rPr>
              <a:t>σ</a:t>
            </a:r>
            <a:r>
              <a:rPr lang="en-US" altLang="zh-CN" sz="2000" b="1" baseline="-25000" dirty="0">
                <a:latin typeface="Times New Roman" panose="02020603050405020304" pitchFamily="18" charset="0"/>
              </a:rPr>
              <a:t>3</a:t>
            </a:r>
            <a:r>
              <a:rPr lang="en-US" altLang="zh-CN" b="1" dirty="0">
                <a:latin typeface="Times New Roman" panose="02020603050405020304" pitchFamily="18" charset="0"/>
                <a:ea typeface="幼圆" panose="02010509060101010101" pitchFamily="49" charset="-122"/>
              </a:rPr>
              <a:t>=</a:t>
            </a:r>
            <a:r>
              <a:rPr lang="el-GR" altLang="zh-CN" sz="2000" b="1" i="1" dirty="0">
                <a:solidFill>
                  <a:srgbClr val="800000"/>
                </a:solidFill>
                <a:latin typeface="Times New Roman" panose="02020603050405020304" pitchFamily="18" charset="0"/>
                <a:cs typeface="Times New Roman" panose="02020603050405020304" pitchFamily="18" charset="0"/>
              </a:rPr>
              <a:t>σ</a:t>
            </a:r>
            <a:r>
              <a:rPr lang="en-US" altLang="zh-CN" sz="2000" b="1" baseline="-25000" dirty="0">
                <a:solidFill>
                  <a:srgbClr val="800000"/>
                </a:solidFill>
                <a:latin typeface="Times New Roman" panose="02020603050405020304" pitchFamily="18" charset="0"/>
              </a:rPr>
              <a:t>3f</a:t>
            </a:r>
            <a:r>
              <a:rPr lang="en-US" altLang="zh-CN" b="1" dirty="0">
                <a:latin typeface="幼圆" panose="02010509060101010101" pitchFamily="49" charset="-122"/>
                <a:ea typeface="幼圆" panose="02010509060101010101" pitchFamily="49" charset="-122"/>
              </a:rPr>
              <a:t>  </a:t>
            </a:r>
            <a:r>
              <a:rPr lang="zh-CN" altLang="en-US" b="1" dirty="0">
                <a:latin typeface="幼圆" panose="02010509060101010101" pitchFamily="49" charset="-122"/>
                <a:ea typeface="幼圆" panose="02010509060101010101" pitchFamily="49" charset="-122"/>
              </a:rPr>
              <a:t>极限平衡状态</a:t>
            </a:r>
            <a:endParaRPr lang="zh-CN" altLang="en-US" b="1" dirty="0">
              <a:latin typeface="幼圆" panose="02010509060101010101" pitchFamily="49" charset="-122"/>
              <a:ea typeface="幼圆" panose="02010509060101010101" pitchFamily="49" charset="-122"/>
            </a:endParaRPr>
          </a:p>
          <a:p>
            <a:pPr eaLnBrk="1" hangingPunct="1">
              <a:spcBef>
                <a:spcPct val="50000"/>
              </a:spcBef>
            </a:pPr>
            <a:r>
              <a:rPr lang="el-GR" altLang="zh-CN" sz="2000" b="1" i="1" dirty="0">
                <a:latin typeface="Times New Roman" panose="02020603050405020304" pitchFamily="18" charset="0"/>
                <a:cs typeface="Times New Roman" panose="02020603050405020304" pitchFamily="18" charset="0"/>
              </a:rPr>
              <a:t>σ</a:t>
            </a:r>
            <a:r>
              <a:rPr lang="en-US" altLang="zh-CN" sz="2000" b="1" baseline="-25000" dirty="0">
                <a:latin typeface="Times New Roman" panose="02020603050405020304" pitchFamily="18" charset="0"/>
              </a:rPr>
              <a:t>3</a:t>
            </a:r>
            <a:r>
              <a:rPr lang="en-US" altLang="zh-CN" b="1" dirty="0">
                <a:latin typeface="Times New Roman" panose="02020603050405020304" pitchFamily="18" charset="0"/>
                <a:ea typeface="幼圆" panose="02010509060101010101" pitchFamily="49" charset="-122"/>
              </a:rPr>
              <a:t>&lt;</a:t>
            </a:r>
            <a:r>
              <a:rPr lang="el-GR" altLang="zh-CN" sz="2000" b="1" i="1" dirty="0">
                <a:solidFill>
                  <a:srgbClr val="800000"/>
                </a:solidFill>
                <a:latin typeface="Times New Roman" panose="02020603050405020304" pitchFamily="18" charset="0"/>
                <a:cs typeface="Times New Roman" panose="02020603050405020304" pitchFamily="18" charset="0"/>
              </a:rPr>
              <a:t>σ</a:t>
            </a:r>
            <a:r>
              <a:rPr lang="en-US" altLang="zh-CN" sz="2000" b="1" baseline="-25000" dirty="0">
                <a:solidFill>
                  <a:srgbClr val="800000"/>
                </a:solidFill>
                <a:latin typeface="Times New Roman" panose="02020603050405020304" pitchFamily="18" charset="0"/>
              </a:rPr>
              <a:t>3f</a:t>
            </a:r>
            <a:r>
              <a:rPr lang="en-US" altLang="zh-CN" b="1" dirty="0">
                <a:latin typeface="幼圆" panose="02010509060101010101" pitchFamily="49" charset="-122"/>
                <a:ea typeface="幼圆" panose="02010509060101010101" pitchFamily="49" charset="-122"/>
              </a:rPr>
              <a:t>  </a:t>
            </a:r>
            <a:r>
              <a:rPr lang="zh-CN" altLang="en-US" b="1" dirty="0">
                <a:latin typeface="幼圆" panose="02010509060101010101" pitchFamily="49" charset="-122"/>
                <a:ea typeface="幼圆" panose="02010509060101010101" pitchFamily="49" charset="-122"/>
              </a:rPr>
              <a:t>不可能状态</a:t>
            </a:r>
            <a:endParaRPr lang="zh-CN" altLang="en-US" b="1" dirty="0">
              <a:latin typeface="幼圆" panose="02010509060101010101" pitchFamily="49" charset="-122"/>
              <a:ea typeface="幼圆" panose="02010509060101010101" pitchFamily="49" charset="-122"/>
            </a:endParaRPr>
          </a:p>
        </p:txBody>
      </p:sp>
      <p:grpSp>
        <p:nvGrpSpPr>
          <p:cNvPr id="2" name="Group 9"/>
          <p:cNvGrpSpPr/>
          <p:nvPr/>
        </p:nvGrpSpPr>
        <p:grpSpPr bwMode="auto">
          <a:xfrm>
            <a:off x="0" y="3522663"/>
            <a:ext cx="4533900" cy="2473325"/>
            <a:chOff x="2705" y="2557"/>
            <a:chExt cx="2856" cy="1558"/>
          </a:xfrm>
        </p:grpSpPr>
        <p:sp>
          <p:nvSpPr>
            <p:cNvPr id="28693" name="Line 10"/>
            <p:cNvSpPr>
              <a:spLocks noChangeShapeType="1"/>
            </p:cNvSpPr>
            <p:nvPr/>
          </p:nvSpPr>
          <p:spPr bwMode="auto">
            <a:xfrm>
              <a:off x="2705" y="3610"/>
              <a:ext cx="2727" cy="0"/>
            </a:xfrm>
            <a:prstGeom prst="line">
              <a:avLst/>
            </a:prstGeom>
            <a:noFill/>
            <a:ln w="19050">
              <a:solidFill>
                <a:schemeClr val="tx1"/>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28694" name="Line 11"/>
            <p:cNvSpPr>
              <a:spLocks noChangeShapeType="1"/>
            </p:cNvSpPr>
            <p:nvPr/>
          </p:nvSpPr>
          <p:spPr bwMode="auto">
            <a:xfrm flipV="1">
              <a:off x="3419" y="2617"/>
              <a:ext cx="0" cy="1475"/>
            </a:xfrm>
            <a:prstGeom prst="line">
              <a:avLst/>
            </a:prstGeom>
            <a:noFill/>
            <a:ln w="19050">
              <a:solidFill>
                <a:schemeClr val="tx1"/>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28695" name="Oval 12"/>
            <p:cNvSpPr>
              <a:spLocks noChangeArrowheads="1"/>
            </p:cNvSpPr>
            <p:nvPr/>
          </p:nvSpPr>
          <p:spPr bwMode="auto">
            <a:xfrm>
              <a:off x="3901" y="3067"/>
              <a:ext cx="1077" cy="1048"/>
            </a:xfrm>
            <a:prstGeom prst="ellipse">
              <a:avLst/>
            </a:prstGeom>
            <a:noFill/>
            <a:ln w="28575">
              <a:solidFill>
                <a:srgbClr val="800000"/>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8696" name="Line 13"/>
            <p:cNvSpPr>
              <a:spLocks noChangeShapeType="1"/>
            </p:cNvSpPr>
            <p:nvPr/>
          </p:nvSpPr>
          <p:spPr bwMode="auto">
            <a:xfrm flipV="1">
              <a:off x="2908" y="2731"/>
              <a:ext cx="2314" cy="875"/>
            </a:xfrm>
            <a:prstGeom prst="line">
              <a:avLst/>
            </a:prstGeom>
            <a:noFill/>
            <a:ln w="222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97" name="Text Box 14"/>
            <p:cNvSpPr txBox="1">
              <a:spLocks noChangeArrowheads="1"/>
            </p:cNvSpPr>
            <p:nvPr/>
          </p:nvSpPr>
          <p:spPr bwMode="auto">
            <a:xfrm>
              <a:off x="5318" y="3379"/>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endParaRPr lang="zh-CN" altLang="en-US" b="1" i="1">
                <a:sym typeface="Symbol" panose="05050102010706020507" pitchFamily="18" charset="2"/>
              </a:endParaRPr>
            </a:p>
          </p:txBody>
        </p:sp>
        <p:sp>
          <p:nvSpPr>
            <p:cNvPr id="28698" name="Text Box 15"/>
            <p:cNvSpPr txBox="1">
              <a:spLocks noChangeArrowheads="1"/>
            </p:cNvSpPr>
            <p:nvPr/>
          </p:nvSpPr>
          <p:spPr bwMode="auto">
            <a:xfrm>
              <a:off x="3419" y="2557"/>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endParaRPr lang="zh-CN" altLang="en-US" b="1" i="1">
                <a:sym typeface="Symbol" panose="05050102010706020507" pitchFamily="18" charset="2"/>
              </a:endParaRPr>
            </a:p>
          </p:txBody>
        </p:sp>
        <p:sp>
          <p:nvSpPr>
            <p:cNvPr id="28699" name="Text Box 16"/>
            <p:cNvSpPr txBox="1">
              <a:spLocks noChangeArrowheads="1"/>
            </p:cNvSpPr>
            <p:nvPr/>
          </p:nvSpPr>
          <p:spPr bwMode="auto">
            <a:xfrm>
              <a:off x="3238" y="3553"/>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O</a:t>
              </a:r>
              <a:endParaRPr lang="en-US" altLang="zh-CN" b="1" i="1">
                <a:sym typeface="Symbol" panose="05050102010706020507" pitchFamily="18" charset="2"/>
              </a:endParaRPr>
            </a:p>
          </p:txBody>
        </p:sp>
        <p:sp>
          <p:nvSpPr>
            <p:cNvPr id="28700" name="Line 17"/>
            <p:cNvSpPr>
              <a:spLocks noChangeShapeType="1"/>
            </p:cNvSpPr>
            <p:nvPr/>
          </p:nvSpPr>
          <p:spPr bwMode="auto">
            <a:xfrm>
              <a:off x="4570" y="2986"/>
              <a:ext cx="539"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701" name="Text Box 18"/>
            <p:cNvSpPr txBox="1">
              <a:spLocks noChangeArrowheads="1"/>
            </p:cNvSpPr>
            <p:nvPr/>
          </p:nvSpPr>
          <p:spPr bwMode="auto">
            <a:xfrm>
              <a:off x="4797" y="2788"/>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endParaRPr lang="zh-CN" altLang="en-US" b="1" i="1">
                <a:sym typeface="Symbol" panose="05050102010706020507" pitchFamily="18" charset="2"/>
              </a:endParaRPr>
            </a:p>
          </p:txBody>
        </p:sp>
        <p:sp>
          <p:nvSpPr>
            <p:cNvPr id="28702" name="Text Box 19"/>
            <p:cNvSpPr txBox="1">
              <a:spLocks noChangeArrowheads="1"/>
            </p:cNvSpPr>
            <p:nvPr/>
          </p:nvSpPr>
          <p:spPr bwMode="auto">
            <a:xfrm>
              <a:off x="3448" y="3379"/>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c</a:t>
              </a:r>
              <a:endParaRPr lang="en-US" altLang="zh-CN" b="1" i="1">
                <a:sym typeface="Symbol" panose="05050102010706020507" pitchFamily="18" charset="2"/>
              </a:endParaRPr>
            </a:p>
          </p:txBody>
        </p:sp>
        <p:sp>
          <p:nvSpPr>
            <p:cNvPr id="28703" name="Line 20"/>
            <p:cNvSpPr>
              <a:spLocks noChangeShapeType="1"/>
            </p:cNvSpPr>
            <p:nvPr/>
          </p:nvSpPr>
          <p:spPr bwMode="auto">
            <a:xfrm>
              <a:off x="3493" y="3411"/>
              <a:ext cx="0" cy="19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704" name="Line 21"/>
            <p:cNvSpPr>
              <a:spLocks noChangeShapeType="1"/>
            </p:cNvSpPr>
            <p:nvPr/>
          </p:nvSpPr>
          <p:spPr bwMode="auto">
            <a:xfrm>
              <a:off x="3436" y="3411"/>
              <a:ext cx="142" cy="0"/>
            </a:xfrm>
            <a:prstGeom prst="line">
              <a:avLst/>
            </a:prstGeom>
            <a:noFill/>
            <a:ln w="63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705" name="Arc 22"/>
            <p:cNvSpPr/>
            <p:nvPr/>
          </p:nvSpPr>
          <p:spPr bwMode="auto">
            <a:xfrm>
              <a:off x="4740" y="2901"/>
              <a:ext cx="57" cy="8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63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8706" name="Text Box 23"/>
            <p:cNvSpPr txBox="1">
              <a:spLocks noChangeArrowheads="1"/>
            </p:cNvSpPr>
            <p:nvPr/>
          </p:nvSpPr>
          <p:spPr bwMode="auto">
            <a:xfrm>
              <a:off x="4893" y="3545"/>
              <a:ext cx="3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 </a:t>
              </a:r>
              <a:r>
                <a:rPr lang="en-US" altLang="zh-CN" b="1" baseline="-25000">
                  <a:sym typeface="Symbol" panose="05050102010706020507" pitchFamily="18" charset="2"/>
                </a:rPr>
                <a:t>1</a:t>
              </a:r>
              <a:endParaRPr lang="en-US" altLang="zh-CN" b="1" i="1">
                <a:sym typeface="Symbol" panose="05050102010706020507" pitchFamily="18" charset="2"/>
              </a:endParaRPr>
            </a:p>
          </p:txBody>
        </p:sp>
        <p:sp>
          <p:nvSpPr>
            <p:cNvPr id="28707" name="Text Box 24"/>
            <p:cNvSpPr txBox="1">
              <a:spLocks noChangeArrowheads="1"/>
            </p:cNvSpPr>
            <p:nvPr/>
          </p:nvSpPr>
          <p:spPr bwMode="auto">
            <a:xfrm>
              <a:off x="3674" y="3521"/>
              <a:ext cx="3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olidFill>
                    <a:srgbClr val="800000"/>
                  </a:solidFill>
                  <a:sym typeface="Symbol" panose="05050102010706020507" pitchFamily="18" charset="2"/>
                </a:rPr>
                <a:t></a:t>
              </a:r>
              <a:r>
                <a:rPr lang="en-US" altLang="zh-CN" b="1" baseline="-25000">
                  <a:solidFill>
                    <a:srgbClr val="800000"/>
                  </a:solidFill>
                  <a:sym typeface="Symbol" panose="05050102010706020507" pitchFamily="18" charset="2"/>
                </a:rPr>
                <a:t>3f</a:t>
              </a:r>
              <a:endParaRPr lang="en-US" altLang="zh-CN" b="1" i="1">
                <a:solidFill>
                  <a:srgbClr val="800000"/>
                </a:solidFill>
                <a:sym typeface="Symbol" panose="05050102010706020507" pitchFamily="18" charset="2"/>
              </a:endParaRPr>
            </a:p>
          </p:txBody>
        </p:sp>
      </p:grpSp>
      <p:grpSp>
        <p:nvGrpSpPr>
          <p:cNvPr id="3" name="Group 25"/>
          <p:cNvGrpSpPr/>
          <p:nvPr/>
        </p:nvGrpSpPr>
        <p:grpSpPr bwMode="auto">
          <a:xfrm>
            <a:off x="2051050" y="4605338"/>
            <a:ext cx="1530350" cy="1166812"/>
            <a:chOff x="1292" y="3125"/>
            <a:chExt cx="964" cy="735"/>
          </a:xfrm>
        </p:grpSpPr>
        <p:sp>
          <p:nvSpPr>
            <p:cNvPr id="28691" name="Oval 26"/>
            <p:cNvSpPr>
              <a:spLocks noChangeAspect="1" noChangeArrowheads="1"/>
            </p:cNvSpPr>
            <p:nvPr/>
          </p:nvSpPr>
          <p:spPr bwMode="auto">
            <a:xfrm>
              <a:off x="1501" y="3125"/>
              <a:ext cx="755" cy="735"/>
            </a:xfrm>
            <a:prstGeom prst="ellipse">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8692" name="Text Box 27"/>
            <p:cNvSpPr txBox="1">
              <a:spLocks noChangeArrowheads="1"/>
            </p:cNvSpPr>
            <p:nvPr/>
          </p:nvSpPr>
          <p:spPr bwMode="auto">
            <a:xfrm>
              <a:off x="1292" y="3432"/>
              <a:ext cx="3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r>
                <a:rPr lang="en-US" altLang="zh-CN" b="1" baseline="-25000">
                  <a:sym typeface="Symbol" panose="05050102010706020507" pitchFamily="18" charset="2"/>
                </a:rPr>
                <a:t>3</a:t>
              </a:r>
              <a:endParaRPr lang="en-US" altLang="zh-CN" b="1" i="1">
                <a:sym typeface="Symbol" panose="05050102010706020507" pitchFamily="18" charset="2"/>
              </a:endParaRPr>
            </a:p>
          </p:txBody>
        </p:sp>
      </p:grpSp>
      <p:grpSp>
        <p:nvGrpSpPr>
          <p:cNvPr id="4" name="Group 28"/>
          <p:cNvGrpSpPr/>
          <p:nvPr/>
        </p:nvGrpSpPr>
        <p:grpSpPr bwMode="auto">
          <a:xfrm>
            <a:off x="1196975" y="4183063"/>
            <a:ext cx="2411413" cy="1995487"/>
            <a:chOff x="754" y="2859"/>
            <a:chExt cx="1519" cy="1257"/>
          </a:xfrm>
        </p:grpSpPr>
        <p:sp>
          <p:nvSpPr>
            <p:cNvPr id="28689" name="Oval 29"/>
            <p:cNvSpPr>
              <a:spLocks noChangeAspect="1" noChangeArrowheads="1"/>
            </p:cNvSpPr>
            <p:nvPr/>
          </p:nvSpPr>
          <p:spPr bwMode="auto">
            <a:xfrm>
              <a:off x="981" y="2859"/>
              <a:ext cx="1292" cy="1257"/>
            </a:xfrm>
            <a:prstGeom prst="ellipse">
              <a:avLst/>
            </a:pr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8690" name="Text Box 30"/>
            <p:cNvSpPr txBox="1">
              <a:spLocks noChangeArrowheads="1"/>
            </p:cNvSpPr>
            <p:nvPr/>
          </p:nvSpPr>
          <p:spPr bwMode="auto">
            <a:xfrm>
              <a:off x="754" y="3436"/>
              <a:ext cx="3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r>
                <a:rPr lang="en-US" altLang="zh-CN" b="1" baseline="-25000">
                  <a:sym typeface="Symbol" panose="05050102010706020507" pitchFamily="18" charset="2"/>
                </a:rPr>
                <a:t>3</a:t>
              </a:r>
              <a:endParaRPr lang="en-US" altLang="zh-CN" b="1" i="1">
                <a:sym typeface="Symbol" panose="05050102010706020507" pitchFamily="18" charset="2"/>
              </a:endParaRPr>
            </a:p>
          </p:txBody>
        </p:sp>
      </p:grpSp>
      <p:sp>
        <p:nvSpPr>
          <p:cNvPr id="115745" name="Text Box 33"/>
          <p:cNvSpPr txBox="1">
            <a:spLocks noChangeArrowheads="1"/>
          </p:cNvSpPr>
          <p:nvPr/>
        </p:nvSpPr>
        <p:spPr bwMode="auto">
          <a:xfrm>
            <a:off x="898525" y="1245633"/>
            <a:ext cx="1260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30000"/>
              </a:spcBef>
            </a:pPr>
            <a:r>
              <a:rPr lang="zh-CN" altLang="en-US" sz="2000" b="1" dirty="0">
                <a:solidFill>
                  <a:srgbClr val="800000"/>
                </a:solidFill>
                <a:latin typeface="幼圆" panose="02010509060101010101" pitchFamily="49" charset="-122"/>
                <a:ea typeface="幼圆" panose="02010509060101010101" pitchFamily="49" charset="-122"/>
                <a:sym typeface="Symbol" panose="05050102010706020507" pitchFamily="18" charset="2"/>
              </a:rPr>
              <a:t></a:t>
            </a:r>
            <a:r>
              <a:rPr lang="en-US" altLang="zh-CN" sz="2000" b="1" baseline="-25000" dirty="0">
                <a:solidFill>
                  <a:srgbClr val="800000"/>
                </a:solidFill>
                <a:latin typeface="幼圆" panose="02010509060101010101" pitchFamily="49" charset="-122"/>
                <a:ea typeface="幼圆" panose="02010509060101010101" pitchFamily="49" charset="-122"/>
                <a:sym typeface="Symbol" panose="05050102010706020507" pitchFamily="18" charset="2"/>
              </a:rPr>
              <a:t>1</a:t>
            </a:r>
            <a:r>
              <a:rPr lang="en-US" altLang="zh-CN" sz="2000" b="1" dirty="0">
                <a:solidFill>
                  <a:srgbClr val="800000"/>
                </a:solidFill>
                <a:latin typeface="幼圆" panose="02010509060101010101" pitchFamily="49" charset="-122"/>
                <a:ea typeface="幼圆" panose="02010509060101010101" pitchFamily="49" charset="-122"/>
                <a:sym typeface="Symbol" panose="05050102010706020507" pitchFamily="18" charset="2"/>
              </a:rPr>
              <a:t>= </a:t>
            </a:r>
            <a:r>
              <a:rPr lang="zh-CN" altLang="en-US" sz="2000" b="1" dirty="0">
                <a:solidFill>
                  <a:srgbClr val="800000"/>
                </a:solidFill>
                <a:latin typeface="幼圆" panose="02010509060101010101" pitchFamily="49" charset="-122"/>
                <a:ea typeface="幼圆" panose="02010509060101010101" pitchFamily="49" charset="-122"/>
                <a:sym typeface="Symbol" panose="05050102010706020507" pitchFamily="18" charset="2"/>
              </a:rPr>
              <a:t>常数：</a:t>
            </a:r>
            <a:endParaRPr lang="zh-CN" altLang="en-US" sz="2000" b="1" dirty="0">
              <a:solidFill>
                <a:srgbClr val="800000"/>
              </a:solidFill>
              <a:latin typeface="幼圆" panose="02010509060101010101" pitchFamily="49" charset="-122"/>
              <a:ea typeface="幼圆" panose="02010509060101010101" pitchFamily="49" charset="-122"/>
              <a:sym typeface="Symbol" panose="05050102010706020507" pitchFamily="18" charset="2"/>
            </a:endParaRPr>
          </a:p>
        </p:txBody>
      </p:sp>
      <mc:AlternateContent xmlns:mc="http://schemas.openxmlformats.org/markup-compatibility/2006">
        <mc:Choice xmlns:a14="http://schemas.microsoft.com/office/drawing/2010/main" Requires="a14">
          <p:sp>
            <p:nvSpPr>
              <p:cNvPr id="5" name="文本框 4"/>
              <p:cNvSpPr txBox="1"/>
              <p:nvPr/>
            </p:nvSpPr>
            <p:spPr>
              <a:xfrm>
                <a:off x="4094163" y="2955753"/>
                <a:ext cx="4405180" cy="47282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𝜎</m:t>
                          </m:r>
                        </m:e>
                        <m:sub>
                          <m:r>
                            <a:rPr lang="en-US" altLang="zh-CN" b="0" i="1" smtClean="0">
                              <a:latin typeface="Cambria Math" panose="02040503050406030204" pitchFamily="18" charset="0"/>
                            </a:rPr>
                            <m:t>3</m:t>
                          </m:r>
                          <m:r>
                            <a:rPr lang="en-US" altLang="zh-CN" b="0" i="1" smtClean="0">
                              <a:latin typeface="Cambria Math" panose="02040503050406030204" pitchFamily="18" charset="0"/>
                            </a:rPr>
                            <m:t>𝑓</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1</m:t>
                          </m:r>
                        </m:sub>
                      </m:s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𝑡𝑎𝑛</m:t>
                          </m:r>
                        </m:e>
                        <m:sup>
                          <m:r>
                            <a:rPr lang="en-US" altLang="zh-CN" b="0" i="1" smtClean="0">
                              <a:latin typeface="Cambria Math" panose="02040503050406030204" pitchFamily="18" charset="0"/>
                            </a:rPr>
                            <m:t>2</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45</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zh-CN" altLang="en-US" b="0" i="1" smtClean="0">
                                  <a:latin typeface="Cambria Math" panose="02040503050406030204" pitchFamily="18" charset="0"/>
                                  <a:ea typeface="Cambria Math" panose="02040503050406030204" pitchFamily="18" charset="0"/>
                                </a:rPr>
                                <m:t>𝜑</m:t>
                              </m:r>
                            </m:num>
                            <m:den>
                              <m:r>
                                <a:rPr lang="en-US" altLang="zh-CN" b="0" i="1" smtClean="0">
                                  <a:latin typeface="Cambria Math" panose="02040503050406030204" pitchFamily="18" charset="0"/>
                                  <a:ea typeface="Cambria Math" panose="02040503050406030204" pitchFamily="18" charset="0"/>
                                </a:rPr>
                                <m:t>2</m:t>
                              </m:r>
                            </m:den>
                          </m:f>
                        </m:e>
                      </m:d>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2</m:t>
                      </m:r>
                      <m:r>
                        <a:rPr lang="en-US" altLang="zh-CN" b="0" i="1" smtClean="0">
                          <a:latin typeface="Cambria Math" panose="02040503050406030204" pitchFamily="18" charset="0"/>
                          <a:ea typeface="Cambria Math" panose="02040503050406030204" pitchFamily="18" charset="0"/>
                        </a:rPr>
                        <m:t>𝑐</m:t>
                      </m:r>
                      <m:r>
                        <a:rPr lang="en-US" altLang="zh-CN" b="0" i="1" smtClean="0">
                          <a:latin typeface="Cambria Math" panose="02040503050406030204" pitchFamily="18" charset="0"/>
                          <a:ea typeface="Cambria Math" panose="02040503050406030204" pitchFamily="18" charset="0"/>
                        </a:rPr>
                        <m:t>∙</m:t>
                      </m:r>
                      <m:func>
                        <m:funcPr>
                          <m:ctrlPr>
                            <a:rPr lang="en-US" altLang="zh-CN" b="0" i="1" smtClean="0">
                              <a:latin typeface="Cambria Math" panose="02040503050406030204" pitchFamily="18" charset="0"/>
                              <a:ea typeface="Cambria Math" panose="02040503050406030204" pitchFamily="18" charset="0"/>
                            </a:rPr>
                          </m:ctrlPr>
                        </m:funcPr>
                        <m:fName>
                          <m:r>
                            <m:rPr>
                              <m:sty m:val="p"/>
                            </m:rPr>
                            <a:rPr lang="en-US" altLang="zh-CN" b="0" i="0" smtClean="0">
                              <a:latin typeface="Cambria Math" panose="02040503050406030204" pitchFamily="18" charset="0"/>
                              <a:ea typeface="Cambria Math" panose="02040503050406030204" pitchFamily="18" charset="0"/>
                            </a:rPr>
                            <m:t>tan</m:t>
                          </m:r>
                        </m:fName>
                        <m:e>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45</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zh-CN" altLang="en-US" b="0" i="1" smtClean="0">
                                  <a:latin typeface="Cambria Math" panose="02040503050406030204" pitchFamily="18" charset="0"/>
                                  <a:ea typeface="Cambria Math" panose="02040503050406030204" pitchFamily="18" charset="0"/>
                                </a:rPr>
                                <m:t>𝜑</m:t>
                              </m:r>
                            </m:num>
                            <m:den>
                              <m:r>
                                <a:rPr lang="en-US" altLang="zh-CN" b="0" i="1" smtClean="0">
                                  <a:latin typeface="Cambria Math" panose="02040503050406030204" pitchFamily="18" charset="0"/>
                                  <a:ea typeface="Cambria Math" panose="02040503050406030204" pitchFamily="18" charset="0"/>
                                </a:rPr>
                                <m:t>2</m:t>
                              </m:r>
                            </m:den>
                          </m:f>
                          <m:r>
                            <a:rPr lang="en-US" altLang="zh-CN" b="0" i="1" smtClean="0">
                              <a:latin typeface="Cambria Math" panose="02040503050406030204" pitchFamily="18" charset="0"/>
                              <a:ea typeface="Cambria Math" panose="02040503050406030204" pitchFamily="18" charset="0"/>
                            </a:rPr>
                            <m:t>)</m:t>
                          </m:r>
                        </m:e>
                      </m:func>
                    </m:oMath>
                  </m:oMathPara>
                </a14:m>
                <a:endParaRPr lang="zh-CN" altLang="en-US" dirty="0"/>
              </a:p>
            </p:txBody>
          </p:sp>
        </mc:Choice>
        <mc:Fallback>
          <p:sp>
            <p:nvSpPr>
              <p:cNvPr id="5" name="文本框 4"/>
              <p:cNvSpPr txBox="1">
                <a:spLocks noRot="1" noChangeAspect="1" noMove="1" noResize="1" noEditPoints="1" noAdjustHandles="1" noChangeArrowheads="1" noChangeShapeType="1" noTextEdit="1"/>
              </p:cNvSpPr>
              <p:nvPr/>
            </p:nvSpPr>
            <p:spPr>
              <a:xfrm>
                <a:off x="4094163" y="2955753"/>
                <a:ext cx="4405180" cy="472822"/>
              </a:xfrm>
              <a:prstGeom prst="rect">
                <a:avLst/>
              </a:prstGeom>
              <a:blipFill rotWithShape="1">
                <a:blip r:embed="rId1"/>
                <a:stretch>
                  <a:fillRect l="-7" t="-98" r="-421" b="44"/>
                </a:stretch>
              </a:blipFill>
            </p:spPr>
            <p:txBody>
              <a:bodyPr/>
              <a:lstStyle/>
              <a:p>
                <a:r>
                  <a:rPr lang="zh-CN" altLang="en-US">
                    <a:noFill/>
                  </a:rPr>
                  <a:t> </a:t>
                </a:r>
              </a:p>
            </p:txBody>
          </p:sp>
        </mc:Fallback>
      </mc:AlternateContent>
      <p:sp>
        <p:nvSpPr>
          <p:cNvPr id="30" name="Rectangle 6"/>
          <p:cNvSpPr>
            <a:spLocks noChangeArrowheads="1"/>
          </p:cNvSpPr>
          <p:nvPr/>
        </p:nvSpPr>
        <p:spPr bwMode="auto">
          <a:xfrm>
            <a:off x="0" y="2190"/>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§5.2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土的抗剪强度理论</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745"/>
                                        </p:tgtEl>
                                        <p:attrNameLst>
                                          <p:attrName>style.visibility</p:attrName>
                                        </p:attrNameLst>
                                      </p:cBhvr>
                                      <p:to>
                                        <p:strVal val="visible"/>
                                      </p:to>
                                    </p:set>
                                    <p:animEffect transition="in" filter="wipe(left)">
                                      <p:cBhvr>
                                        <p:cTn id="7" dur="500"/>
                                        <p:tgtEl>
                                          <p:spTgt spid="1157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5714"/>
                                        </p:tgtEl>
                                        <p:attrNameLst>
                                          <p:attrName>style.visibility</p:attrName>
                                        </p:attrNameLst>
                                      </p:cBhvr>
                                      <p:to>
                                        <p:strVal val="visible"/>
                                      </p:to>
                                    </p:set>
                                    <p:animEffect transition="in" filter="wipe(left)">
                                      <p:cBhvr>
                                        <p:cTn id="12" dur="500"/>
                                        <p:tgtEl>
                                          <p:spTgt spid="1157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5717"/>
                                        </p:tgtEl>
                                        <p:attrNameLst>
                                          <p:attrName>style.visibility</p:attrName>
                                        </p:attrNameLst>
                                      </p:cBhvr>
                                      <p:to>
                                        <p:strVal val="visible"/>
                                      </p:to>
                                    </p:set>
                                    <p:animEffect transition="in" filter="wipe(up)">
                                      <p:cBhvr>
                                        <p:cTn id="17" dur="500"/>
                                        <p:tgtEl>
                                          <p:spTgt spid="1157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5719"/>
                                        </p:tgtEl>
                                        <p:attrNameLst>
                                          <p:attrName>style.visibility</p:attrName>
                                        </p:attrNameLst>
                                      </p:cBhvr>
                                      <p:to>
                                        <p:strVal val="visible"/>
                                      </p:to>
                                    </p:set>
                                    <p:animEffect transition="in" filter="wipe(up)">
                                      <p:cBhvr>
                                        <p:cTn id="22" dur="500"/>
                                        <p:tgtEl>
                                          <p:spTgt spid="1157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5720">
                                            <p:txEl>
                                              <p:pRg st="1" end="1"/>
                                            </p:txEl>
                                          </p:spTgt>
                                        </p:tgtEl>
                                        <p:attrNameLst>
                                          <p:attrName>style.visibility</p:attrName>
                                        </p:attrNameLst>
                                      </p:cBhvr>
                                      <p:to>
                                        <p:strVal val="visible"/>
                                      </p:to>
                                    </p:set>
                                    <p:animEffect transition="in" filter="wipe(left)">
                                      <p:cBhvr>
                                        <p:cTn id="32" dur="500"/>
                                        <p:tgtEl>
                                          <p:spTgt spid="1157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28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strVal val="4/3*#ppt_w"/>
                                          </p:val>
                                        </p:tav>
                                        <p:tav tm="100000">
                                          <p:val>
                                            <p:strVal val="#ppt_w"/>
                                          </p:val>
                                        </p:tav>
                                      </p:tavLst>
                                    </p:anim>
                                    <p:anim calcmode="lin" valueType="num">
                                      <p:cBhvr>
                                        <p:cTn id="38" dur="500" fill="hold"/>
                                        <p:tgtEl>
                                          <p:spTgt spid="3"/>
                                        </p:tgtEl>
                                        <p:attrNameLst>
                                          <p:attrName>ppt_h</p:attrName>
                                        </p:attrNameLst>
                                      </p:cBhvr>
                                      <p:tavLst>
                                        <p:tav tm="0">
                                          <p:val>
                                            <p:strVal val="4/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15720">
                                            <p:txEl>
                                              <p:pRg st="0" end="0"/>
                                            </p:txEl>
                                          </p:spTgt>
                                        </p:tgtEl>
                                        <p:attrNameLst>
                                          <p:attrName>style.visibility</p:attrName>
                                        </p:attrNameLst>
                                      </p:cBhvr>
                                      <p:to>
                                        <p:strVal val="visible"/>
                                      </p:to>
                                    </p:set>
                                    <p:animEffect transition="in" filter="wipe(left)">
                                      <p:cBhvr>
                                        <p:cTn id="43" dur="500"/>
                                        <p:tgtEl>
                                          <p:spTgt spid="11572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272"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strVal val="2/3*#ppt_w"/>
                                          </p:val>
                                        </p:tav>
                                        <p:tav tm="100000">
                                          <p:val>
                                            <p:strVal val="#ppt_w"/>
                                          </p:val>
                                        </p:tav>
                                      </p:tavLst>
                                    </p:anim>
                                    <p:anim calcmode="lin" valueType="num">
                                      <p:cBhvr>
                                        <p:cTn id="49" dur="500" fill="hold"/>
                                        <p:tgtEl>
                                          <p:spTgt spid="4"/>
                                        </p:tgtEl>
                                        <p:attrNameLst>
                                          <p:attrName>ppt_h</p:attrName>
                                        </p:attrNameLst>
                                      </p:cBhvr>
                                      <p:tavLst>
                                        <p:tav tm="0">
                                          <p:val>
                                            <p:strVal val="2/3*#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15720">
                                            <p:txEl>
                                              <p:pRg st="2" end="2"/>
                                            </p:txEl>
                                          </p:spTgt>
                                        </p:tgtEl>
                                        <p:attrNameLst>
                                          <p:attrName>style.visibility</p:attrName>
                                        </p:attrNameLst>
                                      </p:cBhvr>
                                      <p:to>
                                        <p:strVal val="visible"/>
                                      </p:to>
                                    </p:set>
                                    <p:animEffect transition="in" filter="wipe(left)">
                                      <p:cBhvr>
                                        <p:cTn id="54" dur="500"/>
                                        <p:tgtEl>
                                          <p:spTgt spid="1157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nimBg="1"/>
      <p:bldP spid="115717" grpId="0" animBg="1"/>
      <p:bldP spid="115719" grpId="0" animBg="1"/>
      <p:bldP spid="1157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AutoShape 2"/>
          <p:cNvSpPr>
            <a:spLocks noChangeArrowheads="1"/>
          </p:cNvSpPr>
          <p:nvPr/>
        </p:nvSpPr>
        <p:spPr bwMode="auto">
          <a:xfrm>
            <a:off x="5580112" y="1553371"/>
            <a:ext cx="2606675" cy="777875"/>
          </a:xfrm>
          <a:prstGeom prst="flowChartAlternateProcess">
            <a:avLst/>
          </a:prstGeom>
          <a:noFill/>
          <a:ln w="28575">
            <a:solidFill>
              <a:srgbClr val="FFCC99"/>
            </a:solidFill>
            <a:miter lim="800000"/>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t>根据应力状态计算出大小主应力</a:t>
            </a:r>
            <a:r>
              <a:rPr lang="el-GR" altLang="zh-CN" sz="2000" b="1" i="1" dirty="0">
                <a:latin typeface="Times New Roman" panose="02020603050405020304" pitchFamily="18" charset="0"/>
                <a:cs typeface="Times New Roman" panose="02020603050405020304" pitchFamily="18" charset="0"/>
              </a:rPr>
              <a:t>σ</a:t>
            </a:r>
            <a:r>
              <a:rPr lang="en-US" altLang="zh-CN" sz="2000" b="1" baseline="-25000" dirty="0">
                <a:latin typeface="Times New Roman" panose="02020603050405020304" pitchFamily="18" charset="0"/>
                <a:cs typeface="Times New Roman" panose="02020603050405020304" pitchFamily="18" charset="0"/>
              </a:rPr>
              <a:t>1</a:t>
            </a:r>
            <a:r>
              <a:rPr lang="zh-CN" altLang="en-US" sz="2000" b="1" dirty="0">
                <a:latin typeface="Times New Roman" panose="02020603050405020304" pitchFamily="18" charset="0"/>
                <a:cs typeface="Times New Roman" panose="02020603050405020304" pitchFamily="18" charset="0"/>
              </a:rPr>
              <a:t>、</a:t>
            </a:r>
            <a:r>
              <a:rPr lang="el-GR" altLang="zh-CN" sz="2000" b="1" i="1" dirty="0">
                <a:latin typeface="Times New Roman" panose="02020603050405020304" pitchFamily="18" charset="0"/>
                <a:cs typeface="Times New Roman" panose="02020603050405020304" pitchFamily="18" charset="0"/>
              </a:rPr>
              <a:t>σ</a:t>
            </a:r>
            <a:r>
              <a:rPr lang="en-US" altLang="zh-CN" sz="2000" b="1" baseline="-25000" dirty="0">
                <a:latin typeface="Times New Roman" panose="02020603050405020304" pitchFamily="18" charset="0"/>
              </a:rPr>
              <a:t>3</a:t>
            </a:r>
            <a:endParaRPr lang="zh-CN" altLang="el-GR" sz="2000" b="1" baseline="-25000" dirty="0">
              <a:latin typeface="Times New Roman" panose="02020603050405020304" pitchFamily="18" charset="0"/>
            </a:endParaRPr>
          </a:p>
        </p:txBody>
      </p:sp>
      <p:graphicFrame>
        <p:nvGraphicFramePr>
          <p:cNvPr id="117763" name="Object 3"/>
          <p:cNvGraphicFramePr>
            <a:graphicFrameLocks noChangeAspect="1"/>
          </p:cNvGraphicFramePr>
          <p:nvPr/>
        </p:nvGraphicFramePr>
        <p:xfrm>
          <a:off x="1000125" y="1695178"/>
          <a:ext cx="3133725" cy="747713"/>
        </p:xfrm>
        <a:graphic>
          <a:graphicData uri="http://schemas.openxmlformats.org/presentationml/2006/ole">
            <mc:AlternateContent xmlns:mc="http://schemas.openxmlformats.org/markup-compatibility/2006">
              <mc:Choice xmlns:v="urn:schemas-microsoft-com:vml" Requires="v">
                <p:oleObj spid="_x0000_s131102" name="Equation" r:id="rId1" imgW="2438400" imgH="546100" progId="Equation.DSMT4">
                  <p:embed/>
                </p:oleObj>
              </mc:Choice>
              <mc:Fallback>
                <p:oleObj name="Equation" r:id="rId1" imgW="2438400" imgH="546100" progId="Equation.DSMT4">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695178"/>
                        <a:ext cx="3133725"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7764" name="AutoShape 4"/>
          <p:cNvSpPr>
            <a:spLocks noChangeArrowheads="1"/>
          </p:cNvSpPr>
          <p:nvPr/>
        </p:nvSpPr>
        <p:spPr bwMode="auto">
          <a:xfrm>
            <a:off x="5612731" y="3251203"/>
            <a:ext cx="2088232" cy="449262"/>
          </a:xfrm>
          <a:prstGeom prst="flowChartAlternateProcess">
            <a:avLst/>
          </a:prstGeom>
          <a:noFill/>
          <a:ln w="28575">
            <a:solidFill>
              <a:srgbClr val="FFCC99"/>
            </a:solidFill>
            <a:miter lim="800000"/>
          </a:ln>
          <a:extLst>
            <a:ext uri="{909E8E84-426E-40DD-AFC4-6F175D3DCCD1}">
              <a14:hiddenFill xmlns:a14="http://schemas.microsoft.com/office/drawing/2010/main">
                <a:solidFill>
                  <a:srgbClr val="FFFFFF"/>
                </a:solidFill>
              </a14:hiddenFill>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t>判断破坏可能性</a:t>
            </a:r>
            <a:endParaRPr lang="zh-CN" altLang="el-GR" sz="2000" b="1" dirty="0">
              <a:latin typeface="Times New Roman" panose="02020603050405020304" pitchFamily="18" charset="0"/>
              <a:cs typeface="Times New Roman" panose="02020603050405020304" pitchFamily="18" charset="0"/>
            </a:endParaRPr>
          </a:p>
        </p:txBody>
      </p:sp>
      <p:sp>
        <p:nvSpPr>
          <p:cNvPr id="117765" name="AutoShape 5"/>
          <p:cNvSpPr>
            <a:spLocks noChangeArrowheads="1"/>
          </p:cNvSpPr>
          <p:nvPr/>
        </p:nvSpPr>
        <p:spPr bwMode="auto">
          <a:xfrm rot="5400000">
            <a:off x="6238082" y="2684464"/>
            <a:ext cx="404812" cy="311150"/>
          </a:xfrm>
          <a:prstGeom prst="rightArrow">
            <a:avLst>
              <a:gd name="adj1" fmla="val 50000"/>
              <a:gd name="adj2" fmla="val 32525"/>
            </a:avLst>
          </a:prstGeom>
          <a:solidFill>
            <a:srgbClr val="0000CC"/>
          </a:solidFill>
          <a:ln w="6350">
            <a:solidFill>
              <a:srgbClr val="0000CC"/>
            </a:solidFill>
            <a:miter lim="800000"/>
          </a:ln>
        </p:spPr>
        <p:txBody>
          <a:bodyPr rot="10800000"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30000"/>
              </a:spcBef>
            </a:pPr>
            <a:endParaRPr lang="zh-CN" altLang="en-US" sz="2000" b="1">
              <a:solidFill>
                <a:srgbClr val="0000CC"/>
              </a:solidFill>
              <a:latin typeface="幼圆" panose="02010509060101010101" pitchFamily="49" charset="-122"/>
              <a:ea typeface="幼圆" panose="02010509060101010101" pitchFamily="49" charset="-122"/>
            </a:endParaRPr>
          </a:p>
        </p:txBody>
      </p:sp>
      <p:sp>
        <p:nvSpPr>
          <p:cNvPr id="117766" name="AutoShape 6"/>
          <p:cNvSpPr>
            <a:spLocks noChangeArrowheads="1"/>
          </p:cNvSpPr>
          <p:nvPr/>
        </p:nvSpPr>
        <p:spPr bwMode="auto">
          <a:xfrm>
            <a:off x="3431382" y="2928940"/>
            <a:ext cx="1968500" cy="783193"/>
          </a:xfrm>
          <a:prstGeom prst="wedgeRoundRectCallout">
            <a:avLst>
              <a:gd name="adj1" fmla="val -9192"/>
              <a:gd name="adj2" fmla="val 109125"/>
              <a:gd name="adj3" fmla="val 16667"/>
            </a:avLst>
          </a:prstGeom>
          <a:noFill/>
          <a:ln w="19050">
            <a:solidFill>
              <a:srgbClr val="FF66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t>由</a:t>
            </a:r>
            <a:r>
              <a:rPr lang="el-GR" altLang="zh-CN" sz="2000" b="1" i="1" dirty="0">
                <a:latin typeface="Times New Roman" panose="02020603050405020304" pitchFamily="18" charset="0"/>
                <a:cs typeface="Times New Roman" panose="02020603050405020304" pitchFamily="18" charset="0"/>
              </a:rPr>
              <a:t>σ</a:t>
            </a:r>
            <a:r>
              <a:rPr lang="en-US" altLang="zh-CN" sz="2000" b="1" baseline="-25000" dirty="0">
                <a:latin typeface="Times New Roman" panose="02020603050405020304" pitchFamily="18" charset="0"/>
                <a:cs typeface="Times New Roman" panose="02020603050405020304" pitchFamily="18" charset="0"/>
              </a:rPr>
              <a:t>1</a:t>
            </a:r>
            <a:r>
              <a:rPr lang="zh-CN" altLang="en-US" sz="2000" b="1" dirty="0">
                <a:latin typeface="Times New Roman" panose="02020603050405020304" pitchFamily="18" charset="0"/>
                <a:cs typeface="Times New Roman" panose="02020603050405020304" pitchFamily="18" charset="0"/>
              </a:rPr>
              <a:t>、</a:t>
            </a:r>
            <a:r>
              <a:rPr lang="el-GR" altLang="zh-CN" sz="2000" b="1" i="1" dirty="0">
                <a:latin typeface="Times New Roman" panose="02020603050405020304" pitchFamily="18" charset="0"/>
                <a:cs typeface="Times New Roman" panose="02020603050405020304" pitchFamily="18" charset="0"/>
              </a:rPr>
              <a:t>σ</a:t>
            </a:r>
            <a:r>
              <a:rPr lang="en-US" altLang="zh-CN" sz="2000" b="1" baseline="-25000" dirty="0">
                <a:latin typeface="Times New Roman" panose="02020603050405020304" pitchFamily="18" charset="0"/>
              </a:rPr>
              <a:t>3</a:t>
            </a:r>
            <a:r>
              <a:rPr lang="zh-CN" altLang="en-US" sz="2000" b="1" dirty="0">
                <a:latin typeface="Times New Roman" panose="02020603050405020304" pitchFamily="18" charset="0"/>
                <a:cs typeface="Times New Roman" panose="02020603050405020304" pitchFamily="18" charset="0"/>
              </a:rPr>
              <a:t>计算</a:t>
            </a:r>
            <a:r>
              <a:rPr kumimoji="1" lang="en-US" altLang="en-US" sz="2000" b="1" i="1" dirty="0">
                <a:latin typeface="幼圆" panose="02010509060101010101" pitchFamily="49" charset="-122"/>
                <a:ea typeface="幼圆" panose="02010509060101010101" pitchFamily="49" charset="-122"/>
                <a:sym typeface="Symbol" panose="05050102010706020507" pitchFamily="18" charset="2"/>
              </a:rPr>
              <a:t></a:t>
            </a:r>
            <a:r>
              <a:rPr kumimoji="1" lang="zh-CN" altLang="en-US" b="1" dirty="0" smtClean="0">
                <a:latin typeface="幼圆" panose="02010509060101010101" pitchFamily="49" charset="-122"/>
                <a:ea typeface="幼圆" panose="02010509060101010101" pitchFamily="49" charset="-122"/>
                <a:sym typeface="Symbol" panose="05050102010706020507" pitchFamily="18" charset="2"/>
              </a:rPr>
              <a:t>与</a:t>
            </a:r>
            <a:r>
              <a:rPr kumimoji="1" lang="el-GR" altLang="zh-CN" b="1" dirty="0" smtClean="0">
                <a:latin typeface="幼圆" panose="02010509060101010101" pitchFamily="49" charset="-122"/>
                <a:ea typeface="幼圆" panose="02010509060101010101" pitchFamily="49" charset="-122"/>
                <a:sym typeface="Symbol" panose="05050102010706020507" pitchFamily="18" charset="2"/>
              </a:rPr>
              <a:t>φ</a:t>
            </a:r>
            <a:r>
              <a:rPr lang="zh-CN" altLang="en-US" sz="2000" b="1" dirty="0" smtClean="0">
                <a:latin typeface="Times New Roman" panose="02020603050405020304" pitchFamily="18" charset="0"/>
              </a:rPr>
              <a:t>比较</a:t>
            </a:r>
            <a:endParaRPr lang="zh-CN" altLang="en-US" sz="2000" b="1" dirty="0">
              <a:latin typeface="Times New Roman" panose="02020603050405020304" pitchFamily="18" charset="0"/>
            </a:endParaRPr>
          </a:p>
        </p:txBody>
      </p:sp>
      <p:sp>
        <p:nvSpPr>
          <p:cNvPr id="117767" name="Text Box 7"/>
          <p:cNvSpPr txBox="1">
            <a:spLocks noChangeArrowheads="1"/>
          </p:cNvSpPr>
          <p:nvPr/>
        </p:nvSpPr>
        <p:spPr bwMode="auto">
          <a:xfrm>
            <a:off x="5495602" y="3994151"/>
            <a:ext cx="27756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en-US" i="1" dirty="0">
                <a:latin typeface="幼圆" panose="02010509060101010101" pitchFamily="49" charset="-122"/>
                <a:ea typeface="幼圆" panose="02010509060101010101" pitchFamily="49" charset="-122"/>
                <a:sym typeface="Symbol" panose="05050102010706020507" pitchFamily="18" charset="2"/>
              </a:rPr>
              <a:t></a:t>
            </a:r>
            <a:r>
              <a:rPr lang="zh-CN" altLang="en-US" b="1" dirty="0">
                <a:solidFill>
                  <a:schemeClr val="tx2"/>
                </a:solidFill>
                <a:latin typeface="幼圆" panose="02010509060101010101" pitchFamily="49" charset="-122"/>
                <a:ea typeface="幼圆" panose="02010509060101010101" pitchFamily="49" charset="-122"/>
              </a:rPr>
              <a:t> </a:t>
            </a:r>
            <a:r>
              <a:rPr lang="en-US" altLang="zh-CN" b="1" dirty="0">
                <a:latin typeface="Times New Roman" panose="02020603050405020304" pitchFamily="18" charset="0"/>
                <a:ea typeface="幼圆" panose="02010509060101010101" pitchFamily="49" charset="-122"/>
              </a:rPr>
              <a:t>&lt;</a:t>
            </a:r>
            <a:r>
              <a:rPr lang="en-US" altLang="zh-CN" b="1" dirty="0">
                <a:solidFill>
                  <a:schemeClr val="tx2"/>
                </a:solidFill>
                <a:latin typeface="幼圆" panose="02010509060101010101" pitchFamily="49" charset="-122"/>
                <a:ea typeface="幼圆" panose="02010509060101010101" pitchFamily="49" charset="-122"/>
              </a:rPr>
              <a:t> </a:t>
            </a:r>
            <a:r>
              <a:rPr kumimoji="1" lang="el-GR" altLang="zh-CN" b="1" dirty="0">
                <a:latin typeface="幼圆" panose="02010509060101010101" pitchFamily="49" charset="-122"/>
                <a:ea typeface="幼圆" panose="02010509060101010101" pitchFamily="49" charset="-122"/>
                <a:sym typeface="Symbol" panose="05050102010706020507" pitchFamily="18" charset="2"/>
              </a:rPr>
              <a:t>φ </a:t>
            </a:r>
            <a:r>
              <a:rPr lang="en-US" altLang="zh-CN" b="1" dirty="0" smtClean="0">
                <a:solidFill>
                  <a:schemeClr val="tx2"/>
                </a:solidFill>
                <a:latin typeface="幼圆" panose="02010509060101010101" pitchFamily="49" charset="-122"/>
                <a:ea typeface="幼圆" panose="02010509060101010101" pitchFamily="49" charset="-122"/>
              </a:rPr>
              <a:t>  </a:t>
            </a:r>
            <a:r>
              <a:rPr lang="zh-CN" altLang="en-US" b="1" dirty="0">
                <a:solidFill>
                  <a:schemeClr val="tx2"/>
                </a:solidFill>
                <a:latin typeface="幼圆" panose="02010509060101010101" pitchFamily="49" charset="-122"/>
                <a:ea typeface="幼圆" panose="02010509060101010101" pitchFamily="49" charset="-122"/>
              </a:rPr>
              <a:t>安全</a:t>
            </a:r>
            <a:r>
              <a:rPr lang="zh-CN" altLang="en-US" b="1" dirty="0">
                <a:latin typeface="幼圆" panose="02010509060101010101" pitchFamily="49" charset="-122"/>
                <a:ea typeface="幼圆" panose="02010509060101010101" pitchFamily="49" charset="-122"/>
              </a:rPr>
              <a:t>状态</a:t>
            </a:r>
            <a:endParaRPr lang="zh-CN" altLang="en-US" b="1" dirty="0">
              <a:latin typeface="幼圆" panose="02010509060101010101" pitchFamily="49" charset="-122"/>
              <a:ea typeface="幼圆" panose="02010509060101010101" pitchFamily="49" charset="-122"/>
            </a:endParaRPr>
          </a:p>
          <a:p>
            <a:pPr eaLnBrk="1" hangingPunct="1">
              <a:spcBef>
                <a:spcPct val="50000"/>
              </a:spcBef>
            </a:pPr>
            <a:r>
              <a:rPr kumimoji="1" lang="en-US" altLang="en-US" i="1" dirty="0">
                <a:latin typeface="幼圆" panose="02010509060101010101" pitchFamily="49" charset="-122"/>
                <a:ea typeface="幼圆" panose="02010509060101010101" pitchFamily="49" charset="-122"/>
                <a:sym typeface="Symbol" panose="05050102010706020507" pitchFamily="18" charset="2"/>
              </a:rPr>
              <a:t></a:t>
            </a:r>
            <a:r>
              <a:rPr lang="el-GR" altLang="zh-CN" b="1" dirty="0">
                <a:solidFill>
                  <a:schemeClr val="tx2"/>
                </a:solidFill>
                <a:latin typeface="幼圆" panose="02010509060101010101" pitchFamily="49" charset="-122"/>
                <a:ea typeface="幼圆" panose="02010509060101010101" pitchFamily="49" charset="-122"/>
              </a:rPr>
              <a:t> </a:t>
            </a:r>
            <a:r>
              <a:rPr lang="en-US" altLang="zh-CN" b="1" dirty="0">
                <a:latin typeface="Times New Roman" panose="02020603050405020304" pitchFamily="18" charset="0"/>
                <a:ea typeface="幼圆" panose="02010509060101010101" pitchFamily="49" charset="-122"/>
              </a:rPr>
              <a:t>=</a:t>
            </a:r>
            <a:r>
              <a:rPr lang="en-US" altLang="zh-CN" b="1" dirty="0">
                <a:latin typeface="幼圆" panose="02010509060101010101" pitchFamily="49" charset="-122"/>
                <a:ea typeface="幼圆" panose="02010509060101010101" pitchFamily="49" charset="-122"/>
              </a:rPr>
              <a:t> </a:t>
            </a:r>
            <a:r>
              <a:rPr kumimoji="1" lang="el-GR" altLang="zh-CN" b="1" dirty="0">
                <a:latin typeface="幼圆" panose="02010509060101010101" pitchFamily="49" charset="-122"/>
                <a:ea typeface="幼圆" panose="02010509060101010101" pitchFamily="49" charset="-122"/>
                <a:sym typeface="Symbol" panose="05050102010706020507" pitchFamily="18" charset="2"/>
              </a:rPr>
              <a:t>φ </a:t>
            </a:r>
            <a:r>
              <a:rPr lang="en-US" altLang="zh-CN" b="1" dirty="0" smtClean="0">
                <a:solidFill>
                  <a:schemeClr val="tx2"/>
                </a:solidFill>
                <a:latin typeface="幼圆" panose="02010509060101010101" pitchFamily="49" charset="-122"/>
                <a:ea typeface="幼圆" panose="02010509060101010101" pitchFamily="49" charset="-122"/>
              </a:rPr>
              <a:t>  </a:t>
            </a:r>
            <a:r>
              <a:rPr lang="zh-CN" altLang="en-US" b="1" dirty="0">
                <a:latin typeface="幼圆" panose="02010509060101010101" pitchFamily="49" charset="-122"/>
                <a:ea typeface="幼圆" panose="02010509060101010101" pitchFamily="49" charset="-122"/>
              </a:rPr>
              <a:t>极限平衡状态</a:t>
            </a:r>
            <a:endParaRPr lang="zh-CN" altLang="en-US" b="1" dirty="0">
              <a:latin typeface="幼圆" panose="02010509060101010101" pitchFamily="49" charset="-122"/>
              <a:ea typeface="幼圆" panose="02010509060101010101" pitchFamily="49" charset="-122"/>
            </a:endParaRPr>
          </a:p>
          <a:p>
            <a:pPr eaLnBrk="1" hangingPunct="1">
              <a:spcBef>
                <a:spcPct val="50000"/>
              </a:spcBef>
            </a:pPr>
            <a:r>
              <a:rPr kumimoji="1" lang="en-US" altLang="en-US" i="1" dirty="0">
                <a:latin typeface="幼圆" panose="02010509060101010101" pitchFamily="49" charset="-122"/>
                <a:ea typeface="幼圆" panose="02010509060101010101" pitchFamily="49" charset="-122"/>
                <a:sym typeface="Symbol" panose="05050102010706020507" pitchFamily="18" charset="2"/>
              </a:rPr>
              <a:t></a:t>
            </a:r>
            <a:r>
              <a:rPr lang="el-GR" altLang="zh-CN" b="1" dirty="0">
                <a:solidFill>
                  <a:schemeClr val="tx2"/>
                </a:solidFill>
                <a:latin typeface="幼圆" panose="02010509060101010101" pitchFamily="49" charset="-122"/>
                <a:ea typeface="幼圆" panose="02010509060101010101" pitchFamily="49" charset="-122"/>
              </a:rPr>
              <a:t> </a:t>
            </a:r>
            <a:r>
              <a:rPr lang="en-US" altLang="zh-CN" b="1" dirty="0">
                <a:latin typeface="Times New Roman" panose="02020603050405020304" pitchFamily="18" charset="0"/>
                <a:ea typeface="幼圆" panose="02010509060101010101" pitchFamily="49" charset="-122"/>
                <a:cs typeface="Times New Roman" panose="02020603050405020304" pitchFamily="18" charset="0"/>
              </a:rPr>
              <a:t>&gt;</a:t>
            </a:r>
            <a:r>
              <a:rPr lang="el-GR" altLang="zh-CN" b="1" dirty="0">
                <a:solidFill>
                  <a:schemeClr val="tx2"/>
                </a:solidFill>
                <a:latin typeface="幼圆" panose="02010509060101010101" pitchFamily="49" charset="-122"/>
                <a:ea typeface="幼圆" panose="02010509060101010101" pitchFamily="49" charset="-122"/>
              </a:rPr>
              <a:t> </a:t>
            </a:r>
            <a:r>
              <a:rPr kumimoji="1" lang="el-GR" altLang="zh-CN" b="1" dirty="0">
                <a:latin typeface="幼圆" panose="02010509060101010101" pitchFamily="49" charset="-122"/>
                <a:ea typeface="幼圆" panose="02010509060101010101" pitchFamily="49" charset="-122"/>
                <a:sym typeface="Symbol" panose="05050102010706020507" pitchFamily="18" charset="2"/>
              </a:rPr>
              <a:t>φ </a:t>
            </a:r>
            <a:r>
              <a:rPr lang="en-US" altLang="zh-CN" b="1" dirty="0" smtClean="0">
                <a:solidFill>
                  <a:schemeClr val="tx2"/>
                </a:solidFill>
                <a:latin typeface="幼圆" panose="02010509060101010101" pitchFamily="49" charset="-122"/>
                <a:ea typeface="幼圆" panose="02010509060101010101" pitchFamily="49" charset="-122"/>
              </a:rPr>
              <a:t>  </a:t>
            </a:r>
            <a:r>
              <a:rPr lang="zh-CN" altLang="en-US" b="1" dirty="0">
                <a:latin typeface="Times New Roman" panose="02020603050405020304" pitchFamily="18" charset="0"/>
                <a:ea typeface="幼圆" panose="02010509060101010101" pitchFamily="49" charset="-122"/>
              </a:rPr>
              <a:t>不可能</a:t>
            </a:r>
            <a:r>
              <a:rPr lang="zh-CN" altLang="en-US" b="1" dirty="0">
                <a:latin typeface="幼圆" panose="02010509060101010101" pitchFamily="49" charset="-122"/>
                <a:ea typeface="幼圆" panose="02010509060101010101" pitchFamily="49" charset="-122"/>
              </a:rPr>
              <a:t>状态</a:t>
            </a:r>
            <a:endParaRPr lang="zh-CN" altLang="en-US" b="1" dirty="0">
              <a:latin typeface="幼圆" panose="02010509060101010101" pitchFamily="49" charset="-122"/>
              <a:ea typeface="幼圆" panose="02010509060101010101" pitchFamily="49" charset="-122"/>
            </a:endParaRPr>
          </a:p>
        </p:txBody>
      </p:sp>
      <p:sp>
        <p:nvSpPr>
          <p:cNvPr id="117768" name="Oval 8"/>
          <p:cNvSpPr>
            <a:spLocks noChangeArrowheads="1"/>
          </p:cNvSpPr>
          <p:nvPr/>
        </p:nvSpPr>
        <p:spPr bwMode="auto">
          <a:xfrm>
            <a:off x="1898650" y="4687888"/>
            <a:ext cx="1709738" cy="1663700"/>
          </a:xfrm>
          <a:prstGeom prst="ellipse">
            <a:avLst/>
          </a:prstGeom>
          <a:noFill/>
          <a:ln w="28575">
            <a:solidFill>
              <a:srgbClr val="800000"/>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nvGrpSpPr>
          <p:cNvPr id="2" name="Group 9"/>
          <p:cNvGrpSpPr/>
          <p:nvPr/>
        </p:nvGrpSpPr>
        <p:grpSpPr bwMode="auto">
          <a:xfrm>
            <a:off x="0" y="3878263"/>
            <a:ext cx="4533900" cy="2436812"/>
            <a:chOff x="0" y="2443"/>
            <a:chExt cx="2856" cy="1535"/>
          </a:xfrm>
        </p:grpSpPr>
        <p:grpSp>
          <p:nvGrpSpPr>
            <p:cNvPr id="30745" name="Group 10"/>
            <p:cNvGrpSpPr/>
            <p:nvPr/>
          </p:nvGrpSpPr>
          <p:grpSpPr bwMode="auto">
            <a:xfrm>
              <a:off x="0" y="2443"/>
              <a:ext cx="2856" cy="1535"/>
              <a:chOff x="0" y="2443"/>
              <a:chExt cx="2856" cy="1535"/>
            </a:xfrm>
          </p:grpSpPr>
          <p:sp>
            <p:nvSpPr>
              <p:cNvPr id="30747" name="Text Box 11"/>
              <p:cNvSpPr txBox="1">
                <a:spLocks noChangeArrowheads="1"/>
              </p:cNvSpPr>
              <p:nvPr/>
            </p:nvSpPr>
            <p:spPr bwMode="auto">
              <a:xfrm>
                <a:off x="714" y="2443"/>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endParaRPr lang="zh-CN" altLang="en-US" b="1" i="1">
                  <a:sym typeface="Symbol" panose="05050102010706020507" pitchFamily="18" charset="2"/>
                </a:endParaRPr>
              </a:p>
            </p:txBody>
          </p:sp>
          <p:sp>
            <p:nvSpPr>
              <p:cNvPr id="30748" name="Text Box 12"/>
              <p:cNvSpPr txBox="1">
                <a:spLocks noChangeArrowheads="1"/>
              </p:cNvSpPr>
              <p:nvPr/>
            </p:nvSpPr>
            <p:spPr bwMode="auto">
              <a:xfrm>
                <a:off x="533" y="3439"/>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O</a:t>
                </a:r>
                <a:endParaRPr lang="en-US" altLang="zh-CN" b="1" i="1">
                  <a:sym typeface="Symbol" panose="05050102010706020507" pitchFamily="18" charset="2"/>
                </a:endParaRPr>
              </a:p>
            </p:txBody>
          </p:sp>
          <p:grpSp>
            <p:nvGrpSpPr>
              <p:cNvPr id="30749" name="Group 13"/>
              <p:cNvGrpSpPr/>
              <p:nvPr/>
            </p:nvGrpSpPr>
            <p:grpSpPr bwMode="auto">
              <a:xfrm>
                <a:off x="0" y="2503"/>
                <a:ext cx="2856" cy="1475"/>
                <a:chOff x="0" y="2503"/>
                <a:chExt cx="2856" cy="1475"/>
              </a:xfrm>
            </p:grpSpPr>
            <p:sp>
              <p:nvSpPr>
                <p:cNvPr id="30750" name="Line 14"/>
                <p:cNvSpPr>
                  <a:spLocks noChangeShapeType="1"/>
                </p:cNvSpPr>
                <p:nvPr/>
              </p:nvSpPr>
              <p:spPr bwMode="auto">
                <a:xfrm>
                  <a:off x="0" y="3496"/>
                  <a:ext cx="2727" cy="0"/>
                </a:xfrm>
                <a:prstGeom prst="line">
                  <a:avLst/>
                </a:prstGeom>
                <a:noFill/>
                <a:ln w="19050">
                  <a:solidFill>
                    <a:schemeClr val="tx1"/>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30751" name="Line 15"/>
                <p:cNvSpPr>
                  <a:spLocks noChangeShapeType="1"/>
                </p:cNvSpPr>
                <p:nvPr/>
              </p:nvSpPr>
              <p:spPr bwMode="auto">
                <a:xfrm flipV="1">
                  <a:off x="714" y="2503"/>
                  <a:ext cx="0" cy="1475"/>
                </a:xfrm>
                <a:prstGeom prst="line">
                  <a:avLst/>
                </a:prstGeom>
                <a:noFill/>
                <a:ln w="19050">
                  <a:solidFill>
                    <a:schemeClr val="tx1"/>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30752" name="Line 16"/>
                <p:cNvSpPr>
                  <a:spLocks noChangeShapeType="1"/>
                </p:cNvSpPr>
                <p:nvPr/>
              </p:nvSpPr>
              <p:spPr bwMode="auto">
                <a:xfrm flipV="1">
                  <a:off x="203" y="2617"/>
                  <a:ext cx="2314" cy="875"/>
                </a:xfrm>
                <a:prstGeom prst="line">
                  <a:avLst/>
                </a:prstGeom>
                <a:noFill/>
                <a:ln w="222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753" name="Text Box 17"/>
                <p:cNvSpPr txBox="1">
                  <a:spLocks noChangeArrowheads="1"/>
                </p:cNvSpPr>
                <p:nvPr/>
              </p:nvSpPr>
              <p:spPr bwMode="auto">
                <a:xfrm>
                  <a:off x="2613" y="3265"/>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endParaRPr lang="zh-CN" altLang="en-US" b="1" i="1">
                    <a:sym typeface="Symbol" panose="05050102010706020507" pitchFamily="18" charset="2"/>
                  </a:endParaRPr>
                </a:p>
              </p:txBody>
            </p:sp>
            <p:sp>
              <p:nvSpPr>
                <p:cNvPr id="30754" name="Line 18"/>
                <p:cNvSpPr>
                  <a:spLocks noChangeShapeType="1"/>
                </p:cNvSpPr>
                <p:nvPr/>
              </p:nvSpPr>
              <p:spPr bwMode="auto">
                <a:xfrm>
                  <a:off x="2033" y="2816"/>
                  <a:ext cx="539"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755" name="Text Box 19"/>
                <p:cNvSpPr txBox="1">
                  <a:spLocks noChangeArrowheads="1"/>
                </p:cNvSpPr>
                <p:nvPr/>
              </p:nvSpPr>
              <p:spPr bwMode="auto">
                <a:xfrm>
                  <a:off x="2260" y="2618"/>
                  <a:ext cx="2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l-GR" altLang="zh-CN" b="1" i="1" dirty="0" smtClean="0">
                      <a:sym typeface="Symbol" panose="05050102010706020507" pitchFamily="18" charset="2"/>
                    </a:rPr>
                    <a:t>φ</a:t>
                  </a:r>
                  <a:endParaRPr lang="zh-CN" altLang="en-US" b="1" i="1" dirty="0">
                    <a:sym typeface="Symbol" panose="05050102010706020507" pitchFamily="18" charset="2"/>
                  </a:endParaRPr>
                </a:p>
              </p:txBody>
            </p:sp>
            <p:sp>
              <p:nvSpPr>
                <p:cNvPr id="30756" name="Text Box 20"/>
                <p:cNvSpPr txBox="1">
                  <a:spLocks noChangeArrowheads="1"/>
                </p:cNvSpPr>
                <p:nvPr/>
              </p:nvSpPr>
              <p:spPr bwMode="auto">
                <a:xfrm>
                  <a:off x="743" y="3265"/>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c</a:t>
                  </a:r>
                  <a:endParaRPr lang="en-US" altLang="zh-CN" b="1" i="1">
                    <a:sym typeface="Symbol" panose="05050102010706020507" pitchFamily="18" charset="2"/>
                  </a:endParaRPr>
                </a:p>
              </p:txBody>
            </p:sp>
            <p:sp>
              <p:nvSpPr>
                <p:cNvPr id="30757" name="Line 21"/>
                <p:cNvSpPr>
                  <a:spLocks noChangeShapeType="1"/>
                </p:cNvSpPr>
                <p:nvPr/>
              </p:nvSpPr>
              <p:spPr bwMode="auto">
                <a:xfrm>
                  <a:off x="788" y="3297"/>
                  <a:ext cx="0" cy="19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0758" name="Line 22"/>
                <p:cNvSpPr>
                  <a:spLocks noChangeShapeType="1"/>
                </p:cNvSpPr>
                <p:nvPr/>
              </p:nvSpPr>
              <p:spPr bwMode="auto">
                <a:xfrm>
                  <a:off x="731" y="3297"/>
                  <a:ext cx="142" cy="0"/>
                </a:xfrm>
                <a:prstGeom prst="line">
                  <a:avLst/>
                </a:prstGeom>
                <a:noFill/>
                <a:ln w="63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sp>
          <p:nvSpPr>
            <p:cNvPr id="30746" name="Arc 23"/>
            <p:cNvSpPr/>
            <p:nvPr/>
          </p:nvSpPr>
          <p:spPr bwMode="auto">
            <a:xfrm>
              <a:off x="2203" y="2731"/>
              <a:ext cx="57" cy="8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63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117784" name="Oval 24"/>
          <p:cNvSpPr>
            <a:spLocks noChangeAspect="1" noChangeArrowheads="1"/>
          </p:cNvSpPr>
          <p:nvPr/>
        </p:nvSpPr>
        <p:spPr bwMode="auto">
          <a:xfrm>
            <a:off x="1735138" y="4538663"/>
            <a:ext cx="2051050" cy="1995487"/>
          </a:xfrm>
          <a:prstGeom prst="ellipse">
            <a:avLst/>
          </a:pr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787" name="Text Box 27"/>
          <p:cNvSpPr txBox="1">
            <a:spLocks noChangeArrowheads="1"/>
          </p:cNvSpPr>
          <p:nvPr/>
        </p:nvSpPr>
        <p:spPr bwMode="auto">
          <a:xfrm>
            <a:off x="420688" y="1050132"/>
            <a:ext cx="451135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30000"/>
              </a:spcBef>
            </a:pPr>
            <a:r>
              <a:rPr lang="en-US" altLang="zh-CN" sz="2000" b="1" dirty="0">
                <a:solidFill>
                  <a:srgbClr val="800000"/>
                </a:solidFill>
                <a:latin typeface="幼圆" panose="02010509060101010101" pitchFamily="49" charset="-122"/>
                <a:ea typeface="幼圆" panose="02010509060101010101" pitchFamily="49" charset="-122"/>
                <a:sym typeface="Symbol" panose="05050102010706020507" pitchFamily="18" charset="2"/>
              </a:rPr>
              <a:t>(</a:t>
            </a:r>
            <a:r>
              <a:rPr lang="en-US" altLang="zh-CN" sz="2000" b="1" baseline="-25000" dirty="0">
                <a:solidFill>
                  <a:srgbClr val="800000"/>
                </a:solidFill>
                <a:latin typeface="幼圆" panose="02010509060101010101" pitchFamily="49" charset="-122"/>
                <a:ea typeface="幼圆" panose="02010509060101010101" pitchFamily="49" charset="-122"/>
                <a:sym typeface="Symbol" panose="05050102010706020507" pitchFamily="18" charset="2"/>
              </a:rPr>
              <a:t>1 </a:t>
            </a:r>
            <a:r>
              <a:rPr lang="en-US" altLang="zh-CN" sz="2000" b="1" dirty="0">
                <a:solidFill>
                  <a:srgbClr val="800000"/>
                </a:solidFill>
                <a:latin typeface="幼圆" panose="02010509060101010101" pitchFamily="49" charset="-122"/>
                <a:ea typeface="幼圆" panose="02010509060101010101" pitchFamily="49" charset="-122"/>
                <a:sym typeface="Symbol" panose="05050102010706020507" pitchFamily="18" charset="2"/>
              </a:rPr>
              <a:t>+ </a:t>
            </a:r>
            <a:r>
              <a:rPr lang="en-US" altLang="zh-CN" sz="2000" b="1" baseline="-25000" dirty="0">
                <a:solidFill>
                  <a:srgbClr val="800000"/>
                </a:solidFill>
                <a:latin typeface="幼圆" panose="02010509060101010101" pitchFamily="49" charset="-122"/>
                <a:ea typeface="幼圆" panose="02010509060101010101" pitchFamily="49" charset="-122"/>
                <a:sym typeface="Symbol" panose="05050102010706020507" pitchFamily="18" charset="2"/>
              </a:rPr>
              <a:t>3</a:t>
            </a:r>
            <a:r>
              <a:rPr lang="en-US" altLang="zh-CN" sz="2000" b="1" dirty="0">
                <a:solidFill>
                  <a:srgbClr val="800000"/>
                </a:solidFill>
                <a:latin typeface="幼圆" panose="02010509060101010101" pitchFamily="49" charset="-122"/>
                <a:ea typeface="幼圆" panose="02010509060101010101" pitchFamily="49" charset="-122"/>
                <a:sym typeface="Symbol" panose="05050102010706020507" pitchFamily="18" charset="2"/>
              </a:rPr>
              <a:t>)/2</a:t>
            </a:r>
            <a:r>
              <a:rPr lang="en-US" altLang="zh-CN" sz="2000" b="1" baseline="-25000" dirty="0">
                <a:solidFill>
                  <a:srgbClr val="800000"/>
                </a:solidFill>
                <a:latin typeface="幼圆" panose="02010509060101010101" pitchFamily="49" charset="-122"/>
                <a:ea typeface="幼圆" panose="02010509060101010101" pitchFamily="49" charset="-122"/>
                <a:sym typeface="Symbol" panose="05050102010706020507" pitchFamily="18" charset="2"/>
              </a:rPr>
              <a:t> </a:t>
            </a:r>
            <a:r>
              <a:rPr lang="en-US" altLang="zh-CN" sz="2000" b="1" dirty="0">
                <a:solidFill>
                  <a:srgbClr val="800000"/>
                </a:solidFill>
                <a:latin typeface="幼圆" panose="02010509060101010101" pitchFamily="49" charset="-122"/>
                <a:ea typeface="幼圆" panose="02010509060101010101" pitchFamily="49" charset="-122"/>
                <a:sym typeface="Symbol" panose="05050102010706020507" pitchFamily="18" charset="2"/>
              </a:rPr>
              <a:t>= </a:t>
            </a:r>
            <a:r>
              <a:rPr lang="zh-CN" altLang="en-US" sz="2000" b="1" dirty="0">
                <a:solidFill>
                  <a:srgbClr val="800000"/>
                </a:solidFill>
                <a:latin typeface="幼圆" panose="02010509060101010101" pitchFamily="49" charset="-122"/>
                <a:ea typeface="幼圆" panose="02010509060101010101" pitchFamily="49" charset="-122"/>
                <a:sym typeface="Symbol" panose="05050102010706020507" pitchFamily="18" charset="2"/>
              </a:rPr>
              <a:t>常数：圆心保持不变</a:t>
            </a:r>
            <a:endParaRPr lang="zh-CN" altLang="en-US" sz="2000" b="1" dirty="0">
              <a:solidFill>
                <a:srgbClr val="800000"/>
              </a:solidFill>
              <a:latin typeface="幼圆" panose="02010509060101010101" pitchFamily="49" charset="-122"/>
              <a:ea typeface="幼圆" panose="02010509060101010101" pitchFamily="49" charset="-122"/>
              <a:sym typeface="Symbol" panose="05050102010706020507" pitchFamily="18" charset="2"/>
            </a:endParaRPr>
          </a:p>
        </p:txBody>
      </p:sp>
      <p:sp>
        <p:nvSpPr>
          <p:cNvPr id="117788" name="Line 28"/>
          <p:cNvSpPr>
            <a:spLocks noChangeShapeType="1"/>
          </p:cNvSpPr>
          <p:nvPr/>
        </p:nvSpPr>
        <p:spPr bwMode="auto">
          <a:xfrm flipV="1">
            <a:off x="327025" y="4030663"/>
            <a:ext cx="3240088" cy="1524000"/>
          </a:xfrm>
          <a:prstGeom prst="line">
            <a:avLst/>
          </a:prstGeom>
          <a:noFill/>
          <a:ln w="28575">
            <a:solidFill>
              <a:schemeClr val="tx1"/>
            </a:solidFill>
            <a:prstDash val="sysDot"/>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grpSp>
        <p:nvGrpSpPr>
          <p:cNvPr id="5" name="Group 29"/>
          <p:cNvGrpSpPr/>
          <p:nvPr/>
        </p:nvGrpSpPr>
        <p:grpSpPr bwMode="auto">
          <a:xfrm>
            <a:off x="338138" y="4546600"/>
            <a:ext cx="4232275" cy="1581150"/>
            <a:chOff x="213" y="2864"/>
            <a:chExt cx="2666" cy="996"/>
          </a:xfrm>
        </p:grpSpPr>
        <p:sp>
          <p:nvSpPr>
            <p:cNvPr id="30740" name="Oval 30"/>
            <p:cNvSpPr>
              <a:spLocks noChangeAspect="1" noChangeArrowheads="1"/>
            </p:cNvSpPr>
            <p:nvPr/>
          </p:nvSpPr>
          <p:spPr bwMode="auto">
            <a:xfrm>
              <a:off x="1361" y="3125"/>
              <a:ext cx="755" cy="735"/>
            </a:xfrm>
            <a:prstGeom prst="ellipse">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30741" name="Line 31"/>
            <p:cNvSpPr>
              <a:spLocks noChangeShapeType="1"/>
            </p:cNvSpPr>
            <p:nvPr/>
          </p:nvSpPr>
          <p:spPr bwMode="auto">
            <a:xfrm flipV="1">
              <a:off x="213" y="2880"/>
              <a:ext cx="2454" cy="61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30742" name="Freeform 32"/>
            <p:cNvSpPr/>
            <p:nvPr/>
          </p:nvSpPr>
          <p:spPr bwMode="auto">
            <a:xfrm>
              <a:off x="2559" y="2910"/>
              <a:ext cx="90" cy="94"/>
            </a:xfrm>
            <a:custGeom>
              <a:avLst/>
              <a:gdLst>
                <a:gd name="T0" fmla="*/ 4 w 104"/>
                <a:gd name="T1" fmla="*/ 0 h 336"/>
                <a:gd name="T2" fmla="*/ 9 w 104"/>
                <a:gd name="T3" fmla="*/ 0 h 336"/>
                <a:gd name="T4" fmla="*/ 0 w 104"/>
                <a:gd name="T5" fmla="*/ 0 h 336"/>
                <a:gd name="T6" fmla="*/ 0 60000 65536"/>
                <a:gd name="T7" fmla="*/ 0 60000 65536"/>
                <a:gd name="T8" fmla="*/ 0 60000 65536"/>
                <a:gd name="T9" fmla="*/ 0 w 104"/>
                <a:gd name="T10" fmla="*/ 0 h 336"/>
                <a:gd name="T11" fmla="*/ 104 w 104"/>
                <a:gd name="T12" fmla="*/ 336 h 336"/>
              </a:gdLst>
              <a:ahLst/>
              <a:cxnLst>
                <a:cxn ang="T6">
                  <a:pos x="T0" y="T1"/>
                </a:cxn>
                <a:cxn ang="T7">
                  <a:pos x="T2" y="T3"/>
                </a:cxn>
                <a:cxn ang="T8">
                  <a:pos x="T4" y="T5"/>
                </a:cxn>
              </a:cxnLst>
              <a:rect l="T9" t="T10" r="T11" b="T12"/>
              <a:pathLst>
                <a:path w="104" h="336">
                  <a:moveTo>
                    <a:pt x="48" y="0"/>
                  </a:moveTo>
                  <a:cubicBezTo>
                    <a:pt x="76" y="44"/>
                    <a:pt x="104" y="88"/>
                    <a:pt x="96" y="144"/>
                  </a:cubicBezTo>
                  <a:cubicBezTo>
                    <a:pt x="88" y="200"/>
                    <a:pt x="44" y="268"/>
                    <a:pt x="0" y="336"/>
                  </a:cubicBezTo>
                </a:path>
              </a:pathLst>
            </a:custGeom>
            <a:noFill/>
            <a:ln w="9525">
              <a:solidFill>
                <a:schemeClr val="tx1"/>
              </a:solidFill>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0743" name="Rectangle 33"/>
            <p:cNvSpPr>
              <a:spLocks noChangeArrowheads="1"/>
            </p:cNvSpPr>
            <p:nvPr/>
          </p:nvSpPr>
          <p:spPr bwMode="auto">
            <a:xfrm>
              <a:off x="2653" y="2864"/>
              <a:ext cx="22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45000"/>
                </a:lnSpc>
                <a:spcBef>
                  <a:spcPct val="20000"/>
                </a:spcBef>
              </a:pPr>
              <a:r>
                <a:rPr kumimoji="1" lang="en-US" altLang="en-US" sz="2000" i="1">
                  <a:latin typeface="Times New Roman" panose="02020603050405020304" pitchFamily="18" charset="0"/>
                  <a:sym typeface="Symbol" panose="05050102010706020507" pitchFamily="18" charset="2"/>
                </a:rPr>
                <a:t></a:t>
              </a:r>
              <a:endParaRPr kumimoji="1" lang="zh-CN" altLang="en-US" sz="2000" i="1">
                <a:latin typeface="Times New Roman" panose="02020603050405020304" pitchFamily="18" charset="0"/>
                <a:sym typeface="Symbol" panose="05050102010706020507" pitchFamily="18" charset="2"/>
              </a:endParaRPr>
            </a:p>
          </p:txBody>
        </p:sp>
        <p:sp>
          <p:nvSpPr>
            <p:cNvPr id="30744" name="Line 34"/>
            <p:cNvSpPr>
              <a:spLocks noChangeShapeType="1"/>
            </p:cNvSpPr>
            <p:nvPr/>
          </p:nvSpPr>
          <p:spPr bwMode="auto">
            <a:xfrm>
              <a:off x="2225" y="3001"/>
              <a:ext cx="539"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117799" name="Text Box 39"/>
          <p:cNvSpPr txBox="1">
            <a:spLocks noChangeArrowheads="1"/>
          </p:cNvSpPr>
          <p:nvPr/>
        </p:nvSpPr>
        <p:spPr bwMode="auto">
          <a:xfrm>
            <a:off x="1000125" y="2883968"/>
            <a:ext cx="203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30000"/>
              </a:spcBef>
            </a:pPr>
            <a:r>
              <a:rPr lang="zh-CN" altLang="en-US" sz="2000" b="1" dirty="0">
                <a:solidFill>
                  <a:srgbClr val="0000FF"/>
                </a:solidFill>
                <a:latin typeface="幼圆" panose="02010509060101010101" pitchFamily="49" charset="-122"/>
                <a:ea typeface="幼圆" panose="02010509060101010101" pitchFamily="49" charset="-122"/>
              </a:rPr>
              <a:t>也可比较圆的直径</a:t>
            </a:r>
            <a:endParaRPr lang="zh-CN" altLang="en-US" sz="2000" b="1" dirty="0">
              <a:solidFill>
                <a:srgbClr val="0000FF"/>
              </a:solidFill>
              <a:latin typeface="幼圆" panose="02010509060101010101" pitchFamily="49" charset="-122"/>
              <a:ea typeface="幼圆" panose="02010509060101010101" pitchFamily="49" charset="-122"/>
            </a:endParaRPr>
          </a:p>
        </p:txBody>
      </p:sp>
      <mc:AlternateContent xmlns:mc="http://schemas.openxmlformats.org/markup-compatibility/2006">
        <mc:Choice xmlns:a14="http://schemas.microsoft.com/office/drawing/2010/main" Requires="a14">
          <p:sp>
            <p:nvSpPr>
              <p:cNvPr id="4" name="矩形 3"/>
              <p:cNvSpPr/>
              <p:nvPr/>
            </p:nvSpPr>
            <p:spPr>
              <a:xfrm>
                <a:off x="4876031" y="5459413"/>
                <a:ext cx="3310755" cy="719236"/>
              </a:xfrm>
              <a:prstGeom prst="rect">
                <a:avLst/>
              </a:prstGeom>
            </p:spPr>
            <p:txBody>
              <a:bodyPr wrap="square">
                <a:spAutoFit/>
              </a:bodyPr>
              <a:lstStyle/>
              <a:p>
                <a14:m>
                  <m:oMath xmlns:m="http://schemas.openxmlformats.org/officeDocument/2006/math">
                    <m:func>
                      <m:funcPr>
                        <m:ctrlPr>
                          <a:rPr lang="en-US" altLang="zh-CN" sz="2800" i="1" smtClean="0">
                            <a:latin typeface="Cambria Math" panose="02040503050406030204" pitchFamily="18" charset="0"/>
                          </a:rPr>
                        </m:ctrlPr>
                      </m:funcPr>
                      <m:fName>
                        <m:r>
                          <m:rPr>
                            <m:sty m:val="p"/>
                          </m:rPr>
                          <a:rPr lang="en-US" altLang="zh-CN" sz="2800" i="0" smtClean="0">
                            <a:latin typeface="Cambria Math" panose="02040503050406030204" pitchFamily="18" charset="0"/>
                          </a:rPr>
                          <m:t>sin</m:t>
                        </m:r>
                      </m:fName>
                      <m:e>
                        <m:r>
                          <a:rPr lang="el-GR" altLang="zh-CN" sz="2800" i="1" smtClean="0">
                            <a:latin typeface="Cambria Math" panose="02040503050406030204" pitchFamily="18" charset="0"/>
                          </a:rPr>
                          <m:t>𝜓</m:t>
                        </m:r>
                      </m:e>
                    </m:func>
                  </m:oMath>
                </a14:m>
                <a:r>
                  <a:rPr lang="en-US" altLang="zh-CN" sz="2800" dirty="0" smtClean="0"/>
                  <a:t>=</a:t>
                </a:r>
                <a14:m>
                  <m:oMath xmlns:m="http://schemas.openxmlformats.org/officeDocument/2006/math">
                    <m:f>
                      <m:fPr>
                        <m:ctrlPr>
                          <a:rPr lang="en-US" altLang="zh-CN" sz="2800" i="1" dirty="0" smtClean="0">
                            <a:latin typeface="Cambria Math" panose="02040503050406030204" pitchFamily="18" charset="0"/>
                          </a:rPr>
                        </m:ctrlPr>
                      </m:fPr>
                      <m:num>
                        <m:sSub>
                          <m:sSubPr>
                            <m:ctrlPr>
                              <a:rPr lang="en-US" altLang="zh-CN" sz="2800" i="1" dirty="0" smtClean="0">
                                <a:latin typeface="Cambria Math" panose="02040503050406030204" pitchFamily="18" charset="0"/>
                              </a:rPr>
                            </m:ctrlPr>
                          </m:sSubPr>
                          <m:e>
                            <m:r>
                              <a:rPr lang="zh-CN" altLang="en-US" sz="2800" i="1" dirty="0" smtClean="0">
                                <a:latin typeface="Cambria Math" panose="02040503050406030204" pitchFamily="18" charset="0"/>
                              </a:rPr>
                              <m:t>𝜎</m:t>
                            </m:r>
                          </m:e>
                          <m:sub>
                            <m:r>
                              <a:rPr lang="en-US" altLang="zh-CN" sz="2800" b="0" i="1" dirty="0" smtClean="0">
                                <a:latin typeface="Cambria Math" panose="02040503050406030204" pitchFamily="18" charset="0"/>
                              </a:rPr>
                              <m:t>1</m:t>
                            </m:r>
                          </m:sub>
                        </m:sSub>
                        <m:r>
                          <a:rPr lang="en-US" altLang="zh-CN" sz="2800" b="0" i="1" dirty="0" smtClean="0">
                            <a:latin typeface="Cambria Math" panose="02040503050406030204" pitchFamily="18" charset="0"/>
                          </a:rPr>
                          <m:t>−</m:t>
                        </m:r>
                        <m:sSub>
                          <m:sSubPr>
                            <m:ctrlPr>
                              <a:rPr lang="en-US" altLang="zh-CN" sz="2800" b="0" i="1" dirty="0" smtClean="0">
                                <a:latin typeface="Cambria Math" panose="02040503050406030204" pitchFamily="18" charset="0"/>
                              </a:rPr>
                            </m:ctrlPr>
                          </m:sSubPr>
                          <m:e>
                            <m:r>
                              <a:rPr lang="zh-CN" altLang="en-US" sz="2800" b="0" i="1" dirty="0" smtClean="0">
                                <a:latin typeface="Cambria Math" panose="02040503050406030204" pitchFamily="18" charset="0"/>
                              </a:rPr>
                              <m:t>𝜎</m:t>
                            </m:r>
                          </m:e>
                          <m:sub>
                            <m:r>
                              <a:rPr lang="en-US" altLang="zh-CN" sz="2800" b="0" i="1" dirty="0" smtClean="0">
                                <a:latin typeface="Cambria Math" panose="02040503050406030204" pitchFamily="18" charset="0"/>
                              </a:rPr>
                              <m:t>3</m:t>
                            </m:r>
                          </m:sub>
                        </m:sSub>
                      </m:num>
                      <m:den>
                        <m:sSub>
                          <m:sSubPr>
                            <m:ctrlPr>
                              <a:rPr lang="en-US" altLang="zh-CN" sz="2800" i="1" dirty="0" smtClean="0">
                                <a:latin typeface="Cambria Math" panose="02040503050406030204" pitchFamily="18" charset="0"/>
                              </a:rPr>
                            </m:ctrlPr>
                          </m:sSubPr>
                          <m:e>
                            <m:r>
                              <a:rPr lang="zh-CN" altLang="en-US" sz="2800" i="1" dirty="0" smtClean="0">
                                <a:latin typeface="Cambria Math" panose="02040503050406030204" pitchFamily="18" charset="0"/>
                              </a:rPr>
                              <m:t>𝜎</m:t>
                            </m:r>
                          </m:e>
                          <m:sub>
                            <m:r>
                              <a:rPr lang="en-US" altLang="zh-CN" sz="2800" b="0" i="1" dirty="0" smtClean="0">
                                <a:latin typeface="Cambria Math" panose="02040503050406030204" pitchFamily="18" charset="0"/>
                              </a:rPr>
                              <m:t>1</m:t>
                            </m:r>
                          </m:sub>
                        </m:sSub>
                        <m:r>
                          <a:rPr lang="en-US" altLang="zh-CN" sz="2800" b="0" i="1" dirty="0" smtClean="0">
                            <a:latin typeface="Cambria Math" panose="02040503050406030204" pitchFamily="18" charset="0"/>
                          </a:rPr>
                          <m:t>+</m:t>
                        </m:r>
                        <m:sSub>
                          <m:sSubPr>
                            <m:ctrlPr>
                              <a:rPr lang="en-US" altLang="zh-CN" sz="2800" b="0" i="1" dirty="0" smtClean="0">
                                <a:latin typeface="Cambria Math" panose="02040503050406030204" pitchFamily="18" charset="0"/>
                              </a:rPr>
                            </m:ctrlPr>
                          </m:sSubPr>
                          <m:e>
                            <m:r>
                              <a:rPr lang="zh-CN" altLang="en-US" sz="2800" b="0" i="1" dirty="0" smtClean="0">
                                <a:latin typeface="Cambria Math" panose="02040503050406030204" pitchFamily="18" charset="0"/>
                              </a:rPr>
                              <m:t>𝜎</m:t>
                            </m:r>
                          </m:e>
                          <m:sub>
                            <m:r>
                              <a:rPr lang="en-US" altLang="zh-CN" sz="2800" b="0" i="1" dirty="0" smtClean="0">
                                <a:latin typeface="Cambria Math" panose="02040503050406030204" pitchFamily="18" charset="0"/>
                              </a:rPr>
                              <m:t>3</m:t>
                            </m:r>
                          </m:sub>
                        </m:sSub>
                        <m:r>
                          <a:rPr lang="en-US" altLang="zh-CN" sz="2800" b="0" i="1" dirty="0" smtClean="0">
                            <a:latin typeface="Cambria Math" panose="02040503050406030204" pitchFamily="18" charset="0"/>
                          </a:rPr>
                          <m:t>+</m:t>
                        </m:r>
                        <m:r>
                          <a:rPr lang="en-US" altLang="zh-CN" sz="2800" b="0" i="1" dirty="0" smtClean="0">
                            <a:latin typeface="Cambria Math" panose="02040503050406030204" pitchFamily="18" charset="0"/>
                          </a:rPr>
                          <m:t>2</m:t>
                        </m:r>
                        <m:r>
                          <a:rPr lang="en-US" altLang="zh-CN" sz="2800" b="0" i="1" dirty="0" smtClean="0">
                            <a:latin typeface="Cambria Math" panose="02040503050406030204" pitchFamily="18" charset="0"/>
                          </a:rPr>
                          <m:t>𝑐</m:t>
                        </m:r>
                        <m:r>
                          <a:rPr lang="en-US" altLang="zh-CN" sz="2800" b="0" i="1" dirty="0" smtClean="0">
                            <a:latin typeface="Cambria Math" panose="02040503050406030204" pitchFamily="18" charset="0"/>
                            <a:ea typeface="Cambria Math" panose="02040503050406030204" pitchFamily="18" charset="0"/>
                          </a:rPr>
                          <m:t>∙</m:t>
                        </m:r>
                        <m:func>
                          <m:funcPr>
                            <m:ctrlPr>
                              <a:rPr lang="en-US" altLang="zh-CN" sz="2800" b="0" i="1" dirty="0" smtClean="0">
                                <a:latin typeface="Cambria Math" panose="02040503050406030204" pitchFamily="18" charset="0"/>
                                <a:ea typeface="Cambria Math" panose="02040503050406030204" pitchFamily="18" charset="0"/>
                              </a:rPr>
                            </m:ctrlPr>
                          </m:funcPr>
                          <m:fName>
                            <m:r>
                              <m:rPr>
                                <m:sty m:val="p"/>
                              </m:rPr>
                              <a:rPr lang="en-US" altLang="zh-CN" sz="2800" b="0" i="0" dirty="0" smtClean="0">
                                <a:latin typeface="Cambria Math" panose="02040503050406030204" pitchFamily="18" charset="0"/>
                                <a:ea typeface="Cambria Math" panose="02040503050406030204" pitchFamily="18" charset="0"/>
                              </a:rPr>
                              <m:t>cot</m:t>
                            </m:r>
                          </m:fName>
                          <m:e>
                            <m:r>
                              <a:rPr lang="zh-CN" altLang="en-US" sz="2800" b="0" i="1" dirty="0" smtClean="0">
                                <a:latin typeface="Cambria Math" panose="02040503050406030204" pitchFamily="18" charset="0"/>
                                <a:ea typeface="Cambria Math" panose="02040503050406030204" pitchFamily="18" charset="0"/>
                              </a:rPr>
                              <m:t>𝜑</m:t>
                            </m:r>
                          </m:e>
                        </m:func>
                      </m:den>
                    </m:f>
                  </m:oMath>
                </a14:m>
                <a:endParaRPr lang="zh-CN" altLang="en-US" sz="2800" dirty="0"/>
              </a:p>
            </p:txBody>
          </p:sp>
        </mc:Choice>
        <mc:Fallback>
          <p:sp>
            <p:nvSpPr>
              <p:cNvPr id="4" name="矩形 3"/>
              <p:cNvSpPr>
                <a:spLocks noRot="1" noChangeAspect="1" noMove="1" noResize="1" noEditPoints="1" noAdjustHandles="1" noChangeArrowheads="1" noChangeShapeType="1" noTextEdit="1"/>
              </p:cNvSpPr>
              <p:nvPr/>
            </p:nvSpPr>
            <p:spPr>
              <a:xfrm>
                <a:off x="4876031" y="5459413"/>
                <a:ext cx="3310755" cy="719236"/>
              </a:xfrm>
              <a:prstGeom prst="rect">
                <a:avLst/>
              </a:prstGeom>
              <a:blipFill rotWithShape="1">
                <a:blip r:embed="rId3"/>
                <a:stretch>
                  <a:fillRect l="-15" t="-44" r="11" b="14"/>
                </a:stretch>
              </a:blipFill>
            </p:spPr>
            <p:txBody>
              <a:bodyPr/>
              <a:lstStyle/>
              <a:p>
                <a:r>
                  <a:rPr lang="zh-CN" altLang="en-US">
                    <a:noFill/>
                  </a:rPr>
                  <a:t> </a:t>
                </a:r>
              </a:p>
            </p:txBody>
          </p:sp>
        </mc:Fallback>
      </mc:AlternateContent>
      <p:sp>
        <p:nvSpPr>
          <p:cNvPr id="35" name="Rectangle 6"/>
          <p:cNvSpPr>
            <a:spLocks noChangeArrowheads="1"/>
          </p:cNvSpPr>
          <p:nvPr/>
        </p:nvSpPr>
        <p:spPr bwMode="auto">
          <a:xfrm>
            <a:off x="0" y="2190"/>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§5.2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土的抗剪强度理论</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7787"/>
                                        </p:tgtEl>
                                        <p:attrNameLst>
                                          <p:attrName>style.visibility</p:attrName>
                                        </p:attrNameLst>
                                      </p:cBhvr>
                                      <p:to>
                                        <p:strVal val="visible"/>
                                      </p:to>
                                    </p:set>
                                    <p:animEffect transition="in" filter="wipe(left)">
                                      <p:cBhvr>
                                        <p:cTn id="7" dur="500"/>
                                        <p:tgtEl>
                                          <p:spTgt spid="1177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762"/>
                                        </p:tgtEl>
                                        <p:attrNameLst>
                                          <p:attrName>style.visibility</p:attrName>
                                        </p:attrNameLst>
                                      </p:cBhvr>
                                      <p:to>
                                        <p:strVal val="visible"/>
                                      </p:to>
                                    </p:set>
                                    <p:animEffect transition="in" filter="wipe(left)">
                                      <p:cBhvr>
                                        <p:cTn id="12" dur="500"/>
                                        <p:tgtEl>
                                          <p:spTgt spid="11776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17763"/>
                                        </p:tgtEl>
                                        <p:attrNameLst>
                                          <p:attrName>style.visibility</p:attrName>
                                        </p:attrNameLst>
                                      </p:cBhvr>
                                      <p:to>
                                        <p:strVal val="visible"/>
                                      </p:to>
                                    </p:set>
                                    <p:animEffect transition="in" filter="wipe(left)">
                                      <p:cBhvr>
                                        <p:cTn id="16" dur="500"/>
                                        <p:tgtEl>
                                          <p:spTgt spid="11776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17765"/>
                                        </p:tgtEl>
                                        <p:attrNameLst>
                                          <p:attrName>style.visibility</p:attrName>
                                        </p:attrNameLst>
                                      </p:cBhvr>
                                      <p:to>
                                        <p:strVal val="visible"/>
                                      </p:to>
                                    </p:set>
                                    <p:animEffect transition="in" filter="wipe(up)">
                                      <p:cBhvr>
                                        <p:cTn id="21" dur="500"/>
                                        <p:tgtEl>
                                          <p:spTgt spid="117765"/>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7764"/>
                                        </p:tgtEl>
                                        <p:attrNameLst>
                                          <p:attrName>style.visibility</p:attrName>
                                        </p:attrNameLst>
                                      </p:cBhvr>
                                      <p:to>
                                        <p:strVal val="visible"/>
                                      </p:to>
                                    </p:set>
                                    <p:animEffect transition="in" filter="wipe(left)">
                                      <p:cBhvr>
                                        <p:cTn id="25" dur="500"/>
                                        <p:tgtEl>
                                          <p:spTgt spid="11776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7766"/>
                                        </p:tgtEl>
                                        <p:attrNameLst>
                                          <p:attrName>style.visibility</p:attrName>
                                        </p:attrNameLst>
                                      </p:cBhvr>
                                      <p:to>
                                        <p:strVal val="visible"/>
                                      </p:to>
                                    </p:set>
                                    <p:animEffect transition="in" filter="wipe(left)">
                                      <p:cBhvr>
                                        <p:cTn id="30" dur="500"/>
                                        <p:tgtEl>
                                          <p:spTgt spid="117766"/>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17767">
                                            <p:txEl>
                                              <p:pRg st="0" end="0"/>
                                            </p:txEl>
                                          </p:spTgt>
                                        </p:tgtEl>
                                        <p:attrNameLst>
                                          <p:attrName>style.visibility</p:attrName>
                                        </p:attrNameLst>
                                      </p:cBhvr>
                                      <p:to>
                                        <p:strVal val="visible"/>
                                      </p:to>
                                    </p:set>
                                    <p:animEffect transition="in" filter="wipe(left)">
                                      <p:cBhvr>
                                        <p:cTn id="46" dur="500"/>
                                        <p:tgtEl>
                                          <p:spTgt spid="11776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17767">
                                            <p:txEl>
                                              <p:pRg st="1" end="1"/>
                                            </p:txEl>
                                          </p:spTgt>
                                        </p:tgtEl>
                                        <p:attrNameLst>
                                          <p:attrName>style.visibility</p:attrName>
                                        </p:attrNameLst>
                                      </p:cBhvr>
                                      <p:to>
                                        <p:strVal val="visible"/>
                                      </p:to>
                                    </p:set>
                                    <p:animEffect transition="in" filter="wipe(left)">
                                      <p:cBhvr>
                                        <p:cTn id="51" dur="500"/>
                                        <p:tgtEl>
                                          <p:spTgt spid="117767">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4" fill="hold" grpId="0" nodeType="clickEffect">
                                  <p:stCondLst>
                                    <p:cond delay="0"/>
                                  </p:stCondLst>
                                  <p:childTnLst>
                                    <p:set>
                                      <p:cBhvr>
                                        <p:cTn id="55" dur="1" fill="hold">
                                          <p:stCondLst>
                                            <p:cond delay="0"/>
                                          </p:stCondLst>
                                        </p:cTn>
                                        <p:tgtEl>
                                          <p:spTgt spid="117768"/>
                                        </p:tgtEl>
                                        <p:attrNameLst>
                                          <p:attrName>style.visibility</p:attrName>
                                        </p:attrNameLst>
                                      </p:cBhvr>
                                      <p:to>
                                        <p:strVal val="visible"/>
                                      </p:to>
                                    </p:set>
                                    <p:animEffect transition="in" filter="wheel(4)">
                                      <p:cBhvr>
                                        <p:cTn id="56" dur="2000"/>
                                        <p:tgtEl>
                                          <p:spTgt spid="11776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17767">
                                            <p:txEl>
                                              <p:pRg st="2" end="2"/>
                                            </p:txEl>
                                          </p:spTgt>
                                        </p:tgtEl>
                                        <p:attrNameLst>
                                          <p:attrName>style.visibility</p:attrName>
                                        </p:attrNameLst>
                                      </p:cBhvr>
                                      <p:to>
                                        <p:strVal val="visible"/>
                                      </p:to>
                                    </p:set>
                                    <p:animEffect transition="in" filter="wipe(left)">
                                      <p:cBhvr>
                                        <p:cTn id="61" dur="500"/>
                                        <p:tgtEl>
                                          <p:spTgt spid="117767">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17784"/>
                                        </p:tgtEl>
                                        <p:attrNameLst>
                                          <p:attrName>style.visibility</p:attrName>
                                        </p:attrNameLst>
                                      </p:cBhvr>
                                      <p:to>
                                        <p:strVal val="visible"/>
                                      </p:to>
                                    </p:set>
                                    <p:animEffect transition="in" filter="wipe(down)">
                                      <p:cBhvr>
                                        <p:cTn id="66" dur="500"/>
                                        <p:tgtEl>
                                          <p:spTgt spid="117784"/>
                                        </p:tgtEl>
                                      </p:cBhvr>
                                    </p:animEffect>
                                  </p:childTnLst>
                                </p:cTn>
                              </p:par>
                              <p:par>
                                <p:cTn id="67" presetID="22" presetClass="entr" presetSubtype="4" fill="hold" nodeType="withEffect">
                                  <p:stCondLst>
                                    <p:cond delay="0"/>
                                  </p:stCondLst>
                                  <p:childTnLst>
                                    <p:set>
                                      <p:cBhvr>
                                        <p:cTn id="68" dur="1" fill="hold">
                                          <p:stCondLst>
                                            <p:cond delay="0"/>
                                          </p:stCondLst>
                                        </p:cTn>
                                        <p:tgtEl>
                                          <p:spTgt spid="117788"/>
                                        </p:tgtEl>
                                        <p:attrNameLst>
                                          <p:attrName>style.visibility</p:attrName>
                                        </p:attrNameLst>
                                      </p:cBhvr>
                                      <p:to>
                                        <p:strVal val="visible"/>
                                      </p:to>
                                    </p:set>
                                    <p:animEffect transition="in" filter="wipe(down)">
                                      <p:cBhvr>
                                        <p:cTn id="69" dur="500"/>
                                        <p:tgtEl>
                                          <p:spTgt spid="117788"/>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10" fill="hold" grpId="0" nodeType="clickEffect">
                                  <p:stCondLst>
                                    <p:cond delay="0"/>
                                  </p:stCondLst>
                                  <p:childTnLst>
                                    <p:set>
                                      <p:cBhvr>
                                        <p:cTn id="73" dur="1" fill="hold">
                                          <p:stCondLst>
                                            <p:cond delay="0"/>
                                          </p:stCondLst>
                                        </p:cTn>
                                        <p:tgtEl>
                                          <p:spTgt spid="117799"/>
                                        </p:tgtEl>
                                        <p:attrNameLst>
                                          <p:attrName>style.visibility</p:attrName>
                                        </p:attrNameLst>
                                      </p:cBhvr>
                                      <p:to>
                                        <p:strVal val="visible"/>
                                      </p:to>
                                    </p:set>
                                    <p:anim calcmode="lin" valueType="num">
                                      <p:cBhvr>
                                        <p:cTn id="74" dur="500" fill="hold"/>
                                        <p:tgtEl>
                                          <p:spTgt spid="117799"/>
                                        </p:tgtEl>
                                        <p:attrNameLst>
                                          <p:attrName>ppt_w</p:attrName>
                                        </p:attrNameLst>
                                      </p:cBhvr>
                                      <p:tavLst>
                                        <p:tav tm="0">
                                          <p:val>
                                            <p:fltVal val="0"/>
                                          </p:val>
                                        </p:tav>
                                        <p:tav tm="100000">
                                          <p:val>
                                            <p:strVal val="#ppt_w"/>
                                          </p:val>
                                        </p:tav>
                                      </p:tavLst>
                                    </p:anim>
                                    <p:anim calcmode="lin" valueType="num">
                                      <p:cBhvr>
                                        <p:cTn id="75" dur="500" fill="hold"/>
                                        <p:tgtEl>
                                          <p:spTgt spid="1177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animBg="1"/>
      <p:bldP spid="117764" grpId="0" animBg="1"/>
      <p:bldP spid="117765" grpId="0" animBg="1"/>
      <p:bldP spid="117766" grpId="0" animBg="1"/>
      <p:bldP spid="117768" grpId="0" animBg="1"/>
      <p:bldP spid="117784" grpId="0" animBg="1"/>
      <p:bldP spid="117787" grpId="0"/>
      <p:bldP spid="117799"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394395" y="681137"/>
            <a:ext cx="8498085" cy="2057400"/>
          </a:xfrm>
          <a:solidFill>
            <a:schemeClr val="bg1"/>
          </a:solidFill>
        </p:spPr>
        <p:txBody>
          <a:bodyPr lIns="0" tIns="0" rIns="0" bIns="0"/>
          <a:lstStyle/>
          <a:p>
            <a:pPr eaLnBrk="1" hangingPunct="1">
              <a:lnSpc>
                <a:spcPct val="150000"/>
              </a:lnSpc>
              <a:buFont typeface="Wingdings" panose="05000000000000000000" pitchFamily="2" charset="2"/>
              <a:buNone/>
            </a:pPr>
            <a:r>
              <a:rPr lang="zh-CN" altLang="en-US" sz="2000" b="1" dirty="0">
                <a:solidFill>
                  <a:srgbClr val="FE101B"/>
                </a:solidFill>
                <a:latin typeface="Times New Roman" panose="02020603050405020304" pitchFamily="18" charset="0"/>
                <a:cs typeface="Times New Roman" panose="02020603050405020304" pitchFamily="18" charset="0"/>
              </a:rPr>
              <a:t>【例】</a:t>
            </a:r>
            <a:r>
              <a:rPr lang="zh-CN" altLang="en-US" sz="2000" b="1" dirty="0">
                <a:solidFill>
                  <a:srgbClr val="009999"/>
                </a:solidFill>
                <a:latin typeface="Times New Roman" panose="02020603050405020304" pitchFamily="18" charset="0"/>
                <a:cs typeface="Times New Roman" panose="02020603050405020304" pitchFamily="18" charset="0"/>
              </a:rPr>
              <a:t>地基中某一单元土体上的大主应力为430</a:t>
            </a:r>
            <a:r>
              <a:rPr lang="en-US" altLang="zh-CN" sz="2000" b="1" dirty="0" err="1">
                <a:solidFill>
                  <a:srgbClr val="009999"/>
                </a:solidFill>
                <a:latin typeface="Times New Roman" panose="02020603050405020304" pitchFamily="18" charset="0"/>
                <a:cs typeface="Times New Roman" panose="02020603050405020304" pitchFamily="18" charset="0"/>
              </a:rPr>
              <a:t>kPa</a:t>
            </a:r>
            <a:r>
              <a:rPr lang="en-US" altLang="zh-CN" sz="2000" b="1" dirty="0">
                <a:solidFill>
                  <a:srgbClr val="009999"/>
                </a:solidFill>
                <a:latin typeface="Times New Roman" panose="02020603050405020304" pitchFamily="18" charset="0"/>
                <a:cs typeface="Times New Roman" panose="02020603050405020304" pitchFamily="18" charset="0"/>
              </a:rPr>
              <a:t>，</a:t>
            </a:r>
            <a:r>
              <a:rPr lang="zh-CN" altLang="en-US" sz="2000" b="1" dirty="0">
                <a:solidFill>
                  <a:srgbClr val="009999"/>
                </a:solidFill>
                <a:latin typeface="Times New Roman" panose="02020603050405020304" pitchFamily="18" charset="0"/>
                <a:cs typeface="Times New Roman" panose="02020603050405020304" pitchFamily="18" charset="0"/>
              </a:rPr>
              <a:t>小主应力为200</a:t>
            </a:r>
            <a:r>
              <a:rPr lang="en-US" altLang="zh-CN" sz="2000" b="1" dirty="0" err="1">
                <a:solidFill>
                  <a:srgbClr val="009999"/>
                </a:solidFill>
                <a:latin typeface="Times New Roman" panose="02020603050405020304" pitchFamily="18" charset="0"/>
                <a:cs typeface="Times New Roman" panose="02020603050405020304" pitchFamily="18" charset="0"/>
              </a:rPr>
              <a:t>kPa</a:t>
            </a:r>
            <a:r>
              <a:rPr lang="en-US" altLang="zh-CN" sz="2000" b="1" dirty="0">
                <a:solidFill>
                  <a:srgbClr val="009999"/>
                </a:solidFill>
                <a:latin typeface="Times New Roman" panose="02020603050405020304" pitchFamily="18" charset="0"/>
                <a:cs typeface="Times New Roman" panose="02020603050405020304" pitchFamily="18" charset="0"/>
              </a:rPr>
              <a:t>。</a:t>
            </a:r>
            <a:r>
              <a:rPr lang="zh-CN" altLang="en-US" sz="2000" b="1" dirty="0">
                <a:solidFill>
                  <a:srgbClr val="009999"/>
                </a:solidFill>
                <a:latin typeface="Times New Roman" panose="02020603050405020304" pitchFamily="18" charset="0"/>
                <a:cs typeface="Times New Roman" panose="02020603050405020304" pitchFamily="18" charset="0"/>
              </a:rPr>
              <a:t>通过试验测得土的抗剪强度指标</a:t>
            </a:r>
            <a:r>
              <a:rPr lang="en-US" altLang="zh-CN" sz="2000" b="1" i="1" dirty="0">
                <a:solidFill>
                  <a:srgbClr val="009999"/>
                </a:solidFill>
                <a:latin typeface="Times New Roman" panose="02020603050405020304" pitchFamily="18" charset="0"/>
                <a:cs typeface="Times New Roman" panose="02020603050405020304" pitchFamily="18" charset="0"/>
              </a:rPr>
              <a:t>c</a:t>
            </a:r>
            <a:r>
              <a:rPr lang="en-US" altLang="zh-CN" sz="2000" b="1" dirty="0">
                <a:solidFill>
                  <a:srgbClr val="009999"/>
                </a:solidFill>
                <a:latin typeface="Times New Roman" panose="02020603050405020304" pitchFamily="18" charset="0"/>
                <a:cs typeface="Times New Roman" panose="02020603050405020304" pitchFamily="18" charset="0"/>
              </a:rPr>
              <a:t>=15 </a:t>
            </a:r>
            <a:r>
              <a:rPr lang="en-US" altLang="zh-CN" sz="2000" b="1" dirty="0" err="1">
                <a:solidFill>
                  <a:srgbClr val="009999"/>
                </a:solidFill>
                <a:latin typeface="Times New Roman" panose="02020603050405020304" pitchFamily="18" charset="0"/>
                <a:cs typeface="Times New Roman" panose="02020603050405020304" pitchFamily="18" charset="0"/>
              </a:rPr>
              <a:t>kPa</a:t>
            </a:r>
            <a:r>
              <a:rPr lang="en-US" altLang="zh-CN" sz="2000" b="1" dirty="0">
                <a:solidFill>
                  <a:srgbClr val="009999"/>
                </a:solidFill>
                <a:latin typeface="Times New Roman" panose="02020603050405020304" pitchFamily="18" charset="0"/>
                <a:cs typeface="Times New Roman" panose="02020603050405020304" pitchFamily="18" charset="0"/>
              </a:rPr>
              <a:t>，</a:t>
            </a:r>
            <a:r>
              <a:rPr lang="en-US" altLang="zh-CN" sz="2000" b="1" i="1" dirty="0">
                <a:solidFill>
                  <a:srgbClr val="009999"/>
                </a:solidFill>
                <a:latin typeface="Times New Roman" panose="02020603050405020304" pitchFamily="18" charset="0"/>
                <a:cs typeface="Times New Roman" panose="02020603050405020304" pitchFamily="18" charset="0"/>
                <a:sym typeface="Symbol" panose="05050102010706020507" pitchFamily="18" charset="2"/>
              </a:rPr>
              <a:t></a:t>
            </a:r>
            <a:r>
              <a:rPr lang="en-US" altLang="zh-CN" sz="2000" b="1" i="1" dirty="0">
                <a:solidFill>
                  <a:srgbClr val="009999"/>
                </a:solidFill>
                <a:latin typeface="Times New Roman" panose="02020603050405020304" pitchFamily="18" charset="0"/>
                <a:cs typeface="Times New Roman" panose="02020603050405020304" pitchFamily="18" charset="0"/>
              </a:rPr>
              <a:t> </a:t>
            </a:r>
            <a:r>
              <a:rPr lang="en-US" altLang="zh-CN" sz="2000" b="1" dirty="0">
                <a:solidFill>
                  <a:srgbClr val="009999"/>
                </a:solidFill>
                <a:latin typeface="Times New Roman" panose="02020603050405020304" pitchFamily="18" charset="0"/>
                <a:cs typeface="Times New Roman" panose="02020603050405020304" pitchFamily="18" charset="0"/>
              </a:rPr>
              <a:t>=20</a:t>
            </a:r>
            <a:r>
              <a:rPr lang="en-US" altLang="zh-CN" sz="2000" b="1" baseline="30000" dirty="0">
                <a:solidFill>
                  <a:srgbClr val="009999"/>
                </a:solidFill>
                <a:latin typeface="Times New Roman" panose="02020603050405020304" pitchFamily="18" charset="0"/>
                <a:cs typeface="Times New Roman" panose="02020603050405020304" pitchFamily="18" charset="0"/>
              </a:rPr>
              <a:t>o</a:t>
            </a:r>
            <a:r>
              <a:rPr lang="en-US" altLang="zh-CN" sz="2000" b="1" dirty="0">
                <a:solidFill>
                  <a:srgbClr val="009999"/>
                </a:solidFill>
                <a:latin typeface="Times New Roman" panose="02020603050405020304" pitchFamily="18" charset="0"/>
                <a:cs typeface="Times New Roman" panose="02020603050405020304" pitchFamily="18" charset="0"/>
              </a:rPr>
              <a:t>。</a:t>
            </a:r>
            <a:r>
              <a:rPr lang="zh-CN" altLang="en-US" sz="2000" b="1" dirty="0">
                <a:solidFill>
                  <a:srgbClr val="009999"/>
                </a:solidFill>
                <a:latin typeface="Times New Roman" panose="02020603050405020304" pitchFamily="18" charset="0"/>
                <a:cs typeface="Times New Roman" panose="02020603050405020304" pitchFamily="18" charset="0"/>
              </a:rPr>
              <a:t>试问①该单元土体处于何种状态？②单元土体最大剪应力出现在哪个面上，是否会沿剪应力最大的面发生剪破？</a:t>
            </a:r>
            <a:endParaRPr lang="zh-CN" altLang="en-US" sz="2000" b="1" dirty="0">
              <a:latin typeface="Times New Roman" panose="02020603050405020304" pitchFamily="18" charset="0"/>
              <a:cs typeface="Times New Roman" panose="02020603050405020304" pitchFamily="18" charset="0"/>
            </a:endParaRPr>
          </a:p>
        </p:txBody>
      </p:sp>
      <p:sp>
        <p:nvSpPr>
          <p:cNvPr id="76849" name="Text Box 49"/>
          <p:cNvSpPr txBox="1">
            <a:spLocks noChangeArrowheads="1"/>
          </p:cNvSpPr>
          <p:nvPr/>
        </p:nvSpPr>
        <p:spPr bwMode="auto">
          <a:xfrm>
            <a:off x="539750" y="2708275"/>
            <a:ext cx="1143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lg"/>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dirty="0">
                <a:solidFill>
                  <a:srgbClr val="FE101B"/>
                </a:solidFill>
                <a:latin typeface="Times New Roman" panose="02020603050405020304" pitchFamily="18" charset="0"/>
                <a:ea typeface="幼圆" panose="02010509060101010101" pitchFamily="49" charset="-122"/>
                <a:cs typeface="Times New Roman" panose="02020603050405020304" pitchFamily="18" charset="0"/>
              </a:rPr>
              <a:t>【</a:t>
            </a:r>
            <a:r>
              <a:rPr kumimoji="1" lang="zh-CN" altLang="en-US" sz="2400" b="1" dirty="0">
                <a:solidFill>
                  <a:srgbClr val="FE101B"/>
                </a:solidFill>
                <a:latin typeface="Times New Roman" panose="02020603050405020304" pitchFamily="18" charset="0"/>
                <a:ea typeface="幼圆" panose="02010509060101010101" pitchFamily="49" charset="-122"/>
                <a:cs typeface="Times New Roman" panose="02020603050405020304" pitchFamily="18" charset="0"/>
              </a:rPr>
              <a:t>解】</a:t>
            </a:r>
            <a:endParaRPr kumimoji="1" lang="zh-CN" altLang="en-US" sz="2400" b="1" dirty="0">
              <a:solidFill>
                <a:srgbClr val="FE101B"/>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76850" name="Text Box 50"/>
          <p:cNvSpPr txBox="1">
            <a:spLocks noChangeArrowheads="1"/>
          </p:cNvSpPr>
          <p:nvPr/>
        </p:nvSpPr>
        <p:spPr bwMode="auto">
          <a:xfrm>
            <a:off x="1497013" y="3028206"/>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lg"/>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dirty="0">
                <a:solidFill>
                  <a:srgbClr val="0000FF"/>
                </a:solidFill>
                <a:latin typeface="Times New Roman" panose="02020603050405020304" pitchFamily="18" charset="0"/>
                <a:ea typeface="+mn-ea"/>
                <a:cs typeface="Times New Roman" panose="02020603050405020304" pitchFamily="18" charset="0"/>
              </a:rPr>
              <a:t>已知</a:t>
            </a:r>
            <a:r>
              <a:rPr kumimoji="1" lang="zh-CN" altLang="en-US" sz="2400" b="1" i="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zh-CN" altLang="en-US" sz="2400" b="1" baseline="-30000" dirty="0">
                <a:solidFill>
                  <a:srgbClr val="0000FF"/>
                </a:solidFill>
                <a:latin typeface="Times New Roman" panose="02020603050405020304" pitchFamily="18" charset="0"/>
                <a:ea typeface="+mn-ea"/>
                <a:cs typeface="Times New Roman" panose="02020603050405020304" pitchFamily="18" charset="0"/>
              </a:rPr>
              <a:t>1</a:t>
            </a:r>
            <a:r>
              <a:rPr kumimoji="1" lang="zh-CN" altLang="en-US" sz="2400" b="1" dirty="0">
                <a:solidFill>
                  <a:srgbClr val="0000FF"/>
                </a:solidFill>
                <a:latin typeface="Times New Roman" panose="02020603050405020304" pitchFamily="18" charset="0"/>
                <a:ea typeface="+mn-ea"/>
                <a:cs typeface="Times New Roman" panose="02020603050405020304" pitchFamily="18" charset="0"/>
              </a:rPr>
              <a:t>=430</a:t>
            </a:r>
            <a:r>
              <a:rPr kumimoji="1" lang="en-US" altLang="zh-CN" sz="2400" b="1" dirty="0" err="1">
                <a:solidFill>
                  <a:srgbClr val="0000FF"/>
                </a:solidFill>
                <a:latin typeface="Times New Roman" panose="02020603050405020304" pitchFamily="18" charset="0"/>
                <a:ea typeface="+mn-ea"/>
                <a:cs typeface="Times New Roman" panose="02020603050405020304" pitchFamily="18" charset="0"/>
              </a:rPr>
              <a:t>kPa</a:t>
            </a:r>
            <a:r>
              <a:rPr kumimoji="1" lang="en-US" altLang="zh-CN" sz="2400" b="1" dirty="0">
                <a:solidFill>
                  <a:srgbClr val="0000FF"/>
                </a:solidFill>
                <a:latin typeface="Times New Roman" panose="02020603050405020304" pitchFamily="18" charset="0"/>
                <a:ea typeface="+mn-ea"/>
                <a:cs typeface="Times New Roman" panose="02020603050405020304" pitchFamily="18" charset="0"/>
              </a:rPr>
              <a:t>，</a:t>
            </a:r>
            <a:r>
              <a:rPr kumimoji="1" lang="en-US" altLang="zh-CN" sz="2400" b="1" i="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en-US" altLang="zh-CN" sz="2400" b="1" baseline="-30000" dirty="0">
                <a:solidFill>
                  <a:srgbClr val="0000FF"/>
                </a:solidFill>
                <a:latin typeface="Times New Roman" panose="02020603050405020304" pitchFamily="18" charset="0"/>
                <a:ea typeface="+mn-ea"/>
                <a:cs typeface="Times New Roman" panose="02020603050405020304" pitchFamily="18" charset="0"/>
              </a:rPr>
              <a:t>3</a:t>
            </a:r>
            <a:r>
              <a:rPr kumimoji="1" lang="en-US" altLang="zh-CN" sz="2400" b="1" dirty="0">
                <a:solidFill>
                  <a:srgbClr val="0000FF"/>
                </a:solidFill>
                <a:latin typeface="Times New Roman" panose="02020603050405020304" pitchFamily="18" charset="0"/>
                <a:ea typeface="+mn-ea"/>
                <a:cs typeface="Times New Roman" panose="02020603050405020304" pitchFamily="18" charset="0"/>
              </a:rPr>
              <a:t>=200kPa，</a:t>
            </a:r>
            <a:r>
              <a:rPr kumimoji="1" lang="en-US" altLang="zh-CN" sz="2400" b="1" i="1" dirty="0">
                <a:solidFill>
                  <a:srgbClr val="0000FF"/>
                </a:solidFill>
                <a:latin typeface="Times New Roman" panose="02020603050405020304" pitchFamily="18" charset="0"/>
                <a:ea typeface="+mn-ea"/>
                <a:cs typeface="Times New Roman" panose="02020603050405020304" pitchFamily="18" charset="0"/>
              </a:rPr>
              <a:t>c</a:t>
            </a:r>
            <a:r>
              <a:rPr kumimoji="1" lang="en-US" altLang="zh-CN" sz="2400" b="1" dirty="0">
                <a:solidFill>
                  <a:srgbClr val="0000FF"/>
                </a:solidFill>
                <a:latin typeface="Times New Roman" panose="02020603050405020304" pitchFamily="18" charset="0"/>
                <a:ea typeface="+mn-ea"/>
                <a:cs typeface="Times New Roman" panose="02020603050405020304" pitchFamily="18" charset="0"/>
              </a:rPr>
              <a:t>=15kPa，</a:t>
            </a:r>
            <a:r>
              <a:rPr kumimoji="1" lang="en-US" altLang="zh-CN" sz="2400" b="1" i="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en-US" altLang="zh-CN" sz="2400" b="1" i="1" dirty="0">
                <a:solidFill>
                  <a:srgbClr val="0000FF"/>
                </a:solidFill>
                <a:latin typeface="Times New Roman" panose="02020603050405020304" pitchFamily="18" charset="0"/>
                <a:ea typeface="+mn-ea"/>
                <a:cs typeface="Times New Roman" panose="02020603050405020304" pitchFamily="18" charset="0"/>
              </a:rPr>
              <a:t> </a:t>
            </a:r>
            <a:r>
              <a:rPr kumimoji="1" lang="en-US" altLang="zh-CN" sz="2400" b="1" dirty="0">
                <a:solidFill>
                  <a:srgbClr val="0000FF"/>
                </a:solidFill>
                <a:latin typeface="Times New Roman" panose="02020603050405020304" pitchFamily="18" charset="0"/>
                <a:ea typeface="+mn-ea"/>
                <a:cs typeface="Times New Roman" panose="02020603050405020304" pitchFamily="18" charset="0"/>
              </a:rPr>
              <a:t>=20</a:t>
            </a:r>
            <a:r>
              <a:rPr kumimoji="1" lang="en-US" altLang="zh-CN" sz="2400" b="1" baseline="30000" dirty="0">
                <a:solidFill>
                  <a:srgbClr val="0000FF"/>
                </a:solidFill>
                <a:latin typeface="Times New Roman" panose="02020603050405020304" pitchFamily="18" charset="0"/>
                <a:ea typeface="+mn-ea"/>
                <a:cs typeface="Times New Roman" panose="02020603050405020304" pitchFamily="18" charset="0"/>
              </a:rPr>
              <a:t>o</a:t>
            </a:r>
            <a:r>
              <a:rPr kumimoji="1" lang="en-US" altLang="zh-CN" sz="2400" b="1" dirty="0">
                <a:solidFill>
                  <a:srgbClr val="0000FF"/>
                </a:solidFill>
                <a:latin typeface="Times New Roman" panose="02020603050405020304" pitchFamily="18" charset="0"/>
                <a:ea typeface="+mn-ea"/>
                <a:cs typeface="Times New Roman" panose="02020603050405020304" pitchFamily="18" charset="0"/>
              </a:rPr>
              <a:t> </a:t>
            </a:r>
            <a:endParaRPr kumimoji="1" lang="zh-CN" altLang="en-US" sz="2400" b="1" dirty="0">
              <a:solidFill>
                <a:srgbClr val="0000FF"/>
              </a:solidFill>
              <a:latin typeface="Times New Roman" panose="02020603050405020304" pitchFamily="18" charset="0"/>
              <a:ea typeface="+mn-ea"/>
              <a:cs typeface="Times New Roman" panose="02020603050405020304" pitchFamily="18" charset="0"/>
            </a:endParaRPr>
          </a:p>
        </p:txBody>
      </p:sp>
      <p:sp>
        <p:nvSpPr>
          <p:cNvPr id="76851" name="Text Box 51"/>
          <p:cNvSpPr txBox="1">
            <a:spLocks noChangeArrowheads="1"/>
          </p:cNvSpPr>
          <p:nvPr/>
        </p:nvSpPr>
        <p:spPr bwMode="auto">
          <a:xfrm>
            <a:off x="320675" y="3592656"/>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
                <a:schemeClr val="accent1"/>
              </a:buClr>
              <a:buSzPct val="80000"/>
              <a:buFont typeface="Wingdings" panose="05000000000000000000" pitchFamily="2" charset="2"/>
              <a:buNone/>
            </a:pPr>
            <a:r>
              <a:rPr kumimoji="1" lang="zh-CN" altLang="en-US" sz="2600" b="1" dirty="0">
                <a:solidFill>
                  <a:srgbClr val="BD010A"/>
                </a:solidFill>
                <a:latin typeface="Times New Roman" panose="02020603050405020304" pitchFamily="18" charset="0"/>
                <a:ea typeface="幼圆" panose="02010509060101010101" pitchFamily="49" charset="-122"/>
                <a:cs typeface="Times New Roman" panose="02020603050405020304" pitchFamily="18" charset="0"/>
              </a:rPr>
              <a:t>1.计算法</a:t>
            </a:r>
            <a:endParaRPr kumimoji="1" lang="zh-CN" altLang="en-US" sz="2600" b="1" dirty="0">
              <a:solidFill>
                <a:srgbClr val="BD010A"/>
              </a:solidFill>
              <a:latin typeface="Times New Roman" panose="02020603050405020304" pitchFamily="18" charset="0"/>
              <a:ea typeface="幼圆" panose="02010509060101010101" pitchFamily="49" charset="-122"/>
              <a:cs typeface="Times New Roman" panose="02020603050405020304" pitchFamily="18" charset="0"/>
            </a:endParaRPr>
          </a:p>
        </p:txBody>
      </p:sp>
      <p:graphicFrame>
        <p:nvGraphicFramePr>
          <p:cNvPr id="76854" name="Object 54"/>
          <p:cNvGraphicFramePr>
            <a:graphicFrameLocks noChangeAspect="1"/>
          </p:cNvGraphicFramePr>
          <p:nvPr/>
        </p:nvGraphicFramePr>
        <p:xfrm>
          <a:off x="1674813" y="4162236"/>
          <a:ext cx="6210300" cy="741363"/>
        </p:xfrm>
        <a:graphic>
          <a:graphicData uri="http://schemas.openxmlformats.org/presentationml/2006/ole">
            <mc:AlternateContent xmlns:mc="http://schemas.openxmlformats.org/markup-compatibility/2006">
              <mc:Choice xmlns:v="urn:schemas-microsoft-com:vml" Requires="v">
                <p:oleObj spid="_x0000_s132117" name="Equation" r:id="rId1" imgW="3797300" imgH="495300" progId="Equation.3">
                  <p:embed/>
                </p:oleObj>
              </mc:Choice>
              <mc:Fallback>
                <p:oleObj name="Equation" r:id="rId1" imgW="3797300" imgH="495300" progId="Equation.3">
                  <p:embed/>
                  <p:pic>
                    <p:nvPicPr>
                      <p:cNvPr id="0" name="Object 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13" y="4162236"/>
                        <a:ext cx="62103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55" name="Text Box 55"/>
          <p:cNvSpPr txBox="1">
            <a:spLocks noChangeArrowheads="1"/>
          </p:cNvSpPr>
          <p:nvPr/>
        </p:nvSpPr>
        <p:spPr bwMode="auto">
          <a:xfrm>
            <a:off x="755576" y="5144162"/>
            <a:ext cx="7848872" cy="86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kumimoji="1" lang="zh-CN" altLang="en-US" sz="2000" b="1" dirty="0">
                <a:solidFill>
                  <a:srgbClr val="008000"/>
                </a:solidFill>
                <a:latin typeface="Times New Roman" panose="02020603050405020304" pitchFamily="18" charset="0"/>
                <a:ea typeface="+mn-ea"/>
                <a:cs typeface="Times New Roman" panose="02020603050405020304" pitchFamily="18" charset="0"/>
              </a:rPr>
              <a:t>计算结果表明：</a:t>
            </a:r>
            <a:r>
              <a:rPr kumimoji="1" lang="zh-CN" altLang="en-US" sz="2000" b="1" i="1" dirty="0">
                <a:solidFill>
                  <a:srgbClr val="009999"/>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zh-CN" altLang="en-US" sz="2000" b="1" baseline="-30000" dirty="0">
                <a:solidFill>
                  <a:srgbClr val="009999"/>
                </a:solidFill>
                <a:latin typeface="Times New Roman" panose="02020603050405020304" pitchFamily="18" charset="0"/>
                <a:ea typeface="+mn-ea"/>
                <a:cs typeface="Times New Roman" panose="02020603050405020304" pitchFamily="18" charset="0"/>
              </a:rPr>
              <a:t>1</a:t>
            </a:r>
            <a:r>
              <a:rPr kumimoji="1" lang="en-US" altLang="zh-CN" sz="2000" b="1" baseline="-30000" dirty="0">
                <a:solidFill>
                  <a:srgbClr val="009999"/>
                </a:solidFill>
                <a:latin typeface="Times New Roman" panose="02020603050405020304" pitchFamily="18" charset="0"/>
                <a:ea typeface="+mn-ea"/>
                <a:cs typeface="Times New Roman" panose="02020603050405020304" pitchFamily="18" charset="0"/>
              </a:rPr>
              <a:t>f</a:t>
            </a:r>
            <a:r>
              <a:rPr kumimoji="1" lang="zh-CN" altLang="en-US" sz="2000" b="1" dirty="0">
                <a:solidFill>
                  <a:srgbClr val="009999"/>
                </a:solidFill>
                <a:latin typeface="Times New Roman" panose="02020603050405020304" pitchFamily="18" charset="0"/>
                <a:ea typeface="+mn-ea"/>
                <a:cs typeface="Times New Roman" panose="02020603050405020304" pitchFamily="18" charset="0"/>
              </a:rPr>
              <a:t>大于该单元土体实际大主应力</a:t>
            </a:r>
            <a:r>
              <a:rPr kumimoji="1" lang="zh-CN" altLang="en-US" sz="2000" b="1" i="1" dirty="0">
                <a:solidFill>
                  <a:srgbClr val="009999"/>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zh-CN" altLang="en-US" sz="2000" b="1" baseline="-30000" dirty="0">
                <a:solidFill>
                  <a:srgbClr val="009999"/>
                </a:solidFill>
                <a:latin typeface="Times New Roman" panose="02020603050405020304" pitchFamily="18" charset="0"/>
                <a:ea typeface="+mn-ea"/>
                <a:cs typeface="Times New Roman" panose="02020603050405020304" pitchFamily="18" charset="0"/>
              </a:rPr>
              <a:t>1</a:t>
            </a:r>
            <a:r>
              <a:rPr kumimoji="1" lang="zh-CN" altLang="en-US" sz="2000" b="1" dirty="0">
                <a:solidFill>
                  <a:srgbClr val="009999"/>
                </a:solidFill>
                <a:latin typeface="Times New Roman" panose="02020603050405020304" pitchFamily="18" charset="0"/>
                <a:ea typeface="+mn-ea"/>
                <a:cs typeface="Times New Roman" panose="02020603050405020304" pitchFamily="18" charset="0"/>
              </a:rPr>
              <a:t>，实际应力圆半径小于极限应力圆半径，所以，该单元土体处于不破坏状态</a:t>
            </a:r>
            <a:r>
              <a:rPr kumimoji="1" lang="zh-CN" altLang="en-US" sz="2000" dirty="0">
                <a:solidFill>
                  <a:srgbClr val="008000"/>
                </a:solidFill>
                <a:latin typeface="Times New Roman" panose="02020603050405020304" pitchFamily="18" charset="0"/>
                <a:ea typeface="+mn-ea"/>
                <a:cs typeface="Times New Roman" panose="02020603050405020304" pitchFamily="18" charset="0"/>
              </a:rPr>
              <a:t> </a:t>
            </a:r>
            <a:endParaRPr kumimoji="1" lang="zh-CN" altLang="en-US" sz="2000" dirty="0">
              <a:solidFill>
                <a:srgbClr val="008000"/>
              </a:solidFill>
              <a:latin typeface="Times New Roman" panose="02020603050405020304" pitchFamily="18" charset="0"/>
              <a:ea typeface="+mn-ea"/>
              <a:cs typeface="Times New Roman" panose="02020603050405020304" pitchFamily="18" charset="0"/>
            </a:endParaRPr>
          </a:p>
        </p:txBody>
      </p:sp>
      <p:sp>
        <p:nvSpPr>
          <p:cNvPr id="76858" name="Text Box 58"/>
          <p:cNvSpPr txBox="1">
            <a:spLocks noChangeArrowheads="1"/>
          </p:cNvSpPr>
          <p:nvPr/>
        </p:nvSpPr>
        <p:spPr bwMode="auto">
          <a:xfrm>
            <a:off x="394395" y="4200597"/>
            <a:ext cx="1095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dirty="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（1）</a:t>
            </a:r>
            <a:endParaRPr kumimoji="1" lang="zh-CN" altLang="en-US" sz="2400" b="1" dirty="0">
              <a:solidFill>
                <a:srgbClr val="008000"/>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9" name="Rectangle 6"/>
          <p:cNvSpPr>
            <a:spLocks noChangeArrowheads="1"/>
          </p:cNvSpPr>
          <p:nvPr/>
        </p:nvSpPr>
        <p:spPr bwMode="auto">
          <a:xfrm>
            <a:off x="0" y="2190"/>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§5.2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土的抗剪强度理论</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blinds(horizontal)">
                                      <p:cBhvr>
                                        <p:cTn id="7" dur="500"/>
                                        <p:tgtEl>
                                          <p:spTgt spid="76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684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6850"/>
                                        </p:tgtEl>
                                        <p:attrNameLst>
                                          <p:attrName>style.visibility</p:attrName>
                                        </p:attrNameLst>
                                      </p:cBhvr>
                                      <p:to>
                                        <p:strVal val="visible"/>
                                      </p:to>
                                    </p:set>
                                    <p:animEffect transition="in" filter="blinds(horizontal)">
                                      <p:cBhvr>
                                        <p:cTn id="16" dur="500"/>
                                        <p:tgtEl>
                                          <p:spTgt spid="7685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768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6858"/>
                                        </p:tgtEl>
                                        <p:attrNameLst>
                                          <p:attrName>style.visibility</p:attrName>
                                        </p:attrNameLst>
                                      </p:cBhvr>
                                      <p:to>
                                        <p:strVal val="visible"/>
                                      </p:to>
                                    </p:set>
                                    <p:anim calcmode="lin" valueType="num">
                                      <p:cBhvr additive="base">
                                        <p:cTn id="25" dur="500" fill="hold"/>
                                        <p:tgtEl>
                                          <p:spTgt spid="76858"/>
                                        </p:tgtEl>
                                        <p:attrNameLst>
                                          <p:attrName>ppt_x</p:attrName>
                                        </p:attrNameLst>
                                      </p:cBhvr>
                                      <p:tavLst>
                                        <p:tav tm="0">
                                          <p:val>
                                            <p:strVal val="0-#ppt_w/2"/>
                                          </p:val>
                                        </p:tav>
                                        <p:tav tm="100000">
                                          <p:val>
                                            <p:strVal val="#ppt_x"/>
                                          </p:val>
                                        </p:tav>
                                      </p:tavLst>
                                    </p:anim>
                                    <p:anim calcmode="lin" valueType="num">
                                      <p:cBhvr additive="base">
                                        <p:cTn id="26" dur="500" fill="hold"/>
                                        <p:tgtEl>
                                          <p:spTgt spid="7685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76854"/>
                                        </p:tgtEl>
                                        <p:attrNameLst>
                                          <p:attrName>style.visibility</p:attrName>
                                        </p:attrNameLst>
                                      </p:cBhvr>
                                      <p:to>
                                        <p:strVal val="visible"/>
                                      </p:to>
                                    </p:set>
                                    <p:animEffect transition="in" filter="dissolve">
                                      <p:cBhvr>
                                        <p:cTn id="31" dur="500"/>
                                        <p:tgtEl>
                                          <p:spTgt spid="7685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6855"/>
                                        </p:tgtEl>
                                        <p:attrNameLst>
                                          <p:attrName>style.visibility</p:attrName>
                                        </p:attrNameLst>
                                      </p:cBhvr>
                                      <p:to>
                                        <p:strVal val="visible"/>
                                      </p:to>
                                    </p:set>
                                    <p:animEffect transition="in" filter="blinds(horizontal)">
                                      <p:cBhvr>
                                        <p:cTn id="36" dur="500"/>
                                        <p:tgtEl>
                                          <p:spTgt spid="76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build="p"/>
      <p:bldP spid="76849" grpId="0" autoUpdateAnimBg="0"/>
      <p:bldP spid="76850" grpId="0" autoUpdateAnimBg="0"/>
      <p:bldP spid="76851" grpId="0" autoUpdateAnimBg="0"/>
      <p:bldP spid="76855" grpId="0" autoUpdateAnimBg="0"/>
      <p:bldP spid="7685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4" name="Object 6"/>
          <p:cNvGraphicFramePr>
            <a:graphicFrameLocks noChangeAspect="1"/>
          </p:cNvGraphicFramePr>
          <p:nvPr/>
        </p:nvGraphicFramePr>
        <p:xfrm>
          <a:off x="1864519" y="901700"/>
          <a:ext cx="5905500" cy="717550"/>
        </p:xfrm>
        <a:graphic>
          <a:graphicData uri="http://schemas.openxmlformats.org/presentationml/2006/ole">
            <mc:AlternateContent xmlns:mc="http://schemas.openxmlformats.org/markup-compatibility/2006">
              <mc:Choice xmlns:v="urn:schemas-microsoft-com:vml" Requires="v">
                <p:oleObj spid="_x0000_s133217" name="Equation" r:id="rId1" imgW="3771900" imgH="495300" progId="Equation.3">
                  <p:embed/>
                </p:oleObj>
              </mc:Choice>
              <mc:Fallback>
                <p:oleObj name="Equation" r:id="rId1" imgW="3771900" imgH="495300" progId="Equation.3">
                  <p:embed/>
                  <p:pic>
                    <p:nvPicPr>
                      <p:cNvPr id="0" name="Object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519" y="901700"/>
                        <a:ext cx="59055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5" name="Text Box 7"/>
          <p:cNvSpPr txBox="1">
            <a:spLocks noChangeArrowheads="1"/>
          </p:cNvSpPr>
          <p:nvPr/>
        </p:nvSpPr>
        <p:spPr bwMode="auto">
          <a:xfrm>
            <a:off x="838200" y="1905000"/>
            <a:ext cx="8054975" cy="86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kumimoji="1" lang="zh-CN" altLang="en-US" sz="2000" b="1" dirty="0" smtClean="0">
                <a:solidFill>
                  <a:srgbClr val="008000"/>
                </a:solidFill>
                <a:latin typeface="Times New Roman" panose="02020603050405020304" pitchFamily="18" charset="0"/>
                <a:ea typeface="+mn-ea"/>
                <a:cs typeface="Times New Roman" panose="02020603050405020304" pitchFamily="18" charset="0"/>
              </a:rPr>
              <a:t>计算结果表明：</a:t>
            </a:r>
            <a:r>
              <a:rPr kumimoji="1" lang="zh-CN" altLang="en-US" sz="2000" b="1" i="1" dirty="0" smtClean="0">
                <a:solidFill>
                  <a:srgbClr val="009999"/>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zh-CN" altLang="en-US" sz="2000" b="1" i="1" dirty="0" smtClean="0">
                <a:solidFill>
                  <a:srgbClr val="009999"/>
                </a:solidFill>
                <a:latin typeface="Times New Roman" panose="02020603050405020304" pitchFamily="18" charset="0"/>
                <a:ea typeface="+mn-ea"/>
                <a:cs typeface="Times New Roman" panose="02020603050405020304" pitchFamily="18" charset="0"/>
              </a:rPr>
              <a:t> </a:t>
            </a:r>
            <a:r>
              <a:rPr kumimoji="1" lang="zh-CN" altLang="en-US" sz="2000" b="1" baseline="-30000" dirty="0" smtClean="0">
                <a:solidFill>
                  <a:srgbClr val="009999"/>
                </a:solidFill>
                <a:latin typeface="Times New Roman" panose="02020603050405020304" pitchFamily="18" charset="0"/>
                <a:ea typeface="+mn-ea"/>
                <a:cs typeface="Times New Roman" panose="02020603050405020304" pitchFamily="18" charset="0"/>
              </a:rPr>
              <a:t>3</a:t>
            </a:r>
            <a:r>
              <a:rPr kumimoji="1" lang="en-US" altLang="zh-CN" sz="2000" b="1" i="1" baseline="-30000" dirty="0" smtClean="0">
                <a:solidFill>
                  <a:srgbClr val="009999"/>
                </a:solidFill>
                <a:latin typeface="Times New Roman" panose="02020603050405020304" pitchFamily="18" charset="0"/>
                <a:ea typeface="+mn-ea"/>
                <a:cs typeface="Times New Roman" panose="02020603050405020304" pitchFamily="18" charset="0"/>
              </a:rPr>
              <a:t>f</a:t>
            </a:r>
            <a:r>
              <a:rPr kumimoji="1" lang="zh-CN" altLang="en-US" sz="2000" b="1" dirty="0" smtClean="0">
                <a:solidFill>
                  <a:srgbClr val="009999"/>
                </a:solidFill>
                <a:latin typeface="Times New Roman" panose="02020603050405020304" pitchFamily="18" charset="0"/>
                <a:ea typeface="+mn-ea"/>
                <a:cs typeface="Times New Roman" panose="02020603050405020304" pitchFamily="18" charset="0"/>
              </a:rPr>
              <a:t>小于该单元土体实际小主应力</a:t>
            </a:r>
            <a:r>
              <a:rPr kumimoji="1" lang="zh-CN" altLang="en-US" sz="2000" b="1" i="1" dirty="0" smtClean="0">
                <a:solidFill>
                  <a:srgbClr val="009999"/>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zh-CN" altLang="en-US" sz="2000" b="1" i="1" dirty="0" smtClean="0">
                <a:solidFill>
                  <a:srgbClr val="009999"/>
                </a:solidFill>
                <a:latin typeface="Times New Roman" panose="02020603050405020304" pitchFamily="18" charset="0"/>
                <a:ea typeface="+mn-ea"/>
                <a:cs typeface="Times New Roman" panose="02020603050405020304" pitchFamily="18" charset="0"/>
              </a:rPr>
              <a:t> </a:t>
            </a:r>
            <a:r>
              <a:rPr kumimoji="1" lang="zh-CN" altLang="en-US" sz="2000" b="1" baseline="-30000" dirty="0" smtClean="0">
                <a:solidFill>
                  <a:srgbClr val="009999"/>
                </a:solidFill>
                <a:latin typeface="Times New Roman" panose="02020603050405020304" pitchFamily="18" charset="0"/>
                <a:ea typeface="+mn-ea"/>
                <a:cs typeface="Times New Roman" panose="02020603050405020304" pitchFamily="18" charset="0"/>
              </a:rPr>
              <a:t>3</a:t>
            </a:r>
            <a:r>
              <a:rPr kumimoji="1" lang="zh-CN" altLang="en-US" sz="2000" b="1" dirty="0" smtClean="0">
                <a:solidFill>
                  <a:srgbClr val="009999"/>
                </a:solidFill>
                <a:latin typeface="Times New Roman" panose="02020603050405020304" pitchFamily="18" charset="0"/>
                <a:ea typeface="+mn-ea"/>
                <a:cs typeface="Times New Roman" panose="02020603050405020304" pitchFamily="18" charset="0"/>
              </a:rPr>
              <a:t>，实际应力圆半径小于极限应力圆半径 ，所以，该单元土体处于不破坏状态</a:t>
            </a:r>
            <a:r>
              <a:rPr kumimoji="1" lang="zh-CN" altLang="en-US" sz="2000" dirty="0" smtClean="0">
                <a:latin typeface="Times New Roman" panose="02020603050405020304" pitchFamily="18" charset="0"/>
                <a:ea typeface="+mn-ea"/>
                <a:cs typeface="Times New Roman" panose="02020603050405020304" pitchFamily="18" charset="0"/>
              </a:rPr>
              <a:t> </a:t>
            </a:r>
            <a:endParaRPr kumimoji="1" lang="zh-CN" altLang="en-US" sz="2000" dirty="0">
              <a:latin typeface="Times New Roman" panose="02020603050405020304" pitchFamily="18" charset="0"/>
              <a:ea typeface="+mn-ea"/>
              <a:cs typeface="Times New Roman" panose="02020603050405020304" pitchFamily="18" charset="0"/>
            </a:endParaRPr>
          </a:p>
        </p:txBody>
      </p:sp>
      <p:sp>
        <p:nvSpPr>
          <p:cNvPr id="32776" name="Text Box 8"/>
          <p:cNvSpPr txBox="1">
            <a:spLocks noChangeArrowheads="1"/>
          </p:cNvSpPr>
          <p:nvPr/>
        </p:nvSpPr>
        <p:spPr bwMode="auto">
          <a:xfrm>
            <a:off x="1527968" y="3156751"/>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dirty="0">
                <a:solidFill>
                  <a:srgbClr val="FE101B"/>
                </a:solidFill>
                <a:latin typeface="+mn-ea"/>
                <a:ea typeface="+mn-ea"/>
                <a:cs typeface="Times New Roman" panose="02020603050405020304" pitchFamily="18" charset="0"/>
              </a:rPr>
              <a:t>在剪切面</a:t>
            </a:r>
            <a:r>
              <a:rPr kumimoji="1" lang="zh-CN" altLang="en-US" sz="2400" b="1" dirty="0" smtClean="0">
                <a:solidFill>
                  <a:srgbClr val="FE101B"/>
                </a:solidFill>
                <a:latin typeface="+mn-ea"/>
                <a:ea typeface="+mn-ea"/>
                <a:cs typeface="Times New Roman" panose="02020603050405020304" pitchFamily="18" charset="0"/>
              </a:rPr>
              <a:t>上</a:t>
            </a:r>
            <a:endParaRPr kumimoji="1" lang="zh-CN" altLang="en-US" sz="2400" dirty="0">
              <a:latin typeface="+mn-ea"/>
              <a:ea typeface="+mn-ea"/>
              <a:cs typeface="Times New Roman" panose="02020603050405020304" pitchFamily="18" charset="0"/>
            </a:endParaRPr>
          </a:p>
        </p:txBody>
      </p:sp>
      <p:graphicFrame>
        <p:nvGraphicFramePr>
          <p:cNvPr id="32777" name="Object 9"/>
          <p:cNvGraphicFramePr>
            <a:graphicFrameLocks noChangeAspect="1"/>
          </p:cNvGraphicFramePr>
          <p:nvPr/>
        </p:nvGraphicFramePr>
        <p:xfrm>
          <a:off x="3635896" y="3107531"/>
          <a:ext cx="3027362" cy="646113"/>
        </p:xfrm>
        <a:graphic>
          <a:graphicData uri="http://schemas.openxmlformats.org/presentationml/2006/ole">
            <mc:AlternateContent xmlns:mc="http://schemas.openxmlformats.org/markup-compatibility/2006">
              <mc:Choice xmlns:v="urn:schemas-microsoft-com:vml" Requires="v">
                <p:oleObj spid="_x0000_s133218" name="Equation" r:id="rId3" imgW="2298700" imgH="444500" progId="Equation.3">
                  <p:embed/>
                </p:oleObj>
              </mc:Choice>
              <mc:Fallback>
                <p:oleObj name="Equation" r:id="rId3" imgW="2298700" imgH="4445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3107531"/>
                        <a:ext cx="3027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8" name="Object 10"/>
          <p:cNvGraphicFramePr>
            <a:graphicFrameLocks noChangeAspect="1"/>
          </p:cNvGraphicFramePr>
          <p:nvPr/>
        </p:nvGraphicFramePr>
        <p:xfrm>
          <a:off x="1600200" y="3886200"/>
          <a:ext cx="6096000" cy="609600"/>
        </p:xfrm>
        <a:graphic>
          <a:graphicData uri="http://schemas.openxmlformats.org/presentationml/2006/ole">
            <mc:AlternateContent xmlns:mc="http://schemas.openxmlformats.org/markup-compatibility/2006">
              <mc:Choice xmlns:v="urn:schemas-microsoft-com:vml" Requires="v">
                <p:oleObj spid="_x0000_s133219" name="Equation" r:id="rId5" imgW="3403600" imgH="444500" progId="Equation.3">
                  <p:embed/>
                </p:oleObj>
              </mc:Choice>
              <mc:Fallback>
                <p:oleObj name="Equation" r:id="rId5" imgW="3403600" imgH="4445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886200"/>
                        <a:ext cx="609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9" name="Object 11"/>
          <p:cNvGraphicFramePr>
            <a:graphicFrameLocks noChangeAspect="1"/>
          </p:cNvGraphicFramePr>
          <p:nvPr/>
        </p:nvGraphicFramePr>
        <p:xfrm>
          <a:off x="2895600" y="4572000"/>
          <a:ext cx="3581400" cy="649288"/>
        </p:xfrm>
        <a:graphic>
          <a:graphicData uri="http://schemas.openxmlformats.org/presentationml/2006/ole">
            <mc:AlternateContent xmlns:mc="http://schemas.openxmlformats.org/markup-compatibility/2006">
              <mc:Choice xmlns:v="urn:schemas-microsoft-com:vml" Requires="v">
                <p:oleObj spid="_x0000_s133220" name="Equation" r:id="rId7" imgW="2387600" imgH="444500" progId="Equation.3">
                  <p:embed/>
                </p:oleObj>
              </mc:Choice>
              <mc:Fallback>
                <p:oleObj name="Equation" r:id="rId7" imgW="2387600" imgH="4445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4572000"/>
                        <a:ext cx="3581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80" name="Text Box 12"/>
          <p:cNvSpPr txBox="1">
            <a:spLocks noChangeArrowheads="1"/>
          </p:cNvSpPr>
          <p:nvPr/>
        </p:nvSpPr>
        <p:spPr bwMode="auto">
          <a:xfrm>
            <a:off x="1567408" y="5427417"/>
            <a:ext cx="1328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dirty="0">
                <a:solidFill>
                  <a:srgbClr val="FE101B"/>
                </a:solidFill>
                <a:latin typeface="+mn-ea"/>
                <a:ea typeface="+mn-ea"/>
                <a:cs typeface="Times New Roman" panose="02020603050405020304" pitchFamily="18" charset="0"/>
              </a:rPr>
              <a:t>库仑定律</a:t>
            </a:r>
            <a:r>
              <a:rPr kumimoji="1" lang="zh-CN" altLang="en-US" sz="2400" dirty="0">
                <a:solidFill>
                  <a:srgbClr val="FE101B"/>
                </a:solidFill>
                <a:latin typeface="Times New Roman" panose="02020603050405020304" pitchFamily="18" charset="0"/>
                <a:ea typeface="幼圆" panose="02010509060101010101" pitchFamily="49" charset="-122"/>
                <a:cs typeface="Times New Roman" panose="02020603050405020304" pitchFamily="18" charset="0"/>
              </a:rPr>
              <a:t> </a:t>
            </a:r>
            <a:endParaRPr kumimoji="1" lang="zh-CN" altLang="en-US" sz="2400" dirty="0">
              <a:solidFill>
                <a:srgbClr val="FE101B"/>
              </a:solidFill>
              <a:latin typeface="Times New Roman" panose="02020603050405020304" pitchFamily="18" charset="0"/>
              <a:ea typeface="幼圆" panose="02010509060101010101" pitchFamily="49" charset="-122"/>
              <a:cs typeface="Times New Roman" panose="02020603050405020304" pitchFamily="18" charset="0"/>
            </a:endParaRPr>
          </a:p>
        </p:txBody>
      </p:sp>
      <p:graphicFrame>
        <p:nvGraphicFramePr>
          <p:cNvPr id="32781" name="Object 13"/>
          <p:cNvGraphicFramePr>
            <a:graphicFrameLocks noChangeAspect="1"/>
          </p:cNvGraphicFramePr>
          <p:nvPr/>
        </p:nvGraphicFramePr>
        <p:xfrm>
          <a:off x="3276600" y="5486400"/>
          <a:ext cx="3081338" cy="431800"/>
        </p:xfrm>
        <a:graphic>
          <a:graphicData uri="http://schemas.openxmlformats.org/presentationml/2006/ole">
            <mc:AlternateContent xmlns:mc="http://schemas.openxmlformats.org/markup-compatibility/2006">
              <mc:Choice xmlns:v="urn:schemas-microsoft-com:vml" Requires="v">
                <p:oleObj spid="_x0000_s133221" name="Equation" r:id="rId9" imgW="1955165" imgH="266700" progId="Equation.3">
                  <p:embed/>
                </p:oleObj>
              </mc:Choice>
              <mc:Fallback>
                <p:oleObj name="Equation" r:id="rId9" imgW="1955165" imgH="26670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5486400"/>
                        <a:ext cx="30813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82" name="Text Box 14"/>
          <p:cNvSpPr txBox="1">
            <a:spLocks noChangeArrowheads="1"/>
          </p:cNvSpPr>
          <p:nvPr/>
        </p:nvSpPr>
        <p:spPr bwMode="auto">
          <a:xfrm>
            <a:off x="1527968" y="6152905"/>
            <a:ext cx="533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dirty="0">
                <a:latin typeface="Times New Roman" panose="02020603050405020304" pitchFamily="18" charset="0"/>
                <a:ea typeface="幼圆" panose="02010509060101010101" pitchFamily="49" charset="-122"/>
                <a:cs typeface="Times New Roman" panose="02020603050405020304" pitchFamily="18" charset="0"/>
              </a:rPr>
              <a:t> </a:t>
            </a:r>
            <a:r>
              <a:rPr kumimoji="1" lang="zh-CN" altLang="en-US" sz="2000" b="1" dirty="0">
                <a:solidFill>
                  <a:srgbClr val="0000FF"/>
                </a:solidFill>
                <a:latin typeface="Times New Roman" panose="02020603050405020304" pitchFamily="18" charset="0"/>
                <a:ea typeface="+mn-ea"/>
                <a:cs typeface="Times New Roman" panose="02020603050405020304" pitchFamily="18" charset="0"/>
              </a:rPr>
              <a:t>由于</a:t>
            </a:r>
            <a:r>
              <a:rPr kumimoji="1" lang="en-US" altLang="zh-CN" sz="2000" b="1" i="1" dirty="0">
                <a:solidFill>
                  <a:srgbClr val="0000FF"/>
                </a:solidFill>
                <a:latin typeface="Times New Roman" panose="02020603050405020304" pitchFamily="18" charset="0"/>
                <a:ea typeface="+mn-ea"/>
                <a:cs typeface="Times New Roman" panose="02020603050405020304" pitchFamily="18" charset="0"/>
              </a:rPr>
              <a:t>τ&lt;</a:t>
            </a:r>
            <a:r>
              <a:rPr kumimoji="1" lang="en-US" altLang="zh-CN" sz="2000" b="1" i="1" dirty="0" err="1">
                <a:solidFill>
                  <a:srgbClr val="0000FF"/>
                </a:solidFill>
                <a:latin typeface="Times New Roman" panose="02020603050405020304" pitchFamily="18" charset="0"/>
                <a:ea typeface="+mn-ea"/>
                <a:cs typeface="Times New Roman" panose="02020603050405020304" pitchFamily="18" charset="0"/>
              </a:rPr>
              <a:t>τ</a:t>
            </a:r>
            <a:r>
              <a:rPr kumimoji="1" lang="en-US" altLang="zh-CN" sz="2000" b="1" i="1" baseline="-30000" dirty="0" err="1">
                <a:solidFill>
                  <a:srgbClr val="0000FF"/>
                </a:solidFill>
                <a:latin typeface="Times New Roman" panose="02020603050405020304" pitchFamily="18" charset="0"/>
                <a:ea typeface="+mn-ea"/>
                <a:cs typeface="Times New Roman" panose="02020603050405020304" pitchFamily="18" charset="0"/>
              </a:rPr>
              <a:t>f</a:t>
            </a:r>
            <a:r>
              <a:rPr kumimoji="1" lang="en-US" altLang="zh-CN" sz="2000" b="1" i="1" baseline="-30000" dirty="0">
                <a:solidFill>
                  <a:srgbClr val="0000FF"/>
                </a:solidFill>
                <a:latin typeface="Times New Roman" panose="02020603050405020304" pitchFamily="18" charset="0"/>
                <a:ea typeface="+mn-ea"/>
                <a:cs typeface="Times New Roman" panose="02020603050405020304" pitchFamily="18" charset="0"/>
              </a:rPr>
              <a:t> </a:t>
            </a:r>
            <a:r>
              <a:rPr kumimoji="1" lang="en-US" altLang="zh-CN" sz="2000" b="1" dirty="0">
                <a:solidFill>
                  <a:srgbClr val="0000FF"/>
                </a:solidFill>
                <a:latin typeface="Times New Roman" panose="02020603050405020304" pitchFamily="18" charset="0"/>
                <a:ea typeface="+mn-ea"/>
                <a:cs typeface="Times New Roman" panose="02020603050405020304" pitchFamily="18" charset="0"/>
              </a:rPr>
              <a:t>，</a:t>
            </a:r>
            <a:r>
              <a:rPr kumimoji="1" lang="zh-CN" altLang="en-US" sz="2000" b="1" dirty="0">
                <a:solidFill>
                  <a:srgbClr val="0000FF"/>
                </a:solidFill>
                <a:latin typeface="Times New Roman" panose="02020603050405020304" pitchFamily="18" charset="0"/>
                <a:ea typeface="+mn-ea"/>
                <a:cs typeface="Times New Roman" panose="02020603050405020304" pitchFamily="18" charset="0"/>
              </a:rPr>
              <a:t>所以，该单元土体处于不破坏状态</a:t>
            </a:r>
            <a:r>
              <a:rPr kumimoji="1" lang="zh-CN" altLang="en-US" sz="2000" dirty="0">
                <a:latin typeface="Times New Roman" panose="02020603050405020304" pitchFamily="18" charset="0"/>
                <a:ea typeface="+mn-ea"/>
                <a:cs typeface="Times New Roman" panose="02020603050405020304" pitchFamily="18" charset="0"/>
              </a:rPr>
              <a:t> </a:t>
            </a:r>
            <a:endParaRPr kumimoji="1" lang="zh-CN" altLang="en-US" sz="2000" dirty="0">
              <a:latin typeface="Times New Roman" panose="02020603050405020304" pitchFamily="18" charset="0"/>
              <a:ea typeface="+mn-ea"/>
              <a:cs typeface="Times New Roman" panose="02020603050405020304" pitchFamily="18" charset="0"/>
            </a:endParaRPr>
          </a:p>
        </p:txBody>
      </p:sp>
      <p:sp>
        <p:nvSpPr>
          <p:cNvPr id="32784" name="Text Box 16"/>
          <p:cNvSpPr txBox="1">
            <a:spLocks noChangeArrowheads="1"/>
          </p:cNvSpPr>
          <p:nvPr/>
        </p:nvSpPr>
        <p:spPr bwMode="auto">
          <a:xfrm>
            <a:off x="514350" y="876300"/>
            <a:ext cx="1085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dirty="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（2）</a:t>
            </a:r>
            <a:endParaRPr kumimoji="1" lang="zh-CN" altLang="en-US" sz="2400" b="1" dirty="0">
              <a:solidFill>
                <a:srgbClr val="008000"/>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32785" name="Text Box 17"/>
          <p:cNvSpPr txBox="1">
            <a:spLocks noChangeArrowheads="1"/>
          </p:cNvSpPr>
          <p:nvPr/>
        </p:nvSpPr>
        <p:spPr bwMode="auto">
          <a:xfrm>
            <a:off x="508793" y="3097600"/>
            <a:ext cx="1019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dirty="0">
                <a:solidFill>
                  <a:srgbClr val="008000"/>
                </a:solidFill>
                <a:latin typeface="Times New Roman" panose="02020603050405020304" pitchFamily="18" charset="0"/>
                <a:ea typeface="幼圆" panose="02010509060101010101" pitchFamily="49" charset="-122"/>
                <a:cs typeface="Times New Roman" panose="02020603050405020304" pitchFamily="18" charset="0"/>
              </a:rPr>
              <a:t>（3）</a:t>
            </a:r>
            <a:endParaRPr kumimoji="1" lang="zh-CN" altLang="en-US" sz="2400" b="1" dirty="0">
              <a:solidFill>
                <a:srgbClr val="008000"/>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3" name="Rectangle 6"/>
          <p:cNvSpPr>
            <a:spLocks noChangeArrowheads="1"/>
          </p:cNvSpPr>
          <p:nvPr/>
        </p:nvSpPr>
        <p:spPr bwMode="auto">
          <a:xfrm>
            <a:off x="0" y="2190"/>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§5.2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土的抗剪强度理论</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84"/>
                                        </p:tgtEl>
                                        <p:attrNameLst>
                                          <p:attrName>style.visibility</p:attrName>
                                        </p:attrNameLst>
                                      </p:cBhvr>
                                      <p:to>
                                        <p:strVal val="visible"/>
                                      </p:to>
                                    </p:set>
                                    <p:anim calcmode="lin" valueType="num">
                                      <p:cBhvr additive="base">
                                        <p:cTn id="7" dur="500" fill="hold"/>
                                        <p:tgtEl>
                                          <p:spTgt spid="32784"/>
                                        </p:tgtEl>
                                        <p:attrNameLst>
                                          <p:attrName>ppt_x</p:attrName>
                                        </p:attrNameLst>
                                      </p:cBhvr>
                                      <p:tavLst>
                                        <p:tav tm="0">
                                          <p:val>
                                            <p:strVal val="0-#ppt_w/2"/>
                                          </p:val>
                                        </p:tav>
                                        <p:tav tm="100000">
                                          <p:val>
                                            <p:strVal val="#ppt_x"/>
                                          </p:val>
                                        </p:tav>
                                      </p:tavLst>
                                    </p:anim>
                                    <p:anim calcmode="lin" valueType="num">
                                      <p:cBhvr additive="base">
                                        <p:cTn id="8" dur="500" fill="hold"/>
                                        <p:tgtEl>
                                          <p:spTgt spid="327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327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775"/>
                                        </p:tgtEl>
                                        <p:attrNameLst>
                                          <p:attrName>style.visibility</p:attrName>
                                        </p:attrNameLst>
                                      </p:cBhvr>
                                      <p:to>
                                        <p:strVal val="visible"/>
                                      </p:to>
                                    </p:set>
                                    <p:animEffect transition="in" filter="blinds(horizontal)">
                                      <p:cBhvr>
                                        <p:cTn id="17" dur="500"/>
                                        <p:tgtEl>
                                          <p:spTgt spid="3277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2785"/>
                                        </p:tgtEl>
                                        <p:attrNameLst>
                                          <p:attrName>style.visibility</p:attrName>
                                        </p:attrNameLst>
                                      </p:cBhvr>
                                      <p:to>
                                        <p:strVal val="visible"/>
                                      </p:to>
                                    </p:set>
                                    <p:anim calcmode="lin" valueType="num">
                                      <p:cBhvr additive="base">
                                        <p:cTn id="22" dur="500" fill="hold"/>
                                        <p:tgtEl>
                                          <p:spTgt spid="32785"/>
                                        </p:tgtEl>
                                        <p:attrNameLst>
                                          <p:attrName>ppt_x</p:attrName>
                                        </p:attrNameLst>
                                      </p:cBhvr>
                                      <p:tavLst>
                                        <p:tav tm="0">
                                          <p:val>
                                            <p:strVal val="0-#ppt_w/2"/>
                                          </p:val>
                                        </p:tav>
                                        <p:tav tm="100000">
                                          <p:val>
                                            <p:strVal val="#ppt_x"/>
                                          </p:val>
                                        </p:tav>
                                      </p:tavLst>
                                    </p:anim>
                                    <p:anim calcmode="lin" valueType="num">
                                      <p:cBhvr additive="base">
                                        <p:cTn id="23" dur="500" fill="hold"/>
                                        <p:tgtEl>
                                          <p:spTgt spid="3278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2776"/>
                                        </p:tgtEl>
                                        <p:attrNameLst>
                                          <p:attrName>style.visibility</p:attrName>
                                        </p:attrNameLst>
                                      </p:cBhvr>
                                      <p:to>
                                        <p:strVal val="visible"/>
                                      </p:to>
                                    </p:set>
                                    <p:animEffect transition="in" filter="blinds(horizontal)">
                                      <p:cBhvr>
                                        <p:cTn id="28" dur="500"/>
                                        <p:tgtEl>
                                          <p:spTgt spid="3277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2777"/>
                                        </p:tgtEl>
                                        <p:attrNameLst>
                                          <p:attrName>style.visibility</p:attrName>
                                        </p:attrNameLst>
                                      </p:cBhvr>
                                      <p:to>
                                        <p:strVal val="visible"/>
                                      </p:to>
                                    </p:set>
                                    <p:animEffect transition="in" filter="dissolve">
                                      <p:cBhvr>
                                        <p:cTn id="33" dur="500"/>
                                        <p:tgtEl>
                                          <p:spTgt spid="3277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2778"/>
                                        </p:tgtEl>
                                        <p:attrNameLst>
                                          <p:attrName>style.visibility</p:attrName>
                                        </p:attrNameLst>
                                      </p:cBhvr>
                                      <p:to>
                                        <p:strVal val="visible"/>
                                      </p:to>
                                    </p:set>
                                    <p:animEffect transition="in" filter="dissolve">
                                      <p:cBhvr>
                                        <p:cTn id="38" dur="500"/>
                                        <p:tgtEl>
                                          <p:spTgt spid="3277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2779"/>
                                        </p:tgtEl>
                                        <p:attrNameLst>
                                          <p:attrName>style.visibility</p:attrName>
                                        </p:attrNameLst>
                                      </p:cBhvr>
                                      <p:to>
                                        <p:strVal val="visible"/>
                                      </p:to>
                                    </p:set>
                                    <p:animEffect transition="in" filter="dissolve">
                                      <p:cBhvr>
                                        <p:cTn id="43" dur="500"/>
                                        <p:tgtEl>
                                          <p:spTgt spid="32779"/>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2780"/>
                                        </p:tgtEl>
                                        <p:attrNameLst>
                                          <p:attrName>style.visibility</p:attrName>
                                        </p:attrNameLst>
                                      </p:cBhvr>
                                      <p:to>
                                        <p:strVal val="visible"/>
                                      </p:to>
                                    </p:set>
                                    <p:animEffect transition="in" filter="blinds(horizontal)">
                                      <p:cBhvr>
                                        <p:cTn id="48" dur="500"/>
                                        <p:tgtEl>
                                          <p:spTgt spid="32780"/>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32781"/>
                                        </p:tgtEl>
                                        <p:attrNameLst>
                                          <p:attrName>style.visibility</p:attrName>
                                        </p:attrNameLst>
                                      </p:cBhvr>
                                      <p:to>
                                        <p:strVal val="visible"/>
                                      </p:to>
                                    </p:set>
                                    <p:animEffect transition="in" filter="dissolve">
                                      <p:cBhvr>
                                        <p:cTn id="53" dur="500"/>
                                        <p:tgtEl>
                                          <p:spTgt spid="32781"/>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2782"/>
                                        </p:tgtEl>
                                        <p:attrNameLst>
                                          <p:attrName>style.visibility</p:attrName>
                                        </p:attrNameLst>
                                      </p:cBhvr>
                                      <p:to>
                                        <p:strVal val="visible"/>
                                      </p:to>
                                    </p:set>
                                    <p:animEffect transition="in" filter="blinds(horizontal)">
                                      <p:cBhvr>
                                        <p:cTn id="58" dur="500"/>
                                        <p:tgtEl>
                                          <p:spTgt spid="32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autoUpdateAnimBg="0"/>
      <p:bldP spid="32776" grpId="0" autoUpdateAnimBg="0"/>
      <p:bldP spid="32780" grpId="0" autoUpdateAnimBg="0"/>
      <p:bldP spid="32782" grpId="0" autoUpdateAnimBg="0"/>
      <p:bldP spid="32784" grpId="0" autoUpdateAnimBg="0"/>
      <p:bldP spid="3278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9"/>
          <p:cNvSpPr txBox="1">
            <a:spLocks noChangeArrowheads="1"/>
          </p:cNvSpPr>
          <p:nvPr/>
        </p:nvSpPr>
        <p:spPr bwMode="auto">
          <a:xfrm>
            <a:off x="533400" y="9144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
                <a:schemeClr val="accent1"/>
              </a:buClr>
              <a:buSzPct val="80000"/>
              <a:buFont typeface="Wingdings" panose="05000000000000000000" pitchFamily="2" charset="2"/>
              <a:buNone/>
            </a:pPr>
            <a:r>
              <a:rPr kumimoji="1" lang="zh-CN" altLang="en-US" sz="2600" b="1" dirty="0">
                <a:solidFill>
                  <a:srgbClr val="BD010A"/>
                </a:solidFill>
                <a:latin typeface="Times New Roman" panose="02020603050405020304" pitchFamily="18" charset="0"/>
                <a:ea typeface="幼圆" panose="02010509060101010101" pitchFamily="49" charset="-122"/>
                <a:cs typeface="Times New Roman" panose="02020603050405020304" pitchFamily="18" charset="0"/>
              </a:rPr>
              <a:t>2</a:t>
            </a:r>
            <a:r>
              <a:rPr kumimoji="1" lang="zh-CN" altLang="en-US" sz="2600" b="1" dirty="0" smtClean="0">
                <a:solidFill>
                  <a:srgbClr val="BD010A"/>
                </a:solidFill>
                <a:latin typeface="Times New Roman" panose="02020603050405020304" pitchFamily="18" charset="0"/>
                <a:ea typeface="幼圆" panose="02010509060101010101" pitchFamily="49" charset="-122"/>
                <a:cs typeface="Times New Roman" panose="02020603050405020304" pitchFamily="18" charset="0"/>
              </a:rPr>
              <a:t>. 图解法</a:t>
            </a:r>
            <a:endParaRPr kumimoji="1" lang="zh-CN" altLang="en-US" sz="2600" b="1" dirty="0">
              <a:solidFill>
                <a:srgbClr val="BD010A"/>
              </a:solidFill>
              <a:latin typeface="Times New Roman" panose="02020603050405020304" pitchFamily="18" charset="0"/>
              <a:ea typeface="幼圆" panose="02010509060101010101" pitchFamily="49" charset="-122"/>
              <a:cs typeface="Times New Roman" panose="02020603050405020304" pitchFamily="18" charset="0"/>
            </a:endParaRPr>
          </a:p>
        </p:txBody>
      </p:sp>
      <p:grpSp>
        <p:nvGrpSpPr>
          <p:cNvPr id="2" name="Group 84"/>
          <p:cNvGrpSpPr/>
          <p:nvPr/>
        </p:nvGrpSpPr>
        <p:grpSpPr bwMode="auto">
          <a:xfrm>
            <a:off x="3508375" y="1276350"/>
            <a:ext cx="3927475" cy="1431925"/>
            <a:chOff x="866" y="804"/>
            <a:chExt cx="2474" cy="902"/>
          </a:xfrm>
        </p:grpSpPr>
        <p:sp>
          <p:nvSpPr>
            <p:cNvPr id="34853" name="Line 57"/>
            <p:cNvSpPr>
              <a:spLocks noChangeShapeType="1"/>
            </p:cNvSpPr>
            <p:nvPr/>
          </p:nvSpPr>
          <p:spPr bwMode="auto">
            <a:xfrm flipV="1">
              <a:off x="866" y="1230"/>
              <a:ext cx="1415" cy="476"/>
            </a:xfrm>
            <a:prstGeom prst="line">
              <a:avLst/>
            </a:prstGeom>
            <a:noFill/>
            <a:ln w="28575">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34854" name="Line 58"/>
            <p:cNvSpPr>
              <a:spLocks noChangeShapeType="1"/>
            </p:cNvSpPr>
            <p:nvPr/>
          </p:nvSpPr>
          <p:spPr bwMode="auto">
            <a:xfrm flipV="1">
              <a:off x="2281" y="804"/>
              <a:ext cx="1059" cy="426"/>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3" name="Group 83"/>
          <p:cNvGrpSpPr/>
          <p:nvPr/>
        </p:nvGrpSpPr>
        <p:grpSpPr bwMode="auto">
          <a:xfrm>
            <a:off x="3276600" y="914400"/>
            <a:ext cx="4368800" cy="2392363"/>
            <a:chOff x="720" y="576"/>
            <a:chExt cx="2752" cy="1507"/>
          </a:xfrm>
        </p:grpSpPr>
        <p:sp>
          <p:nvSpPr>
            <p:cNvPr id="34849" name="Line 54"/>
            <p:cNvSpPr>
              <a:spLocks noChangeShapeType="1"/>
            </p:cNvSpPr>
            <p:nvPr/>
          </p:nvSpPr>
          <p:spPr bwMode="auto">
            <a:xfrm flipH="1">
              <a:off x="866" y="1869"/>
              <a:ext cx="2606" cy="1"/>
            </a:xfrm>
            <a:prstGeom prst="line">
              <a:avLst/>
            </a:prstGeom>
            <a:noFill/>
            <a:ln w="28575">
              <a:solidFill>
                <a:srgbClr val="FF0000"/>
              </a:solidFill>
              <a:round/>
              <a:head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34850" name="Line 55"/>
            <p:cNvSpPr>
              <a:spLocks noChangeShapeType="1"/>
            </p:cNvSpPr>
            <p:nvPr/>
          </p:nvSpPr>
          <p:spPr bwMode="auto">
            <a:xfrm>
              <a:off x="866" y="588"/>
              <a:ext cx="1" cy="1281"/>
            </a:xfrm>
            <a:prstGeom prst="line">
              <a:avLst/>
            </a:prstGeom>
            <a:noFill/>
            <a:ln w="28575">
              <a:solidFill>
                <a:srgbClr val="FF0000"/>
              </a:solidFill>
              <a:round/>
              <a:head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34851" name="Text Box 62"/>
            <p:cNvSpPr txBox="1">
              <a:spLocks noChangeArrowheads="1"/>
            </p:cNvSpPr>
            <p:nvPr/>
          </p:nvSpPr>
          <p:spPr bwMode="auto">
            <a:xfrm>
              <a:off x="720" y="576"/>
              <a:ext cx="144"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accent1"/>
                </a:buClr>
                <a:buSzPct val="80000"/>
                <a:buFont typeface="Wingdings" panose="05000000000000000000" pitchFamily="2" charset="2"/>
                <a:buNone/>
              </a:pPr>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zh-CN" altLang="en-US" sz="3200" b="1">
                  <a:solidFill>
                    <a:srgbClr val="0000FF"/>
                  </a:solidFill>
                  <a:latin typeface="Times New Roman" panose="02020603050405020304" pitchFamily="18" charset="0"/>
                  <a:ea typeface="幼圆" panose="02010509060101010101" pitchFamily="49" charset="-122"/>
                  <a:cs typeface="Times New Roman" panose="02020603050405020304" pitchFamily="18" charset="0"/>
                </a:rPr>
                <a:t> </a:t>
              </a:r>
              <a:endParaRPr kumimoji="1" lang="zh-CN" altLang="en-US" sz="3200" b="1">
                <a:solidFill>
                  <a:srgbClr val="0000FF"/>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34852" name="Text Box 63"/>
            <p:cNvSpPr txBox="1">
              <a:spLocks noChangeArrowheads="1"/>
            </p:cNvSpPr>
            <p:nvPr/>
          </p:nvSpPr>
          <p:spPr bwMode="auto">
            <a:xfrm>
              <a:off x="3216" y="1776"/>
              <a:ext cx="144"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accent1"/>
                </a:buClr>
                <a:buSzPct val="80000"/>
                <a:buFont typeface="Wingdings" panose="05000000000000000000" pitchFamily="2" charset="2"/>
                <a:buNone/>
              </a:pPr>
              <a:r>
                <a:rPr kumimoji="1" lang="zh-CN" altLang="en-US"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zh-CN" altLang="en-US" sz="3200" b="1">
                  <a:solidFill>
                    <a:srgbClr val="0000FF"/>
                  </a:solidFill>
                  <a:latin typeface="Times New Roman" panose="02020603050405020304" pitchFamily="18" charset="0"/>
                  <a:ea typeface="幼圆" panose="02010509060101010101" pitchFamily="49" charset="-122"/>
                  <a:cs typeface="Times New Roman" panose="02020603050405020304" pitchFamily="18" charset="0"/>
                </a:rPr>
                <a:t> </a:t>
              </a:r>
              <a:endParaRPr kumimoji="1" lang="zh-CN" altLang="en-US" sz="3200" b="1">
                <a:solidFill>
                  <a:srgbClr val="0000FF"/>
                </a:solidFill>
                <a:latin typeface="Times New Roman" panose="02020603050405020304" pitchFamily="18" charset="0"/>
                <a:ea typeface="幼圆" panose="02010509060101010101" pitchFamily="49" charset="-122"/>
                <a:cs typeface="Times New Roman" panose="02020603050405020304" pitchFamily="18" charset="0"/>
              </a:endParaRPr>
            </a:p>
          </p:txBody>
        </p:sp>
      </p:grpSp>
      <p:grpSp>
        <p:nvGrpSpPr>
          <p:cNvPr id="4" name="Group 85"/>
          <p:cNvGrpSpPr/>
          <p:nvPr/>
        </p:nvGrpSpPr>
        <p:grpSpPr bwMode="auto">
          <a:xfrm>
            <a:off x="6642100" y="1219200"/>
            <a:ext cx="1003300" cy="379413"/>
            <a:chOff x="2840" y="768"/>
            <a:chExt cx="632" cy="239"/>
          </a:xfrm>
        </p:grpSpPr>
        <p:sp>
          <p:nvSpPr>
            <p:cNvPr id="34846" name="Line 56"/>
            <p:cNvSpPr>
              <a:spLocks noChangeShapeType="1"/>
            </p:cNvSpPr>
            <p:nvPr/>
          </p:nvSpPr>
          <p:spPr bwMode="auto">
            <a:xfrm>
              <a:off x="2840" y="1006"/>
              <a:ext cx="523" cy="1"/>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47" name="Line 61"/>
            <p:cNvSpPr>
              <a:spLocks noChangeShapeType="1"/>
            </p:cNvSpPr>
            <p:nvPr/>
          </p:nvSpPr>
          <p:spPr bwMode="auto">
            <a:xfrm flipH="1" flipV="1">
              <a:off x="3072" y="912"/>
              <a:ext cx="18" cy="9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48" name="Rectangle 64"/>
            <p:cNvSpPr>
              <a:spLocks noChangeArrowheads="1"/>
            </p:cNvSpPr>
            <p:nvPr/>
          </p:nvSpPr>
          <p:spPr bwMode="auto">
            <a:xfrm>
              <a:off x="3356" y="768"/>
              <a:ext cx="1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endParaRPr kumimoji="1" lang="zh-CN" altLang="en-US" sz="2400" b="1" i="1">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sp>
        <p:nvSpPr>
          <p:cNvPr id="41025" name="Rectangle 65"/>
          <p:cNvSpPr>
            <a:spLocks noChangeArrowheads="1"/>
          </p:cNvSpPr>
          <p:nvPr/>
        </p:nvSpPr>
        <p:spPr bwMode="auto">
          <a:xfrm>
            <a:off x="3300413" y="2673350"/>
            <a:ext cx="1349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400" b="1" i="1">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c</a:t>
            </a:r>
            <a:endParaRPr kumimoji="1" lang="en-US" altLang="zh-CN" sz="2400" b="1" i="1">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nvGrpSpPr>
          <p:cNvPr id="5" name="Group 91"/>
          <p:cNvGrpSpPr/>
          <p:nvPr/>
        </p:nvGrpSpPr>
        <p:grpSpPr bwMode="auto">
          <a:xfrm>
            <a:off x="4968875" y="2435225"/>
            <a:ext cx="1622425" cy="906463"/>
            <a:chOff x="1786" y="1534"/>
            <a:chExt cx="1022" cy="571"/>
          </a:xfrm>
        </p:grpSpPr>
        <p:sp>
          <p:nvSpPr>
            <p:cNvPr id="34844" name="Freeform 60"/>
            <p:cNvSpPr/>
            <p:nvPr/>
          </p:nvSpPr>
          <p:spPr bwMode="auto">
            <a:xfrm>
              <a:off x="1786" y="1534"/>
              <a:ext cx="934" cy="335"/>
            </a:xfrm>
            <a:custGeom>
              <a:avLst/>
              <a:gdLst>
                <a:gd name="T0" fmla="*/ 0 w 6535"/>
                <a:gd name="T1" fmla="*/ 0 h 2349"/>
                <a:gd name="T2" fmla="*/ 0 w 6535"/>
                <a:gd name="T3" fmla="*/ 0 h 2349"/>
                <a:gd name="T4" fmla="*/ 0 w 6535"/>
                <a:gd name="T5" fmla="*/ 0 h 2349"/>
                <a:gd name="T6" fmla="*/ 0 w 6535"/>
                <a:gd name="T7" fmla="*/ 0 h 2349"/>
                <a:gd name="T8" fmla="*/ 0 w 6535"/>
                <a:gd name="T9" fmla="*/ 0 h 2349"/>
                <a:gd name="T10" fmla="*/ 0 w 6535"/>
                <a:gd name="T11" fmla="*/ 0 h 2349"/>
                <a:gd name="T12" fmla="*/ 0 w 6535"/>
                <a:gd name="T13" fmla="*/ 0 h 2349"/>
                <a:gd name="T14" fmla="*/ 0 w 6535"/>
                <a:gd name="T15" fmla="*/ 0 h 2349"/>
                <a:gd name="T16" fmla="*/ 0 w 6535"/>
                <a:gd name="T17" fmla="*/ 0 h 2349"/>
                <a:gd name="T18" fmla="*/ 0 w 6535"/>
                <a:gd name="T19" fmla="*/ 0 h 2349"/>
                <a:gd name="T20" fmla="*/ 0 w 6535"/>
                <a:gd name="T21" fmla="*/ 0 h 2349"/>
                <a:gd name="T22" fmla="*/ 0 w 6535"/>
                <a:gd name="T23" fmla="*/ 0 h 23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35"/>
                <a:gd name="T37" fmla="*/ 0 h 2349"/>
                <a:gd name="T38" fmla="*/ 6535 w 6535"/>
                <a:gd name="T39" fmla="*/ 2349 h 23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35" h="2349">
                  <a:moveTo>
                    <a:pt x="6535" y="2349"/>
                  </a:moveTo>
                  <a:lnTo>
                    <a:pt x="6208" y="1638"/>
                  </a:lnTo>
                  <a:lnTo>
                    <a:pt x="5730" y="1017"/>
                  </a:lnTo>
                  <a:lnTo>
                    <a:pt x="5124" y="522"/>
                  </a:lnTo>
                  <a:lnTo>
                    <a:pt x="4421" y="177"/>
                  </a:lnTo>
                  <a:lnTo>
                    <a:pt x="3659" y="0"/>
                  </a:lnTo>
                  <a:lnTo>
                    <a:pt x="2876" y="0"/>
                  </a:lnTo>
                  <a:lnTo>
                    <a:pt x="2114" y="177"/>
                  </a:lnTo>
                  <a:lnTo>
                    <a:pt x="1412" y="522"/>
                  </a:lnTo>
                  <a:lnTo>
                    <a:pt x="805" y="1017"/>
                  </a:lnTo>
                  <a:lnTo>
                    <a:pt x="327" y="1638"/>
                  </a:lnTo>
                  <a:lnTo>
                    <a:pt x="0" y="2349"/>
                  </a:lnTo>
                </a:path>
              </a:pathLst>
            </a:custGeom>
            <a:noFill/>
            <a:ln w="28575">
              <a:solidFill>
                <a:srgbClr val="000000"/>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45" name="Rectangle 66"/>
            <p:cNvSpPr>
              <a:spLocks noChangeArrowheads="1"/>
            </p:cNvSpPr>
            <p:nvPr/>
          </p:nvSpPr>
          <p:spPr bwMode="auto">
            <a:xfrm>
              <a:off x="2626" y="1872"/>
              <a:ext cx="18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400" b="1" baseline="-30000">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1</a:t>
              </a:r>
              <a:endParaRPr kumimoji="1" lang="zh-CN" altLang="en-US" sz="2400" b="1" baseline="-30000">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grpSp>
        <p:nvGrpSpPr>
          <p:cNvPr id="6" name="Group 92"/>
          <p:cNvGrpSpPr/>
          <p:nvPr/>
        </p:nvGrpSpPr>
        <p:grpSpPr bwMode="auto">
          <a:xfrm>
            <a:off x="4745038" y="1933575"/>
            <a:ext cx="2414587" cy="1408113"/>
            <a:chOff x="1645" y="1218"/>
            <a:chExt cx="1521" cy="887"/>
          </a:xfrm>
        </p:grpSpPr>
        <p:sp>
          <p:nvSpPr>
            <p:cNvPr id="34841" name="Freeform 59"/>
            <p:cNvSpPr/>
            <p:nvPr/>
          </p:nvSpPr>
          <p:spPr bwMode="auto">
            <a:xfrm>
              <a:off x="1786" y="1218"/>
              <a:ext cx="1301" cy="651"/>
            </a:xfrm>
            <a:custGeom>
              <a:avLst/>
              <a:gdLst>
                <a:gd name="T0" fmla="*/ 0 w 9105"/>
                <a:gd name="T1" fmla="*/ 0 h 4556"/>
                <a:gd name="T2" fmla="*/ 0 w 9105"/>
                <a:gd name="T3" fmla="*/ 0 h 4556"/>
                <a:gd name="T4" fmla="*/ 0 w 9105"/>
                <a:gd name="T5" fmla="*/ 0 h 4556"/>
                <a:gd name="T6" fmla="*/ 0 w 9105"/>
                <a:gd name="T7" fmla="*/ 0 h 4556"/>
                <a:gd name="T8" fmla="*/ 0 w 9105"/>
                <a:gd name="T9" fmla="*/ 0 h 4556"/>
                <a:gd name="T10" fmla="*/ 0 w 9105"/>
                <a:gd name="T11" fmla="*/ 0 h 4556"/>
                <a:gd name="T12" fmla="*/ 0 w 9105"/>
                <a:gd name="T13" fmla="*/ 0 h 4556"/>
                <a:gd name="T14" fmla="*/ 0 w 9105"/>
                <a:gd name="T15" fmla="*/ 0 h 4556"/>
                <a:gd name="T16" fmla="*/ 0 w 9105"/>
                <a:gd name="T17" fmla="*/ 0 h 4556"/>
                <a:gd name="T18" fmla="*/ 0 w 9105"/>
                <a:gd name="T19" fmla="*/ 0 h 4556"/>
                <a:gd name="T20" fmla="*/ 0 w 9105"/>
                <a:gd name="T21" fmla="*/ 0 h 4556"/>
                <a:gd name="T22" fmla="*/ 0 w 9105"/>
                <a:gd name="T23" fmla="*/ 0 h 4556"/>
                <a:gd name="T24" fmla="*/ 0 w 9105"/>
                <a:gd name="T25" fmla="*/ 0 h 4556"/>
                <a:gd name="T26" fmla="*/ 0 w 9105"/>
                <a:gd name="T27" fmla="*/ 0 h 4556"/>
                <a:gd name="T28" fmla="*/ 0 w 9105"/>
                <a:gd name="T29" fmla="*/ 0 h 4556"/>
                <a:gd name="T30" fmla="*/ 0 w 9105"/>
                <a:gd name="T31" fmla="*/ 0 h 4556"/>
                <a:gd name="T32" fmla="*/ 0 w 9105"/>
                <a:gd name="T33" fmla="*/ 0 h 4556"/>
                <a:gd name="T34" fmla="*/ 0 w 9105"/>
                <a:gd name="T35" fmla="*/ 0 h 4556"/>
                <a:gd name="T36" fmla="*/ 0 w 9105"/>
                <a:gd name="T37" fmla="*/ 0 h 4556"/>
                <a:gd name="T38" fmla="*/ 0 w 9105"/>
                <a:gd name="T39" fmla="*/ 0 h 4556"/>
                <a:gd name="T40" fmla="*/ 0 w 9105"/>
                <a:gd name="T41" fmla="*/ 0 h 4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05"/>
                <a:gd name="T64" fmla="*/ 0 h 4556"/>
                <a:gd name="T65" fmla="*/ 9105 w 9105"/>
                <a:gd name="T66" fmla="*/ 4556 h 45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05" h="4556">
                  <a:moveTo>
                    <a:pt x="9105" y="4556"/>
                  </a:moveTo>
                  <a:lnTo>
                    <a:pt x="9049" y="3843"/>
                  </a:lnTo>
                  <a:lnTo>
                    <a:pt x="8882" y="3148"/>
                  </a:lnTo>
                  <a:lnTo>
                    <a:pt x="8609" y="2488"/>
                  </a:lnTo>
                  <a:lnTo>
                    <a:pt x="8236" y="1879"/>
                  </a:lnTo>
                  <a:lnTo>
                    <a:pt x="7773" y="1335"/>
                  </a:lnTo>
                  <a:lnTo>
                    <a:pt x="7229" y="871"/>
                  </a:lnTo>
                  <a:lnTo>
                    <a:pt x="6620" y="497"/>
                  </a:lnTo>
                  <a:lnTo>
                    <a:pt x="5960" y="223"/>
                  </a:lnTo>
                  <a:lnTo>
                    <a:pt x="5266" y="56"/>
                  </a:lnTo>
                  <a:lnTo>
                    <a:pt x="4553" y="0"/>
                  </a:lnTo>
                  <a:lnTo>
                    <a:pt x="3841" y="56"/>
                  </a:lnTo>
                  <a:lnTo>
                    <a:pt x="3147" y="223"/>
                  </a:lnTo>
                  <a:lnTo>
                    <a:pt x="2487" y="497"/>
                  </a:lnTo>
                  <a:lnTo>
                    <a:pt x="1878" y="871"/>
                  </a:lnTo>
                  <a:lnTo>
                    <a:pt x="1334" y="1335"/>
                  </a:lnTo>
                  <a:lnTo>
                    <a:pt x="871" y="1879"/>
                  </a:lnTo>
                  <a:lnTo>
                    <a:pt x="497" y="2488"/>
                  </a:lnTo>
                  <a:lnTo>
                    <a:pt x="223" y="3148"/>
                  </a:lnTo>
                  <a:lnTo>
                    <a:pt x="56" y="3843"/>
                  </a:lnTo>
                  <a:lnTo>
                    <a:pt x="0" y="4556"/>
                  </a:lnTo>
                </a:path>
              </a:pathLst>
            </a:custGeom>
            <a:noFill/>
            <a:ln w="2857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42" name="Rectangle 67"/>
            <p:cNvSpPr>
              <a:spLocks noChangeArrowheads="1"/>
            </p:cNvSpPr>
            <p:nvPr/>
          </p:nvSpPr>
          <p:spPr bwMode="auto">
            <a:xfrm>
              <a:off x="2941" y="1872"/>
              <a:ext cx="22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en-US" altLang="zh-CN" sz="2400" b="1" baseline="-30000">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1f</a:t>
              </a:r>
              <a:endParaRPr kumimoji="1" lang="zh-CN" altLang="en-US" sz="2400" b="1" baseline="-30000">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sp>
          <p:nvSpPr>
            <p:cNvPr id="34843" name="Rectangle 68"/>
            <p:cNvSpPr>
              <a:spLocks noChangeArrowheads="1"/>
            </p:cNvSpPr>
            <p:nvPr/>
          </p:nvSpPr>
          <p:spPr bwMode="auto">
            <a:xfrm>
              <a:off x="1645" y="1872"/>
              <a:ext cx="22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a:t>
              </a:r>
              <a:r>
                <a:rPr kumimoji="1" lang="zh-CN" altLang="en-US" sz="2400" b="1" baseline="-30000">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3</a:t>
              </a:r>
              <a:r>
                <a:rPr kumimoji="1" lang="en-US" altLang="zh-CN" sz="2400" b="1" baseline="-30000">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rPr>
                <a:t>f</a:t>
              </a:r>
              <a:endParaRPr kumimoji="1" lang="zh-CN" altLang="en-US" sz="2400" b="1" baseline="-30000">
                <a:solidFill>
                  <a:srgbClr val="FE101B"/>
                </a:solidFill>
                <a:latin typeface="Times New Roman" panose="02020603050405020304" pitchFamily="18" charset="0"/>
                <a:ea typeface="幼圆" panose="02010509060101010101" pitchFamily="49" charset="-122"/>
                <a:cs typeface="Times New Roman" panose="02020603050405020304" pitchFamily="18" charset="0"/>
                <a:sym typeface="Symbol" panose="05050102010706020507" pitchFamily="18" charset="2"/>
              </a:endParaRPr>
            </a:p>
          </p:txBody>
        </p:sp>
      </p:grpSp>
      <p:grpSp>
        <p:nvGrpSpPr>
          <p:cNvPr id="7" name="Group 87"/>
          <p:cNvGrpSpPr/>
          <p:nvPr/>
        </p:nvGrpSpPr>
        <p:grpSpPr bwMode="auto">
          <a:xfrm>
            <a:off x="3886200" y="1219200"/>
            <a:ext cx="1752600" cy="1295400"/>
            <a:chOff x="1104" y="768"/>
            <a:chExt cx="1104" cy="816"/>
          </a:xfrm>
        </p:grpSpPr>
        <p:sp>
          <p:nvSpPr>
            <p:cNvPr id="34839" name="Line 69"/>
            <p:cNvSpPr>
              <a:spLocks noChangeShapeType="1"/>
            </p:cNvSpPr>
            <p:nvPr/>
          </p:nvSpPr>
          <p:spPr bwMode="auto">
            <a:xfrm flipH="1" flipV="1">
              <a:off x="1776" y="1056"/>
              <a:ext cx="288" cy="528"/>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34840" name="Text Box 70"/>
            <p:cNvSpPr txBox="1">
              <a:spLocks noChangeArrowheads="1"/>
            </p:cNvSpPr>
            <p:nvPr/>
          </p:nvSpPr>
          <p:spPr bwMode="auto">
            <a:xfrm>
              <a:off x="1104" y="768"/>
              <a:ext cx="110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accent1"/>
                </a:buClr>
                <a:buSzPct val="80000"/>
                <a:buFont typeface="Wingdings" panose="05000000000000000000" pitchFamily="2" charset="2"/>
                <a:buNone/>
              </a:pPr>
              <a:r>
                <a:rPr kumimoji="1" lang="zh-CN" altLang="en-US" sz="20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实际应力圆</a:t>
              </a:r>
              <a:endParaRPr kumimoji="1" lang="zh-CN" altLang="en-US" sz="20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endParaRPr>
            </a:p>
          </p:txBody>
        </p:sp>
      </p:grpSp>
      <p:grpSp>
        <p:nvGrpSpPr>
          <p:cNvPr id="8" name="Group 86"/>
          <p:cNvGrpSpPr/>
          <p:nvPr/>
        </p:nvGrpSpPr>
        <p:grpSpPr bwMode="auto">
          <a:xfrm>
            <a:off x="6934200" y="1676400"/>
            <a:ext cx="1828800" cy="838200"/>
            <a:chOff x="3024" y="1056"/>
            <a:chExt cx="1152" cy="528"/>
          </a:xfrm>
        </p:grpSpPr>
        <p:sp>
          <p:nvSpPr>
            <p:cNvPr id="34837" name="Text Box 71"/>
            <p:cNvSpPr txBox="1">
              <a:spLocks noChangeArrowheads="1"/>
            </p:cNvSpPr>
            <p:nvPr/>
          </p:nvSpPr>
          <p:spPr bwMode="auto">
            <a:xfrm>
              <a:off x="3072" y="1056"/>
              <a:ext cx="110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accent1"/>
                </a:buClr>
                <a:buSzPct val="80000"/>
                <a:buFont typeface="Wingdings" panose="05000000000000000000" pitchFamily="2" charset="2"/>
                <a:buNone/>
              </a:pPr>
              <a:r>
                <a:rPr kumimoji="1" lang="zh-CN" altLang="en-US" sz="20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极限应力圆</a:t>
              </a:r>
              <a:endParaRPr kumimoji="1" lang="zh-CN" altLang="en-US" sz="20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34838" name="Line 72"/>
            <p:cNvSpPr>
              <a:spLocks noChangeShapeType="1"/>
            </p:cNvSpPr>
            <p:nvPr/>
          </p:nvSpPr>
          <p:spPr bwMode="auto">
            <a:xfrm flipV="1">
              <a:off x="3024" y="1344"/>
              <a:ext cx="384" cy="240"/>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grpSp>
      <p:sp>
        <p:nvSpPr>
          <p:cNvPr id="41033" name="Text Box 73"/>
          <p:cNvSpPr txBox="1">
            <a:spLocks noChangeArrowheads="1"/>
          </p:cNvSpPr>
          <p:nvPr/>
        </p:nvSpPr>
        <p:spPr bwMode="auto">
          <a:xfrm>
            <a:off x="1066800" y="3429000"/>
            <a:ext cx="4495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accent1"/>
              </a:buClr>
              <a:buSzPct val="80000"/>
              <a:buFont typeface="Wingdings" panose="05000000000000000000" pitchFamily="2" charset="2"/>
              <a:buNone/>
            </a:pPr>
            <a:r>
              <a:rPr kumimoji="1" lang="zh-CN" altLang="en-US" sz="2000" b="1" dirty="0">
                <a:solidFill>
                  <a:srgbClr val="0000FF"/>
                </a:solidFill>
                <a:latin typeface="Times New Roman" panose="02020603050405020304" pitchFamily="18" charset="0"/>
                <a:ea typeface="+mn-ea"/>
                <a:cs typeface="Times New Roman" panose="02020603050405020304" pitchFamily="18" charset="0"/>
              </a:rPr>
              <a:t>最大剪应力与主应力作用面成45</a:t>
            </a:r>
            <a:r>
              <a:rPr kumimoji="1" lang="en-US" altLang="zh-CN" sz="2000" b="1" baseline="30000" dirty="0">
                <a:solidFill>
                  <a:srgbClr val="0000FF"/>
                </a:solidFill>
                <a:latin typeface="Times New Roman" panose="02020603050405020304" pitchFamily="18" charset="0"/>
                <a:ea typeface="+mn-ea"/>
                <a:cs typeface="Times New Roman" panose="02020603050405020304" pitchFamily="18" charset="0"/>
              </a:rPr>
              <a:t>o</a:t>
            </a:r>
            <a:endParaRPr kumimoji="1" lang="zh-CN" altLang="en-US" sz="2000" b="1" dirty="0">
              <a:solidFill>
                <a:srgbClr val="0000FF"/>
              </a:solidFill>
              <a:latin typeface="Times New Roman" panose="02020603050405020304" pitchFamily="18" charset="0"/>
              <a:ea typeface="+mn-ea"/>
              <a:cs typeface="Times New Roman" panose="02020603050405020304" pitchFamily="18" charset="0"/>
            </a:endParaRPr>
          </a:p>
        </p:txBody>
      </p:sp>
      <p:graphicFrame>
        <p:nvGraphicFramePr>
          <p:cNvPr id="41035" name="Object 75"/>
          <p:cNvGraphicFramePr>
            <a:graphicFrameLocks noChangeAspect="1"/>
          </p:cNvGraphicFramePr>
          <p:nvPr/>
        </p:nvGraphicFramePr>
        <p:xfrm>
          <a:off x="2743200" y="3716338"/>
          <a:ext cx="3363913" cy="723900"/>
        </p:xfrm>
        <a:graphic>
          <a:graphicData uri="http://schemas.openxmlformats.org/presentationml/2006/ole">
            <mc:AlternateContent xmlns:mc="http://schemas.openxmlformats.org/markup-compatibility/2006">
              <mc:Choice xmlns:v="urn:schemas-microsoft-com:vml" Requires="v">
                <p:oleObj spid="_x0000_s134206" name="Equation" r:id="rId1" imgW="1447165" imgH="342900" progId="Equation.DSMT4">
                  <p:embed/>
                </p:oleObj>
              </mc:Choice>
              <mc:Fallback>
                <p:oleObj name="Equation" r:id="rId1" imgW="1447165" imgH="342900" progId="Equation.DSMT4">
                  <p:embed/>
                  <p:pic>
                    <p:nvPicPr>
                      <p:cNvPr id="0" name="Object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716338"/>
                        <a:ext cx="33639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37" name="Text Box 77"/>
          <p:cNvSpPr txBox="1">
            <a:spLocks noChangeArrowheads="1"/>
          </p:cNvSpPr>
          <p:nvPr/>
        </p:nvSpPr>
        <p:spPr bwMode="auto">
          <a:xfrm>
            <a:off x="1066800" y="4494213"/>
            <a:ext cx="32891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accent1"/>
              </a:buClr>
              <a:buSzPct val="80000"/>
              <a:buFont typeface="Wingdings" panose="05000000000000000000" pitchFamily="2" charset="2"/>
              <a:buNone/>
            </a:pPr>
            <a:r>
              <a:rPr kumimoji="1" lang="zh-CN" altLang="en-US" sz="2000" b="1" dirty="0">
                <a:solidFill>
                  <a:srgbClr val="0000FF"/>
                </a:solidFill>
                <a:latin typeface="Times New Roman" panose="02020603050405020304" pitchFamily="18" charset="0"/>
                <a:ea typeface="+mn-ea"/>
                <a:cs typeface="Times New Roman" panose="02020603050405020304" pitchFamily="18" charset="0"/>
              </a:rPr>
              <a:t>最大剪应力面上的法向应力</a:t>
            </a:r>
            <a:endParaRPr kumimoji="1" lang="zh-CN" altLang="en-US" sz="2000" b="1" dirty="0">
              <a:solidFill>
                <a:srgbClr val="0000FF"/>
              </a:solidFill>
              <a:latin typeface="Times New Roman" panose="02020603050405020304" pitchFamily="18" charset="0"/>
              <a:ea typeface="+mn-ea"/>
              <a:cs typeface="Times New Roman" panose="02020603050405020304" pitchFamily="18" charset="0"/>
            </a:endParaRPr>
          </a:p>
        </p:txBody>
      </p:sp>
      <p:graphicFrame>
        <p:nvGraphicFramePr>
          <p:cNvPr id="41038" name="Object 78"/>
          <p:cNvGraphicFramePr>
            <a:graphicFrameLocks noChangeAspect="1"/>
          </p:cNvGraphicFramePr>
          <p:nvPr/>
        </p:nvGraphicFramePr>
        <p:xfrm>
          <a:off x="3014663" y="4876800"/>
          <a:ext cx="3429000" cy="779463"/>
        </p:xfrm>
        <a:graphic>
          <a:graphicData uri="http://schemas.openxmlformats.org/presentationml/2006/ole">
            <mc:AlternateContent xmlns:mc="http://schemas.openxmlformats.org/markup-compatibility/2006">
              <mc:Choice xmlns:v="urn:schemas-microsoft-com:vml" Requires="v">
                <p:oleObj spid="_x0000_s134207" name="Equation" r:id="rId3" imgW="1358265" imgH="342900" progId="Equation.DSMT4">
                  <p:embed/>
                </p:oleObj>
              </mc:Choice>
              <mc:Fallback>
                <p:oleObj name="Equation" r:id="rId3" imgW="1358265" imgH="342900" progId="Equation.DSMT4">
                  <p:embed/>
                  <p:pic>
                    <p:nvPicPr>
                      <p:cNvPr id="0" name="Object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663" y="4876800"/>
                        <a:ext cx="34290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0" name="Text Box 80"/>
          <p:cNvSpPr txBox="1">
            <a:spLocks noChangeArrowheads="1"/>
          </p:cNvSpPr>
          <p:nvPr/>
        </p:nvSpPr>
        <p:spPr bwMode="auto">
          <a:xfrm>
            <a:off x="1066800" y="57277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000" b="1" dirty="0">
                <a:solidFill>
                  <a:srgbClr val="FE101B"/>
                </a:solidFill>
                <a:latin typeface="+mn-ea"/>
                <a:ea typeface="+mn-ea"/>
                <a:cs typeface="Times New Roman" panose="02020603050405020304" pitchFamily="18" charset="0"/>
              </a:rPr>
              <a:t>由库仑定律</a:t>
            </a:r>
            <a:r>
              <a:rPr kumimoji="1" lang="zh-CN" altLang="en-US" sz="2000" dirty="0">
                <a:latin typeface="+mn-ea"/>
                <a:ea typeface="+mn-ea"/>
                <a:cs typeface="Times New Roman" panose="02020603050405020304" pitchFamily="18" charset="0"/>
              </a:rPr>
              <a:t> </a:t>
            </a:r>
            <a:endParaRPr kumimoji="1" lang="zh-CN" altLang="en-US" sz="2000" dirty="0">
              <a:latin typeface="+mn-ea"/>
              <a:ea typeface="+mn-ea"/>
              <a:cs typeface="Times New Roman" panose="02020603050405020304" pitchFamily="18" charset="0"/>
            </a:endParaRPr>
          </a:p>
        </p:txBody>
      </p:sp>
      <p:graphicFrame>
        <p:nvGraphicFramePr>
          <p:cNvPr id="41041" name="Object 81"/>
          <p:cNvGraphicFramePr>
            <a:graphicFrameLocks noChangeAspect="1"/>
          </p:cNvGraphicFramePr>
          <p:nvPr/>
        </p:nvGraphicFramePr>
        <p:xfrm>
          <a:off x="3216275" y="5715000"/>
          <a:ext cx="3011488" cy="431800"/>
        </p:xfrm>
        <a:graphic>
          <a:graphicData uri="http://schemas.openxmlformats.org/presentationml/2006/ole">
            <mc:AlternateContent xmlns:mc="http://schemas.openxmlformats.org/markup-compatibility/2006">
              <mc:Choice xmlns:v="urn:schemas-microsoft-com:vml" Requires="v">
                <p:oleObj spid="_x0000_s134208" name="Equation" r:id="rId5" imgW="1968500" imgH="266700" progId="Equation.3">
                  <p:embed/>
                </p:oleObj>
              </mc:Choice>
              <mc:Fallback>
                <p:oleObj name="Equation" r:id="rId5" imgW="1968500" imgH="266700" progId="Equation.3">
                  <p:embed/>
                  <p:pic>
                    <p:nvPicPr>
                      <p:cNvPr id="0" name="Object 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6275" y="5715000"/>
                        <a:ext cx="30114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2" name="Text Box 82"/>
          <p:cNvSpPr txBox="1">
            <a:spLocks noChangeArrowheads="1"/>
          </p:cNvSpPr>
          <p:nvPr/>
        </p:nvSpPr>
        <p:spPr bwMode="auto">
          <a:xfrm>
            <a:off x="1066800" y="6205537"/>
            <a:ext cx="71688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000" b="1" dirty="0">
                <a:solidFill>
                  <a:srgbClr val="0000FF"/>
                </a:solidFill>
                <a:latin typeface="Times New Roman" panose="02020603050405020304" pitchFamily="18" charset="0"/>
                <a:ea typeface="+mn-ea"/>
                <a:cs typeface="Times New Roman" panose="02020603050405020304" pitchFamily="18" charset="0"/>
              </a:rPr>
              <a:t>最大剪应力面上</a:t>
            </a:r>
            <a:r>
              <a:rPr kumimoji="1" lang="en-US" altLang="zh-CN" sz="2000" b="1" i="1" dirty="0">
                <a:solidFill>
                  <a:srgbClr val="0000FF"/>
                </a:solidFill>
                <a:latin typeface="Times New Roman" panose="02020603050405020304" pitchFamily="18" charset="0"/>
                <a:ea typeface="+mn-ea"/>
                <a:cs typeface="Times New Roman" panose="02020603050405020304" pitchFamily="18" charset="0"/>
              </a:rPr>
              <a:t>τ</a:t>
            </a:r>
            <a:r>
              <a:rPr kumimoji="1" lang="en-US" altLang="zh-CN" sz="2000" b="1" dirty="0">
                <a:solidFill>
                  <a:srgbClr val="0000FF"/>
                </a:solidFill>
                <a:latin typeface="Times New Roman" panose="02020603050405020304" pitchFamily="18" charset="0"/>
                <a:ea typeface="+mn-ea"/>
                <a:cs typeface="Times New Roman" panose="02020603050405020304" pitchFamily="18" charset="0"/>
              </a:rPr>
              <a:t>&lt;</a:t>
            </a:r>
            <a:r>
              <a:rPr kumimoji="1" lang="en-US" altLang="zh-CN" sz="2000" b="1" i="1" dirty="0" err="1">
                <a:solidFill>
                  <a:srgbClr val="0000FF"/>
                </a:solidFill>
                <a:latin typeface="Times New Roman" panose="02020603050405020304" pitchFamily="18" charset="0"/>
                <a:ea typeface="+mn-ea"/>
                <a:cs typeface="Times New Roman" panose="02020603050405020304" pitchFamily="18" charset="0"/>
              </a:rPr>
              <a:t>τ</a:t>
            </a:r>
            <a:r>
              <a:rPr kumimoji="1" lang="en-US" altLang="zh-CN" sz="2000" b="1" i="1" baseline="-30000" dirty="0" err="1">
                <a:solidFill>
                  <a:srgbClr val="0000FF"/>
                </a:solidFill>
                <a:latin typeface="Times New Roman" panose="02020603050405020304" pitchFamily="18" charset="0"/>
                <a:ea typeface="+mn-ea"/>
                <a:cs typeface="Times New Roman" panose="02020603050405020304" pitchFamily="18" charset="0"/>
              </a:rPr>
              <a:t>f</a:t>
            </a:r>
            <a:r>
              <a:rPr kumimoji="1" lang="en-US" altLang="zh-CN" sz="2000" b="1" i="1" baseline="-30000" dirty="0">
                <a:solidFill>
                  <a:srgbClr val="0000FF"/>
                </a:solidFill>
                <a:latin typeface="Times New Roman" panose="02020603050405020304" pitchFamily="18" charset="0"/>
                <a:ea typeface="+mn-ea"/>
                <a:cs typeface="Times New Roman" panose="02020603050405020304" pitchFamily="18" charset="0"/>
              </a:rPr>
              <a:t> </a:t>
            </a:r>
            <a:r>
              <a:rPr kumimoji="1" lang="en-US" altLang="zh-CN" sz="2000" b="1" dirty="0">
                <a:solidFill>
                  <a:srgbClr val="0000FF"/>
                </a:solidFill>
                <a:latin typeface="Times New Roman" panose="02020603050405020304" pitchFamily="18" charset="0"/>
                <a:ea typeface="+mn-ea"/>
                <a:cs typeface="Times New Roman" panose="02020603050405020304" pitchFamily="18" charset="0"/>
              </a:rPr>
              <a:t>，</a:t>
            </a:r>
            <a:r>
              <a:rPr kumimoji="1" lang="zh-CN" altLang="en-US" sz="2000" b="1" dirty="0">
                <a:solidFill>
                  <a:srgbClr val="0000FF"/>
                </a:solidFill>
                <a:latin typeface="Times New Roman" panose="02020603050405020304" pitchFamily="18" charset="0"/>
                <a:ea typeface="+mn-ea"/>
                <a:cs typeface="Times New Roman" panose="02020603050405020304" pitchFamily="18" charset="0"/>
              </a:rPr>
              <a:t>所以，不会沿剪应力最大的面发生破坏</a:t>
            </a:r>
            <a:r>
              <a:rPr kumimoji="1" lang="en-US" altLang="zh-CN" sz="2000" b="1" dirty="0">
                <a:solidFill>
                  <a:srgbClr val="0000FF"/>
                </a:solidFill>
                <a:latin typeface="Times New Roman" panose="02020603050405020304" pitchFamily="18" charset="0"/>
                <a:ea typeface="+mn-ea"/>
                <a:cs typeface="Times New Roman" panose="02020603050405020304" pitchFamily="18" charset="0"/>
              </a:rPr>
              <a:t> </a:t>
            </a:r>
            <a:endParaRPr kumimoji="1" lang="en-US" altLang="zh-CN" sz="2000" b="1" dirty="0">
              <a:solidFill>
                <a:srgbClr val="0000FF"/>
              </a:solidFill>
              <a:latin typeface="Times New Roman" panose="02020603050405020304" pitchFamily="18" charset="0"/>
              <a:ea typeface="+mn-ea"/>
              <a:cs typeface="Times New Roman" panose="02020603050405020304" pitchFamily="18" charset="0"/>
            </a:endParaRPr>
          </a:p>
        </p:txBody>
      </p:sp>
      <p:sp>
        <p:nvSpPr>
          <p:cNvPr id="41048" name="Line 88"/>
          <p:cNvSpPr>
            <a:spLocks noChangeShapeType="1"/>
          </p:cNvSpPr>
          <p:nvPr/>
        </p:nvSpPr>
        <p:spPr bwMode="auto">
          <a:xfrm>
            <a:off x="5715000" y="2438400"/>
            <a:ext cx="0" cy="533400"/>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41050" name="Rectangle 90"/>
          <p:cNvSpPr>
            <a:spLocks noChangeArrowheads="1"/>
          </p:cNvSpPr>
          <p:nvPr/>
        </p:nvSpPr>
        <p:spPr bwMode="auto">
          <a:xfrm>
            <a:off x="5403850" y="2057400"/>
            <a:ext cx="668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400" b="1" i="1">
                <a:solidFill>
                  <a:srgbClr val="0000FF"/>
                </a:solidFill>
                <a:latin typeface="Times New Roman" panose="02020603050405020304" pitchFamily="18" charset="0"/>
                <a:ea typeface="幼圆" panose="02010509060101010101" pitchFamily="49" charset="-122"/>
                <a:cs typeface="Times New Roman" panose="02020603050405020304" pitchFamily="18" charset="0"/>
              </a:rPr>
              <a:t>τ</a:t>
            </a:r>
            <a:r>
              <a:rPr kumimoji="1" lang="en-US" altLang="zh-CN"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max</a:t>
            </a:r>
            <a:endParaRPr kumimoji="1" lang="zh-CN" altLang="en-US" sz="2400" b="1" i="1" baseline="-30000">
              <a:solidFill>
                <a:srgbClr val="0000FF"/>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38" name="Rectangle 6"/>
          <p:cNvSpPr>
            <a:spLocks noChangeArrowheads="1"/>
          </p:cNvSpPr>
          <p:nvPr/>
        </p:nvSpPr>
        <p:spPr bwMode="auto">
          <a:xfrm>
            <a:off x="0" y="2190"/>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§5.2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土的抗剪强度理论</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10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ppt_w/2"/>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heckerboard(across)">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heckerboard(across)">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1033"/>
                                        </p:tgtEl>
                                        <p:attrNameLst>
                                          <p:attrName>style.visibility</p:attrName>
                                        </p:attrNameLst>
                                      </p:cBhvr>
                                      <p:to>
                                        <p:strVal val="visible"/>
                                      </p:to>
                                    </p:set>
                                    <p:animEffect transition="in" filter="blinds(horizontal)">
                                      <p:cBhvr>
                                        <p:cTn id="49" dur="500"/>
                                        <p:tgtEl>
                                          <p:spTgt spid="410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1048"/>
                                        </p:tgtEl>
                                        <p:attrNameLst>
                                          <p:attrName>style.visibility</p:attrName>
                                        </p:attrNameLst>
                                      </p:cBhvr>
                                      <p:to>
                                        <p:strVal val="visible"/>
                                      </p:to>
                                    </p:set>
                                    <p:animEffect transition="in" filter="wipe(down)">
                                      <p:cBhvr>
                                        <p:cTn id="54" dur="500"/>
                                        <p:tgtEl>
                                          <p:spTgt spid="41048"/>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410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41035"/>
                                        </p:tgtEl>
                                        <p:attrNameLst>
                                          <p:attrName>style.visibility</p:attrName>
                                        </p:attrNameLst>
                                      </p:cBhvr>
                                      <p:to>
                                        <p:strVal val="visible"/>
                                      </p:to>
                                    </p:set>
                                    <p:animEffect transition="in" filter="dissolve">
                                      <p:cBhvr>
                                        <p:cTn id="63" dur="500"/>
                                        <p:tgtEl>
                                          <p:spTgt spid="41035"/>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41037"/>
                                        </p:tgtEl>
                                        <p:attrNameLst>
                                          <p:attrName>style.visibility</p:attrName>
                                        </p:attrNameLst>
                                      </p:cBhvr>
                                      <p:to>
                                        <p:strVal val="visible"/>
                                      </p:to>
                                    </p:set>
                                    <p:animEffect transition="in" filter="dissolve">
                                      <p:cBhvr>
                                        <p:cTn id="68" dur="500"/>
                                        <p:tgtEl>
                                          <p:spTgt spid="41037"/>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nodeType="clickEffect">
                                  <p:stCondLst>
                                    <p:cond delay="0"/>
                                  </p:stCondLst>
                                  <p:childTnLst>
                                    <p:set>
                                      <p:cBhvr>
                                        <p:cTn id="72" dur="1" fill="hold">
                                          <p:stCondLst>
                                            <p:cond delay="0"/>
                                          </p:stCondLst>
                                        </p:cTn>
                                        <p:tgtEl>
                                          <p:spTgt spid="41038"/>
                                        </p:tgtEl>
                                        <p:attrNameLst>
                                          <p:attrName>style.visibility</p:attrName>
                                        </p:attrNameLst>
                                      </p:cBhvr>
                                      <p:to>
                                        <p:strVal val="visible"/>
                                      </p:to>
                                    </p:set>
                                    <p:animEffect transition="in" filter="dissolve">
                                      <p:cBhvr>
                                        <p:cTn id="73" dur="500"/>
                                        <p:tgtEl>
                                          <p:spTgt spid="41038"/>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41040"/>
                                        </p:tgtEl>
                                        <p:attrNameLst>
                                          <p:attrName>style.visibility</p:attrName>
                                        </p:attrNameLst>
                                      </p:cBhvr>
                                      <p:to>
                                        <p:strVal val="visible"/>
                                      </p:to>
                                    </p:set>
                                    <p:animEffect transition="in" filter="blinds(horizontal)">
                                      <p:cBhvr>
                                        <p:cTn id="78" dur="500"/>
                                        <p:tgtEl>
                                          <p:spTgt spid="41040"/>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nodeType="clickEffect">
                                  <p:stCondLst>
                                    <p:cond delay="0"/>
                                  </p:stCondLst>
                                  <p:childTnLst>
                                    <p:set>
                                      <p:cBhvr>
                                        <p:cTn id="82" dur="1" fill="hold">
                                          <p:stCondLst>
                                            <p:cond delay="0"/>
                                          </p:stCondLst>
                                        </p:cTn>
                                        <p:tgtEl>
                                          <p:spTgt spid="41041"/>
                                        </p:tgtEl>
                                        <p:attrNameLst>
                                          <p:attrName>style.visibility</p:attrName>
                                        </p:attrNameLst>
                                      </p:cBhvr>
                                      <p:to>
                                        <p:strVal val="visible"/>
                                      </p:to>
                                    </p:set>
                                    <p:animEffect transition="in" filter="dissolve">
                                      <p:cBhvr>
                                        <p:cTn id="83" dur="500"/>
                                        <p:tgtEl>
                                          <p:spTgt spid="4104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41042"/>
                                        </p:tgtEl>
                                        <p:attrNameLst>
                                          <p:attrName>style.visibility</p:attrName>
                                        </p:attrNameLst>
                                      </p:cBhvr>
                                      <p:to>
                                        <p:strVal val="visible"/>
                                      </p:to>
                                    </p:set>
                                    <p:animEffect transition="in" filter="blinds(horizontal)">
                                      <p:cBhvr>
                                        <p:cTn id="88" dur="500"/>
                                        <p:tgtEl>
                                          <p:spTgt spid="4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5" grpId="0" autoUpdateAnimBg="0"/>
      <p:bldP spid="41033" grpId="0" autoUpdateAnimBg="0"/>
      <p:bldP spid="41037" grpId="0" autoUpdateAnimBg="0"/>
      <p:bldP spid="41040" grpId="0" autoUpdateAnimBg="0"/>
      <p:bldP spid="41042" grpId="0" autoUpdateAnimBg="0"/>
      <p:bldP spid="4105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28638" y="620688"/>
            <a:ext cx="814781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kumimoji="1" lang="zh-CN" altLang="en-US" sz="2400" b="1" dirty="0" smtClean="0">
                <a:solidFill>
                  <a:srgbClr val="FF0000"/>
                </a:solidFill>
                <a:latin typeface="Times New Roman" panose="02020603050405020304" pitchFamily="18" charset="0"/>
                <a:ea typeface="+mn-ea"/>
                <a:cs typeface="Times New Roman" panose="02020603050405020304" pitchFamily="18" charset="0"/>
              </a:rPr>
              <a:t>例</a:t>
            </a:r>
            <a:r>
              <a:rPr kumimoji="1" lang="zh-CN" altLang="en-US" sz="2400" b="1" dirty="0" smtClean="0">
                <a:solidFill>
                  <a:srgbClr val="008000"/>
                </a:solidFill>
                <a:latin typeface="Times New Roman" panose="02020603050405020304" pitchFamily="18" charset="0"/>
                <a:ea typeface="+mn-ea"/>
                <a:cs typeface="Times New Roman" panose="02020603050405020304" pitchFamily="18" charset="0"/>
              </a:rPr>
              <a:t> </a:t>
            </a:r>
            <a:r>
              <a:rPr kumimoji="1" lang="zh-CN" altLang="en-US" sz="2400" b="1" dirty="0">
                <a:solidFill>
                  <a:srgbClr val="008000"/>
                </a:solidFill>
                <a:latin typeface="Times New Roman" panose="02020603050405020304" pitchFamily="18" charset="0"/>
                <a:ea typeface="+mn-ea"/>
                <a:cs typeface="Times New Roman" panose="02020603050405020304" pitchFamily="18" charset="0"/>
              </a:rPr>
              <a:t>某砂土地基，</a:t>
            </a:r>
            <a:r>
              <a:rPr kumimoji="1" lang="el-GR" altLang="zh-CN" sz="2400" b="1" dirty="0">
                <a:solidFill>
                  <a:srgbClr val="008000"/>
                </a:solidFill>
                <a:latin typeface="Times New Roman" panose="02020603050405020304" pitchFamily="18" charset="0"/>
                <a:ea typeface="+mn-ea"/>
                <a:cs typeface="Times New Roman" panose="02020603050405020304" pitchFamily="18" charset="0"/>
              </a:rPr>
              <a:t>φ</a:t>
            </a:r>
            <a:r>
              <a:rPr kumimoji="1" lang="en-US" altLang="zh-CN" sz="2400" b="1" dirty="0">
                <a:solidFill>
                  <a:srgbClr val="008000"/>
                </a:solidFill>
                <a:latin typeface="Times New Roman" panose="02020603050405020304" pitchFamily="18" charset="0"/>
                <a:ea typeface="+mn-ea"/>
                <a:cs typeface="Times New Roman" panose="02020603050405020304" pitchFamily="18" charset="0"/>
              </a:rPr>
              <a:t>=</a:t>
            </a:r>
            <a:r>
              <a:rPr kumimoji="1" lang="zh-CN" altLang="en-US" sz="2400" b="1" dirty="0">
                <a:solidFill>
                  <a:srgbClr val="008000"/>
                </a:solidFill>
                <a:latin typeface="Times New Roman" panose="02020603050405020304" pitchFamily="18" charset="0"/>
                <a:ea typeface="+mn-ea"/>
                <a:cs typeface="Times New Roman" panose="02020603050405020304" pitchFamily="18" charset="0"/>
              </a:rPr>
              <a:t>30</a:t>
            </a:r>
            <a:r>
              <a:rPr kumimoji="1" lang="zh-CN" altLang="en-US" sz="2400" b="1" baseline="30000" dirty="0">
                <a:solidFill>
                  <a:srgbClr val="008000"/>
                </a:solidFill>
                <a:latin typeface="Times New Roman" panose="02020603050405020304" pitchFamily="18" charset="0"/>
                <a:ea typeface="+mn-ea"/>
                <a:cs typeface="Times New Roman" panose="02020603050405020304" pitchFamily="18" charset="0"/>
              </a:rPr>
              <a:t>。</a:t>
            </a:r>
            <a:r>
              <a:rPr kumimoji="1" lang="zh-CN" altLang="en-US" sz="2400" b="1" dirty="0">
                <a:solidFill>
                  <a:srgbClr val="008000"/>
                </a:solidFill>
                <a:latin typeface="Times New Roman" panose="02020603050405020304" pitchFamily="18" charset="0"/>
                <a:ea typeface="+mn-ea"/>
                <a:cs typeface="Times New Roman" panose="02020603050405020304" pitchFamily="18" charset="0"/>
              </a:rPr>
              <a:t>，若地基中某点的应力</a:t>
            </a:r>
            <a:r>
              <a:rPr kumimoji="1" lang="el-GR" altLang="zh-CN" sz="2400" b="1" dirty="0">
                <a:solidFill>
                  <a:srgbClr val="008000"/>
                </a:solidFill>
                <a:latin typeface="Times New Roman" panose="02020603050405020304" pitchFamily="18" charset="0"/>
                <a:ea typeface="+mn-ea"/>
                <a:cs typeface="Times New Roman" panose="02020603050405020304" pitchFamily="18" charset="0"/>
              </a:rPr>
              <a:t>σ</a:t>
            </a:r>
            <a:r>
              <a:rPr kumimoji="1" lang="en-US" altLang="zh-CN" sz="2400" b="1" baseline="-25000" dirty="0">
                <a:solidFill>
                  <a:srgbClr val="008000"/>
                </a:solidFill>
                <a:latin typeface="Times New Roman" panose="02020603050405020304" pitchFamily="18" charset="0"/>
                <a:ea typeface="+mn-ea"/>
                <a:cs typeface="Times New Roman" panose="02020603050405020304" pitchFamily="18" charset="0"/>
              </a:rPr>
              <a:t>1</a:t>
            </a:r>
            <a:r>
              <a:rPr kumimoji="1" lang="en-US" altLang="zh-CN" sz="2400" b="1" dirty="0">
                <a:solidFill>
                  <a:srgbClr val="008000"/>
                </a:solidFill>
                <a:latin typeface="Times New Roman" panose="02020603050405020304" pitchFamily="18" charset="0"/>
                <a:ea typeface="+mn-ea"/>
                <a:cs typeface="Times New Roman" panose="02020603050405020304" pitchFamily="18" charset="0"/>
              </a:rPr>
              <a:t>     =100kPa，</a:t>
            </a:r>
            <a:r>
              <a:rPr kumimoji="1" lang="el-GR" altLang="zh-CN" sz="2400" b="1" dirty="0">
                <a:solidFill>
                  <a:srgbClr val="008000"/>
                </a:solidFill>
                <a:latin typeface="Times New Roman" panose="02020603050405020304" pitchFamily="18" charset="0"/>
                <a:ea typeface="+mn-ea"/>
                <a:cs typeface="Times New Roman" panose="02020603050405020304" pitchFamily="18" charset="0"/>
              </a:rPr>
              <a:t>σ</a:t>
            </a:r>
            <a:r>
              <a:rPr kumimoji="1" lang="en-US" altLang="zh-CN" sz="2400" b="1" baseline="-25000" dirty="0">
                <a:solidFill>
                  <a:srgbClr val="008000"/>
                </a:solidFill>
                <a:latin typeface="Times New Roman" panose="02020603050405020304" pitchFamily="18" charset="0"/>
                <a:ea typeface="+mn-ea"/>
                <a:cs typeface="Times New Roman" panose="02020603050405020304" pitchFamily="18" charset="0"/>
              </a:rPr>
              <a:t>3</a:t>
            </a:r>
            <a:r>
              <a:rPr kumimoji="1" lang="en-US" altLang="zh-CN" sz="2400" b="1" dirty="0">
                <a:solidFill>
                  <a:srgbClr val="008000"/>
                </a:solidFill>
                <a:latin typeface="Times New Roman" panose="02020603050405020304" pitchFamily="18" charset="0"/>
                <a:ea typeface="+mn-ea"/>
                <a:cs typeface="Times New Roman" panose="02020603050405020304" pitchFamily="18" charset="0"/>
              </a:rPr>
              <a:t>=30kPa，</a:t>
            </a:r>
            <a:r>
              <a:rPr kumimoji="1" lang="zh-CN" altLang="en-US" sz="2400" b="1" dirty="0">
                <a:solidFill>
                  <a:srgbClr val="008000"/>
                </a:solidFill>
                <a:latin typeface="Times New Roman" panose="02020603050405020304" pitchFamily="18" charset="0"/>
                <a:ea typeface="+mn-ea"/>
                <a:cs typeface="Times New Roman" panose="02020603050405020304" pitchFamily="18" charset="0"/>
              </a:rPr>
              <a:t>问该点是否剪破？</a:t>
            </a:r>
            <a:endParaRPr kumimoji="1" lang="zh-CN" altLang="en-US" sz="2400" b="1" dirty="0">
              <a:solidFill>
                <a:srgbClr val="008000"/>
              </a:solidFill>
              <a:latin typeface="Times New Roman" panose="02020603050405020304" pitchFamily="18" charset="0"/>
              <a:ea typeface="+mn-ea"/>
              <a:cs typeface="Times New Roman" panose="02020603050405020304" pitchFamily="18" charset="0"/>
            </a:endParaRPr>
          </a:p>
          <a:p>
            <a:pPr algn="ctr" eaLnBrk="1" hangingPunct="1">
              <a:lnSpc>
                <a:spcPct val="150000"/>
              </a:lnSpc>
              <a:spcBef>
                <a:spcPct val="50000"/>
              </a:spcBef>
            </a:pPr>
            <a:r>
              <a:rPr kumimoji="1" lang="zh-CN" altLang="en-US" sz="2400" b="1" dirty="0">
                <a:solidFill>
                  <a:srgbClr val="008000"/>
                </a:solidFill>
                <a:latin typeface="Times New Roman" panose="02020603050405020304" pitchFamily="18" charset="0"/>
                <a:ea typeface="+mn-ea"/>
                <a:cs typeface="Times New Roman" panose="02020603050405020304" pitchFamily="18" charset="0"/>
              </a:rPr>
              <a:t>    </a:t>
            </a:r>
            <a:r>
              <a:rPr kumimoji="1" lang="en-US" altLang="zh-CN" sz="2400" b="1" dirty="0">
                <a:solidFill>
                  <a:srgbClr val="008000"/>
                </a:solidFill>
                <a:latin typeface="Times New Roman" panose="02020603050405020304" pitchFamily="18" charset="0"/>
                <a:ea typeface="+mn-ea"/>
                <a:cs typeface="Times New Roman" panose="02020603050405020304" pitchFamily="18" charset="0"/>
              </a:rPr>
              <a:t>【</a:t>
            </a:r>
            <a:r>
              <a:rPr kumimoji="1" lang="zh-CN" altLang="en-US" sz="2400" b="1" dirty="0">
                <a:solidFill>
                  <a:srgbClr val="008000"/>
                </a:solidFill>
                <a:latin typeface="Times New Roman" panose="02020603050405020304" pitchFamily="18" charset="0"/>
                <a:ea typeface="+mn-ea"/>
                <a:cs typeface="Times New Roman" panose="02020603050405020304" pitchFamily="18" charset="0"/>
              </a:rPr>
              <a:t>自习</a:t>
            </a:r>
            <a:r>
              <a:rPr kumimoji="1" lang="en-US" altLang="zh-CN" sz="2400" b="1" dirty="0">
                <a:solidFill>
                  <a:srgbClr val="008000"/>
                </a:solidFill>
                <a:latin typeface="Times New Roman" panose="02020603050405020304" pitchFamily="18" charset="0"/>
                <a:ea typeface="+mn-ea"/>
                <a:cs typeface="Times New Roman" panose="02020603050405020304" pitchFamily="18" charset="0"/>
              </a:rPr>
              <a:t>】</a:t>
            </a:r>
            <a:endParaRPr kumimoji="1" lang="en-US" altLang="zh-CN" sz="2400" b="1" dirty="0">
              <a:solidFill>
                <a:srgbClr val="008000"/>
              </a:solidFill>
              <a:latin typeface="Times New Roman" panose="02020603050405020304" pitchFamily="18" charset="0"/>
              <a:ea typeface="+mn-ea"/>
              <a:cs typeface="Times New Roman" panose="02020603050405020304" pitchFamily="18" charset="0"/>
            </a:endParaRPr>
          </a:p>
          <a:p>
            <a:pPr eaLnBrk="1" hangingPunct="1">
              <a:lnSpc>
                <a:spcPct val="150000"/>
              </a:lnSpc>
              <a:spcBef>
                <a:spcPct val="50000"/>
              </a:spcBef>
            </a:pPr>
            <a:r>
              <a:rPr kumimoji="1" lang="zh-CN" altLang="en-US" sz="2400" b="1" dirty="0" smtClean="0">
                <a:solidFill>
                  <a:srgbClr val="FF0000"/>
                </a:solidFill>
                <a:latin typeface="Times New Roman" panose="02020603050405020304" pitchFamily="18" charset="0"/>
                <a:ea typeface="+mn-ea"/>
                <a:cs typeface="Times New Roman" panose="02020603050405020304" pitchFamily="18" charset="0"/>
              </a:rPr>
              <a:t>例</a:t>
            </a:r>
            <a:r>
              <a:rPr kumimoji="1" lang="zh-CN" altLang="en-US" sz="2400" b="1" dirty="0" smtClean="0">
                <a:solidFill>
                  <a:srgbClr val="008000"/>
                </a:solidFill>
                <a:latin typeface="Times New Roman" panose="02020603050405020304" pitchFamily="18" charset="0"/>
                <a:ea typeface="+mn-ea"/>
                <a:cs typeface="Times New Roman" panose="02020603050405020304" pitchFamily="18" charset="0"/>
              </a:rPr>
              <a:t> 某黏性</a:t>
            </a:r>
            <a:r>
              <a:rPr kumimoji="1" lang="zh-CN" altLang="en-US" sz="2400" b="1" dirty="0">
                <a:solidFill>
                  <a:srgbClr val="008000"/>
                </a:solidFill>
                <a:latin typeface="Times New Roman" panose="02020603050405020304" pitchFamily="18" charset="0"/>
                <a:ea typeface="+mn-ea"/>
                <a:cs typeface="Times New Roman" panose="02020603050405020304" pitchFamily="18" charset="0"/>
              </a:rPr>
              <a:t>土地基， </a:t>
            </a:r>
            <a:r>
              <a:rPr kumimoji="1" lang="el-GR" altLang="zh-CN" sz="2400" b="1" dirty="0">
                <a:solidFill>
                  <a:srgbClr val="008000"/>
                </a:solidFill>
                <a:latin typeface="Times New Roman" panose="02020603050405020304" pitchFamily="18" charset="0"/>
                <a:ea typeface="+mn-ea"/>
                <a:cs typeface="Times New Roman" panose="02020603050405020304" pitchFamily="18" charset="0"/>
              </a:rPr>
              <a:t>φ</a:t>
            </a:r>
            <a:r>
              <a:rPr kumimoji="1" lang="en-US" altLang="zh-CN" sz="2400" b="1" dirty="0">
                <a:solidFill>
                  <a:srgbClr val="008000"/>
                </a:solidFill>
                <a:latin typeface="Times New Roman" panose="02020603050405020304" pitchFamily="18" charset="0"/>
                <a:ea typeface="+mn-ea"/>
                <a:cs typeface="Times New Roman" panose="02020603050405020304" pitchFamily="18" charset="0"/>
              </a:rPr>
              <a:t>=</a:t>
            </a:r>
            <a:r>
              <a:rPr kumimoji="1" lang="zh-CN" altLang="en-US" sz="2400" b="1" dirty="0">
                <a:solidFill>
                  <a:srgbClr val="008000"/>
                </a:solidFill>
                <a:latin typeface="Times New Roman" panose="02020603050405020304" pitchFamily="18" charset="0"/>
                <a:ea typeface="+mn-ea"/>
                <a:cs typeface="Times New Roman" panose="02020603050405020304" pitchFamily="18" charset="0"/>
              </a:rPr>
              <a:t>25</a:t>
            </a:r>
            <a:r>
              <a:rPr kumimoji="1" lang="zh-CN" altLang="en-US" sz="2400" b="1" baseline="30000" dirty="0">
                <a:solidFill>
                  <a:srgbClr val="008000"/>
                </a:solidFill>
                <a:latin typeface="Times New Roman" panose="02020603050405020304" pitchFamily="18" charset="0"/>
                <a:ea typeface="+mn-ea"/>
                <a:cs typeface="Times New Roman" panose="02020603050405020304" pitchFamily="18" charset="0"/>
              </a:rPr>
              <a:t>0</a:t>
            </a:r>
            <a:r>
              <a:rPr kumimoji="1" lang="zh-CN" altLang="en-US" sz="2400" b="1" dirty="0">
                <a:solidFill>
                  <a:srgbClr val="008000"/>
                </a:solidFill>
                <a:latin typeface="Times New Roman" panose="02020603050405020304" pitchFamily="18" charset="0"/>
                <a:ea typeface="+mn-ea"/>
                <a:cs typeface="Times New Roman" panose="02020603050405020304" pitchFamily="18" charset="0"/>
              </a:rPr>
              <a:t>，</a:t>
            </a:r>
            <a:r>
              <a:rPr kumimoji="1" lang="en-US" altLang="zh-CN" sz="2400" b="1" dirty="0">
                <a:solidFill>
                  <a:srgbClr val="008000"/>
                </a:solidFill>
                <a:latin typeface="Times New Roman" panose="02020603050405020304" pitchFamily="18" charset="0"/>
                <a:ea typeface="+mn-ea"/>
                <a:cs typeface="Times New Roman" panose="02020603050405020304" pitchFamily="18" charset="0"/>
              </a:rPr>
              <a:t>c=15kPa。</a:t>
            </a:r>
            <a:r>
              <a:rPr kumimoji="1" lang="zh-CN" altLang="en-US" sz="2400" b="1" dirty="0">
                <a:solidFill>
                  <a:srgbClr val="008000"/>
                </a:solidFill>
                <a:latin typeface="Times New Roman" panose="02020603050405020304" pitchFamily="18" charset="0"/>
                <a:ea typeface="+mn-ea"/>
                <a:cs typeface="Times New Roman" panose="02020603050405020304" pitchFamily="18" charset="0"/>
              </a:rPr>
              <a:t>地基中有</a:t>
            </a:r>
            <a:r>
              <a:rPr kumimoji="1" lang="en-US" altLang="zh-CN" sz="2400" b="1" dirty="0">
                <a:solidFill>
                  <a:srgbClr val="008000"/>
                </a:solidFill>
                <a:latin typeface="Times New Roman" panose="02020603050405020304" pitchFamily="18" charset="0"/>
                <a:ea typeface="+mn-ea"/>
                <a:cs typeface="Times New Roman" panose="02020603050405020304" pitchFamily="18" charset="0"/>
              </a:rPr>
              <a:t>A、B</a:t>
            </a:r>
            <a:r>
              <a:rPr kumimoji="1" lang="zh-CN" altLang="en-US" sz="2400" b="1" dirty="0">
                <a:solidFill>
                  <a:srgbClr val="008000"/>
                </a:solidFill>
                <a:latin typeface="Times New Roman" panose="02020603050405020304" pitchFamily="18" charset="0"/>
                <a:ea typeface="+mn-ea"/>
                <a:cs typeface="Times New Roman" panose="02020603050405020304" pitchFamily="18" charset="0"/>
              </a:rPr>
              <a:t>两点，已知</a:t>
            </a:r>
            <a:r>
              <a:rPr kumimoji="1" lang="en-US" altLang="zh-CN" sz="2400" b="1" dirty="0">
                <a:solidFill>
                  <a:srgbClr val="008000"/>
                </a:solidFill>
                <a:latin typeface="Times New Roman" panose="02020603050405020304" pitchFamily="18" charset="0"/>
                <a:ea typeface="+mn-ea"/>
                <a:cs typeface="Times New Roman" panose="02020603050405020304" pitchFamily="18" charset="0"/>
              </a:rPr>
              <a:t>A：</a:t>
            </a:r>
            <a:r>
              <a:rPr kumimoji="1" lang="el-GR" altLang="zh-CN" sz="2400" b="1" dirty="0">
                <a:solidFill>
                  <a:srgbClr val="008000"/>
                </a:solidFill>
                <a:latin typeface="Times New Roman" panose="02020603050405020304" pitchFamily="18" charset="0"/>
                <a:ea typeface="+mn-ea"/>
                <a:cs typeface="Times New Roman" panose="02020603050405020304" pitchFamily="18" charset="0"/>
              </a:rPr>
              <a:t>τ</a:t>
            </a:r>
            <a:r>
              <a:rPr kumimoji="1" lang="en-US" altLang="zh-CN" sz="2400" b="1" baseline="-25000" dirty="0">
                <a:solidFill>
                  <a:srgbClr val="008000"/>
                </a:solidFill>
                <a:latin typeface="Times New Roman" panose="02020603050405020304" pitchFamily="18" charset="0"/>
                <a:ea typeface="+mn-ea"/>
                <a:cs typeface="Times New Roman" panose="02020603050405020304" pitchFamily="18" charset="0"/>
              </a:rPr>
              <a:t>A</a:t>
            </a:r>
            <a:r>
              <a:rPr kumimoji="1" lang="en-US" altLang="zh-CN" sz="2400" b="1" dirty="0">
                <a:solidFill>
                  <a:srgbClr val="008000"/>
                </a:solidFill>
                <a:latin typeface="Times New Roman" panose="02020603050405020304" pitchFamily="18" charset="0"/>
                <a:ea typeface="+mn-ea"/>
                <a:cs typeface="Times New Roman" panose="02020603050405020304" pitchFamily="18" charset="0"/>
              </a:rPr>
              <a:t>=85kPa， </a:t>
            </a:r>
            <a:r>
              <a:rPr kumimoji="1" lang="el-GR" altLang="zh-CN" sz="2400" b="1" dirty="0">
                <a:solidFill>
                  <a:srgbClr val="008000"/>
                </a:solidFill>
                <a:latin typeface="Times New Roman" panose="02020603050405020304" pitchFamily="18" charset="0"/>
                <a:ea typeface="+mn-ea"/>
                <a:cs typeface="Times New Roman" panose="02020603050405020304" pitchFamily="18" charset="0"/>
              </a:rPr>
              <a:t>σ</a:t>
            </a:r>
            <a:r>
              <a:rPr kumimoji="1" lang="en-US" altLang="zh-CN" sz="2400" b="1" baseline="-25000" dirty="0">
                <a:solidFill>
                  <a:srgbClr val="008000"/>
                </a:solidFill>
                <a:latin typeface="Times New Roman" panose="02020603050405020304" pitchFamily="18" charset="0"/>
                <a:ea typeface="+mn-ea"/>
                <a:cs typeface="Times New Roman" panose="02020603050405020304" pitchFamily="18" charset="0"/>
              </a:rPr>
              <a:t>A</a:t>
            </a:r>
            <a:r>
              <a:rPr kumimoji="1" lang="en-US" altLang="zh-CN" sz="2400" b="1" dirty="0">
                <a:solidFill>
                  <a:srgbClr val="008000"/>
                </a:solidFill>
                <a:latin typeface="Times New Roman" panose="02020603050405020304" pitchFamily="18" charset="0"/>
                <a:ea typeface="+mn-ea"/>
                <a:cs typeface="Times New Roman" panose="02020603050405020304" pitchFamily="18" charset="0"/>
              </a:rPr>
              <a:t>=120kPa；B： </a:t>
            </a:r>
            <a:r>
              <a:rPr kumimoji="1" lang="el-GR" altLang="zh-CN" sz="2400" b="1" dirty="0">
                <a:solidFill>
                  <a:srgbClr val="008000"/>
                </a:solidFill>
                <a:latin typeface="Times New Roman" panose="02020603050405020304" pitchFamily="18" charset="0"/>
                <a:ea typeface="+mn-ea"/>
                <a:cs typeface="Times New Roman" panose="02020603050405020304" pitchFamily="18" charset="0"/>
              </a:rPr>
              <a:t>τ</a:t>
            </a:r>
            <a:r>
              <a:rPr kumimoji="1" lang="en-US" altLang="zh-CN" sz="2400" b="1" baseline="-25000" dirty="0">
                <a:solidFill>
                  <a:srgbClr val="008000"/>
                </a:solidFill>
                <a:latin typeface="Times New Roman" panose="02020603050405020304" pitchFamily="18" charset="0"/>
                <a:ea typeface="+mn-ea"/>
                <a:cs typeface="Times New Roman" panose="02020603050405020304" pitchFamily="18" charset="0"/>
              </a:rPr>
              <a:t>B</a:t>
            </a:r>
            <a:r>
              <a:rPr kumimoji="1" lang="en-US" altLang="zh-CN" sz="2400" b="1" dirty="0">
                <a:solidFill>
                  <a:srgbClr val="008000"/>
                </a:solidFill>
                <a:latin typeface="Times New Roman" panose="02020603050405020304" pitchFamily="18" charset="0"/>
                <a:ea typeface="+mn-ea"/>
                <a:cs typeface="Times New Roman" panose="02020603050405020304" pitchFamily="18" charset="0"/>
              </a:rPr>
              <a:t> =152kPa， </a:t>
            </a:r>
            <a:r>
              <a:rPr kumimoji="1" lang="el-GR" altLang="zh-CN" sz="2400" b="1" dirty="0">
                <a:solidFill>
                  <a:srgbClr val="008000"/>
                </a:solidFill>
                <a:latin typeface="Times New Roman" panose="02020603050405020304" pitchFamily="18" charset="0"/>
                <a:ea typeface="+mn-ea"/>
                <a:cs typeface="Times New Roman" panose="02020603050405020304" pitchFamily="18" charset="0"/>
              </a:rPr>
              <a:t>σ</a:t>
            </a:r>
            <a:r>
              <a:rPr kumimoji="1" lang="en-US" altLang="zh-CN" sz="2400" dirty="0">
                <a:latin typeface="Times New Roman" panose="02020603050405020304" pitchFamily="18" charset="0"/>
                <a:ea typeface="+mn-ea"/>
                <a:cs typeface="Times New Roman" panose="02020603050405020304" pitchFamily="18" charset="0"/>
              </a:rPr>
              <a:t> </a:t>
            </a:r>
            <a:r>
              <a:rPr kumimoji="1" lang="en-US" altLang="zh-CN" sz="2400" baseline="-25000" dirty="0">
                <a:solidFill>
                  <a:srgbClr val="008000"/>
                </a:solidFill>
                <a:latin typeface="Times New Roman" panose="02020603050405020304" pitchFamily="18" charset="0"/>
                <a:ea typeface="+mn-ea"/>
                <a:cs typeface="Times New Roman" panose="02020603050405020304" pitchFamily="18" charset="0"/>
              </a:rPr>
              <a:t>B</a:t>
            </a:r>
            <a:r>
              <a:rPr kumimoji="1" lang="en-US" altLang="zh-CN" sz="2400" dirty="0">
                <a:latin typeface="Times New Roman" panose="02020603050405020304" pitchFamily="18" charset="0"/>
                <a:ea typeface="+mn-ea"/>
                <a:cs typeface="Times New Roman" panose="02020603050405020304" pitchFamily="18" charset="0"/>
              </a:rPr>
              <a:t>=</a:t>
            </a:r>
            <a:r>
              <a:rPr kumimoji="1" lang="en-US" altLang="zh-CN" sz="2400" b="1" dirty="0">
                <a:solidFill>
                  <a:srgbClr val="008000"/>
                </a:solidFill>
                <a:latin typeface="Times New Roman" panose="02020603050405020304" pitchFamily="18" charset="0"/>
                <a:ea typeface="+mn-ea"/>
                <a:cs typeface="Times New Roman" panose="02020603050405020304" pitchFamily="18" charset="0"/>
              </a:rPr>
              <a:t>360kPa。</a:t>
            </a:r>
            <a:r>
              <a:rPr kumimoji="1" lang="zh-CN" altLang="en-US" sz="2400" b="1" dirty="0">
                <a:solidFill>
                  <a:srgbClr val="008000"/>
                </a:solidFill>
                <a:latin typeface="Times New Roman" panose="02020603050405020304" pitchFamily="18" charset="0"/>
                <a:ea typeface="+mn-ea"/>
                <a:cs typeface="Times New Roman" panose="02020603050405020304" pitchFamily="18" charset="0"/>
              </a:rPr>
              <a:t>问：</a:t>
            </a:r>
            <a:r>
              <a:rPr kumimoji="1" lang="en-US" altLang="zh-CN" sz="2400" b="1" dirty="0">
                <a:solidFill>
                  <a:srgbClr val="008000"/>
                </a:solidFill>
                <a:latin typeface="Times New Roman" panose="02020603050405020304" pitchFamily="18" charset="0"/>
                <a:ea typeface="+mn-ea"/>
                <a:cs typeface="Times New Roman" panose="02020603050405020304" pitchFamily="18" charset="0"/>
              </a:rPr>
              <a:t>A、B</a:t>
            </a:r>
            <a:r>
              <a:rPr kumimoji="1" lang="zh-CN" altLang="en-US" sz="2400" b="1" dirty="0">
                <a:solidFill>
                  <a:srgbClr val="008000"/>
                </a:solidFill>
                <a:latin typeface="Times New Roman" panose="02020603050405020304" pitchFamily="18" charset="0"/>
                <a:ea typeface="+mn-ea"/>
                <a:cs typeface="Times New Roman" panose="02020603050405020304" pitchFamily="18" charset="0"/>
              </a:rPr>
              <a:t>两点是否会沿剪应力的方向剪破？ </a:t>
            </a:r>
            <a:endParaRPr kumimoji="1" lang="zh-CN" altLang="en-US" sz="2400" b="1" dirty="0">
              <a:solidFill>
                <a:srgbClr val="008000"/>
              </a:solidFill>
              <a:latin typeface="Times New Roman" panose="02020603050405020304" pitchFamily="18" charset="0"/>
              <a:ea typeface="+mn-ea"/>
              <a:cs typeface="Times New Roman" panose="02020603050405020304" pitchFamily="18" charset="0"/>
            </a:endParaRPr>
          </a:p>
          <a:p>
            <a:pPr algn="ctr" eaLnBrk="1" hangingPunct="1">
              <a:lnSpc>
                <a:spcPct val="150000"/>
              </a:lnSpc>
              <a:spcBef>
                <a:spcPct val="50000"/>
              </a:spcBef>
            </a:pPr>
            <a:r>
              <a:rPr kumimoji="1" lang="en-US" altLang="zh-CN" sz="2400" b="1" dirty="0">
                <a:solidFill>
                  <a:srgbClr val="008000"/>
                </a:solidFill>
                <a:latin typeface="Times New Roman" panose="02020603050405020304" pitchFamily="18" charset="0"/>
                <a:ea typeface="+mn-ea"/>
                <a:cs typeface="Times New Roman" panose="02020603050405020304" pitchFamily="18" charset="0"/>
              </a:rPr>
              <a:t>【</a:t>
            </a:r>
            <a:r>
              <a:rPr kumimoji="1" lang="zh-CN" altLang="en-US" sz="2400" b="1" dirty="0">
                <a:solidFill>
                  <a:srgbClr val="008000"/>
                </a:solidFill>
                <a:latin typeface="Times New Roman" panose="02020603050405020304" pitchFamily="18" charset="0"/>
                <a:ea typeface="+mn-ea"/>
                <a:cs typeface="Times New Roman" panose="02020603050405020304" pitchFamily="18" charset="0"/>
              </a:rPr>
              <a:t>自习</a:t>
            </a:r>
            <a:r>
              <a:rPr kumimoji="1" lang="en-US" altLang="zh-CN" sz="2400" b="1" dirty="0">
                <a:solidFill>
                  <a:srgbClr val="008000"/>
                </a:solidFill>
                <a:latin typeface="Times New Roman" panose="02020603050405020304" pitchFamily="18" charset="0"/>
                <a:ea typeface="+mn-ea"/>
                <a:cs typeface="Times New Roman" panose="02020603050405020304" pitchFamily="18" charset="0"/>
              </a:rPr>
              <a:t>】</a:t>
            </a:r>
            <a:endParaRPr kumimoji="1" lang="en-US" altLang="zh-CN" sz="2400" b="1" dirty="0">
              <a:solidFill>
                <a:srgbClr val="008000"/>
              </a:solidFill>
              <a:latin typeface="Times New Roman" panose="02020603050405020304" pitchFamily="18" charset="0"/>
              <a:ea typeface="+mn-ea"/>
              <a:cs typeface="Times New Roman" panose="02020603050405020304" pitchFamily="18" charset="0"/>
            </a:endParaRPr>
          </a:p>
        </p:txBody>
      </p:sp>
      <p:graphicFrame>
        <p:nvGraphicFramePr>
          <p:cNvPr id="35843" name="Object 3"/>
          <p:cNvGraphicFramePr>
            <a:graphicFrameLocks noChangeAspect="1"/>
          </p:cNvGraphicFramePr>
          <p:nvPr/>
        </p:nvGraphicFramePr>
        <p:xfrm>
          <a:off x="4521200" y="3333750"/>
          <a:ext cx="101600" cy="190500"/>
        </p:xfrm>
        <a:graphic>
          <a:graphicData uri="http://schemas.openxmlformats.org/presentationml/2006/ole">
            <mc:AlternateContent xmlns:mc="http://schemas.openxmlformats.org/markup-compatibility/2006">
              <mc:Choice xmlns:v="urn:schemas-microsoft-com:vml" Requires="v">
                <p:oleObj spid="_x0000_s135188" name="Equation" r:id="rId1" imgW="101600" imgH="190500" progId="Equation.3">
                  <p:embed/>
                </p:oleObj>
              </mc:Choice>
              <mc:Fallback>
                <p:oleObj name="Equation" r:id="rId1" imgW="101600" imgH="190500" progId="Equation.3">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200" y="3333750"/>
                        <a:ext cx="1016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4" name="Rectangle 4"/>
          <p:cNvSpPr>
            <a:spLocks noChangeArrowheads="1"/>
          </p:cNvSpPr>
          <p:nvPr/>
        </p:nvSpPr>
        <p:spPr bwMode="auto">
          <a:xfrm>
            <a:off x="4114800" y="3352800"/>
            <a:ext cx="95392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35845" name="Rectangle 6"/>
          <p:cNvSpPr>
            <a:spLocks noChangeArrowheads="1"/>
          </p:cNvSpPr>
          <p:nvPr/>
        </p:nvSpPr>
        <p:spPr bwMode="auto">
          <a:xfrm>
            <a:off x="4491038" y="3333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35846" name="Rectangle 8"/>
          <p:cNvSpPr>
            <a:spLocks noChangeArrowheads="1"/>
          </p:cNvSpPr>
          <p:nvPr/>
        </p:nvSpPr>
        <p:spPr bwMode="auto">
          <a:xfrm>
            <a:off x="4481513" y="3333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35847" name="Rectangle 10"/>
          <p:cNvSpPr>
            <a:spLocks noChangeArrowheads="1"/>
          </p:cNvSpPr>
          <p:nvPr/>
        </p:nvSpPr>
        <p:spPr bwMode="auto">
          <a:xfrm>
            <a:off x="4510088"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35848" name="Rectangle 12"/>
          <p:cNvSpPr>
            <a:spLocks noChangeArrowheads="1"/>
          </p:cNvSpPr>
          <p:nvPr/>
        </p:nvSpPr>
        <p:spPr bwMode="auto">
          <a:xfrm>
            <a:off x="4481513" y="3333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35849" name="Rectangle 14"/>
          <p:cNvSpPr>
            <a:spLocks noChangeArrowheads="1"/>
          </p:cNvSpPr>
          <p:nvPr/>
        </p:nvSpPr>
        <p:spPr bwMode="auto">
          <a:xfrm>
            <a:off x="4471988" y="3333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35850" name="Rectangle 16"/>
          <p:cNvSpPr>
            <a:spLocks noChangeArrowheads="1"/>
          </p:cNvSpPr>
          <p:nvPr/>
        </p:nvSpPr>
        <p:spPr bwMode="auto">
          <a:xfrm>
            <a:off x="4481513" y="3333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35851" name="Rectangle 18"/>
          <p:cNvSpPr>
            <a:spLocks noChangeArrowheads="1"/>
          </p:cNvSpPr>
          <p:nvPr/>
        </p:nvSpPr>
        <p:spPr bwMode="auto">
          <a:xfrm>
            <a:off x="4471988" y="3333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pic>
        <p:nvPicPr>
          <p:cNvPr id="35852" name="Picture 14" descr="j04164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5140325"/>
            <a:ext cx="223202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
          <p:cNvSpPr>
            <a:spLocks noChangeArrowheads="1"/>
          </p:cNvSpPr>
          <p:nvPr/>
        </p:nvSpPr>
        <p:spPr bwMode="auto">
          <a:xfrm>
            <a:off x="0" y="2190"/>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§5.2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土的抗剪强度理论</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4"/>
          <p:cNvGraphicFramePr>
            <a:graphicFrameLocks noChangeAspect="1"/>
          </p:cNvGraphicFramePr>
          <p:nvPr/>
        </p:nvGraphicFramePr>
        <p:xfrm>
          <a:off x="2274317" y="1556792"/>
          <a:ext cx="4451350" cy="4487862"/>
        </p:xfrm>
        <a:graphic>
          <a:graphicData uri="http://schemas.openxmlformats.org/presentationml/2006/ole">
            <mc:AlternateContent xmlns:mc="http://schemas.openxmlformats.org/markup-compatibility/2006">
              <mc:Choice xmlns:v="urn:schemas-microsoft-com:vml" Requires="v">
                <p:oleObj spid="_x0000_s118805" name="图像文档" r:id="rId1" imgW="2362200" imgH="3333750" progId="Imaging.Document">
                  <p:embed/>
                </p:oleObj>
              </mc:Choice>
              <mc:Fallback>
                <p:oleObj name="图像文档" r:id="rId1" imgW="2362200" imgH="3333750" progId="Imaging.Document">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t="4372" b="24178"/>
                      <a:stretch>
                        <a:fillRect/>
                      </a:stretch>
                    </p:blipFill>
                    <p:spPr bwMode="auto">
                      <a:xfrm>
                        <a:off x="2274317" y="1556792"/>
                        <a:ext cx="4451350" cy="448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8"/>
          <p:cNvSpPr>
            <a:spLocks noChangeArrowheads="1"/>
          </p:cNvSpPr>
          <p:nvPr/>
        </p:nvSpPr>
        <p:spPr bwMode="auto">
          <a:xfrm>
            <a:off x="2411760" y="6290394"/>
            <a:ext cx="4176464" cy="510778"/>
          </a:xfrm>
          <a:prstGeom prst="roundRect">
            <a:avLst>
              <a:gd name="adj" fmla="val 16667"/>
            </a:avLst>
          </a:prstGeom>
          <a:solidFill>
            <a:srgbClr val="0000FF"/>
          </a:solidFill>
          <a:ln>
            <a:noFill/>
          </a:ln>
          <a:extLst>
            <a:ext uri="{91240B29-F687-4F45-9708-019B960494DF}">
              <a14:hiddenLine xmlns:a14="http://schemas.microsoft.com/office/drawing/2010/main" w="6350">
                <a:solidFill>
                  <a:srgbClr val="000000"/>
                </a:solidFill>
                <a:rou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smtClean="0">
                <a:solidFill>
                  <a:schemeClr val="bg1"/>
                </a:solidFill>
                <a:cs typeface="Arial" panose="020B0604020202020204" pitchFamily="34" charset="0"/>
              </a:rPr>
              <a:t>黏土</a:t>
            </a:r>
            <a:r>
              <a:rPr lang="zh-CN" altLang="en-US" sz="2400" dirty="0">
                <a:solidFill>
                  <a:schemeClr val="bg1"/>
                </a:solidFill>
                <a:cs typeface="Arial" panose="020B0604020202020204" pitchFamily="34" charset="0"/>
              </a:rPr>
              <a:t>地基</a:t>
            </a:r>
            <a:r>
              <a:rPr lang="zh-CN" altLang="en-US" sz="2400" dirty="0" smtClean="0">
                <a:solidFill>
                  <a:schemeClr val="bg1"/>
                </a:solidFill>
                <a:cs typeface="Arial" panose="020B0604020202020204" pitchFamily="34" charset="0"/>
              </a:rPr>
              <a:t>上某</a:t>
            </a:r>
            <a:r>
              <a:rPr lang="zh-CN" altLang="en-US" sz="2400" dirty="0">
                <a:solidFill>
                  <a:schemeClr val="bg1"/>
                </a:solidFill>
                <a:cs typeface="Arial" panose="020B0604020202020204" pitchFamily="34" charset="0"/>
              </a:rPr>
              <a:t>谷仓地基破坏</a:t>
            </a:r>
            <a:endParaRPr lang="zh-CN" altLang="en-US" sz="2400" dirty="0">
              <a:solidFill>
                <a:schemeClr val="bg1"/>
              </a:solidFill>
              <a:cs typeface="Arial" panose="020B0604020202020204" pitchFamily="34" charset="0"/>
            </a:endParaRPr>
          </a:p>
        </p:txBody>
      </p:sp>
      <p:sp>
        <p:nvSpPr>
          <p:cNvPr id="6" name="Rectangle 6"/>
          <p:cNvSpPr>
            <a:spLocks noChangeArrowheads="1"/>
          </p:cNvSpPr>
          <p:nvPr/>
        </p:nvSpPr>
        <p:spPr bwMode="auto">
          <a:xfrm>
            <a:off x="1" y="1"/>
            <a:ext cx="198120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§5.1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概述</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1"/>
          <p:cNvSpPr>
            <a:spLocks noGrp="1" noChangeArrowheads="1"/>
          </p:cNvSpPr>
          <p:nvPr>
            <p:ph type="sldNum" sz="quarter" idx="12"/>
          </p:nvPr>
        </p:nvSpPr>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lvl="0"/>
            <a:fld id="{01D06F86-3335-4F38-B28B-8CBA0643D8D1}" type="slidenum">
              <a:rPr lang="zh-CN" altLang="en-US" noProof="0" smtClean="0"/>
            </a:fld>
            <a:endParaRPr lang="en-US" altLang="zh-CN" noProof="0"/>
          </a:p>
        </p:txBody>
      </p:sp>
      <p:sp>
        <p:nvSpPr>
          <p:cNvPr id="5123" name="Text Box 6"/>
          <p:cNvSpPr txBox="1">
            <a:spLocks noChangeArrowheads="1"/>
          </p:cNvSpPr>
          <p:nvPr/>
        </p:nvSpPr>
        <p:spPr bwMode="auto">
          <a:xfrm>
            <a:off x="1519420" y="533400"/>
            <a:ext cx="60644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1" lang="zh-CN" altLang="en-US" sz="4800" b="1"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第七章 </a:t>
            </a:r>
            <a:r>
              <a:rPr kumimoji="1" lang="zh-CN" altLang="en-US" sz="4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土</a:t>
            </a:r>
            <a:r>
              <a:rPr kumimoji="1" lang="zh-CN" altLang="en-US" sz="4800" b="1"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的抗剪强度</a:t>
            </a:r>
            <a:endParaRPr kumimoji="1" lang="zh-CN" altLang="en-US" sz="4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sp>
        <p:nvSpPr>
          <p:cNvPr id="5" name="Rectangle 4"/>
          <p:cNvSpPr txBox="1">
            <a:spLocks noChangeArrowheads="1"/>
          </p:cNvSpPr>
          <p:nvPr/>
        </p:nvSpPr>
        <p:spPr>
          <a:xfrm>
            <a:off x="1619250" y="2000250"/>
            <a:ext cx="5983288" cy="3733006"/>
          </a:xfrm>
          <a:prstGeom prst="rect">
            <a:avLst/>
          </a:prstGeom>
          <a:noFill/>
        </p:spPr>
        <p:txBody>
          <a:bodyPr lIns="0" tIns="0" rIns="0" bIns="0"/>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6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6pPr>
            <a:lvl7pPr marL="25958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7pPr>
            <a:lvl8pPr marL="30530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8pPr>
            <a:lvl9pPr marL="35102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9pPr>
          </a:lstStyle>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§5.1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概述</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§5.2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土的抗剪强度理论</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latin typeface="Times New Roman" panose="02020603050405020304" pitchFamily="18" charset="0"/>
                <a:ea typeface="+mj-ea"/>
                <a:cs typeface="Times New Roman" panose="02020603050405020304" pitchFamily="18" charset="0"/>
              </a:rPr>
              <a:t>§5.3 </a:t>
            </a:r>
            <a:r>
              <a:rPr lang="zh-CN" altLang="en-US" sz="2800" b="1" kern="0" dirty="0" smtClean="0">
                <a:latin typeface="Times New Roman" panose="02020603050405020304" pitchFamily="18" charset="0"/>
                <a:ea typeface="+mj-ea"/>
                <a:cs typeface="Times New Roman" panose="02020603050405020304" pitchFamily="18" charset="0"/>
              </a:rPr>
              <a:t>土的抗剪强度试验</a:t>
            </a:r>
            <a:endParaRPr lang="zh-CN" altLang="en-US" sz="2800" b="1" kern="0" dirty="0" smtClean="0">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§5.4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三轴压缩试验中的孔隙压力系数</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§5.5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饱和黏性土的抗剪强度</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§5.6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应力路径在强度问题中的应用</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§5.7</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无黏性土的抗剪强度</a:t>
            </a:r>
            <a:endParaRPr lang="zh-CN" altLang="en-US" sz="2800" b="1" kern="0" dirty="0">
              <a:solidFill>
                <a:schemeClr val="bg1"/>
              </a:solidFill>
              <a:latin typeface="幼圆" panose="02010509060101010101" pitchFamily="49" charset="-122"/>
              <a:ea typeface="幼圆" panose="02010509060101010101" pitchFamily="49" charset="-122"/>
            </a:endParaRPr>
          </a:p>
        </p:txBody>
      </p:sp>
      <p:sp>
        <p:nvSpPr>
          <p:cNvPr id="2" name="矩形 1"/>
          <p:cNvSpPr/>
          <p:nvPr/>
        </p:nvSpPr>
        <p:spPr>
          <a:xfrm>
            <a:off x="3082702" y="3717032"/>
            <a:ext cx="2785442" cy="1880579"/>
          </a:xfrm>
          <a:prstGeom prst="rect">
            <a:avLst/>
          </a:prstGeom>
        </p:spPr>
        <p:txBody>
          <a:bodyPr wrap="square">
            <a:spAutoFit/>
          </a:bodyPr>
          <a:lstStyle/>
          <a:p>
            <a:pPr marL="0" indent="0" eaLnBrk="1" hangingPunct="1">
              <a:lnSpc>
                <a:spcPct val="150000"/>
              </a:lnSpc>
              <a:buFont typeface="Wingdings" panose="05000000000000000000" pitchFamily="2" charset="2"/>
              <a:buNone/>
              <a:defRPr/>
            </a:pPr>
            <a:r>
              <a:rPr lang="en-US" altLang="zh-CN" sz="2000" b="1" dirty="0" smtClean="0">
                <a:latin typeface="Times New Roman" panose="02020603050405020304" pitchFamily="18" charset="0"/>
              </a:rPr>
              <a:t>1. </a:t>
            </a:r>
            <a:r>
              <a:rPr lang="zh-CN" altLang="en-US" sz="2000" b="1" dirty="0">
                <a:latin typeface="Times New Roman" panose="02020603050405020304" pitchFamily="18" charset="0"/>
              </a:rPr>
              <a:t>直接剪切试验</a:t>
            </a:r>
            <a:endParaRPr lang="zh-CN" altLang="en-US" sz="2000" b="1" dirty="0">
              <a:latin typeface="Times New Roman" panose="02020603050405020304" pitchFamily="18" charset="0"/>
            </a:endParaRPr>
          </a:p>
          <a:p>
            <a:pPr marL="0" indent="0" eaLnBrk="1" hangingPunct="1">
              <a:lnSpc>
                <a:spcPct val="150000"/>
              </a:lnSpc>
              <a:buFont typeface="Wingdings" panose="05000000000000000000" pitchFamily="2" charset="2"/>
              <a:buNone/>
              <a:defRPr/>
            </a:pPr>
            <a:r>
              <a:rPr lang="en-US" altLang="zh-CN" sz="2000" b="1" dirty="0" smtClean="0">
                <a:latin typeface="Times New Roman" panose="02020603050405020304" pitchFamily="18" charset="0"/>
              </a:rPr>
              <a:t>2. </a:t>
            </a:r>
            <a:r>
              <a:rPr lang="zh-CN" altLang="en-US" sz="2000" b="1" dirty="0">
                <a:latin typeface="Times New Roman" panose="02020603050405020304" pitchFamily="18" charset="0"/>
              </a:rPr>
              <a:t>三轴压缩试验</a:t>
            </a:r>
            <a:endParaRPr lang="zh-CN" altLang="en-US" sz="2000" b="1" dirty="0">
              <a:latin typeface="Times New Roman" panose="02020603050405020304" pitchFamily="18" charset="0"/>
            </a:endParaRPr>
          </a:p>
          <a:p>
            <a:pPr marL="0" indent="0" eaLnBrk="1" hangingPunct="1">
              <a:lnSpc>
                <a:spcPct val="150000"/>
              </a:lnSpc>
              <a:buFont typeface="Wingdings" panose="05000000000000000000" pitchFamily="2" charset="2"/>
              <a:buNone/>
              <a:defRPr/>
            </a:pPr>
            <a:r>
              <a:rPr lang="en-US" altLang="zh-CN" sz="2000" b="1" dirty="0" smtClean="0">
                <a:latin typeface="Times New Roman" panose="02020603050405020304" pitchFamily="18" charset="0"/>
              </a:rPr>
              <a:t>3. </a:t>
            </a:r>
            <a:r>
              <a:rPr lang="zh-CN" altLang="en-US" sz="2000" b="1" dirty="0" smtClean="0">
                <a:latin typeface="Times New Roman" panose="02020603050405020304" pitchFamily="18" charset="0"/>
              </a:rPr>
              <a:t>无侧限抗压强度试验</a:t>
            </a:r>
            <a:endParaRPr lang="en-US" altLang="zh-CN" sz="2000" b="1" dirty="0" smtClean="0">
              <a:latin typeface="Times New Roman" panose="02020603050405020304" pitchFamily="18" charset="0"/>
            </a:endParaRPr>
          </a:p>
          <a:p>
            <a:pPr marL="0" indent="0" eaLnBrk="1" hangingPunct="1">
              <a:lnSpc>
                <a:spcPct val="150000"/>
              </a:lnSpc>
              <a:buFont typeface="Wingdings" panose="05000000000000000000" pitchFamily="2" charset="2"/>
              <a:buNone/>
              <a:defRPr/>
            </a:pPr>
            <a:r>
              <a:rPr lang="en-US" altLang="zh-CN" sz="2000" b="1" dirty="0" smtClean="0">
                <a:latin typeface="Times New Roman" panose="02020603050405020304" pitchFamily="18" charset="0"/>
              </a:rPr>
              <a:t>4. </a:t>
            </a:r>
            <a:r>
              <a:rPr lang="zh-CN" altLang="en-US" sz="2000" b="1" dirty="0" smtClean="0">
                <a:latin typeface="Times New Roman" panose="02020603050405020304" pitchFamily="18" charset="0"/>
              </a:rPr>
              <a:t>十字板剪切试验</a:t>
            </a:r>
            <a:endParaRPr lang="zh-CN" altLang="en-US" sz="2000" b="1"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448020" y="1052736"/>
            <a:ext cx="3449637" cy="41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20000"/>
              </a:spcBef>
              <a:buClr>
                <a:srgbClr val="A50021"/>
              </a:buClr>
              <a:buSzPct val="70000"/>
              <a:buFont typeface="Wingdings" panose="05000000000000000000" pitchFamily="2" charset="2"/>
              <a:buChar char="n"/>
            </a:pPr>
            <a:r>
              <a:rPr lang="zh-CN" altLang="en-US" sz="2600" b="1" dirty="0">
                <a:solidFill>
                  <a:srgbClr val="000066"/>
                </a:solidFill>
                <a:latin typeface="幼圆" panose="02010509060101010101" pitchFamily="49" charset="-122"/>
                <a:ea typeface="幼圆" panose="02010509060101010101" pitchFamily="49" charset="-122"/>
              </a:rPr>
              <a:t> </a:t>
            </a:r>
            <a:r>
              <a:rPr lang="zh-CN" altLang="en-US" sz="2600" b="1" dirty="0">
                <a:latin typeface="幼圆" panose="02010509060101010101" pitchFamily="49" charset="-122"/>
                <a:ea typeface="幼圆" panose="02010509060101010101" pitchFamily="49" charset="-122"/>
              </a:rPr>
              <a:t>室内试验：</a:t>
            </a:r>
            <a:endParaRPr lang="zh-CN" altLang="en-US" sz="2600" b="1" dirty="0">
              <a:latin typeface="幼圆" panose="02010509060101010101" pitchFamily="49" charset="-122"/>
              <a:ea typeface="幼圆" panose="02010509060101010101" pitchFamily="49" charset="-122"/>
            </a:endParaRPr>
          </a:p>
          <a:p>
            <a:pPr lvl="1" eaLnBrk="1" hangingPunct="1">
              <a:lnSpc>
                <a:spcPct val="150000"/>
              </a:lnSpc>
              <a:spcBef>
                <a:spcPct val="20000"/>
              </a:spcBef>
              <a:buClr>
                <a:srgbClr val="A50021"/>
              </a:buClr>
              <a:buSzPct val="120000"/>
              <a:buFontTx/>
              <a:buChar char="•"/>
            </a:pPr>
            <a:r>
              <a:rPr lang="zh-CN" altLang="en-US" sz="2200" b="1" dirty="0">
                <a:latin typeface="幼圆" panose="02010509060101010101" pitchFamily="49" charset="-122"/>
                <a:ea typeface="幼圆" panose="02010509060101010101" pitchFamily="49" charset="-122"/>
              </a:rPr>
              <a:t>直剪试验</a:t>
            </a:r>
            <a:endParaRPr lang="zh-CN" altLang="en-US" sz="2200" b="1" dirty="0">
              <a:latin typeface="幼圆" panose="02010509060101010101" pitchFamily="49" charset="-122"/>
              <a:ea typeface="幼圆" panose="02010509060101010101" pitchFamily="49" charset="-122"/>
            </a:endParaRPr>
          </a:p>
          <a:p>
            <a:pPr lvl="1" eaLnBrk="1" hangingPunct="1">
              <a:lnSpc>
                <a:spcPct val="150000"/>
              </a:lnSpc>
              <a:spcBef>
                <a:spcPct val="20000"/>
              </a:spcBef>
              <a:buClr>
                <a:srgbClr val="A50021"/>
              </a:buClr>
              <a:buSzPct val="120000"/>
              <a:buFontTx/>
              <a:buChar char="•"/>
            </a:pPr>
            <a:r>
              <a:rPr lang="zh-CN" altLang="en-US" sz="2200" b="1" dirty="0">
                <a:latin typeface="幼圆" panose="02010509060101010101" pitchFamily="49" charset="-122"/>
                <a:ea typeface="幼圆" panose="02010509060101010101" pitchFamily="49" charset="-122"/>
              </a:rPr>
              <a:t>无侧限抗压</a:t>
            </a:r>
            <a:endParaRPr lang="zh-CN" altLang="en-US" sz="2200" b="1" dirty="0">
              <a:latin typeface="幼圆" panose="02010509060101010101" pitchFamily="49" charset="-122"/>
              <a:ea typeface="幼圆" panose="02010509060101010101" pitchFamily="49" charset="-122"/>
            </a:endParaRPr>
          </a:p>
          <a:p>
            <a:pPr lvl="1" eaLnBrk="1" hangingPunct="1">
              <a:lnSpc>
                <a:spcPct val="150000"/>
              </a:lnSpc>
              <a:spcBef>
                <a:spcPct val="20000"/>
              </a:spcBef>
              <a:buClr>
                <a:srgbClr val="A50021"/>
              </a:buClr>
              <a:buSzPct val="120000"/>
              <a:buFontTx/>
              <a:buChar char="•"/>
            </a:pPr>
            <a:r>
              <a:rPr lang="zh-CN" altLang="en-US" sz="2200" b="1" dirty="0">
                <a:latin typeface="幼圆" panose="02010509060101010101" pitchFamily="49" charset="-122"/>
                <a:ea typeface="幼圆" panose="02010509060101010101" pitchFamily="49" charset="-122"/>
              </a:rPr>
              <a:t>三轴试验</a:t>
            </a:r>
            <a:endParaRPr lang="zh-CN" altLang="en-US" sz="2200" b="1" dirty="0">
              <a:latin typeface="幼圆" panose="02010509060101010101" pitchFamily="49" charset="-122"/>
              <a:ea typeface="幼圆" panose="02010509060101010101" pitchFamily="49" charset="-122"/>
            </a:endParaRPr>
          </a:p>
          <a:p>
            <a:pPr eaLnBrk="1" hangingPunct="1">
              <a:lnSpc>
                <a:spcPct val="150000"/>
              </a:lnSpc>
              <a:spcBef>
                <a:spcPct val="20000"/>
              </a:spcBef>
              <a:buClr>
                <a:srgbClr val="A50021"/>
              </a:buClr>
              <a:buSzPct val="70000"/>
              <a:buFont typeface="Wingdings" panose="05000000000000000000" pitchFamily="2" charset="2"/>
              <a:buNone/>
            </a:pPr>
            <a:endParaRPr lang="zh-CN" altLang="en-US" sz="2600" b="1" dirty="0">
              <a:latin typeface="幼圆" panose="02010509060101010101" pitchFamily="49" charset="-122"/>
              <a:ea typeface="幼圆" panose="02010509060101010101" pitchFamily="49" charset="-122"/>
            </a:endParaRPr>
          </a:p>
          <a:p>
            <a:pPr eaLnBrk="1" hangingPunct="1">
              <a:lnSpc>
                <a:spcPct val="150000"/>
              </a:lnSpc>
              <a:spcBef>
                <a:spcPct val="20000"/>
              </a:spcBef>
              <a:buClr>
                <a:srgbClr val="A50021"/>
              </a:buClr>
              <a:buSzPct val="70000"/>
              <a:buFont typeface="Wingdings" panose="05000000000000000000" pitchFamily="2" charset="2"/>
              <a:buChar char="n"/>
            </a:pPr>
            <a:r>
              <a:rPr lang="zh-CN" altLang="en-US" sz="2600" b="1" dirty="0">
                <a:latin typeface="幼圆" panose="02010509060101010101" pitchFamily="49" charset="-122"/>
                <a:ea typeface="幼圆" panose="02010509060101010101" pitchFamily="49" charset="-122"/>
              </a:rPr>
              <a:t> 野外试验：</a:t>
            </a:r>
            <a:endParaRPr lang="zh-CN" altLang="en-US" sz="2600" b="1" dirty="0">
              <a:latin typeface="幼圆" panose="02010509060101010101" pitchFamily="49" charset="-122"/>
              <a:ea typeface="幼圆" panose="02010509060101010101" pitchFamily="49" charset="-122"/>
            </a:endParaRPr>
          </a:p>
          <a:p>
            <a:pPr lvl="1" eaLnBrk="1" hangingPunct="1">
              <a:lnSpc>
                <a:spcPct val="150000"/>
              </a:lnSpc>
              <a:spcBef>
                <a:spcPct val="20000"/>
              </a:spcBef>
              <a:buClr>
                <a:srgbClr val="A50021"/>
              </a:buClr>
              <a:buSzPct val="120000"/>
              <a:buFontTx/>
              <a:buChar char="•"/>
            </a:pPr>
            <a:r>
              <a:rPr lang="zh-CN" altLang="en-US" sz="2200" b="1" dirty="0">
                <a:latin typeface="幼圆" panose="02010509060101010101" pitchFamily="49" charset="-122"/>
                <a:ea typeface="幼圆" panose="02010509060101010101" pitchFamily="49" charset="-122"/>
              </a:rPr>
              <a:t>十字板剪切</a:t>
            </a:r>
            <a:endParaRPr lang="zh-CN" altLang="en-US" sz="2200" b="1" dirty="0">
              <a:latin typeface="幼圆" panose="02010509060101010101" pitchFamily="49" charset="-122"/>
              <a:ea typeface="幼圆" panose="02010509060101010101" pitchFamily="49" charset="-122"/>
            </a:endParaRPr>
          </a:p>
          <a:p>
            <a:pPr lvl="1" eaLnBrk="1" hangingPunct="1">
              <a:spcBef>
                <a:spcPct val="20000"/>
              </a:spcBef>
              <a:buClr>
                <a:srgbClr val="A50021"/>
              </a:buClr>
              <a:buSzPct val="120000"/>
            </a:pPr>
            <a:endParaRPr lang="zh-CN" altLang="en-US" sz="2200" b="1" dirty="0">
              <a:latin typeface="幼圆" panose="02010509060101010101" pitchFamily="49" charset="-122"/>
              <a:ea typeface="幼圆" panose="02010509060101010101" pitchFamily="49" charset="-122"/>
            </a:endParaRPr>
          </a:p>
          <a:p>
            <a:pPr eaLnBrk="1" hangingPunct="1">
              <a:spcBef>
                <a:spcPct val="20000"/>
              </a:spcBef>
              <a:buClr>
                <a:srgbClr val="A50021"/>
              </a:buClr>
              <a:buSzPct val="70000"/>
              <a:buFont typeface="Wingdings" panose="05000000000000000000" pitchFamily="2" charset="2"/>
              <a:buChar char="n"/>
            </a:pPr>
            <a:endParaRPr lang="zh-CN" altLang="en-US" sz="2100" b="1" dirty="0">
              <a:solidFill>
                <a:srgbClr val="000066"/>
              </a:solidFill>
              <a:latin typeface="幼圆" panose="02010509060101010101" pitchFamily="49" charset="-122"/>
              <a:ea typeface="幼圆" panose="02010509060101010101" pitchFamily="49" charset="-122"/>
            </a:endParaRPr>
          </a:p>
        </p:txBody>
      </p:sp>
      <p:sp>
        <p:nvSpPr>
          <p:cNvPr id="142339" name="Rectangle 3"/>
          <p:cNvSpPr>
            <a:spLocks noChangeArrowheads="1"/>
          </p:cNvSpPr>
          <p:nvPr/>
        </p:nvSpPr>
        <p:spPr bwMode="auto">
          <a:xfrm>
            <a:off x="4010634" y="1420019"/>
            <a:ext cx="437779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indent="-5334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5000"/>
              </a:lnSpc>
              <a:spcBef>
                <a:spcPct val="10000"/>
              </a:spcBef>
              <a:spcAft>
                <a:spcPct val="10000"/>
              </a:spcAft>
              <a:buClr>
                <a:srgbClr val="A50021"/>
              </a:buClr>
              <a:buSzPct val="130000"/>
              <a:buFont typeface="Wingdings" panose="05000000000000000000" pitchFamily="2" charset="2"/>
              <a:buChar char="Ø"/>
            </a:pPr>
            <a:r>
              <a:rPr lang="zh-CN" altLang="en-US" sz="2400" b="1" dirty="0">
                <a:solidFill>
                  <a:srgbClr val="000066"/>
                </a:solidFill>
                <a:latin typeface="Times New Roman" panose="02020603050405020304" pitchFamily="18" charset="0"/>
                <a:ea typeface="幼圆" panose="02010509060101010101" pitchFamily="49" charset="-122"/>
              </a:rPr>
              <a:t>重塑土制样或现场取样</a:t>
            </a:r>
            <a:endParaRPr lang="zh-CN" altLang="en-US" sz="2400" b="1" dirty="0">
              <a:solidFill>
                <a:srgbClr val="000066"/>
              </a:solidFill>
              <a:latin typeface="Times New Roman" panose="02020603050405020304" pitchFamily="18" charset="0"/>
              <a:ea typeface="幼圆" panose="02010509060101010101" pitchFamily="49" charset="-122"/>
            </a:endParaRPr>
          </a:p>
          <a:p>
            <a:pPr eaLnBrk="1" hangingPunct="1">
              <a:lnSpc>
                <a:spcPct val="115000"/>
              </a:lnSpc>
              <a:spcBef>
                <a:spcPct val="10000"/>
              </a:spcBef>
              <a:spcAft>
                <a:spcPct val="10000"/>
              </a:spcAft>
              <a:buClr>
                <a:srgbClr val="A50021"/>
              </a:buClr>
              <a:buSzPct val="130000"/>
              <a:buFont typeface="Wingdings" panose="05000000000000000000" pitchFamily="2" charset="2"/>
              <a:buChar char="Ø"/>
            </a:pPr>
            <a:r>
              <a:rPr lang="zh-CN" altLang="en-US" sz="2400" b="1" dirty="0">
                <a:solidFill>
                  <a:srgbClr val="000066"/>
                </a:solidFill>
                <a:latin typeface="Times New Roman" panose="02020603050405020304" pitchFamily="18" charset="0"/>
                <a:ea typeface="幼圆" panose="02010509060101010101" pitchFamily="49" charset="-122"/>
              </a:rPr>
              <a:t>缺点：扰动</a:t>
            </a:r>
            <a:endParaRPr lang="zh-CN" altLang="en-US" sz="2400" b="1" dirty="0">
              <a:solidFill>
                <a:srgbClr val="000066"/>
              </a:solidFill>
              <a:latin typeface="Times New Roman" panose="02020603050405020304" pitchFamily="18" charset="0"/>
              <a:ea typeface="幼圆" panose="02010509060101010101" pitchFamily="49" charset="-122"/>
            </a:endParaRPr>
          </a:p>
          <a:p>
            <a:pPr eaLnBrk="1" hangingPunct="1">
              <a:lnSpc>
                <a:spcPct val="115000"/>
              </a:lnSpc>
              <a:spcBef>
                <a:spcPct val="10000"/>
              </a:spcBef>
              <a:spcAft>
                <a:spcPct val="10000"/>
              </a:spcAft>
              <a:buClr>
                <a:srgbClr val="A50021"/>
              </a:buClr>
              <a:buSzPct val="130000"/>
              <a:buFont typeface="Wingdings" panose="05000000000000000000" pitchFamily="2" charset="2"/>
              <a:buChar char="Ø"/>
            </a:pPr>
            <a:r>
              <a:rPr lang="zh-CN" altLang="en-US" sz="2400" b="1" dirty="0">
                <a:solidFill>
                  <a:srgbClr val="000066"/>
                </a:solidFill>
                <a:latin typeface="Times New Roman" panose="02020603050405020304" pitchFamily="18" charset="0"/>
                <a:ea typeface="幼圆" panose="02010509060101010101" pitchFamily="49" charset="-122"/>
              </a:rPr>
              <a:t>优点：应力和边界条件</a:t>
            </a:r>
            <a:br>
              <a:rPr lang="zh-CN" altLang="en-US" sz="2400" b="1" dirty="0">
                <a:solidFill>
                  <a:srgbClr val="000066"/>
                </a:solidFill>
                <a:latin typeface="Times New Roman" panose="02020603050405020304" pitchFamily="18" charset="0"/>
                <a:ea typeface="幼圆" panose="02010509060101010101" pitchFamily="49" charset="-122"/>
              </a:rPr>
            </a:br>
            <a:r>
              <a:rPr lang="zh-CN" altLang="en-US" sz="2400" b="1" dirty="0">
                <a:solidFill>
                  <a:srgbClr val="000066"/>
                </a:solidFill>
                <a:latin typeface="Times New Roman" panose="02020603050405020304" pitchFamily="18" charset="0"/>
                <a:ea typeface="幼圆" panose="02010509060101010101" pitchFamily="49" charset="-122"/>
              </a:rPr>
              <a:t>            清楚，易重复</a:t>
            </a:r>
            <a:endParaRPr lang="zh-CN" altLang="en-US" sz="2400" b="1" dirty="0">
              <a:solidFill>
                <a:srgbClr val="000066"/>
              </a:solidFill>
              <a:latin typeface="Times New Roman" panose="02020603050405020304" pitchFamily="18" charset="0"/>
              <a:ea typeface="幼圆" panose="02010509060101010101" pitchFamily="49" charset="-122"/>
            </a:endParaRPr>
          </a:p>
        </p:txBody>
      </p:sp>
      <p:sp>
        <p:nvSpPr>
          <p:cNvPr id="142340" name="Rectangle 4"/>
          <p:cNvSpPr>
            <a:spLocks noChangeArrowheads="1"/>
          </p:cNvSpPr>
          <p:nvPr/>
        </p:nvSpPr>
        <p:spPr bwMode="auto">
          <a:xfrm>
            <a:off x="4067944" y="3863975"/>
            <a:ext cx="36941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10000"/>
              </a:spcBef>
              <a:spcAft>
                <a:spcPct val="10000"/>
              </a:spcAft>
              <a:buClr>
                <a:srgbClr val="A50021"/>
              </a:buClr>
              <a:buSzPct val="130000"/>
              <a:buFont typeface="Wingdings" panose="05000000000000000000" pitchFamily="2" charset="2"/>
              <a:buChar char="Ø"/>
            </a:pPr>
            <a:r>
              <a:rPr lang="zh-CN" altLang="en-US" sz="2400" b="1" dirty="0">
                <a:solidFill>
                  <a:srgbClr val="000066"/>
                </a:solidFill>
                <a:latin typeface="Times New Roman" panose="02020603050405020304" pitchFamily="18" charset="0"/>
                <a:ea typeface="幼圆" panose="02010509060101010101" pitchFamily="49" charset="-122"/>
              </a:rPr>
              <a:t>缺点：应力和边界条</a:t>
            </a:r>
            <a:br>
              <a:rPr lang="zh-CN" altLang="en-US" sz="2400" b="1" dirty="0">
                <a:solidFill>
                  <a:srgbClr val="000066"/>
                </a:solidFill>
                <a:latin typeface="Times New Roman" panose="02020603050405020304" pitchFamily="18" charset="0"/>
                <a:ea typeface="幼圆" panose="02010509060101010101" pitchFamily="49" charset="-122"/>
              </a:rPr>
            </a:br>
            <a:r>
              <a:rPr lang="zh-CN" altLang="en-US" sz="2400" b="1" dirty="0">
                <a:solidFill>
                  <a:srgbClr val="000066"/>
                </a:solidFill>
                <a:latin typeface="Times New Roman" panose="02020603050405020304" pitchFamily="18" charset="0"/>
                <a:ea typeface="幼圆" panose="02010509060101010101" pitchFamily="49" charset="-122"/>
              </a:rPr>
              <a:t>            件不易掌握</a:t>
            </a:r>
            <a:endParaRPr lang="zh-CN" altLang="en-US" sz="2400" b="1" dirty="0">
              <a:solidFill>
                <a:srgbClr val="000066"/>
              </a:solidFill>
              <a:latin typeface="Times New Roman" panose="02020603050405020304" pitchFamily="18" charset="0"/>
              <a:ea typeface="幼圆" panose="02010509060101010101" pitchFamily="49" charset="-122"/>
            </a:endParaRPr>
          </a:p>
          <a:p>
            <a:pPr eaLnBrk="1" hangingPunct="1">
              <a:lnSpc>
                <a:spcPct val="120000"/>
              </a:lnSpc>
              <a:spcBef>
                <a:spcPct val="10000"/>
              </a:spcBef>
              <a:spcAft>
                <a:spcPct val="10000"/>
              </a:spcAft>
              <a:buClr>
                <a:srgbClr val="A50021"/>
              </a:buClr>
              <a:buSzPct val="130000"/>
              <a:buFont typeface="Wingdings" panose="05000000000000000000" pitchFamily="2" charset="2"/>
              <a:buChar char="Ø"/>
            </a:pPr>
            <a:r>
              <a:rPr lang="zh-CN" altLang="en-US" sz="2400" b="1" dirty="0">
                <a:solidFill>
                  <a:srgbClr val="000066"/>
                </a:solidFill>
                <a:latin typeface="Times New Roman" panose="02020603050405020304" pitchFamily="18" charset="0"/>
                <a:ea typeface="幼圆" panose="02010509060101010101" pitchFamily="49" charset="-122"/>
              </a:rPr>
              <a:t>优点：原状土的原位</a:t>
            </a:r>
            <a:br>
              <a:rPr lang="zh-CN" altLang="en-US" sz="2400" b="1" dirty="0">
                <a:solidFill>
                  <a:srgbClr val="000066"/>
                </a:solidFill>
                <a:latin typeface="Times New Roman" panose="02020603050405020304" pitchFamily="18" charset="0"/>
                <a:ea typeface="幼圆" panose="02010509060101010101" pitchFamily="49" charset="-122"/>
              </a:rPr>
            </a:br>
            <a:r>
              <a:rPr lang="zh-CN" altLang="en-US" sz="2400" b="1" dirty="0">
                <a:solidFill>
                  <a:srgbClr val="000066"/>
                </a:solidFill>
                <a:latin typeface="Times New Roman" panose="02020603050405020304" pitchFamily="18" charset="0"/>
                <a:ea typeface="幼圆" panose="02010509060101010101" pitchFamily="49" charset="-122"/>
              </a:rPr>
              <a:t>            强度</a:t>
            </a:r>
            <a:endParaRPr lang="zh-CN" altLang="en-US" sz="2400" b="1" dirty="0">
              <a:solidFill>
                <a:srgbClr val="000066"/>
              </a:solidFill>
              <a:latin typeface="Times New Roman" panose="02020603050405020304" pitchFamily="18" charset="0"/>
              <a:ea typeface="幼圆" panose="02010509060101010101" pitchFamily="49" charset="-122"/>
            </a:endParaRPr>
          </a:p>
        </p:txBody>
      </p:sp>
      <p:sp>
        <p:nvSpPr>
          <p:cNvPr id="142341" name="AutoShape 5"/>
          <p:cNvSpPr>
            <a:spLocks noChangeArrowheads="1"/>
          </p:cNvSpPr>
          <p:nvPr/>
        </p:nvSpPr>
        <p:spPr bwMode="auto">
          <a:xfrm>
            <a:off x="3127295" y="1988840"/>
            <a:ext cx="600075" cy="515937"/>
          </a:xfrm>
          <a:prstGeom prst="homePlate">
            <a:avLst>
              <a:gd name="adj" fmla="val 29077"/>
            </a:avLst>
          </a:prstGeom>
          <a:solidFill>
            <a:srgbClr val="FF9900"/>
          </a:solidFill>
          <a:ln w="9525">
            <a:solidFill>
              <a:schemeClr val="tx1"/>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42342" name="AutoShape 6"/>
          <p:cNvSpPr>
            <a:spLocks noChangeArrowheads="1"/>
          </p:cNvSpPr>
          <p:nvPr/>
        </p:nvSpPr>
        <p:spPr bwMode="auto">
          <a:xfrm>
            <a:off x="3127295" y="4280197"/>
            <a:ext cx="600075" cy="515938"/>
          </a:xfrm>
          <a:prstGeom prst="homePlate">
            <a:avLst>
              <a:gd name="adj" fmla="val 29077"/>
            </a:avLst>
          </a:prstGeom>
          <a:solidFill>
            <a:srgbClr val="FF9900"/>
          </a:solidFill>
          <a:ln w="9525">
            <a:solidFill>
              <a:schemeClr val="tx1"/>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9" name="Rectangle 6"/>
          <p:cNvSpPr>
            <a:spLocks noChangeArrowheads="1"/>
          </p:cNvSpPr>
          <p:nvPr/>
        </p:nvSpPr>
        <p:spPr bwMode="auto">
          <a:xfrm>
            <a:off x="0" y="-8255"/>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§5.3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土的抗剪强度试验</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box(in)">
                                      <p:cBhvr>
                                        <p:cTn id="7" dur="500"/>
                                        <p:tgtEl>
                                          <p:spTgt spid="14233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2339"/>
                                        </p:tgtEl>
                                        <p:attrNameLst>
                                          <p:attrName>style.visibility</p:attrName>
                                        </p:attrNameLst>
                                      </p:cBhvr>
                                      <p:to>
                                        <p:strVal val="visible"/>
                                      </p:to>
                                    </p:set>
                                    <p:animEffect transition="in" filter="checkerboard(across)">
                                      <p:cBhvr>
                                        <p:cTn id="12" dur="500"/>
                                        <p:tgtEl>
                                          <p:spTgt spid="14233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2341"/>
                                        </p:tgtEl>
                                        <p:attrNameLst>
                                          <p:attrName>style.visibility</p:attrName>
                                        </p:attrNameLst>
                                      </p:cBhvr>
                                      <p:to>
                                        <p:strVal val="visible"/>
                                      </p:to>
                                    </p:set>
                                    <p:animEffect transition="in" filter="checkerboard(across)">
                                      <p:cBhvr>
                                        <p:cTn id="17" dur="500"/>
                                        <p:tgtEl>
                                          <p:spTgt spid="14234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2340"/>
                                        </p:tgtEl>
                                        <p:attrNameLst>
                                          <p:attrName>style.visibility</p:attrName>
                                        </p:attrNameLst>
                                      </p:cBhvr>
                                      <p:to>
                                        <p:strVal val="visible"/>
                                      </p:to>
                                    </p:set>
                                    <p:animEffect transition="in" filter="checkerboard(across)">
                                      <p:cBhvr>
                                        <p:cTn id="22" dur="500"/>
                                        <p:tgtEl>
                                          <p:spTgt spid="14234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2342"/>
                                        </p:tgtEl>
                                        <p:attrNameLst>
                                          <p:attrName>style.visibility</p:attrName>
                                        </p:attrNameLst>
                                      </p:cBhvr>
                                      <p:to>
                                        <p:strVal val="visible"/>
                                      </p:to>
                                    </p:set>
                                    <p:animEffect transition="in" filter="checkerboard(across)">
                                      <p:cBhvr>
                                        <p:cTn id="27" dur="500"/>
                                        <p:tgtEl>
                                          <p:spTgt spid="142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P spid="142339" grpId="0"/>
      <p:bldP spid="142340" grpId="0"/>
      <p:bldP spid="142341" grpId="0" animBg="1"/>
      <p:bldP spid="14234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4" descr="Beijing 029"/>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2915816" y="2133008"/>
            <a:ext cx="5376840" cy="403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Rectangle 5"/>
          <p:cNvSpPr>
            <a:spLocks noChangeArrowheads="1"/>
          </p:cNvSpPr>
          <p:nvPr/>
        </p:nvSpPr>
        <p:spPr bwMode="auto">
          <a:xfrm>
            <a:off x="899592" y="2996952"/>
            <a:ext cx="7920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800" b="1" dirty="0">
                <a:solidFill>
                  <a:srgbClr val="0000FF"/>
                </a:solidFill>
                <a:latin typeface="Times New Roman" panose="02020603050405020304" pitchFamily="18" charset="0"/>
                <a:ea typeface="楷体_GB2312" pitchFamily="49" charset="-122"/>
              </a:rPr>
              <a:t>直剪仪</a:t>
            </a:r>
            <a:endParaRPr kumimoji="1" lang="zh-CN" altLang="en-US" sz="2800" b="1" dirty="0">
              <a:solidFill>
                <a:srgbClr val="0000FF"/>
              </a:solidFill>
              <a:latin typeface="Times New Roman" panose="02020603050405020304" pitchFamily="18" charset="0"/>
              <a:ea typeface="楷体_GB2312" pitchFamily="49" charset="-122"/>
            </a:endParaRPr>
          </a:p>
        </p:txBody>
      </p:sp>
      <p:sp>
        <p:nvSpPr>
          <p:cNvPr id="5" name="Rectangle 34"/>
          <p:cNvSpPr>
            <a:spLocks noChangeArrowheads="1"/>
          </p:cNvSpPr>
          <p:nvPr/>
        </p:nvSpPr>
        <p:spPr bwMode="auto">
          <a:xfrm>
            <a:off x="827584" y="1420615"/>
            <a:ext cx="684076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chemeClr val="accent1"/>
              </a:buClr>
              <a:buSzPct val="80000"/>
              <a:buFont typeface="Wingdings" panose="05000000000000000000" pitchFamily="2" charset="2"/>
              <a:buNone/>
            </a:pPr>
            <a:r>
              <a:rPr kumimoji="1" lang="zh-CN" altLang="en-US" sz="2400" b="1" dirty="0">
                <a:solidFill>
                  <a:srgbClr val="FE101B"/>
                </a:solidFill>
                <a:latin typeface="+mn-ea"/>
                <a:ea typeface="+mn-ea"/>
              </a:rPr>
              <a:t>试验仪器：</a:t>
            </a:r>
            <a:r>
              <a:rPr kumimoji="1" lang="zh-CN" altLang="en-US" sz="2400" b="1" dirty="0">
                <a:solidFill>
                  <a:srgbClr val="009999"/>
                </a:solidFill>
                <a:latin typeface="+mn-ea"/>
                <a:ea typeface="+mn-ea"/>
              </a:rPr>
              <a:t>直剪仪（应力控制式，应变控制式）</a:t>
            </a:r>
            <a:endParaRPr kumimoji="1" lang="zh-CN" altLang="en-US" sz="2400" b="1" dirty="0">
              <a:solidFill>
                <a:srgbClr val="009999"/>
              </a:solidFill>
              <a:latin typeface="+mn-ea"/>
              <a:ea typeface="+mn-ea"/>
            </a:endParaRPr>
          </a:p>
        </p:txBody>
      </p:sp>
      <p:sp>
        <p:nvSpPr>
          <p:cNvPr id="6" name="Rectangle 39"/>
          <p:cNvSpPr>
            <a:spLocks noChangeArrowheads="1"/>
          </p:cNvSpPr>
          <p:nvPr/>
        </p:nvSpPr>
        <p:spPr bwMode="auto">
          <a:xfrm>
            <a:off x="5436096" y="1387336"/>
            <a:ext cx="1873250" cy="599958"/>
          </a:xfrm>
          <a:prstGeom prst="rect">
            <a:avLst/>
          </a:prstGeom>
          <a:noFill/>
          <a:ln w="28575">
            <a:solidFill>
              <a:srgbClr val="FF0000"/>
            </a:solidFill>
            <a:prstDash val="dash"/>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7" name="Text Box 2"/>
          <p:cNvSpPr txBox="1">
            <a:spLocks noChangeArrowheads="1"/>
          </p:cNvSpPr>
          <p:nvPr/>
        </p:nvSpPr>
        <p:spPr bwMode="auto">
          <a:xfrm>
            <a:off x="899592" y="807899"/>
            <a:ext cx="2448967" cy="523220"/>
          </a:xfrm>
          <a:prstGeom prst="rect">
            <a:avLst/>
          </a:prstGeom>
          <a:solidFill>
            <a:srgbClr val="FFC000"/>
          </a:solid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smtClean="0">
                <a:latin typeface="+mj-ea"/>
                <a:ea typeface="+mj-ea"/>
              </a:rPr>
              <a:t>直接剪切试验</a:t>
            </a:r>
            <a:endParaRPr lang="zh-CN" altLang="en-US" sz="2800" b="1" dirty="0">
              <a:latin typeface="+mj-ea"/>
              <a:ea typeface="+mj-ea"/>
            </a:endParaRPr>
          </a:p>
        </p:txBody>
      </p:sp>
      <p:sp>
        <p:nvSpPr>
          <p:cNvPr id="8" name="Rectangle 6"/>
          <p:cNvSpPr>
            <a:spLocks noChangeArrowheads="1"/>
          </p:cNvSpPr>
          <p:nvPr/>
        </p:nvSpPr>
        <p:spPr bwMode="auto">
          <a:xfrm>
            <a:off x="0" y="-8255"/>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§5.3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土的抗剪强度试验</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9812"/>
                                        </p:tgtEl>
                                        <p:attrNameLst>
                                          <p:attrName>style.visibility</p:attrName>
                                        </p:attrNameLst>
                                      </p:cBhvr>
                                      <p:to>
                                        <p:strVal val="visible"/>
                                      </p:to>
                                    </p:set>
                                    <p:animEffect transition="in" filter="dissolve">
                                      <p:cBhvr>
                                        <p:cTn id="7" dur="500"/>
                                        <p:tgtEl>
                                          <p:spTgt spid="1198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9813"/>
                                        </p:tgtEl>
                                        <p:attrNameLst>
                                          <p:attrName>style.visibility</p:attrName>
                                        </p:attrNameLst>
                                      </p:cBhvr>
                                      <p:to>
                                        <p:strVal val="visible"/>
                                      </p:to>
                                    </p:set>
                                    <p:animEffect transition="in" filter="wipe(down)">
                                      <p:cBhvr>
                                        <p:cTn id="12" dur="500"/>
                                        <p:tgtEl>
                                          <p:spTgt spid="1198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p:bldP spid="5" grpId="0" autoUpdateAnimBg="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4" name="Picture 8" descr="网络课程 0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55976" y="3266625"/>
            <a:ext cx="4788024" cy="359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Rectangle 9"/>
          <p:cNvSpPr>
            <a:spLocks noChangeArrowheads="1"/>
          </p:cNvSpPr>
          <p:nvPr/>
        </p:nvSpPr>
        <p:spPr bwMode="auto">
          <a:xfrm>
            <a:off x="755576" y="4724400"/>
            <a:ext cx="2881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dirty="0">
                <a:solidFill>
                  <a:srgbClr val="0000FF"/>
                </a:solidFill>
                <a:latin typeface="+mn-ea"/>
                <a:ea typeface="+mn-ea"/>
              </a:rPr>
              <a:t>剪切盒和量力环</a:t>
            </a:r>
            <a:endParaRPr kumimoji="1" lang="zh-CN" altLang="en-US" sz="2400" b="1" dirty="0">
              <a:solidFill>
                <a:srgbClr val="0000FF"/>
              </a:solidFill>
              <a:latin typeface="+mn-ea"/>
              <a:ea typeface="+mn-ea"/>
            </a:endParaRPr>
          </a:p>
        </p:txBody>
      </p:sp>
      <p:pic>
        <p:nvPicPr>
          <p:cNvPr id="45066" name="Picture 10" descr="图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25" y="836711"/>
            <a:ext cx="4693272" cy="242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7" name="Rectangle 11"/>
          <p:cNvSpPr>
            <a:spLocks noChangeArrowheads="1"/>
          </p:cNvSpPr>
          <p:nvPr/>
        </p:nvSpPr>
        <p:spPr bwMode="auto">
          <a:xfrm>
            <a:off x="5004048" y="1340768"/>
            <a:ext cx="374555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kumimoji="1" lang="en-US" altLang="zh-CN" sz="2000" b="1" dirty="0">
                <a:solidFill>
                  <a:srgbClr val="0000FF"/>
                </a:solidFill>
                <a:latin typeface="Times New Roman" panose="02020603050405020304" pitchFamily="18" charset="0"/>
                <a:ea typeface="+mn-ea"/>
                <a:cs typeface="Times New Roman" panose="02020603050405020304" pitchFamily="18" charset="0"/>
              </a:rPr>
              <a:t>1</a:t>
            </a:r>
            <a:r>
              <a:rPr kumimoji="1" lang="zh-CN" altLang="en-US" sz="2000" b="1" dirty="0">
                <a:solidFill>
                  <a:srgbClr val="0000FF"/>
                </a:solidFill>
                <a:latin typeface="Times New Roman" panose="02020603050405020304" pitchFamily="18" charset="0"/>
                <a:ea typeface="+mn-ea"/>
                <a:cs typeface="Times New Roman" panose="02020603050405020304" pitchFamily="18" charset="0"/>
              </a:rPr>
              <a:t>－轮轴；</a:t>
            </a:r>
            <a:r>
              <a:rPr kumimoji="1" lang="en-US" altLang="zh-CN" sz="2000" b="1" dirty="0">
                <a:solidFill>
                  <a:srgbClr val="0000FF"/>
                </a:solidFill>
                <a:latin typeface="Times New Roman" panose="02020603050405020304" pitchFamily="18" charset="0"/>
                <a:ea typeface="+mn-ea"/>
                <a:cs typeface="Times New Roman" panose="02020603050405020304" pitchFamily="18" charset="0"/>
              </a:rPr>
              <a:t>2</a:t>
            </a:r>
            <a:r>
              <a:rPr kumimoji="1" lang="zh-CN" altLang="en-US" sz="2000" b="1" dirty="0">
                <a:solidFill>
                  <a:srgbClr val="0000FF"/>
                </a:solidFill>
                <a:latin typeface="Times New Roman" panose="02020603050405020304" pitchFamily="18" charset="0"/>
                <a:ea typeface="+mn-ea"/>
                <a:cs typeface="Times New Roman" panose="02020603050405020304" pitchFamily="18" charset="0"/>
              </a:rPr>
              <a:t>－底座；</a:t>
            </a:r>
            <a:r>
              <a:rPr kumimoji="1" lang="en-US" altLang="zh-CN" sz="2000" b="1" dirty="0">
                <a:solidFill>
                  <a:srgbClr val="0000FF"/>
                </a:solidFill>
                <a:latin typeface="Times New Roman" panose="02020603050405020304" pitchFamily="18" charset="0"/>
                <a:ea typeface="+mn-ea"/>
                <a:cs typeface="Times New Roman" panose="02020603050405020304" pitchFamily="18" charset="0"/>
              </a:rPr>
              <a:t>3</a:t>
            </a:r>
            <a:r>
              <a:rPr kumimoji="1" lang="zh-CN" altLang="en-US" sz="2000" b="1" dirty="0">
                <a:solidFill>
                  <a:srgbClr val="0000FF"/>
                </a:solidFill>
                <a:latin typeface="Times New Roman" panose="02020603050405020304" pitchFamily="18" charset="0"/>
                <a:ea typeface="+mn-ea"/>
                <a:cs typeface="Times New Roman" panose="02020603050405020304" pitchFamily="18" charset="0"/>
              </a:rPr>
              <a:t>－透水石；</a:t>
            </a:r>
            <a:r>
              <a:rPr kumimoji="1" lang="en-US" altLang="zh-CN" sz="2000" b="1" dirty="0">
                <a:solidFill>
                  <a:srgbClr val="0000FF"/>
                </a:solidFill>
                <a:latin typeface="Times New Roman" panose="02020603050405020304" pitchFamily="18" charset="0"/>
                <a:ea typeface="+mn-ea"/>
                <a:cs typeface="Times New Roman" panose="02020603050405020304" pitchFamily="18" charset="0"/>
              </a:rPr>
              <a:t>4</a:t>
            </a:r>
            <a:r>
              <a:rPr kumimoji="1" lang="zh-CN" altLang="en-US" sz="2000" b="1" dirty="0">
                <a:solidFill>
                  <a:srgbClr val="0000FF"/>
                </a:solidFill>
                <a:latin typeface="Times New Roman" panose="02020603050405020304" pitchFamily="18" charset="0"/>
                <a:ea typeface="+mn-ea"/>
                <a:cs typeface="Times New Roman" panose="02020603050405020304" pitchFamily="18" charset="0"/>
              </a:rPr>
              <a:t>－量表；</a:t>
            </a:r>
            <a:r>
              <a:rPr kumimoji="1" lang="en-US" altLang="zh-CN" sz="2000" b="1" dirty="0">
                <a:solidFill>
                  <a:srgbClr val="0000FF"/>
                </a:solidFill>
                <a:latin typeface="Times New Roman" panose="02020603050405020304" pitchFamily="18" charset="0"/>
                <a:ea typeface="+mn-ea"/>
                <a:cs typeface="Times New Roman" panose="02020603050405020304" pitchFamily="18" charset="0"/>
              </a:rPr>
              <a:t>5</a:t>
            </a:r>
            <a:r>
              <a:rPr kumimoji="1" lang="zh-CN" altLang="en-US" sz="2000" b="1" dirty="0">
                <a:solidFill>
                  <a:srgbClr val="0000FF"/>
                </a:solidFill>
                <a:latin typeface="Times New Roman" panose="02020603050405020304" pitchFamily="18" charset="0"/>
                <a:ea typeface="+mn-ea"/>
                <a:cs typeface="Times New Roman" panose="02020603050405020304" pitchFamily="18" charset="0"/>
              </a:rPr>
              <a:t>－活塞；</a:t>
            </a:r>
            <a:r>
              <a:rPr kumimoji="1" lang="en-US" altLang="zh-CN" sz="2000" b="1" dirty="0">
                <a:solidFill>
                  <a:srgbClr val="0000FF"/>
                </a:solidFill>
                <a:latin typeface="Times New Roman" panose="02020603050405020304" pitchFamily="18" charset="0"/>
                <a:ea typeface="+mn-ea"/>
                <a:cs typeface="Times New Roman" panose="02020603050405020304" pitchFamily="18" charset="0"/>
              </a:rPr>
              <a:t>6</a:t>
            </a:r>
            <a:r>
              <a:rPr kumimoji="1" lang="zh-CN" altLang="en-US" sz="2000" b="1" dirty="0">
                <a:solidFill>
                  <a:srgbClr val="0000FF"/>
                </a:solidFill>
                <a:latin typeface="Times New Roman" panose="02020603050405020304" pitchFamily="18" charset="0"/>
                <a:ea typeface="+mn-ea"/>
                <a:cs typeface="Times New Roman" panose="02020603050405020304" pitchFamily="18" charset="0"/>
              </a:rPr>
              <a:t>－上盒；</a:t>
            </a:r>
            <a:r>
              <a:rPr kumimoji="1" lang="en-US" altLang="zh-CN" sz="2000" b="1" dirty="0">
                <a:solidFill>
                  <a:srgbClr val="0000FF"/>
                </a:solidFill>
                <a:latin typeface="Times New Roman" panose="02020603050405020304" pitchFamily="18" charset="0"/>
                <a:ea typeface="+mn-ea"/>
                <a:cs typeface="Times New Roman" panose="02020603050405020304" pitchFamily="18" charset="0"/>
              </a:rPr>
              <a:t>7</a:t>
            </a:r>
            <a:r>
              <a:rPr kumimoji="1" lang="zh-CN" altLang="en-US" sz="2000" b="1" dirty="0">
                <a:solidFill>
                  <a:srgbClr val="0000FF"/>
                </a:solidFill>
                <a:latin typeface="Times New Roman" panose="02020603050405020304" pitchFamily="18" charset="0"/>
                <a:ea typeface="+mn-ea"/>
                <a:cs typeface="Times New Roman" panose="02020603050405020304" pitchFamily="18" charset="0"/>
              </a:rPr>
              <a:t>－土样；</a:t>
            </a:r>
            <a:r>
              <a:rPr kumimoji="1" lang="en-US" altLang="zh-CN" sz="2000" b="1" dirty="0">
                <a:solidFill>
                  <a:srgbClr val="0000FF"/>
                </a:solidFill>
                <a:latin typeface="Times New Roman" panose="02020603050405020304" pitchFamily="18" charset="0"/>
                <a:ea typeface="+mn-ea"/>
                <a:cs typeface="Times New Roman" panose="02020603050405020304" pitchFamily="18" charset="0"/>
              </a:rPr>
              <a:t>8</a:t>
            </a:r>
            <a:r>
              <a:rPr kumimoji="1" lang="zh-CN" altLang="en-US" sz="2000" b="1" dirty="0">
                <a:solidFill>
                  <a:srgbClr val="0000FF"/>
                </a:solidFill>
                <a:latin typeface="Times New Roman" panose="02020603050405020304" pitchFamily="18" charset="0"/>
                <a:ea typeface="+mn-ea"/>
                <a:cs typeface="Times New Roman" panose="02020603050405020304" pitchFamily="18" charset="0"/>
              </a:rPr>
              <a:t>－量表；</a:t>
            </a:r>
            <a:r>
              <a:rPr kumimoji="1" lang="en-US" altLang="zh-CN" sz="2000" b="1" dirty="0">
                <a:solidFill>
                  <a:srgbClr val="0000FF"/>
                </a:solidFill>
                <a:latin typeface="Times New Roman" panose="02020603050405020304" pitchFamily="18" charset="0"/>
                <a:ea typeface="+mn-ea"/>
                <a:cs typeface="Times New Roman" panose="02020603050405020304" pitchFamily="18" charset="0"/>
              </a:rPr>
              <a:t>9</a:t>
            </a:r>
            <a:r>
              <a:rPr kumimoji="1" lang="zh-CN" altLang="en-US" sz="2000" b="1" dirty="0">
                <a:solidFill>
                  <a:srgbClr val="0000FF"/>
                </a:solidFill>
                <a:latin typeface="Times New Roman" panose="02020603050405020304" pitchFamily="18" charset="0"/>
                <a:ea typeface="+mn-ea"/>
                <a:cs typeface="Times New Roman" panose="02020603050405020304" pitchFamily="18" charset="0"/>
              </a:rPr>
              <a:t>－量力环；</a:t>
            </a:r>
            <a:r>
              <a:rPr kumimoji="1" lang="en-US" altLang="zh-CN" sz="2000" b="1" dirty="0">
                <a:solidFill>
                  <a:srgbClr val="0000FF"/>
                </a:solidFill>
                <a:latin typeface="Times New Roman" panose="02020603050405020304" pitchFamily="18" charset="0"/>
                <a:ea typeface="+mn-ea"/>
                <a:cs typeface="Times New Roman" panose="02020603050405020304" pitchFamily="18" charset="0"/>
              </a:rPr>
              <a:t>10</a:t>
            </a:r>
            <a:r>
              <a:rPr kumimoji="1" lang="zh-CN" altLang="en-US" sz="2000" b="1" dirty="0">
                <a:solidFill>
                  <a:srgbClr val="0000FF"/>
                </a:solidFill>
                <a:latin typeface="Times New Roman" panose="02020603050405020304" pitchFamily="18" charset="0"/>
                <a:ea typeface="+mn-ea"/>
                <a:cs typeface="Times New Roman" panose="02020603050405020304" pitchFamily="18" charset="0"/>
              </a:rPr>
              <a:t>－下盒</a:t>
            </a:r>
            <a:endParaRPr kumimoji="1" lang="zh-CN" altLang="en-US" sz="2000" b="1" dirty="0">
              <a:solidFill>
                <a:srgbClr val="0000FF"/>
              </a:solidFill>
              <a:latin typeface="Times New Roman" panose="02020603050405020304" pitchFamily="18" charset="0"/>
              <a:ea typeface="+mn-ea"/>
              <a:cs typeface="Times New Roman" panose="02020603050405020304" pitchFamily="18" charset="0"/>
            </a:endParaRPr>
          </a:p>
        </p:txBody>
      </p:sp>
      <p:sp>
        <p:nvSpPr>
          <p:cNvPr id="7" name="Rectangle 6"/>
          <p:cNvSpPr>
            <a:spLocks noChangeArrowheads="1"/>
          </p:cNvSpPr>
          <p:nvPr/>
        </p:nvSpPr>
        <p:spPr bwMode="auto">
          <a:xfrm>
            <a:off x="0" y="-8255"/>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§5.3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土的抗剪强度试验</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064"/>
                                        </p:tgtEl>
                                        <p:attrNameLst>
                                          <p:attrName>style.visibility</p:attrName>
                                        </p:attrNameLst>
                                      </p:cBhvr>
                                      <p:to>
                                        <p:strVal val="visible"/>
                                      </p:to>
                                    </p:set>
                                    <p:animEffect transition="in" filter="dissolve">
                                      <p:cBhvr>
                                        <p:cTn id="7" dur="500"/>
                                        <p:tgtEl>
                                          <p:spTgt spid="450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5065"/>
                                        </p:tgtEl>
                                        <p:attrNameLst>
                                          <p:attrName>style.visibility</p:attrName>
                                        </p:attrNameLst>
                                      </p:cBhvr>
                                      <p:to>
                                        <p:strVal val="visible"/>
                                      </p:to>
                                    </p:set>
                                    <p:animEffect transition="in" filter="wipe(down)">
                                      <p:cBhvr>
                                        <p:cTn id="12" dur="500"/>
                                        <p:tgtEl>
                                          <p:spTgt spid="4506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5066"/>
                                        </p:tgtEl>
                                        <p:attrNameLst>
                                          <p:attrName>style.visibility</p:attrName>
                                        </p:attrNameLst>
                                      </p:cBhvr>
                                      <p:to>
                                        <p:strVal val="visible"/>
                                      </p:to>
                                    </p:set>
                                    <p:animEffect transition="in" filter="blinds(horizontal)">
                                      <p:cBhvr>
                                        <p:cTn id="17" dur="500"/>
                                        <p:tgtEl>
                                          <p:spTgt spid="450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5067"/>
                                        </p:tgtEl>
                                        <p:attrNameLst>
                                          <p:attrName>style.visibility</p:attrName>
                                        </p:attrNameLst>
                                      </p:cBhvr>
                                      <p:to>
                                        <p:strVal val="visible"/>
                                      </p:to>
                                    </p:set>
                                    <p:animEffect transition="in" filter="wipe(down)">
                                      <p:cBhvr>
                                        <p:cTn id="22" dur="500"/>
                                        <p:tgtEl>
                                          <p:spTgt spid="45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p:bldP spid="45067"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685428" y="1713931"/>
            <a:ext cx="7847011" cy="987963"/>
          </a:xfrm>
          <a:solidFill>
            <a:schemeClr val="bg1"/>
          </a:solidFill>
        </p:spPr>
        <p:txBody>
          <a:bodyPr lIns="0" tIns="0" rIns="0" bIns="0"/>
          <a:lstStyle/>
          <a:p>
            <a:pPr eaLnBrk="1" hangingPunct="1">
              <a:lnSpc>
                <a:spcPct val="150000"/>
              </a:lnSpc>
              <a:buFont typeface="Wingdings" panose="05000000000000000000" pitchFamily="2" charset="2"/>
              <a:buChar char="Ø"/>
            </a:pPr>
            <a:r>
              <a:rPr lang="zh-CN" altLang="en-US" sz="2000" b="1" dirty="0">
                <a:solidFill>
                  <a:srgbClr val="008000"/>
                </a:solidFill>
                <a:latin typeface="+mn-ea"/>
              </a:rPr>
              <a:t>在不同的垂直压力</a:t>
            </a:r>
            <a:r>
              <a:rPr lang="zh-CN" altLang="en-US" sz="2000" b="1" dirty="0">
                <a:solidFill>
                  <a:srgbClr val="008000"/>
                </a:solidFill>
                <a:latin typeface="+mn-ea"/>
                <a:sym typeface="Symbol" panose="05050102010706020507" pitchFamily="18" charset="2"/>
              </a:rPr>
              <a:t></a:t>
            </a:r>
            <a:r>
              <a:rPr lang="zh-CN" altLang="en-US" sz="2000" b="1" dirty="0">
                <a:solidFill>
                  <a:srgbClr val="008000"/>
                </a:solidFill>
                <a:latin typeface="+mn-ea"/>
              </a:rPr>
              <a:t>下进行剪切试验，得相应的抗剪强度</a:t>
            </a:r>
            <a:r>
              <a:rPr lang="en-US" altLang="zh-CN" sz="2000" b="1" dirty="0" err="1">
                <a:solidFill>
                  <a:srgbClr val="008000"/>
                </a:solidFill>
                <a:latin typeface="+mn-ea"/>
              </a:rPr>
              <a:t>τ</a:t>
            </a:r>
            <a:r>
              <a:rPr lang="en-US" altLang="zh-CN" sz="2000" b="1" baseline="-30000" dirty="0" err="1">
                <a:solidFill>
                  <a:srgbClr val="008000"/>
                </a:solidFill>
                <a:latin typeface="+mn-ea"/>
              </a:rPr>
              <a:t>f</a:t>
            </a:r>
            <a:r>
              <a:rPr lang="en-US" altLang="zh-CN" sz="2000" b="1" dirty="0">
                <a:solidFill>
                  <a:srgbClr val="008000"/>
                </a:solidFill>
                <a:latin typeface="+mn-ea"/>
              </a:rPr>
              <a:t>，</a:t>
            </a:r>
            <a:r>
              <a:rPr lang="zh-CN" altLang="en-US" sz="2000" b="1" dirty="0">
                <a:solidFill>
                  <a:srgbClr val="008000"/>
                </a:solidFill>
                <a:latin typeface="+mn-ea"/>
              </a:rPr>
              <a:t>绘制</a:t>
            </a:r>
            <a:r>
              <a:rPr lang="en-US" altLang="zh-CN" sz="2000" b="1" dirty="0" err="1">
                <a:solidFill>
                  <a:srgbClr val="008000"/>
                </a:solidFill>
                <a:latin typeface="+mn-ea"/>
              </a:rPr>
              <a:t>τ</a:t>
            </a:r>
            <a:r>
              <a:rPr lang="en-US" altLang="zh-CN" sz="2000" b="1" baseline="-30000" dirty="0" err="1">
                <a:solidFill>
                  <a:srgbClr val="008000"/>
                </a:solidFill>
                <a:latin typeface="+mn-ea"/>
              </a:rPr>
              <a:t>f</a:t>
            </a:r>
            <a:r>
              <a:rPr lang="en-US" altLang="zh-CN" sz="2000" b="1" baseline="-30000" dirty="0">
                <a:solidFill>
                  <a:srgbClr val="008000"/>
                </a:solidFill>
                <a:latin typeface="+mn-ea"/>
              </a:rPr>
              <a:t> </a:t>
            </a:r>
            <a:r>
              <a:rPr lang="en-US" altLang="zh-CN" sz="2000" b="1" dirty="0">
                <a:solidFill>
                  <a:srgbClr val="008000"/>
                </a:solidFill>
                <a:latin typeface="+mn-ea"/>
              </a:rPr>
              <a:t>-</a:t>
            </a:r>
            <a:r>
              <a:rPr lang="en-US" altLang="zh-CN" sz="2000" b="1" dirty="0">
                <a:solidFill>
                  <a:srgbClr val="008000"/>
                </a:solidFill>
                <a:latin typeface="+mn-ea"/>
                <a:sym typeface="Symbol" panose="05050102010706020507" pitchFamily="18" charset="2"/>
              </a:rPr>
              <a:t></a:t>
            </a:r>
            <a:r>
              <a:rPr lang="en-US" altLang="zh-CN" sz="2000" b="1" dirty="0">
                <a:solidFill>
                  <a:srgbClr val="008000"/>
                </a:solidFill>
                <a:latin typeface="+mn-ea"/>
              </a:rPr>
              <a:t> </a:t>
            </a:r>
            <a:r>
              <a:rPr lang="zh-CN" altLang="en-US" sz="2000" b="1" dirty="0">
                <a:solidFill>
                  <a:srgbClr val="008000"/>
                </a:solidFill>
                <a:latin typeface="+mn-ea"/>
              </a:rPr>
              <a:t>曲线，得该土的抗剪强度包线</a:t>
            </a:r>
            <a:endParaRPr lang="zh-CN" altLang="en-US" sz="2000" b="1" dirty="0">
              <a:solidFill>
                <a:srgbClr val="008000"/>
              </a:solidFill>
              <a:latin typeface="+mn-ea"/>
            </a:endParaRPr>
          </a:p>
        </p:txBody>
      </p:sp>
      <p:sp>
        <p:nvSpPr>
          <p:cNvPr id="47108" name="Text Box 4"/>
          <p:cNvSpPr txBox="1">
            <a:spLocks noChangeArrowheads="1"/>
          </p:cNvSpPr>
          <p:nvPr/>
        </p:nvSpPr>
        <p:spPr bwMode="auto">
          <a:xfrm>
            <a:off x="604849" y="5589240"/>
            <a:ext cx="800816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eaLnBrk="1" hangingPunct="1">
              <a:lnSpc>
                <a:spcPct val="150000"/>
              </a:lnSpc>
              <a:spcBef>
                <a:spcPct val="50000"/>
              </a:spcBef>
              <a:buFont typeface="Wingdings" panose="05000000000000000000" pitchFamily="2" charset="2"/>
              <a:buChar char="Ø"/>
            </a:pPr>
            <a:r>
              <a:rPr kumimoji="1" lang="zh-CN" altLang="en-US" sz="2000" b="1" dirty="0">
                <a:solidFill>
                  <a:srgbClr val="008000"/>
                </a:solidFill>
                <a:latin typeface="+mn-ea"/>
                <a:ea typeface="+mn-ea"/>
              </a:rPr>
              <a:t>根据土体在现场受剪的排水条件，直剪试验可分为</a:t>
            </a:r>
            <a:r>
              <a:rPr kumimoji="1" lang="zh-CN" altLang="en-US" sz="2000" b="1" dirty="0" smtClean="0">
                <a:solidFill>
                  <a:srgbClr val="008000"/>
                </a:solidFill>
                <a:latin typeface="+mn-ea"/>
                <a:ea typeface="+mn-ea"/>
              </a:rPr>
              <a:t>：</a:t>
            </a:r>
            <a:r>
              <a:rPr kumimoji="1" lang="zh-CN" altLang="en-US" sz="2000" b="1" dirty="0" smtClean="0">
                <a:solidFill>
                  <a:srgbClr val="FF0000"/>
                </a:solidFill>
                <a:latin typeface="+mn-ea"/>
                <a:ea typeface="+mn-ea"/>
              </a:rPr>
              <a:t>快剪、</a:t>
            </a:r>
            <a:r>
              <a:rPr kumimoji="1" lang="zh-CN" altLang="en-US" sz="2000" b="1" dirty="0">
                <a:solidFill>
                  <a:srgbClr val="FF0000"/>
                </a:solidFill>
                <a:latin typeface="+mn-ea"/>
                <a:ea typeface="+mn-ea"/>
              </a:rPr>
              <a:t>固结快剪、慢剪</a:t>
            </a:r>
            <a:endParaRPr kumimoji="1" lang="zh-CN" altLang="en-US" sz="2000" b="1" dirty="0">
              <a:solidFill>
                <a:srgbClr val="FF0000"/>
              </a:solidFill>
              <a:latin typeface="+mn-ea"/>
              <a:ea typeface="+mn-ea"/>
            </a:endParaRPr>
          </a:p>
        </p:txBody>
      </p:sp>
      <p:graphicFrame>
        <p:nvGraphicFramePr>
          <p:cNvPr id="47109" name="Object 5"/>
          <p:cNvGraphicFramePr>
            <a:graphicFrameLocks noChangeAspect="1"/>
          </p:cNvGraphicFramePr>
          <p:nvPr/>
        </p:nvGraphicFramePr>
        <p:xfrm>
          <a:off x="1259632" y="2741408"/>
          <a:ext cx="6096000" cy="2862263"/>
        </p:xfrm>
        <a:graphic>
          <a:graphicData uri="http://schemas.openxmlformats.org/presentationml/2006/ole">
            <mc:AlternateContent xmlns:mc="http://schemas.openxmlformats.org/markup-compatibility/2006">
              <mc:Choice xmlns:v="urn:schemas-microsoft-com:vml" Requires="v">
                <p:oleObj spid="_x0000_s137259" name="BMP 图像" r:id="rId1" imgW="5200650" imgH="2486025" progId="Paint.Picture">
                  <p:embed/>
                </p:oleObj>
              </mc:Choice>
              <mc:Fallback>
                <p:oleObj name="BMP 图像" r:id="rId1" imgW="5200650" imgH="2486025" progId="Paint.Picture">
                  <p:embed/>
                  <p:pic>
                    <p:nvPicPr>
                      <p:cNvPr id="0"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741408"/>
                        <a:ext cx="609600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6"/>
          <p:cNvSpPr txBox="1">
            <a:spLocks noChangeArrowheads="1"/>
          </p:cNvSpPr>
          <p:nvPr/>
        </p:nvSpPr>
        <p:spPr bwMode="auto">
          <a:xfrm>
            <a:off x="685429" y="854738"/>
            <a:ext cx="4343400" cy="78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eaLnBrk="1" hangingPunct="1">
              <a:lnSpc>
                <a:spcPct val="110000"/>
              </a:lnSpc>
              <a:spcBef>
                <a:spcPct val="50000"/>
              </a:spcBef>
              <a:buFont typeface="Wingdings" panose="05000000000000000000" pitchFamily="2" charset="2"/>
              <a:buChar char="Ø"/>
            </a:pPr>
            <a:r>
              <a:rPr kumimoji="1" lang="zh-CN" altLang="en-US" sz="2000" b="1" dirty="0">
                <a:solidFill>
                  <a:srgbClr val="009999"/>
                </a:solidFill>
                <a:latin typeface="+mn-ea"/>
                <a:ea typeface="+mn-ea"/>
              </a:rPr>
              <a:t>剪前施加在试样法向应力为</a:t>
            </a:r>
            <a:r>
              <a:rPr kumimoji="1" lang="zh-CN" altLang="en-US" sz="2000" b="1" i="1" dirty="0">
                <a:solidFill>
                  <a:srgbClr val="009999"/>
                </a:solidFill>
                <a:latin typeface="+mn-ea"/>
                <a:ea typeface="+mn-ea"/>
                <a:sym typeface="Symbol" panose="05050102010706020507" pitchFamily="18" charset="2"/>
              </a:rPr>
              <a:t></a:t>
            </a:r>
            <a:endParaRPr kumimoji="1" lang="zh-CN" altLang="en-US" sz="2000" b="1" i="1" dirty="0">
              <a:solidFill>
                <a:srgbClr val="009999"/>
              </a:solidFill>
              <a:latin typeface="+mn-ea"/>
              <a:ea typeface="+mn-ea"/>
              <a:sym typeface="Symbol" panose="05050102010706020507" pitchFamily="18" charset="2"/>
            </a:endParaRPr>
          </a:p>
          <a:p>
            <a:pPr marL="342900" indent="-342900" eaLnBrk="1" hangingPunct="1">
              <a:lnSpc>
                <a:spcPct val="110000"/>
              </a:lnSpc>
              <a:spcBef>
                <a:spcPct val="50000"/>
              </a:spcBef>
              <a:buFont typeface="Wingdings" panose="05000000000000000000" pitchFamily="2" charset="2"/>
              <a:buChar char="Ø"/>
            </a:pPr>
            <a:r>
              <a:rPr kumimoji="1" lang="zh-CN" altLang="en-US" sz="2000" b="1" dirty="0">
                <a:solidFill>
                  <a:srgbClr val="009999"/>
                </a:solidFill>
                <a:latin typeface="+mn-ea"/>
                <a:ea typeface="+mn-ea"/>
                <a:sym typeface="Symbol" panose="05050102010706020507" pitchFamily="18" charset="2"/>
              </a:rPr>
              <a:t>剪应力由剪切力除以试样面积</a:t>
            </a:r>
            <a:endParaRPr kumimoji="1" lang="zh-CN" altLang="en-US" sz="2000" dirty="0">
              <a:solidFill>
                <a:srgbClr val="009999"/>
              </a:solidFill>
              <a:latin typeface="+mn-ea"/>
              <a:ea typeface="+mn-ea"/>
            </a:endParaRPr>
          </a:p>
        </p:txBody>
      </p:sp>
      <p:graphicFrame>
        <p:nvGraphicFramePr>
          <p:cNvPr id="7" name="Object 9"/>
          <p:cNvGraphicFramePr>
            <a:graphicFrameLocks noChangeAspect="1"/>
          </p:cNvGraphicFramePr>
          <p:nvPr/>
        </p:nvGraphicFramePr>
        <p:xfrm>
          <a:off x="5148042" y="826346"/>
          <a:ext cx="936104" cy="359836"/>
        </p:xfrm>
        <a:graphic>
          <a:graphicData uri="http://schemas.openxmlformats.org/presentationml/2006/ole">
            <mc:AlternateContent xmlns:mc="http://schemas.openxmlformats.org/markup-compatibility/2006">
              <mc:Choice xmlns:v="urn:schemas-microsoft-com:vml" Requires="v">
                <p:oleObj spid="_x0000_s137260" name="Equation" r:id="rId3" imgW="647700" imgH="241300" progId="Equation.3">
                  <p:embed/>
                </p:oleObj>
              </mc:Choice>
              <mc:Fallback>
                <p:oleObj name="Equation" r:id="rId3" imgW="647700" imgH="2413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42" y="826346"/>
                        <a:ext cx="936104" cy="359836"/>
                      </a:xfrm>
                      <a:prstGeom prst="rect">
                        <a:avLst/>
                      </a:prstGeom>
                      <a:noFill/>
                      <a:ln>
                        <a:noFill/>
                      </a:ln>
                    </p:spPr>
                  </p:pic>
                </p:oleObj>
              </mc:Fallback>
            </mc:AlternateContent>
          </a:graphicData>
        </a:graphic>
      </p:graphicFrame>
      <p:graphicFrame>
        <p:nvGraphicFramePr>
          <p:cNvPr id="8" name="Object 11"/>
          <p:cNvGraphicFramePr>
            <a:graphicFrameLocks noChangeAspect="1"/>
          </p:cNvGraphicFramePr>
          <p:nvPr/>
        </p:nvGraphicFramePr>
        <p:xfrm>
          <a:off x="5167488" y="1262266"/>
          <a:ext cx="864095" cy="412151"/>
        </p:xfrm>
        <a:graphic>
          <a:graphicData uri="http://schemas.openxmlformats.org/presentationml/2006/ole">
            <mc:AlternateContent xmlns:mc="http://schemas.openxmlformats.org/markup-compatibility/2006">
              <mc:Choice xmlns:v="urn:schemas-microsoft-com:vml" Requires="v">
                <p:oleObj spid="_x0000_s137261" name="Equation" r:id="rId5" imgW="457200" imgH="190500" progId="Equation.DSMT4">
                  <p:embed/>
                </p:oleObj>
              </mc:Choice>
              <mc:Fallback>
                <p:oleObj name="Equation" r:id="rId5" imgW="457200" imgH="19050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7488" y="1262266"/>
                        <a:ext cx="864095" cy="412151"/>
                      </a:xfrm>
                      <a:prstGeom prst="rect">
                        <a:avLst/>
                      </a:prstGeom>
                      <a:noFill/>
                      <a:ln>
                        <a:noFill/>
                      </a:ln>
                    </p:spPr>
                  </p:pic>
                </p:oleObj>
              </mc:Fallback>
            </mc:AlternateContent>
          </a:graphicData>
        </a:graphic>
      </p:graphicFrame>
      <p:sp>
        <p:nvSpPr>
          <p:cNvPr id="9" name="Rectangle 6"/>
          <p:cNvSpPr>
            <a:spLocks noChangeArrowheads="1"/>
          </p:cNvSpPr>
          <p:nvPr/>
        </p:nvSpPr>
        <p:spPr bwMode="auto">
          <a:xfrm>
            <a:off x="0" y="-8255"/>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§5.3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土的抗剪强度试验</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linds(horizontal)">
                                      <p:cBhvr>
                                        <p:cTn id="7" dur="5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barn(outHorizontal)">
                                      <p:cBhvr>
                                        <p:cTn id="12" dur="500"/>
                                        <p:tgtEl>
                                          <p:spTgt spid="4710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47108">
                                            <p:txEl>
                                              <p:pRg st="0" end="0"/>
                                            </p:txEl>
                                          </p:spTgt>
                                        </p:tgtEl>
                                        <p:attrNameLst>
                                          <p:attrName>style.visibility</p:attrName>
                                        </p:attrNameLst>
                                      </p:cBhvr>
                                      <p:to>
                                        <p:strVal val="visible"/>
                                      </p:to>
                                    </p:set>
                                    <p:animEffect transition="in" filter="barn(outHorizontal)">
                                      <p:cBhvr>
                                        <p:cTn id="17" dur="500"/>
                                        <p:tgtEl>
                                          <p:spTgt spid="4710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blinds(horizontal)">
                                      <p:cBhvr>
                                        <p:cTn id="27" dur="500"/>
                                        <p:tgtEl>
                                          <p:spTgt spid="6">
                                            <p:txEl>
                                              <p:pRg st="1" end="1"/>
                                            </p:txEl>
                                          </p:spTgt>
                                        </p:tgtEl>
                                      </p:cBhvr>
                                    </p:animEffect>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childTnLst>
                          </p:cTn>
                        </p:par>
                        <p:par>
                          <p:cTn id="32" fill="hold">
                            <p:stCondLst>
                              <p:cond delay="1000"/>
                            </p:stCondLst>
                            <p:childTnLst>
                              <p:par>
                                <p:cTn id="33" presetID="9"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autoUpdateAnimBg="0"/>
      <p:bldP spid="47108" grpId="0" autoUpdateAnimBg="0" build="p"/>
      <p:bldP spid="6" grpId="0" autoUpdateAnimBg="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Text Box 3"/>
          <p:cNvSpPr txBox="1">
            <a:spLocks noChangeArrowheads="1"/>
          </p:cNvSpPr>
          <p:nvPr/>
        </p:nvSpPr>
        <p:spPr bwMode="auto">
          <a:xfrm>
            <a:off x="4139952" y="884233"/>
            <a:ext cx="4464893"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625475">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30000"/>
              </a:spcBef>
              <a:buClr>
                <a:srgbClr val="A50021"/>
              </a:buClr>
            </a:pPr>
            <a:r>
              <a:rPr lang="en-US" altLang="zh-CN" sz="2000" b="1" dirty="0">
                <a:solidFill>
                  <a:srgbClr val="A50021"/>
                </a:solidFill>
                <a:latin typeface="Times New Roman" panose="02020603050405020304" pitchFamily="18" charset="0"/>
                <a:ea typeface="+mn-ea"/>
                <a:cs typeface="Times New Roman" panose="02020603050405020304" pitchFamily="18" charset="0"/>
              </a:rPr>
              <a:t>(1) </a:t>
            </a:r>
            <a:r>
              <a:rPr lang="zh-CN" altLang="en-US" sz="2000" b="1" dirty="0">
                <a:solidFill>
                  <a:srgbClr val="A50021"/>
                </a:solidFill>
                <a:latin typeface="Times New Roman" panose="02020603050405020304" pitchFamily="18" charset="0"/>
                <a:ea typeface="+mn-ea"/>
                <a:cs typeface="Times New Roman" panose="02020603050405020304" pitchFamily="18" charset="0"/>
              </a:rPr>
              <a:t>固结慢剪</a:t>
            </a:r>
            <a:endParaRPr lang="zh-CN" altLang="en-US" sz="2000" b="1" dirty="0">
              <a:solidFill>
                <a:srgbClr val="A50021"/>
              </a:solidFill>
              <a:latin typeface="Times New Roman" panose="02020603050405020304" pitchFamily="18" charset="0"/>
              <a:ea typeface="+mn-ea"/>
              <a:cs typeface="Times New Roman" panose="02020603050405020304" pitchFamily="18" charset="0"/>
            </a:endParaRPr>
          </a:p>
          <a:p>
            <a:pPr lvl="1" eaLnBrk="1" hangingPunct="1">
              <a:lnSpc>
                <a:spcPct val="150000"/>
              </a:lnSpc>
              <a:spcBef>
                <a:spcPct val="30000"/>
              </a:spcBef>
              <a:buClr>
                <a:srgbClr val="A50021"/>
              </a:buClr>
              <a:buFontTx/>
              <a:buChar char="•"/>
            </a:pPr>
            <a:r>
              <a:rPr lang="zh-CN" altLang="en-US" sz="2000" b="1" dirty="0">
                <a:solidFill>
                  <a:srgbClr val="000066"/>
                </a:solidFill>
                <a:latin typeface="Times New Roman" panose="02020603050405020304" pitchFamily="18" charset="0"/>
                <a:ea typeface="+mn-ea"/>
                <a:cs typeface="Times New Roman" panose="02020603050405020304" pitchFamily="18" charset="0"/>
              </a:rPr>
              <a:t> 施加正应力</a:t>
            </a:r>
            <a:r>
              <a:rPr lang="en-US" altLang="zh-CN" sz="2000" b="1" dirty="0">
                <a:solidFill>
                  <a:srgbClr val="000066"/>
                </a:solidFill>
                <a:latin typeface="Times New Roman" panose="02020603050405020304" pitchFamily="18" charset="0"/>
                <a:ea typeface="+mn-ea"/>
                <a:cs typeface="Times New Roman" panose="02020603050405020304" pitchFamily="18" charset="0"/>
              </a:rPr>
              <a:t>-</a:t>
            </a:r>
            <a:r>
              <a:rPr lang="zh-CN" altLang="en-US" sz="2000" b="1" dirty="0">
                <a:solidFill>
                  <a:srgbClr val="000066"/>
                </a:solidFill>
                <a:latin typeface="Times New Roman" panose="02020603050405020304" pitchFamily="18" charset="0"/>
                <a:ea typeface="+mn-ea"/>
                <a:cs typeface="Times New Roman" panose="02020603050405020304" pitchFamily="18" charset="0"/>
              </a:rPr>
              <a:t>充分固结</a:t>
            </a:r>
            <a:endParaRPr lang="zh-CN" altLang="en-US" sz="2000" b="1" dirty="0">
              <a:solidFill>
                <a:srgbClr val="000066"/>
              </a:solidFill>
              <a:latin typeface="Times New Roman" panose="02020603050405020304" pitchFamily="18" charset="0"/>
              <a:ea typeface="+mn-ea"/>
              <a:cs typeface="Times New Roman" panose="02020603050405020304" pitchFamily="18" charset="0"/>
            </a:endParaRPr>
          </a:p>
          <a:p>
            <a:pPr lvl="1" eaLnBrk="1" hangingPunct="1">
              <a:lnSpc>
                <a:spcPct val="150000"/>
              </a:lnSpc>
              <a:spcBef>
                <a:spcPct val="30000"/>
              </a:spcBef>
              <a:buClr>
                <a:srgbClr val="A50021"/>
              </a:buClr>
              <a:buFontTx/>
              <a:buChar char="•"/>
            </a:pPr>
            <a:r>
              <a:rPr lang="zh-CN" altLang="en-US" sz="2000" b="1" dirty="0">
                <a:solidFill>
                  <a:srgbClr val="000066"/>
                </a:solidFill>
                <a:latin typeface="Times New Roman" panose="02020603050405020304" pitchFamily="18" charset="0"/>
                <a:ea typeface="+mn-ea"/>
                <a:cs typeface="Times New Roman" panose="02020603050405020304" pitchFamily="18" charset="0"/>
              </a:rPr>
              <a:t> 剪切速率很慢，</a:t>
            </a:r>
            <a:r>
              <a:rPr lang="en-US" altLang="zh-CN" sz="2000" b="1" dirty="0">
                <a:solidFill>
                  <a:srgbClr val="000066"/>
                </a:solidFill>
                <a:latin typeface="Times New Roman" panose="02020603050405020304" pitchFamily="18" charset="0"/>
                <a:ea typeface="+mn-ea"/>
                <a:cs typeface="Times New Roman" panose="02020603050405020304" pitchFamily="18" charset="0"/>
              </a:rPr>
              <a:t>&lt;0.02mm/</a:t>
            </a:r>
            <a:r>
              <a:rPr lang="zh-CN" altLang="en-US" sz="2000" b="1" dirty="0" smtClean="0">
                <a:solidFill>
                  <a:srgbClr val="000066"/>
                </a:solidFill>
                <a:latin typeface="Times New Roman" panose="02020603050405020304" pitchFamily="18" charset="0"/>
                <a:ea typeface="+mn-ea"/>
                <a:cs typeface="Times New Roman" panose="02020603050405020304" pitchFamily="18" charset="0"/>
              </a:rPr>
              <a:t>分</a:t>
            </a:r>
            <a:endParaRPr lang="zh-CN" altLang="en-US" sz="2000" b="1" dirty="0">
              <a:solidFill>
                <a:srgbClr val="000066"/>
              </a:solidFill>
              <a:latin typeface="Times New Roman" panose="02020603050405020304" pitchFamily="18" charset="0"/>
              <a:ea typeface="+mn-ea"/>
              <a:cs typeface="Times New Roman" panose="02020603050405020304" pitchFamily="18" charset="0"/>
            </a:endParaRPr>
          </a:p>
          <a:p>
            <a:pPr lvl="1" eaLnBrk="1" hangingPunct="1">
              <a:lnSpc>
                <a:spcPct val="150000"/>
              </a:lnSpc>
              <a:spcBef>
                <a:spcPct val="30000"/>
              </a:spcBef>
              <a:buClr>
                <a:srgbClr val="A50021"/>
              </a:buClr>
              <a:buFontTx/>
              <a:buChar char="•"/>
            </a:pPr>
            <a:r>
              <a:rPr lang="zh-CN" altLang="en-US" sz="2000" b="1" dirty="0">
                <a:solidFill>
                  <a:srgbClr val="000066"/>
                </a:solidFill>
                <a:latin typeface="Times New Roman" panose="02020603050405020304" pitchFamily="18" charset="0"/>
                <a:ea typeface="+mn-ea"/>
                <a:cs typeface="Times New Roman" panose="02020603050405020304" pitchFamily="18" charset="0"/>
              </a:rPr>
              <a:t> 以保证无超静孔压</a:t>
            </a:r>
            <a:endParaRPr lang="zh-CN" altLang="en-US" sz="2000" b="1" dirty="0">
              <a:solidFill>
                <a:srgbClr val="000066"/>
              </a:solidFill>
              <a:latin typeface="Times New Roman" panose="02020603050405020304" pitchFamily="18" charset="0"/>
              <a:ea typeface="+mn-ea"/>
              <a:cs typeface="Times New Roman" panose="02020603050405020304" pitchFamily="18" charset="0"/>
            </a:endParaRPr>
          </a:p>
          <a:p>
            <a:pPr eaLnBrk="1" hangingPunct="1">
              <a:lnSpc>
                <a:spcPct val="150000"/>
              </a:lnSpc>
              <a:spcBef>
                <a:spcPct val="30000"/>
              </a:spcBef>
              <a:buClr>
                <a:srgbClr val="A50021"/>
              </a:buClr>
            </a:pPr>
            <a:r>
              <a:rPr lang="en-US" altLang="zh-CN" sz="2000" b="1" dirty="0">
                <a:solidFill>
                  <a:srgbClr val="A50021"/>
                </a:solidFill>
                <a:latin typeface="Times New Roman" panose="02020603050405020304" pitchFamily="18" charset="0"/>
                <a:ea typeface="+mn-ea"/>
                <a:cs typeface="Times New Roman" panose="02020603050405020304" pitchFamily="18" charset="0"/>
              </a:rPr>
              <a:t>(2) </a:t>
            </a:r>
            <a:r>
              <a:rPr lang="zh-CN" altLang="en-US" sz="2000" b="1" dirty="0">
                <a:solidFill>
                  <a:srgbClr val="A50021"/>
                </a:solidFill>
                <a:latin typeface="Times New Roman" panose="02020603050405020304" pitchFamily="18" charset="0"/>
                <a:ea typeface="+mn-ea"/>
                <a:cs typeface="Times New Roman" panose="02020603050405020304" pitchFamily="18" charset="0"/>
              </a:rPr>
              <a:t>固结快剪</a:t>
            </a:r>
            <a:endParaRPr lang="zh-CN" altLang="en-US" sz="2000" b="1" dirty="0">
              <a:solidFill>
                <a:srgbClr val="A50021"/>
              </a:solidFill>
              <a:latin typeface="Times New Roman" panose="02020603050405020304" pitchFamily="18" charset="0"/>
              <a:ea typeface="+mn-ea"/>
              <a:cs typeface="Times New Roman" panose="02020603050405020304" pitchFamily="18" charset="0"/>
            </a:endParaRPr>
          </a:p>
          <a:p>
            <a:pPr lvl="1" eaLnBrk="1" hangingPunct="1">
              <a:lnSpc>
                <a:spcPct val="150000"/>
              </a:lnSpc>
              <a:spcBef>
                <a:spcPct val="30000"/>
              </a:spcBef>
              <a:buClr>
                <a:srgbClr val="A50021"/>
              </a:buClr>
              <a:buFontTx/>
              <a:buChar char="•"/>
            </a:pPr>
            <a:r>
              <a:rPr lang="zh-CN" altLang="en-US" sz="2000" b="1" dirty="0">
                <a:solidFill>
                  <a:srgbClr val="000066"/>
                </a:solidFill>
                <a:latin typeface="Times New Roman" panose="02020603050405020304" pitchFamily="18" charset="0"/>
                <a:ea typeface="+mn-ea"/>
                <a:cs typeface="Times New Roman" panose="02020603050405020304" pitchFamily="18" charset="0"/>
              </a:rPr>
              <a:t> 施加正应力</a:t>
            </a:r>
            <a:r>
              <a:rPr lang="en-US" altLang="zh-CN" sz="2000" b="1" dirty="0">
                <a:solidFill>
                  <a:srgbClr val="000066"/>
                </a:solidFill>
                <a:latin typeface="Times New Roman" panose="02020603050405020304" pitchFamily="18" charset="0"/>
                <a:ea typeface="+mn-ea"/>
                <a:cs typeface="Times New Roman" panose="02020603050405020304" pitchFamily="18" charset="0"/>
              </a:rPr>
              <a:t>-</a:t>
            </a:r>
            <a:r>
              <a:rPr lang="zh-CN" altLang="en-US" sz="2000" b="1" dirty="0">
                <a:solidFill>
                  <a:srgbClr val="000066"/>
                </a:solidFill>
                <a:latin typeface="Times New Roman" panose="02020603050405020304" pitchFamily="18" charset="0"/>
                <a:ea typeface="+mn-ea"/>
                <a:cs typeface="Times New Roman" panose="02020603050405020304" pitchFamily="18" charset="0"/>
              </a:rPr>
              <a:t>充分固结</a:t>
            </a:r>
            <a:endParaRPr lang="zh-CN" altLang="en-US" sz="2000" b="1" dirty="0">
              <a:solidFill>
                <a:srgbClr val="000066"/>
              </a:solidFill>
              <a:latin typeface="Times New Roman" panose="02020603050405020304" pitchFamily="18" charset="0"/>
              <a:ea typeface="+mn-ea"/>
              <a:cs typeface="Times New Roman" panose="02020603050405020304" pitchFamily="18" charset="0"/>
            </a:endParaRPr>
          </a:p>
          <a:p>
            <a:pPr lvl="1" eaLnBrk="1" hangingPunct="1">
              <a:lnSpc>
                <a:spcPct val="150000"/>
              </a:lnSpc>
              <a:spcBef>
                <a:spcPct val="30000"/>
              </a:spcBef>
              <a:buClr>
                <a:srgbClr val="A50021"/>
              </a:buClr>
              <a:buFontTx/>
              <a:buChar char="•"/>
            </a:pPr>
            <a:r>
              <a:rPr lang="zh-CN" altLang="en-US" sz="2000" b="1" dirty="0">
                <a:solidFill>
                  <a:srgbClr val="000066"/>
                </a:solidFill>
                <a:latin typeface="Times New Roman" panose="02020603050405020304" pitchFamily="18" charset="0"/>
                <a:ea typeface="+mn-ea"/>
                <a:cs typeface="Times New Roman" panose="02020603050405020304" pitchFamily="18" charset="0"/>
              </a:rPr>
              <a:t> 在</a:t>
            </a:r>
            <a:r>
              <a:rPr lang="en-US" altLang="zh-CN" sz="2000" b="1" dirty="0">
                <a:solidFill>
                  <a:srgbClr val="000066"/>
                </a:solidFill>
                <a:latin typeface="Times New Roman" panose="02020603050405020304" pitchFamily="18" charset="0"/>
                <a:ea typeface="+mn-ea"/>
                <a:cs typeface="Times New Roman" panose="02020603050405020304" pitchFamily="18" charset="0"/>
              </a:rPr>
              <a:t>3-5</a:t>
            </a:r>
            <a:r>
              <a:rPr lang="zh-CN" altLang="en-US" sz="2000" b="1" dirty="0">
                <a:solidFill>
                  <a:srgbClr val="000066"/>
                </a:solidFill>
                <a:latin typeface="Times New Roman" panose="02020603050405020304" pitchFamily="18" charset="0"/>
                <a:ea typeface="+mn-ea"/>
                <a:cs typeface="Times New Roman" panose="02020603050405020304" pitchFamily="18" charset="0"/>
              </a:rPr>
              <a:t>分钟内剪切破坏</a:t>
            </a:r>
            <a:endParaRPr lang="zh-CN" altLang="en-US" sz="2000" b="1" dirty="0">
              <a:solidFill>
                <a:srgbClr val="000066"/>
              </a:solidFill>
              <a:latin typeface="Times New Roman" panose="02020603050405020304" pitchFamily="18" charset="0"/>
              <a:ea typeface="+mn-ea"/>
              <a:cs typeface="Times New Roman" panose="02020603050405020304" pitchFamily="18" charset="0"/>
            </a:endParaRPr>
          </a:p>
          <a:p>
            <a:pPr eaLnBrk="1" hangingPunct="1">
              <a:lnSpc>
                <a:spcPct val="150000"/>
              </a:lnSpc>
              <a:spcBef>
                <a:spcPct val="30000"/>
              </a:spcBef>
              <a:buClr>
                <a:srgbClr val="A50021"/>
              </a:buClr>
            </a:pPr>
            <a:r>
              <a:rPr lang="en-US" altLang="zh-CN" sz="2000" b="1" dirty="0">
                <a:solidFill>
                  <a:srgbClr val="A50021"/>
                </a:solidFill>
                <a:latin typeface="Times New Roman" panose="02020603050405020304" pitchFamily="18" charset="0"/>
                <a:ea typeface="+mn-ea"/>
                <a:cs typeface="Times New Roman" panose="02020603050405020304" pitchFamily="18" charset="0"/>
              </a:rPr>
              <a:t>(3) </a:t>
            </a:r>
            <a:r>
              <a:rPr lang="zh-CN" altLang="en-US" sz="2000" b="1" dirty="0">
                <a:solidFill>
                  <a:srgbClr val="A50021"/>
                </a:solidFill>
                <a:latin typeface="Times New Roman" panose="02020603050405020304" pitchFamily="18" charset="0"/>
                <a:ea typeface="+mn-ea"/>
                <a:cs typeface="Times New Roman" panose="02020603050405020304" pitchFamily="18" charset="0"/>
              </a:rPr>
              <a:t>快剪</a:t>
            </a:r>
            <a:endParaRPr lang="zh-CN" altLang="en-US" sz="2000" b="1" dirty="0">
              <a:solidFill>
                <a:srgbClr val="A50021"/>
              </a:solidFill>
              <a:latin typeface="Times New Roman" panose="02020603050405020304" pitchFamily="18" charset="0"/>
              <a:ea typeface="+mn-ea"/>
              <a:cs typeface="Times New Roman" panose="02020603050405020304" pitchFamily="18" charset="0"/>
            </a:endParaRPr>
          </a:p>
          <a:p>
            <a:pPr lvl="1" eaLnBrk="1" hangingPunct="1">
              <a:lnSpc>
                <a:spcPct val="150000"/>
              </a:lnSpc>
              <a:spcBef>
                <a:spcPct val="30000"/>
              </a:spcBef>
              <a:buClr>
                <a:srgbClr val="A50021"/>
              </a:buClr>
              <a:buFontTx/>
              <a:buChar char="•"/>
            </a:pPr>
            <a:r>
              <a:rPr lang="zh-CN" altLang="en-US" sz="2000" b="1" dirty="0">
                <a:solidFill>
                  <a:srgbClr val="000066"/>
                </a:solidFill>
                <a:latin typeface="Times New Roman" panose="02020603050405020304" pitchFamily="18" charset="0"/>
                <a:ea typeface="+mn-ea"/>
                <a:cs typeface="Times New Roman" panose="02020603050405020304" pitchFamily="18" charset="0"/>
              </a:rPr>
              <a:t> 施加正应力后立即剪切</a:t>
            </a:r>
            <a:endParaRPr lang="zh-CN" altLang="en-US" sz="2000" b="1" dirty="0">
              <a:solidFill>
                <a:srgbClr val="000066"/>
              </a:solidFill>
              <a:latin typeface="Times New Roman" panose="02020603050405020304" pitchFamily="18" charset="0"/>
              <a:ea typeface="+mn-ea"/>
              <a:cs typeface="Times New Roman" panose="02020603050405020304" pitchFamily="18" charset="0"/>
            </a:endParaRPr>
          </a:p>
          <a:p>
            <a:pPr lvl="1" eaLnBrk="1" hangingPunct="1">
              <a:lnSpc>
                <a:spcPct val="150000"/>
              </a:lnSpc>
              <a:spcBef>
                <a:spcPct val="30000"/>
              </a:spcBef>
              <a:buClr>
                <a:srgbClr val="A50021"/>
              </a:buClr>
              <a:buFontTx/>
              <a:buChar char="•"/>
            </a:pPr>
            <a:r>
              <a:rPr lang="zh-CN" altLang="en-US" sz="2000" b="1" dirty="0">
                <a:solidFill>
                  <a:srgbClr val="000066"/>
                </a:solidFill>
                <a:latin typeface="Times New Roman" panose="02020603050405020304" pitchFamily="18" charset="0"/>
                <a:ea typeface="+mn-ea"/>
                <a:cs typeface="Times New Roman" panose="02020603050405020304" pitchFamily="18" charset="0"/>
              </a:rPr>
              <a:t> </a:t>
            </a:r>
            <a:r>
              <a:rPr lang="en-US" altLang="zh-CN" sz="2000" b="1" dirty="0">
                <a:solidFill>
                  <a:srgbClr val="000066"/>
                </a:solidFill>
                <a:latin typeface="Times New Roman" panose="02020603050405020304" pitchFamily="18" charset="0"/>
                <a:ea typeface="+mn-ea"/>
                <a:cs typeface="Times New Roman" panose="02020603050405020304" pitchFamily="18" charset="0"/>
              </a:rPr>
              <a:t>3-5</a:t>
            </a:r>
            <a:r>
              <a:rPr lang="zh-CN" altLang="en-US" sz="2000" b="1" dirty="0">
                <a:solidFill>
                  <a:srgbClr val="000066"/>
                </a:solidFill>
                <a:latin typeface="Times New Roman" panose="02020603050405020304" pitchFamily="18" charset="0"/>
                <a:ea typeface="+mn-ea"/>
                <a:cs typeface="Times New Roman" panose="02020603050405020304" pitchFamily="18" charset="0"/>
              </a:rPr>
              <a:t>分钟内剪切破坏</a:t>
            </a:r>
            <a:endParaRPr lang="zh-CN" altLang="en-US" sz="2000" b="1" dirty="0">
              <a:solidFill>
                <a:srgbClr val="000066"/>
              </a:solidFill>
              <a:latin typeface="Times New Roman" panose="02020603050405020304" pitchFamily="18" charset="0"/>
              <a:ea typeface="+mn-ea"/>
              <a:cs typeface="Times New Roman" panose="02020603050405020304" pitchFamily="18" charset="0"/>
            </a:endParaRPr>
          </a:p>
        </p:txBody>
      </p:sp>
      <p:sp>
        <p:nvSpPr>
          <p:cNvPr id="139268" name="Rectangle 4"/>
          <p:cNvSpPr>
            <a:spLocks noChangeArrowheads="1"/>
          </p:cNvSpPr>
          <p:nvPr/>
        </p:nvSpPr>
        <p:spPr bwMode="auto">
          <a:xfrm>
            <a:off x="539900" y="2348880"/>
            <a:ext cx="208823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b="1" dirty="0">
                <a:latin typeface="+mn-ea"/>
                <a:ea typeface="+mn-ea"/>
              </a:rPr>
              <a:t>通过控制剪切速率近似模拟排水条件</a:t>
            </a:r>
            <a:endParaRPr lang="zh-CN" altLang="en-US" sz="2400" b="1" dirty="0">
              <a:latin typeface="+mn-ea"/>
              <a:ea typeface="+mn-ea"/>
            </a:endParaRPr>
          </a:p>
        </p:txBody>
      </p:sp>
      <p:sp>
        <p:nvSpPr>
          <p:cNvPr id="139269" name="AutoShape 5"/>
          <p:cNvSpPr>
            <a:spLocks noChangeArrowheads="1"/>
          </p:cNvSpPr>
          <p:nvPr/>
        </p:nvSpPr>
        <p:spPr bwMode="auto">
          <a:xfrm>
            <a:off x="2856608" y="2780928"/>
            <a:ext cx="878556" cy="575369"/>
          </a:xfrm>
          <a:prstGeom prst="rightArrow">
            <a:avLst>
              <a:gd name="adj1" fmla="val 50000"/>
              <a:gd name="adj2" fmla="val 61363"/>
            </a:avLst>
          </a:prstGeom>
          <a:solidFill>
            <a:srgbClr val="FFFF00"/>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00"/>
              </a:solidFill>
            </a:endParaRPr>
          </a:p>
        </p:txBody>
      </p:sp>
      <p:sp>
        <p:nvSpPr>
          <p:cNvPr id="7" name="Rectangle 6"/>
          <p:cNvSpPr>
            <a:spLocks noChangeArrowheads="1"/>
          </p:cNvSpPr>
          <p:nvPr/>
        </p:nvSpPr>
        <p:spPr bwMode="auto">
          <a:xfrm>
            <a:off x="0" y="-8255"/>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§5.3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土的抗剪强度试验</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39268"/>
                                        </p:tgtEl>
                                        <p:attrNameLst>
                                          <p:attrName>style.visibility</p:attrName>
                                        </p:attrNameLst>
                                      </p:cBhvr>
                                      <p:to>
                                        <p:strVal val="visible"/>
                                      </p:to>
                                    </p:set>
                                    <p:anim by="(-#ppt_w*2)" calcmode="lin" valueType="num">
                                      <p:cBhvr rctx="PPT">
                                        <p:cTn id="7" dur="500" autoRev="1" fill="hold">
                                          <p:stCondLst>
                                            <p:cond delay="0"/>
                                          </p:stCondLst>
                                        </p:cTn>
                                        <p:tgtEl>
                                          <p:spTgt spid="139268"/>
                                        </p:tgtEl>
                                        <p:attrNameLst>
                                          <p:attrName>ppt_w</p:attrName>
                                        </p:attrNameLst>
                                      </p:cBhvr>
                                    </p:anim>
                                    <p:anim by="(#ppt_w*0.50)" calcmode="lin" valueType="num">
                                      <p:cBhvr>
                                        <p:cTn id="8" dur="500" decel="50000" autoRev="1" fill="hold">
                                          <p:stCondLst>
                                            <p:cond delay="0"/>
                                          </p:stCondLst>
                                        </p:cTn>
                                        <p:tgtEl>
                                          <p:spTgt spid="139268"/>
                                        </p:tgtEl>
                                        <p:attrNameLst>
                                          <p:attrName>ppt_x</p:attrName>
                                        </p:attrNameLst>
                                      </p:cBhvr>
                                    </p:anim>
                                    <p:anim from="(-#ppt_h/2)" to="(#ppt_y)" calcmode="lin" valueType="num">
                                      <p:cBhvr>
                                        <p:cTn id="9" dur="1000" fill="hold">
                                          <p:stCondLst>
                                            <p:cond delay="0"/>
                                          </p:stCondLst>
                                        </p:cTn>
                                        <p:tgtEl>
                                          <p:spTgt spid="139268"/>
                                        </p:tgtEl>
                                        <p:attrNameLst>
                                          <p:attrName>ppt_y</p:attrName>
                                        </p:attrNameLst>
                                      </p:cBhvr>
                                    </p:anim>
                                    <p:animRot by="21600000">
                                      <p:cBhvr>
                                        <p:cTn id="10" dur="1000" fill="hold">
                                          <p:stCondLst>
                                            <p:cond delay="0"/>
                                          </p:stCondLst>
                                        </p:cTn>
                                        <p:tgtEl>
                                          <p:spTgt spid="139268"/>
                                        </p:tgtEl>
                                        <p:attrNameLst>
                                          <p:attrName>r</p:attrName>
                                        </p:attrNameLst>
                                      </p:cBhvr>
                                    </p:animRot>
                                  </p:childTnLst>
                                </p:cTn>
                              </p:par>
                            </p:childTnLst>
                          </p:cTn>
                        </p:par>
                        <p:par>
                          <p:cTn id="11" fill="hold">
                            <p:stCondLst>
                              <p:cond delay="0"/>
                            </p:stCondLst>
                            <p:childTnLst>
                              <p:par>
                                <p:cTn id="12" presetID="12" presetClass="entr" presetSubtype="8" fill="hold" grpId="0" nodeType="afterEffect">
                                  <p:stCondLst>
                                    <p:cond delay="0"/>
                                  </p:stCondLst>
                                  <p:childTnLst>
                                    <p:set>
                                      <p:cBhvr>
                                        <p:cTn id="13" dur="1" fill="hold">
                                          <p:stCondLst>
                                            <p:cond delay="0"/>
                                          </p:stCondLst>
                                        </p:cTn>
                                        <p:tgtEl>
                                          <p:spTgt spid="139269"/>
                                        </p:tgtEl>
                                        <p:attrNameLst>
                                          <p:attrName>style.visibility</p:attrName>
                                        </p:attrNameLst>
                                      </p:cBhvr>
                                      <p:to>
                                        <p:strVal val="visible"/>
                                      </p:to>
                                    </p:set>
                                    <p:animEffect transition="in" filter="slide(fromLeft)">
                                      <p:cBhvr>
                                        <p:cTn id="14" dur="1000"/>
                                        <p:tgtEl>
                                          <p:spTgt spid="139269"/>
                                        </p:tgtEl>
                                      </p:cBhvr>
                                    </p:animEffect>
                                  </p:childTnLst>
                                </p:cTn>
                              </p:par>
                            </p:childTnLst>
                          </p:cTn>
                        </p:par>
                        <p:par>
                          <p:cTn id="15" fill="hold">
                            <p:stCondLst>
                              <p:cond delay="1000"/>
                            </p:stCondLst>
                            <p:childTnLst>
                              <p:par>
                                <p:cTn id="16" presetID="15" presetClass="entr" presetSubtype="0" fill="hold" grpId="0" nodeType="afterEffect">
                                  <p:stCondLst>
                                    <p:cond delay="0"/>
                                  </p:stCondLst>
                                  <p:childTnLst>
                                    <p:set>
                                      <p:cBhvr>
                                        <p:cTn id="17" dur="1" fill="hold">
                                          <p:stCondLst>
                                            <p:cond delay="0"/>
                                          </p:stCondLst>
                                        </p:cTn>
                                        <p:tgtEl>
                                          <p:spTgt spid="139267">
                                            <p:txEl>
                                              <p:pRg st="0" end="0"/>
                                            </p:txEl>
                                          </p:spTgt>
                                        </p:tgtEl>
                                        <p:attrNameLst>
                                          <p:attrName>style.visibility</p:attrName>
                                        </p:attrNameLst>
                                      </p:cBhvr>
                                      <p:to>
                                        <p:strVal val="visible"/>
                                      </p:to>
                                    </p:set>
                                    <p:anim calcmode="lin" valueType="num">
                                      <p:cBhvr>
                                        <p:cTn id="18" dur="1000" fill="hold"/>
                                        <p:tgtEl>
                                          <p:spTgt spid="139267">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139267">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13926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39267">
                                            <p:txEl>
                                              <p:pRg st="0" end="0"/>
                                            </p:txEl>
                                          </p:spTgt>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0"/>
                                  </p:stCondLst>
                                  <p:childTnLst>
                                    <p:set>
                                      <p:cBhvr>
                                        <p:cTn id="23" dur="1" fill="hold">
                                          <p:stCondLst>
                                            <p:cond delay="0"/>
                                          </p:stCondLst>
                                        </p:cTn>
                                        <p:tgtEl>
                                          <p:spTgt spid="139267">
                                            <p:txEl>
                                              <p:pRg st="1" end="1"/>
                                            </p:txEl>
                                          </p:spTgt>
                                        </p:tgtEl>
                                        <p:attrNameLst>
                                          <p:attrName>style.visibility</p:attrName>
                                        </p:attrNameLst>
                                      </p:cBhvr>
                                      <p:to>
                                        <p:strVal val="visible"/>
                                      </p:to>
                                    </p:set>
                                    <p:anim calcmode="lin" valueType="num">
                                      <p:cBhvr>
                                        <p:cTn id="24" dur="1000" fill="hold"/>
                                        <p:tgtEl>
                                          <p:spTgt spid="139267">
                                            <p:txEl>
                                              <p:pRg st="1" end="1"/>
                                            </p:txEl>
                                          </p:spTgt>
                                        </p:tgtEl>
                                        <p:attrNameLst>
                                          <p:attrName>ppt_w</p:attrName>
                                        </p:attrNameLst>
                                      </p:cBhvr>
                                      <p:tavLst>
                                        <p:tav tm="0">
                                          <p:val>
                                            <p:fltVal val="0"/>
                                          </p:val>
                                        </p:tav>
                                        <p:tav tm="100000">
                                          <p:val>
                                            <p:strVal val="#ppt_w"/>
                                          </p:val>
                                        </p:tav>
                                      </p:tavLst>
                                    </p:anim>
                                    <p:anim calcmode="lin" valueType="num">
                                      <p:cBhvr>
                                        <p:cTn id="25" dur="1000" fill="hold"/>
                                        <p:tgtEl>
                                          <p:spTgt spid="139267">
                                            <p:txEl>
                                              <p:pRg st="1" end="1"/>
                                            </p:txEl>
                                          </p:spTgt>
                                        </p:tgtEl>
                                        <p:attrNameLst>
                                          <p:attrName>ppt_h</p:attrName>
                                        </p:attrNameLst>
                                      </p:cBhvr>
                                      <p:tavLst>
                                        <p:tav tm="0">
                                          <p:val>
                                            <p:fltVal val="0"/>
                                          </p:val>
                                        </p:tav>
                                        <p:tav tm="100000">
                                          <p:val>
                                            <p:strVal val="#ppt_h"/>
                                          </p:val>
                                        </p:tav>
                                      </p:tavLst>
                                    </p:anim>
                                    <p:anim calcmode="lin" valueType="num">
                                      <p:cBhvr>
                                        <p:cTn id="26" dur="1000" fill="hold"/>
                                        <p:tgtEl>
                                          <p:spTgt spid="13926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39267">
                                            <p:txEl>
                                              <p:pRg st="1" end="1"/>
                                            </p:txEl>
                                          </p:spTgt>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grpId="0" nodeType="withEffect">
                                  <p:stCondLst>
                                    <p:cond delay="0"/>
                                  </p:stCondLst>
                                  <p:childTnLst>
                                    <p:set>
                                      <p:cBhvr>
                                        <p:cTn id="29" dur="1" fill="hold">
                                          <p:stCondLst>
                                            <p:cond delay="0"/>
                                          </p:stCondLst>
                                        </p:cTn>
                                        <p:tgtEl>
                                          <p:spTgt spid="139267">
                                            <p:txEl>
                                              <p:pRg st="2" end="2"/>
                                            </p:txEl>
                                          </p:spTgt>
                                        </p:tgtEl>
                                        <p:attrNameLst>
                                          <p:attrName>style.visibility</p:attrName>
                                        </p:attrNameLst>
                                      </p:cBhvr>
                                      <p:to>
                                        <p:strVal val="visible"/>
                                      </p:to>
                                    </p:set>
                                    <p:anim calcmode="lin" valueType="num">
                                      <p:cBhvr>
                                        <p:cTn id="30" dur="1000" fill="hold"/>
                                        <p:tgtEl>
                                          <p:spTgt spid="139267">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139267">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13926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39267">
                                            <p:txEl>
                                              <p:pRg st="2" end="2"/>
                                            </p:txEl>
                                          </p:spTgt>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grpId="0" nodeType="withEffect">
                                  <p:stCondLst>
                                    <p:cond delay="0"/>
                                  </p:stCondLst>
                                  <p:childTnLst>
                                    <p:set>
                                      <p:cBhvr>
                                        <p:cTn id="35" dur="1" fill="hold">
                                          <p:stCondLst>
                                            <p:cond delay="0"/>
                                          </p:stCondLst>
                                        </p:cTn>
                                        <p:tgtEl>
                                          <p:spTgt spid="139267">
                                            <p:txEl>
                                              <p:pRg st="3" end="3"/>
                                            </p:txEl>
                                          </p:spTgt>
                                        </p:tgtEl>
                                        <p:attrNameLst>
                                          <p:attrName>style.visibility</p:attrName>
                                        </p:attrNameLst>
                                      </p:cBhvr>
                                      <p:to>
                                        <p:strVal val="visible"/>
                                      </p:to>
                                    </p:set>
                                    <p:anim calcmode="lin" valueType="num">
                                      <p:cBhvr>
                                        <p:cTn id="36" dur="1000" fill="hold"/>
                                        <p:tgtEl>
                                          <p:spTgt spid="139267">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139267">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13926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3926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139267">
                                            <p:txEl>
                                              <p:pRg st="4" end="4"/>
                                            </p:txEl>
                                          </p:spTgt>
                                        </p:tgtEl>
                                        <p:attrNameLst>
                                          <p:attrName>style.visibility</p:attrName>
                                        </p:attrNameLst>
                                      </p:cBhvr>
                                      <p:to>
                                        <p:strVal val="visible"/>
                                      </p:to>
                                    </p:set>
                                    <p:anim calcmode="lin" valueType="num">
                                      <p:cBhvr>
                                        <p:cTn id="44" dur="1000" fill="hold"/>
                                        <p:tgtEl>
                                          <p:spTgt spid="139267">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139267">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13926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39267">
                                            <p:txEl>
                                              <p:pRg st="4" end="4"/>
                                            </p:txEl>
                                          </p:spTgt>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grpId="0" nodeType="withEffect">
                                  <p:stCondLst>
                                    <p:cond delay="0"/>
                                  </p:stCondLst>
                                  <p:childTnLst>
                                    <p:set>
                                      <p:cBhvr>
                                        <p:cTn id="49" dur="1" fill="hold">
                                          <p:stCondLst>
                                            <p:cond delay="0"/>
                                          </p:stCondLst>
                                        </p:cTn>
                                        <p:tgtEl>
                                          <p:spTgt spid="139267">
                                            <p:txEl>
                                              <p:pRg st="5" end="5"/>
                                            </p:txEl>
                                          </p:spTgt>
                                        </p:tgtEl>
                                        <p:attrNameLst>
                                          <p:attrName>style.visibility</p:attrName>
                                        </p:attrNameLst>
                                      </p:cBhvr>
                                      <p:to>
                                        <p:strVal val="visible"/>
                                      </p:to>
                                    </p:set>
                                    <p:anim calcmode="lin" valueType="num">
                                      <p:cBhvr>
                                        <p:cTn id="50" dur="1000" fill="hold"/>
                                        <p:tgtEl>
                                          <p:spTgt spid="139267">
                                            <p:txEl>
                                              <p:pRg st="5" end="5"/>
                                            </p:txEl>
                                          </p:spTgt>
                                        </p:tgtEl>
                                        <p:attrNameLst>
                                          <p:attrName>ppt_w</p:attrName>
                                        </p:attrNameLst>
                                      </p:cBhvr>
                                      <p:tavLst>
                                        <p:tav tm="0">
                                          <p:val>
                                            <p:fltVal val="0"/>
                                          </p:val>
                                        </p:tav>
                                        <p:tav tm="100000">
                                          <p:val>
                                            <p:strVal val="#ppt_w"/>
                                          </p:val>
                                        </p:tav>
                                      </p:tavLst>
                                    </p:anim>
                                    <p:anim calcmode="lin" valueType="num">
                                      <p:cBhvr>
                                        <p:cTn id="51" dur="1000" fill="hold"/>
                                        <p:tgtEl>
                                          <p:spTgt spid="139267">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13926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39267">
                                            <p:txEl>
                                              <p:pRg st="5" end="5"/>
                                            </p:txEl>
                                          </p:spTgt>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grpId="0" nodeType="withEffect">
                                  <p:stCondLst>
                                    <p:cond delay="0"/>
                                  </p:stCondLst>
                                  <p:childTnLst>
                                    <p:set>
                                      <p:cBhvr>
                                        <p:cTn id="55" dur="1" fill="hold">
                                          <p:stCondLst>
                                            <p:cond delay="0"/>
                                          </p:stCondLst>
                                        </p:cTn>
                                        <p:tgtEl>
                                          <p:spTgt spid="139267">
                                            <p:txEl>
                                              <p:pRg st="6" end="6"/>
                                            </p:txEl>
                                          </p:spTgt>
                                        </p:tgtEl>
                                        <p:attrNameLst>
                                          <p:attrName>style.visibility</p:attrName>
                                        </p:attrNameLst>
                                      </p:cBhvr>
                                      <p:to>
                                        <p:strVal val="visible"/>
                                      </p:to>
                                    </p:set>
                                    <p:anim calcmode="lin" valueType="num">
                                      <p:cBhvr>
                                        <p:cTn id="56" dur="1000" fill="hold"/>
                                        <p:tgtEl>
                                          <p:spTgt spid="139267">
                                            <p:txEl>
                                              <p:pRg st="6" end="6"/>
                                            </p:txEl>
                                          </p:spTgt>
                                        </p:tgtEl>
                                        <p:attrNameLst>
                                          <p:attrName>ppt_w</p:attrName>
                                        </p:attrNameLst>
                                      </p:cBhvr>
                                      <p:tavLst>
                                        <p:tav tm="0">
                                          <p:val>
                                            <p:fltVal val="0"/>
                                          </p:val>
                                        </p:tav>
                                        <p:tav tm="100000">
                                          <p:val>
                                            <p:strVal val="#ppt_w"/>
                                          </p:val>
                                        </p:tav>
                                      </p:tavLst>
                                    </p:anim>
                                    <p:anim calcmode="lin" valueType="num">
                                      <p:cBhvr>
                                        <p:cTn id="57" dur="1000" fill="hold"/>
                                        <p:tgtEl>
                                          <p:spTgt spid="139267">
                                            <p:txEl>
                                              <p:pRg st="6" end="6"/>
                                            </p:txEl>
                                          </p:spTgt>
                                        </p:tgtEl>
                                        <p:attrNameLst>
                                          <p:attrName>ppt_h</p:attrName>
                                        </p:attrNameLst>
                                      </p:cBhvr>
                                      <p:tavLst>
                                        <p:tav tm="0">
                                          <p:val>
                                            <p:fltVal val="0"/>
                                          </p:val>
                                        </p:tav>
                                        <p:tav tm="100000">
                                          <p:val>
                                            <p:strVal val="#ppt_h"/>
                                          </p:val>
                                        </p:tav>
                                      </p:tavLst>
                                    </p:anim>
                                    <p:anim calcmode="lin" valueType="num">
                                      <p:cBhvr>
                                        <p:cTn id="58" dur="1000" fill="hold"/>
                                        <p:tgtEl>
                                          <p:spTgt spid="13926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3926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0" fill="hold">
                      <p:stCondLst>
                        <p:cond delay="indefinite"/>
                      </p:stCondLst>
                      <p:childTnLst>
                        <p:par>
                          <p:cTn id="61" fill="hold">
                            <p:stCondLst>
                              <p:cond delay="0"/>
                            </p:stCondLst>
                            <p:childTnLst>
                              <p:par>
                                <p:cTn id="62" presetID="15" presetClass="entr" presetSubtype="0" fill="hold" grpId="0" nodeType="clickEffect">
                                  <p:stCondLst>
                                    <p:cond delay="0"/>
                                  </p:stCondLst>
                                  <p:childTnLst>
                                    <p:set>
                                      <p:cBhvr>
                                        <p:cTn id="63" dur="1" fill="hold">
                                          <p:stCondLst>
                                            <p:cond delay="0"/>
                                          </p:stCondLst>
                                        </p:cTn>
                                        <p:tgtEl>
                                          <p:spTgt spid="139267">
                                            <p:txEl>
                                              <p:pRg st="7" end="7"/>
                                            </p:txEl>
                                          </p:spTgt>
                                        </p:tgtEl>
                                        <p:attrNameLst>
                                          <p:attrName>style.visibility</p:attrName>
                                        </p:attrNameLst>
                                      </p:cBhvr>
                                      <p:to>
                                        <p:strVal val="visible"/>
                                      </p:to>
                                    </p:set>
                                    <p:anim calcmode="lin" valueType="num">
                                      <p:cBhvr>
                                        <p:cTn id="64" dur="1000" fill="hold"/>
                                        <p:tgtEl>
                                          <p:spTgt spid="139267">
                                            <p:txEl>
                                              <p:pRg st="7" end="7"/>
                                            </p:txEl>
                                          </p:spTgt>
                                        </p:tgtEl>
                                        <p:attrNameLst>
                                          <p:attrName>ppt_w</p:attrName>
                                        </p:attrNameLst>
                                      </p:cBhvr>
                                      <p:tavLst>
                                        <p:tav tm="0">
                                          <p:val>
                                            <p:fltVal val="0"/>
                                          </p:val>
                                        </p:tav>
                                        <p:tav tm="100000">
                                          <p:val>
                                            <p:strVal val="#ppt_w"/>
                                          </p:val>
                                        </p:tav>
                                      </p:tavLst>
                                    </p:anim>
                                    <p:anim calcmode="lin" valueType="num">
                                      <p:cBhvr>
                                        <p:cTn id="65" dur="1000" fill="hold"/>
                                        <p:tgtEl>
                                          <p:spTgt spid="139267">
                                            <p:txEl>
                                              <p:pRg st="7" end="7"/>
                                            </p:txEl>
                                          </p:spTgt>
                                        </p:tgtEl>
                                        <p:attrNameLst>
                                          <p:attrName>ppt_h</p:attrName>
                                        </p:attrNameLst>
                                      </p:cBhvr>
                                      <p:tavLst>
                                        <p:tav tm="0">
                                          <p:val>
                                            <p:fltVal val="0"/>
                                          </p:val>
                                        </p:tav>
                                        <p:tav tm="100000">
                                          <p:val>
                                            <p:strVal val="#ppt_h"/>
                                          </p:val>
                                        </p:tav>
                                      </p:tavLst>
                                    </p:anim>
                                    <p:anim calcmode="lin" valueType="num">
                                      <p:cBhvr>
                                        <p:cTn id="66" dur="1000" fill="hold"/>
                                        <p:tgtEl>
                                          <p:spTgt spid="13926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139267">
                                            <p:txEl>
                                              <p:pRg st="7" end="7"/>
                                            </p:txEl>
                                          </p:spTgt>
                                        </p:tgtEl>
                                        <p:attrNameLst>
                                          <p:attrName>ppt_y</p:attrName>
                                        </p:attrNameLst>
                                      </p:cBhvr>
                                      <p:tavLst>
                                        <p:tav tm="0" fmla="#ppt_y+(sin(-2*pi*(1-$))*-#ppt_x+cos(-2*pi*(1-$))*(1-#ppt_y))*(1-$)">
                                          <p:val>
                                            <p:fltVal val="0"/>
                                          </p:val>
                                        </p:tav>
                                        <p:tav tm="100000">
                                          <p:val>
                                            <p:fltVal val="1"/>
                                          </p:val>
                                        </p:tav>
                                      </p:tavLst>
                                    </p:anim>
                                  </p:childTnLst>
                                </p:cTn>
                              </p:par>
                              <p:par>
                                <p:cTn id="68" presetID="15" presetClass="entr" presetSubtype="0" fill="hold" grpId="0" nodeType="withEffect">
                                  <p:stCondLst>
                                    <p:cond delay="0"/>
                                  </p:stCondLst>
                                  <p:childTnLst>
                                    <p:set>
                                      <p:cBhvr>
                                        <p:cTn id="69" dur="1" fill="hold">
                                          <p:stCondLst>
                                            <p:cond delay="0"/>
                                          </p:stCondLst>
                                        </p:cTn>
                                        <p:tgtEl>
                                          <p:spTgt spid="139267">
                                            <p:txEl>
                                              <p:pRg st="8" end="8"/>
                                            </p:txEl>
                                          </p:spTgt>
                                        </p:tgtEl>
                                        <p:attrNameLst>
                                          <p:attrName>style.visibility</p:attrName>
                                        </p:attrNameLst>
                                      </p:cBhvr>
                                      <p:to>
                                        <p:strVal val="visible"/>
                                      </p:to>
                                    </p:set>
                                    <p:anim calcmode="lin" valueType="num">
                                      <p:cBhvr>
                                        <p:cTn id="70" dur="1000" fill="hold"/>
                                        <p:tgtEl>
                                          <p:spTgt spid="139267">
                                            <p:txEl>
                                              <p:pRg st="8" end="8"/>
                                            </p:txEl>
                                          </p:spTgt>
                                        </p:tgtEl>
                                        <p:attrNameLst>
                                          <p:attrName>ppt_w</p:attrName>
                                        </p:attrNameLst>
                                      </p:cBhvr>
                                      <p:tavLst>
                                        <p:tav tm="0">
                                          <p:val>
                                            <p:fltVal val="0"/>
                                          </p:val>
                                        </p:tav>
                                        <p:tav tm="100000">
                                          <p:val>
                                            <p:strVal val="#ppt_w"/>
                                          </p:val>
                                        </p:tav>
                                      </p:tavLst>
                                    </p:anim>
                                    <p:anim calcmode="lin" valueType="num">
                                      <p:cBhvr>
                                        <p:cTn id="71" dur="1000" fill="hold"/>
                                        <p:tgtEl>
                                          <p:spTgt spid="139267">
                                            <p:txEl>
                                              <p:pRg st="8" end="8"/>
                                            </p:txEl>
                                          </p:spTgt>
                                        </p:tgtEl>
                                        <p:attrNameLst>
                                          <p:attrName>ppt_h</p:attrName>
                                        </p:attrNameLst>
                                      </p:cBhvr>
                                      <p:tavLst>
                                        <p:tav tm="0">
                                          <p:val>
                                            <p:fltVal val="0"/>
                                          </p:val>
                                        </p:tav>
                                        <p:tav tm="100000">
                                          <p:val>
                                            <p:strVal val="#ppt_h"/>
                                          </p:val>
                                        </p:tav>
                                      </p:tavLst>
                                    </p:anim>
                                    <p:anim calcmode="lin" valueType="num">
                                      <p:cBhvr>
                                        <p:cTn id="72" dur="1000" fill="hold"/>
                                        <p:tgtEl>
                                          <p:spTgt spid="139267">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139267">
                                            <p:txEl>
                                              <p:pRg st="8" end="8"/>
                                            </p:txEl>
                                          </p:spTgt>
                                        </p:tgtEl>
                                        <p:attrNameLst>
                                          <p:attrName>ppt_y</p:attrName>
                                        </p:attrNameLst>
                                      </p:cBhvr>
                                      <p:tavLst>
                                        <p:tav tm="0" fmla="#ppt_y+(sin(-2*pi*(1-$))*-#ppt_x+cos(-2*pi*(1-$))*(1-#ppt_y))*(1-$)">
                                          <p:val>
                                            <p:fltVal val="0"/>
                                          </p:val>
                                        </p:tav>
                                        <p:tav tm="100000">
                                          <p:val>
                                            <p:fltVal val="1"/>
                                          </p:val>
                                        </p:tav>
                                      </p:tavLst>
                                    </p:anim>
                                  </p:childTnLst>
                                </p:cTn>
                              </p:par>
                              <p:par>
                                <p:cTn id="74" presetID="15" presetClass="entr" presetSubtype="0" fill="hold" grpId="0" nodeType="withEffect">
                                  <p:stCondLst>
                                    <p:cond delay="0"/>
                                  </p:stCondLst>
                                  <p:childTnLst>
                                    <p:set>
                                      <p:cBhvr>
                                        <p:cTn id="75" dur="1" fill="hold">
                                          <p:stCondLst>
                                            <p:cond delay="0"/>
                                          </p:stCondLst>
                                        </p:cTn>
                                        <p:tgtEl>
                                          <p:spTgt spid="139267">
                                            <p:txEl>
                                              <p:pRg st="9" end="9"/>
                                            </p:txEl>
                                          </p:spTgt>
                                        </p:tgtEl>
                                        <p:attrNameLst>
                                          <p:attrName>style.visibility</p:attrName>
                                        </p:attrNameLst>
                                      </p:cBhvr>
                                      <p:to>
                                        <p:strVal val="visible"/>
                                      </p:to>
                                    </p:set>
                                    <p:anim calcmode="lin" valueType="num">
                                      <p:cBhvr>
                                        <p:cTn id="76" dur="1000" fill="hold"/>
                                        <p:tgtEl>
                                          <p:spTgt spid="139267">
                                            <p:txEl>
                                              <p:pRg st="9" end="9"/>
                                            </p:txEl>
                                          </p:spTgt>
                                        </p:tgtEl>
                                        <p:attrNameLst>
                                          <p:attrName>ppt_w</p:attrName>
                                        </p:attrNameLst>
                                      </p:cBhvr>
                                      <p:tavLst>
                                        <p:tav tm="0">
                                          <p:val>
                                            <p:fltVal val="0"/>
                                          </p:val>
                                        </p:tav>
                                        <p:tav tm="100000">
                                          <p:val>
                                            <p:strVal val="#ppt_w"/>
                                          </p:val>
                                        </p:tav>
                                      </p:tavLst>
                                    </p:anim>
                                    <p:anim calcmode="lin" valueType="num">
                                      <p:cBhvr>
                                        <p:cTn id="77" dur="1000" fill="hold"/>
                                        <p:tgtEl>
                                          <p:spTgt spid="139267">
                                            <p:txEl>
                                              <p:pRg st="9" end="9"/>
                                            </p:txEl>
                                          </p:spTgt>
                                        </p:tgtEl>
                                        <p:attrNameLst>
                                          <p:attrName>ppt_h</p:attrName>
                                        </p:attrNameLst>
                                      </p:cBhvr>
                                      <p:tavLst>
                                        <p:tav tm="0">
                                          <p:val>
                                            <p:fltVal val="0"/>
                                          </p:val>
                                        </p:tav>
                                        <p:tav tm="100000">
                                          <p:val>
                                            <p:strVal val="#ppt_h"/>
                                          </p:val>
                                        </p:tav>
                                      </p:tavLst>
                                    </p:anim>
                                    <p:anim calcmode="lin" valueType="num">
                                      <p:cBhvr>
                                        <p:cTn id="78" dur="1000" fill="hold"/>
                                        <p:tgtEl>
                                          <p:spTgt spid="139267">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79" dur="1000" fill="hold"/>
                                        <p:tgtEl>
                                          <p:spTgt spid="139267">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P spid="139268" grpId="0"/>
      <p:bldP spid="13926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076056" y="548680"/>
            <a:ext cx="2448842" cy="478383"/>
          </a:xfrm>
        </p:spPr>
        <p:txBody>
          <a:bodyPr lIns="0" tIns="0" rIns="0" bIns="0"/>
          <a:lstStyle/>
          <a:p>
            <a:pPr eaLnBrk="1" hangingPunct="1"/>
            <a:r>
              <a:rPr lang="zh-CN" altLang="en-US" sz="2400" b="1" dirty="0">
                <a:solidFill>
                  <a:srgbClr val="0000FF"/>
                </a:solidFill>
                <a:latin typeface="+mn-ea"/>
                <a:ea typeface="+mn-ea"/>
              </a:rPr>
              <a:t>直剪试验优缺点</a:t>
            </a:r>
            <a:endParaRPr lang="zh-CN" altLang="en-US" sz="2400" b="1" dirty="0">
              <a:solidFill>
                <a:srgbClr val="0000FF"/>
              </a:solidFill>
              <a:latin typeface="+mn-ea"/>
              <a:ea typeface="+mn-ea"/>
            </a:endParaRPr>
          </a:p>
        </p:txBody>
      </p:sp>
      <p:sp>
        <p:nvSpPr>
          <p:cNvPr id="48131" name="Rectangle 3"/>
          <p:cNvSpPr>
            <a:spLocks noGrp="1" noChangeArrowheads="1"/>
          </p:cNvSpPr>
          <p:nvPr>
            <p:ph type="body" idx="1"/>
          </p:nvPr>
        </p:nvSpPr>
        <p:spPr>
          <a:xfrm>
            <a:off x="4589303" y="1165225"/>
            <a:ext cx="4248472" cy="4800600"/>
          </a:xfrm>
        </p:spPr>
        <p:txBody>
          <a:bodyPr/>
          <a:lstStyle/>
          <a:p>
            <a:pPr eaLnBrk="1" hangingPunct="1">
              <a:lnSpc>
                <a:spcPct val="150000"/>
              </a:lnSpc>
              <a:buFont typeface="Wingdings" panose="05000000000000000000" pitchFamily="2" charset="2"/>
              <a:buNone/>
            </a:pPr>
            <a:r>
              <a:rPr lang="zh-CN" altLang="en-US" sz="2000" b="1" dirty="0">
                <a:solidFill>
                  <a:srgbClr val="FE101B"/>
                </a:solidFill>
                <a:latin typeface="+mn-ea"/>
              </a:rPr>
              <a:t>优点：</a:t>
            </a:r>
            <a:r>
              <a:rPr lang="zh-CN" altLang="en-US" sz="2000" b="1" dirty="0">
                <a:solidFill>
                  <a:srgbClr val="009999"/>
                </a:solidFill>
                <a:latin typeface="+mn-ea"/>
              </a:rPr>
              <a:t>仪器构造简单，试样的制备和安装方便，易于操作</a:t>
            </a:r>
            <a:endParaRPr lang="zh-CN" altLang="en-US" sz="2000" b="1" dirty="0">
              <a:solidFill>
                <a:srgbClr val="009999"/>
              </a:solidFill>
              <a:latin typeface="+mn-ea"/>
            </a:endParaRPr>
          </a:p>
          <a:p>
            <a:pPr eaLnBrk="1" hangingPunct="1">
              <a:lnSpc>
                <a:spcPct val="150000"/>
              </a:lnSpc>
              <a:buFont typeface="Wingdings" panose="05000000000000000000" pitchFamily="2" charset="2"/>
              <a:buNone/>
            </a:pPr>
            <a:r>
              <a:rPr lang="zh-CN" altLang="en-US" sz="2000" b="1" dirty="0">
                <a:solidFill>
                  <a:srgbClr val="009999"/>
                </a:solidFill>
                <a:latin typeface="+mn-ea"/>
              </a:rPr>
              <a:t> </a:t>
            </a:r>
            <a:endParaRPr lang="zh-CN" altLang="en-US" sz="2000" b="1" dirty="0">
              <a:solidFill>
                <a:srgbClr val="009999"/>
              </a:solidFill>
              <a:latin typeface="+mn-ea"/>
            </a:endParaRPr>
          </a:p>
          <a:p>
            <a:pPr eaLnBrk="1" hangingPunct="1">
              <a:lnSpc>
                <a:spcPct val="150000"/>
              </a:lnSpc>
              <a:buFont typeface="Wingdings" panose="05000000000000000000" pitchFamily="2" charset="2"/>
              <a:buNone/>
            </a:pPr>
            <a:r>
              <a:rPr lang="zh-CN" altLang="en-US" sz="2000" b="1" dirty="0">
                <a:solidFill>
                  <a:srgbClr val="FE101B"/>
                </a:solidFill>
                <a:latin typeface="+mn-ea"/>
              </a:rPr>
              <a:t>缺点：</a:t>
            </a:r>
            <a:endParaRPr lang="zh-CN" altLang="en-US" sz="2000" b="1" dirty="0">
              <a:solidFill>
                <a:srgbClr val="FE101B"/>
              </a:solidFill>
              <a:latin typeface="+mn-ea"/>
            </a:endParaRPr>
          </a:p>
          <a:p>
            <a:pPr algn="just" eaLnBrk="1" hangingPunct="1">
              <a:lnSpc>
                <a:spcPct val="150000"/>
              </a:lnSpc>
              <a:buFont typeface="Wingdings" panose="05000000000000000000" pitchFamily="2" charset="2"/>
              <a:buNone/>
            </a:pPr>
            <a:r>
              <a:rPr lang="zh-CN" altLang="en-US" sz="2000" b="1" dirty="0">
                <a:solidFill>
                  <a:srgbClr val="009999"/>
                </a:solidFill>
                <a:latin typeface="+mn-ea"/>
              </a:rPr>
              <a:t>①剪切面不一定是土样的最薄弱面；</a:t>
            </a:r>
            <a:endParaRPr lang="zh-CN" altLang="en-US" sz="2000" b="1" dirty="0">
              <a:solidFill>
                <a:srgbClr val="009999"/>
              </a:solidFill>
              <a:latin typeface="+mn-ea"/>
            </a:endParaRPr>
          </a:p>
          <a:p>
            <a:pPr eaLnBrk="1" hangingPunct="1">
              <a:lnSpc>
                <a:spcPct val="150000"/>
              </a:lnSpc>
              <a:buFont typeface="Wingdings" panose="05000000000000000000" pitchFamily="2" charset="2"/>
              <a:buNone/>
            </a:pPr>
            <a:r>
              <a:rPr lang="zh-CN" altLang="en-US" sz="2000" b="1" dirty="0">
                <a:solidFill>
                  <a:srgbClr val="009999"/>
                </a:solidFill>
                <a:latin typeface="+mn-ea"/>
              </a:rPr>
              <a:t>②剪切面上应力分布不均匀；</a:t>
            </a:r>
            <a:endParaRPr lang="zh-CN" altLang="en-US" sz="2000" b="1" dirty="0">
              <a:solidFill>
                <a:srgbClr val="009999"/>
              </a:solidFill>
              <a:latin typeface="+mn-ea"/>
            </a:endParaRPr>
          </a:p>
          <a:p>
            <a:pPr eaLnBrk="1" hangingPunct="1">
              <a:lnSpc>
                <a:spcPct val="150000"/>
              </a:lnSpc>
              <a:buFont typeface="Wingdings" panose="05000000000000000000" pitchFamily="2" charset="2"/>
              <a:buNone/>
            </a:pPr>
            <a:r>
              <a:rPr lang="zh-CN" altLang="en-US" sz="2000" b="1" dirty="0">
                <a:solidFill>
                  <a:srgbClr val="009999"/>
                </a:solidFill>
                <a:latin typeface="+mn-ea"/>
              </a:rPr>
              <a:t>③剪切过程中试样剪切面逐渐缩小；</a:t>
            </a:r>
            <a:endParaRPr lang="zh-CN" altLang="en-US" sz="2000" b="1" dirty="0">
              <a:solidFill>
                <a:srgbClr val="009999"/>
              </a:solidFill>
              <a:latin typeface="+mn-ea"/>
            </a:endParaRPr>
          </a:p>
          <a:p>
            <a:pPr eaLnBrk="1" hangingPunct="1">
              <a:lnSpc>
                <a:spcPct val="150000"/>
              </a:lnSpc>
              <a:buFont typeface="Wingdings" panose="05000000000000000000" pitchFamily="2" charset="2"/>
              <a:buNone/>
            </a:pPr>
            <a:r>
              <a:rPr lang="zh-CN" altLang="en-US" sz="2000" b="1" dirty="0">
                <a:solidFill>
                  <a:srgbClr val="009999"/>
                </a:solidFill>
                <a:latin typeface="+mn-ea"/>
              </a:rPr>
              <a:t>④试验中不能严格控制排水条件。</a:t>
            </a:r>
            <a:endParaRPr lang="en-US" altLang="zh-CN" sz="2000" b="1" dirty="0">
              <a:solidFill>
                <a:srgbClr val="009999"/>
              </a:solidFill>
              <a:latin typeface="+mn-ea"/>
            </a:endParaRPr>
          </a:p>
          <a:p>
            <a:pPr eaLnBrk="1" hangingPunct="1">
              <a:lnSpc>
                <a:spcPct val="150000"/>
              </a:lnSpc>
              <a:buFont typeface="Wingdings" panose="05000000000000000000" pitchFamily="2" charset="2"/>
              <a:buNone/>
            </a:pPr>
            <a:r>
              <a:rPr lang="zh-CN" altLang="en-US" sz="2000" b="1" dirty="0">
                <a:solidFill>
                  <a:srgbClr val="009999"/>
                </a:solidFill>
                <a:latin typeface="+mn-ea"/>
              </a:rPr>
              <a:t>⑤土样中变形不均匀</a:t>
            </a:r>
            <a:endParaRPr lang="zh-CN" altLang="en-US" sz="2000" b="1" dirty="0">
              <a:solidFill>
                <a:srgbClr val="009999"/>
              </a:solidFill>
              <a:latin typeface="+mn-ea"/>
            </a:endParaRPr>
          </a:p>
        </p:txBody>
      </p:sp>
      <p:grpSp>
        <p:nvGrpSpPr>
          <p:cNvPr id="2" name="Group 4"/>
          <p:cNvGrpSpPr/>
          <p:nvPr/>
        </p:nvGrpSpPr>
        <p:grpSpPr bwMode="auto">
          <a:xfrm>
            <a:off x="250825" y="908050"/>
            <a:ext cx="3992563" cy="4972050"/>
            <a:chOff x="3100" y="394"/>
            <a:chExt cx="2515" cy="3132"/>
          </a:xfrm>
        </p:grpSpPr>
        <p:sp>
          <p:nvSpPr>
            <p:cNvPr id="46087" name="Rectangle 5"/>
            <p:cNvSpPr>
              <a:spLocks noChangeArrowheads="1"/>
            </p:cNvSpPr>
            <p:nvPr/>
          </p:nvSpPr>
          <p:spPr bwMode="auto">
            <a:xfrm>
              <a:off x="3100" y="412"/>
              <a:ext cx="2515" cy="311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088" name="Freeform 6"/>
            <p:cNvSpPr/>
            <p:nvPr/>
          </p:nvSpPr>
          <p:spPr bwMode="auto">
            <a:xfrm>
              <a:off x="4127" y="2859"/>
              <a:ext cx="1231" cy="508"/>
            </a:xfrm>
            <a:custGeom>
              <a:avLst/>
              <a:gdLst>
                <a:gd name="T0" fmla="*/ 14 w 1231"/>
                <a:gd name="T1" fmla="*/ 276 h 508"/>
                <a:gd name="T2" fmla="*/ 62 w 1231"/>
                <a:gd name="T3" fmla="*/ 225 h 508"/>
                <a:gd name="T4" fmla="*/ 120 w 1231"/>
                <a:gd name="T5" fmla="*/ 7 h 508"/>
                <a:gd name="T6" fmla="*/ 1164 w 1231"/>
                <a:gd name="T7" fmla="*/ 0 h 508"/>
                <a:gd name="T8" fmla="*/ 1231 w 1231"/>
                <a:gd name="T9" fmla="*/ 38 h 508"/>
                <a:gd name="T10" fmla="*/ 1198 w 1231"/>
                <a:gd name="T11" fmla="*/ 237 h 508"/>
                <a:gd name="T12" fmla="*/ 1150 w 1231"/>
                <a:gd name="T13" fmla="*/ 276 h 508"/>
                <a:gd name="T14" fmla="*/ 1114 w 1231"/>
                <a:gd name="T15" fmla="*/ 494 h 508"/>
                <a:gd name="T16" fmla="*/ 0 w 1231"/>
                <a:gd name="T17" fmla="*/ 508 h 508"/>
                <a:gd name="T18" fmla="*/ 14 w 1231"/>
                <a:gd name="T19" fmla="*/ 276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1"/>
                <a:gd name="T31" fmla="*/ 0 h 508"/>
                <a:gd name="T32" fmla="*/ 1231 w 1231"/>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1" h="508">
                  <a:moveTo>
                    <a:pt x="14" y="276"/>
                  </a:moveTo>
                  <a:lnTo>
                    <a:pt x="62" y="225"/>
                  </a:lnTo>
                  <a:lnTo>
                    <a:pt x="120" y="7"/>
                  </a:lnTo>
                  <a:lnTo>
                    <a:pt x="1164" y="0"/>
                  </a:lnTo>
                  <a:lnTo>
                    <a:pt x="1231" y="38"/>
                  </a:lnTo>
                  <a:lnTo>
                    <a:pt x="1198" y="237"/>
                  </a:lnTo>
                  <a:lnTo>
                    <a:pt x="1150" y="276"/>
                  </a:lnTo>
                  <a:lnTo>
                    <a:pt x="1114" y="494"/>
                  </a:lnTo>
                  <a:lnTo>
                    <a:pt x="0" y="508"/>
                  </a:lnTo>
                  <a:lnTo>
                    <a:pt x="14" y="276"/>
                  </a:ln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089" name="Rectangle 7" descr="大纸屑"/>
            <p:cNvSpPr>
              <a:spLocks noChangeArrowheads="1"/>
            </p:cNvSpPr>
            <p:nvPr/>
          </p:nvSpPr>
          <p:spPr bwMode="auto">
            <a:xfrm>
              <a:off x="3657" y="951"/>
              <a:ext cx="1232" cy="114"/>
            </a:xfrm>
            <a:prstGeom prst="rect">
              <a:avLst/>
            </a:prstGeom>
            <a:blipFill dpi="0" rotWithShape="0">
              <a:blip r:embed="rId1"/>
              <a:srcRect/>
              <a:tile tx="0" ty="0" sx="100000" sy="100000" flip="none" algn="tl"/>
            </a:blipFill>
            <a:ln w="6350">
              <a:solidFill>
                <a:srgbClr val="FF0000"/>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090" name="Rectangle 8" descr="大纸屑"/>
            <p:cNvSpPr>
              <a:spLocks noChangeArrowheads="1"/>
            </p:cNvSpPr>
            <p:nvPr/>
          </p:nvSpPr>
          <p:spPr bwMode="auto">
            <a:xfrm>
              <a:off x="3641" y="1716"/>
              <a:ext cx="1248" cy="114"/>
            </a:xfrm>
            <a:prstGeom prst="rect">
              <a:avLst/>
            </a:prstGeom>
            <a:blipFill dpi="0" rotWithShape="0">
              <a:blip r:embed="rId1"/>
              <a:srcRect/>
              <a:tile tx="0" ty="0" sx="100000" sy="100000" flip="none" algn="tl"/>
            </a:blipFill>
            <a:ln w="6350">
              <a:solidFill>
                <a:srgbClr val="FF0000"/>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091" name="Line 9"/>
            <p:cNvSpPr>
              <a:spLocks noChangeShapeType="1"/>
            </p:cNvSpPr>
            <p:nvPr/>
          </p:nvSpPr>
          <p:spPr bwMode="auto">
            <a:xfrm>
              <a:off x="3334" y="2170"/>
              <a:ext cx="2003" cy="0"/>
            </a:xfrm>
            <a:prstGeom prst="line">
              <a:avLst/>
            </a:prstGeom>
            <a:noFill/>
            <a:ln w="76200">
              <a:pattFill prst="dkUpDiag">
                <a:fgClr>
                  <a:schemeClr val="tx1"/>
                </a:fgClr>
                <a:bgClr>
                  <a:srgbClr val="FFFFFF"/>
                </a:bgClr>
              </a:pattFill>
              <a:round/>
            </a:ln>
            <a:extLst>
              <a:ext uri="{909E8E84-426E-40DD-AFC4-6F175D3DCCD1}">
                <a14:hiddenFill xmlns:a14="http://schemas.microsoft.com/office/drawing/2010/main">
                  <a:noFill/>
                </a14:hiddenFill>
              </a:ext>
            </a:extLst>
          </p:spPr>
          <p:txBody>
            <a:bodyPr/>
            <a:lstStyle/>
            <a:p>
              <a:endParaRPr lang="zh-CN" altLang="en-US"/>
            </a:p>
          </p:txBody>
        </p:sp>
        <p:sp>
          <p:nvSpPr>
            <p:cNvPr id="46092" name="Rectangle 10" descr="浅色上对角线"/>
            <p:cNvSpPr>
              <a:spLocks noChangeAspect="1" noChangeArrowheads="1"/>
            </p:cNvSpPr>
            <p:nvPr/>
          </p:nvSpPr>
          <p:spPr bwMode="auto">
            <a:xfrm>
              <a:off x="3655" y="816"/>
              <a:ext cx="1233" cy="138"/>
            </a:xfrm>
            <a:prstGeom prst="rect">
              <a:avLst/>
            </a:prstGeom>
            <a:blipFill dpi="0" rotWithShape="0">
              <a:blip r:embed="rId2"/>
              <a:srcRect/>
              <a:tile tx="0" ty="0" sx="100000" sy="100000" flip="none" algn="tl"/>
            </a:blip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093" name="Text Box 11"/>
            <p:cNvSpPr txBox="1">
              <a:spLocks noChangeArrowheads="1"/>
            </p:cNvSpPr>
            <p:nvPr/>
          </p:nvSpPr>
          <p:spPr bwMode="auto">
            <a:xfrm>
              <a:off x="3899" y="394"/>
              <a:ext cx="3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cs typeface="Arial" panose="020B0604020202020204" pitchFamily="34" charset="0"/>
                </a:rPr>
                <a:t>P</a:t>
              </a:r>
              <a:endParaRPr lang="en-US" altLang="zh-CN" sz="2400" b="1">
                <a:cs typeface="Arial" panose="020B0604020202020204" pitchFamily="34" charset="0"/>
              </a:endParaRPr>
            </a:p>
          </p:txBody>
        </p:sp>
        <p:sp>
          <p:nvSpPr>
            <p:cNvPr id="46094" name="Line 12"/>
            <p:cNvSpPr>
              <a:spLocks noChangeShapeType="1"/>
            </p:cNvSpPr>
            <p:nvPr/>
          </p:nvSpPr>
          <p:spPr bwMode="auto">
            <a:xfrm>
              <a:off x="4947" y="1688"/>
              <a:ext cx="417" cy="0"/>
            </a:xfrm>
            <a:prstGeom prst="line">
              <a:avLst/>
            </a:prstGeom>
            <a:noFill/>
            <a:ln w="76200">
              <a:solidFill>
                <a:srgbClr val="0000CC"/>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46095" name="Text Box 13"/>
            <p:cNvSpPr txBox="1">
              <a:spLocks noChangeArrowheads="1"/>
            </p:cNvSpPr>
            <p:nvPr/>
          </p:nvSpPr>
          <p:spPr bwMode="auto">
            <a:xfrm>
              <a:off x="5179" y="1780"/>
              <a:ext cx="3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cs typeface="Arial" panose="020B0604020202020204" pitchFamily="34" charset="0"/>
                </a:rPr>
                <a:t>T</a:t>
              </a:r>
              <a:endParaRPr lang="en-US" altLang="zh-CN" sz="2400" b="1">
                <a:cs typeface="Arial" panose="020B0604020202020204" pitchFamily="34" charset="0"/>
              </a:endParaRPr>
            </a:p>
          </p:txBody>
        </p:sp>
        <p:grpSp>
          <p:nvGrpSpPr>
            <p:cNvPr id="46096" name="Group 14"/>
            <p:cNvGrpSpPr/>
            <p:nvPr/>
          </p:nvGrpSpPr>
          <p:grpSpPr bwMode="auto">
            <a:xfrm>
              <a:off x="5023" y="777"/>
              <a:ext cx="169" cy="653"/>
              <a:chOff x="1920" y="1344"/>
              <a:chExt cx="96" cy="336"/>
            </a:xfrm>
          </p:grpSpPr>
          <p:sp>
            <p:nvSpPr>
              <p:cNvPr id="46136" name="AutoShape 15"/>
              <p:cNvSpPr>
                <a:spLocks noChangeArrowheads="1"/>
              </p:cNvSpPr>
              <p:nvPr/>
            </p:nvSpPr>
            <p:spPr bwMode="auto">
              <a:xfrm rot="-5400000">
                <a:off x="1896" y="1464"/>
                <a:ext cx="144" cy="96"/>
              </a:xfrm>
              <a:prstGeom prst="flowChartExtract">
                <a:avLst/>
              </a:prstGeom>
              <a:noFill/>
              <a:ln w="349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137" name="Line 16"/>
              <p:cNvSpPr>
                <a:spLocks noChangeShapeType="1"/>
              </p:cNvSpPr>
              <p:nvPr/>
            </p:nvSpPr>
            <p:spPr bwMode="auto">
              <a:xfrm>
                <a:off x="2016" y="1344"/>
                <a:ext cx="0" cy="336"/>
              </a:xfrm>
              <a:prstGeom prst="line">
                <a:avLst/>
              </a:prstGeom>
              <a:noFill/>
              <a:ln w="349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46097" name="Line 17"/>
            <p:cNvSpPr>
              <a:spLocks noChangeShapeType="1"/>
            </p:cNvSpPr>
            <p:nvPr/>
          </p:nvSpPr>
          <p:spPr bwMode="auto">
            <a:xfrm>
              <a:off x="3347" y="2141"/>
              <a:ext cx="1985"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lIns="0" tIns="0" rIns="0" bIns="0">
              <a:spAutoFit/>
            </a:bodyPr>
            <a:lstStyle/>
            <a:p>
              <a:endParaRPr lang="zh-CN" altLang="en-US"/>
            </a:p>
          </p:txBody>
        </p:sp>
        <p:sp>
          <p:nvSpPr>
            <p:cNvPr id="46098" name="Rectangle 18"/>
            <p:cNvSpPr>
              <a:spLocks noChangeAspect="1" noChangeArrowheads="1"/>
            </p:cNvSpPr>
            <p:nvPr/>
          </p:nvSpPr>
          <p:spPr bwMode="auto">
            <a:xfrm>
              <a:off x="3655" y="1036"/>
              <a:ext cx="1233" cy="713"/>
            </a:xfrm>
            <a:prstGeom prst="rect">
              <a:avLst/>
            </a:prstGeom>
            <a:solidFill>
              <a:srgbClr val="CC9900"/>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099" name="Line 19"/>
            <p:cNvSpPr>
              <a:spLocks noChangeShapeType="1"/>
            </p:cNvSpPr>
            <p:nvPr/>
          </p:nvSpPr>
          <p:spPr bwMode="auto">
            <a:xfrm>
              <a:off x="3478" y="1420"/>
              <a:ext cx="1601" cy="0"/>
            </a:xfrm>
            <a:prstGeom prst="line">
              <a:avLst/>
            </a:prstGeom>
            <a:noFill/>
            <a:ln w="19050">
              <a:solidFill>
                <a:schemeClr val="tx1"/>
              </a:solidFill>
              <a:prstDash val="lgDashDot"/>
              <a:round/>
            </a:ln>
            <a:extLst>
              <a:ext uri="{909E8E84-426E-40DD-AFC4-6F175D3DCCD1}">
                <a14:hiddenFill xmlns:a14="http://schemas.microsoft.com/office/drawing/2010/main">
                  <a:noFill/>
                </a14:hiddenFill>
              </a:ext>
            </a:extLst>
          </p:spPr>
          <p:txBody>
            <a:bodyPr/>
            <a:lstStyle/>
            <a:p>
              <a:endParaRPr lang="zh-CN" altLang="en-US"/>
            </a:p>
          </p:txBody>
        </p:sp>
        <p:sp>
          <p:nvSpPr>
            <p:cNvPr id="46100" name="Freeform 20" descr="浅色上对角线"/>
            <p:cNvSpPr/>
            <p:nvPr/>
          </p:nvSpPr>
          <p:spPr bwMode="auto">
            <a:xfrm>
              <a:off x="3551" y="1450"/>
              <a:ext cx="1437" cy="506"/>
            </a:xfrm>
            <a:custGeom>
              <a:avLst/>
              <a:gdLst>
                <a:gd name="T0" fmla="*/ 100 w 1437"/>
                <a:gd name="T1" fmla="*/ 0 h 506"/>
                <a:gd name="T2" fmla="*/ 96 w 1437"/>
                <a:gd name="T3" fmla="*/ 375 h 506"/>
                <a:gd name="T4" fmla="*/ 1341 w 1437"/>
                <a:gd name="T5" fmla="*/ 375 h 506"/>
                <a:gd name="T6" fmla="*/ 1341 w 1437"/>
                <a:gd name="T7" fmla="*/ 4 h 506"/>
                <a:gd name="T8" fmla="*/ 1437 w 1437"/>
                <a:gd name="T9" fmla="*/ 4 h 506"/>
                <a:gd name="T10" fmla="*/ 1437 w 1437"/>
                <a:gd name="T11" fmla="*/ 506 h 506"/>
                <a:gd name="T12" fmla="*/ 0 w 1437"/>
                <a:gd name="T13" fmla="*/ 506 h 506"/>
                <a:gd name="T14" fmla="*/ 0 w 1437"/>
                <a:gd name="T15" fmla="*/ 0 h 506"/>
                <a:gd name="T16" fmla="*/ 100 w 1437"/>
                <a:gd name="T17" fmla="*/ 0 h 5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7"/>
                <a:gd name="T28" fmla="*/ 0 h 506"/>
                <a:gd name="T29" fmla="*/ 1437 w 1437"/>
                <a:gd name="T30" fmla="*/ 506 h 5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7" h="506">
                  <a:moveTo>
                    <a:pt x="100" y="0"/>
                  </a:moveTo>
                  <a:lnTo>
                    <a:pt x="96" y="375"/>
                  </a:lnTo>
                  <a:lnTo>
                    <a:pt x="1341" y="375"/>
                  </a:lnTo>
                  <a:lnTo>
                    <a:pt x="1341" y="4"/>
                  </a:lnTo>
                  <a:lnTo>
                    <a:pt x="1437" y="4"/>
                  </a:lnTo>
                  <a:lnTo>
                    <a:pt x="1437" y="506"/>
                  </a:lnTo>
                  <a:lnTo>
                    <a:pt x="0" y="506"/>
                  </a:lnTo>
                  <a:lnTo>
                    <a:pt x="0" y="0"/>
                  </a:lnTo>
                  <a:lnTo>
                    <a:pt x="100" y="0"/>
                  </a:lnTo>
                  <a:close/>
                </a:path>
              </a:pathLst>
            </a:custGeom>
            <a:blipFill dpi="0" rotWithShape="0">
              <a:blip r:embed="rId3"/>
              <a:srcRect/>
              <a:tile tx="0" ty="0" sx="100000" sy="100000" flip="none" algn="tl"/>
            </a:blipFill>
            <a:ln w="9525">
              <a:solidFill>
                <a:schemeClr val="tx1"/>
              </a:solidFill>
              <a:round/>
            </a:ln>
          </p:spPr>
          <p:txBody>
            <a:bodyPr/>
            <a:lstStyle/>
            <a:p>
              <a:endParaRPr lang="zh-CN" altLang="en-US"/>
            </a:p>
          </p:txBody>
        </p:sp>
        <p:sp>
          <p:nvSpPr>
            <p:cNvPr id="46101" name="Oval 21"/>
            <p:cNvSpPr>
              <a:spLocks noChangeArrowheads="1"/>
            </p:cNvSpPr>
            <p:nvPr/>
          </p:nvSpPr>
          <p:spPr bwMode="auto">
            <a:xfrm>
              <a:off x="3698" y="1914"/>
              <a:ext cx="221" cy="221"/>
            </a:xfrm>
            <a:prstGeom prst="ellipse">
              <a:avLst/>
            </a:prstGeom>
            <a:solidFill>
              <a:srgbClr val="CCCCFF"/>
            </a:solidFill>
            <a:ln w="9525">
              <a:solidFill>
                <a:schemeClr val="tx1"/>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102" name="Oval 22"/>
            <p:cNvSpPr>
              <a:spLocks noChangeArrowheads="1"/>
            </p:cNvSpPr>
            <p:nvPr/>
          </p:nvSpPr>
          <p:spPr bwMode="auto">
            <a:xfrm>
              <a:off x="3743" y="1959"/>
              <a:ext cx="135" cy="135"/>
            </a:xfrm>
            <a:prstGeom prst="ellipse">
              <a:avLst/>
            </a:prstGeom>
            <a:solidFill>
              <a:srgbClr val="CCCCFF"/>
            </a:solidFill>
            <a:ln w="9525">
              <a:solidFill>
                <a:schemeClr val="tx1"/>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103" name="Oval 23"/>
            <p:cNvSpPr>
              <a:spLocks noChangeArrowheads="1"/>
            </p:cNvSpPr>
            <p:nvPr/>
          </p:nvSpPr>
          <p:spPr bwMode="auto">
            <a:xfrm>
              <a:off x="4624" y="1915"/>
              <a:ext cx="221" cy="221"/>
            </a:xfrm>
            <a:prstGeom prst="ellipse">
              <a:avLst/>
            </a:prstGeom>
            <a:solidFill>
              <a:srgbClr val="CCCCFF"/>
            </a:solidFill>
            <a:ln w="9525">
              <a:solidFill>
                <a:schemeClr val="tx1"/>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104" name="Oval 24"/>
            <p:cNvSpPr>
              <a:spLocks noChangeArrowheads="1"/>
            </p:cNvSpPr>
            <p:nvPr/>
          </p:nvSpPr>
          <p:spPr bwMode="auto">
            <a:xfrm>
              <a:off x="4669" y="1960"/>
              <a:ext cx="135" cy="135"/>
            </a:xfrm>
            <a:prstGeom prst="ellipse">
              <a:avLst/>
            </a:prstGeom>
            <a:solidFill>
              <a:srgbClr val="CCCCFF"/>
            </a:solidFill>
            <a:ln w="9525">
              <a:solidFill>
                <a:schemeClr val="tx1"/>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105" name="Oval 25"/>
            <p:cNvSpPr>
              <a:spLocks noChangeArrowheads="1"/>
            </p:cNvSpPr>
            <p:nvPr/>
          </p:nvSpPr>
          <p:spPr bwMode="auto">
            <a:xfrm>
              <a:off x="4155" y="1919"/>
              <a:ext cx="221" cy="221"/>
            </a:xfrm>
            <a:prstGeom prst="ellipse">
              <a:avLst/>
            </a:prstGeom>
            <a:solidFill>
              <a:srgbClr val="CCCCFF"/>
            </a:solidFill>
            <a:ln w="9525">
              <a:solidFill>
                <a:schemeClr val="tx1"/>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106" name="Oval 26"/>
            <p:cNvSpPr>
              <a:spLocks noChangeArrowheads="1"/>
            </p:cNvSpPr>
            <p:nvPr/>
          </p:nvSpPr>
          <p:spPr bwMode="auto">
            <a:xfrm>
              <a:off x="4200" y="1964"/>
              <a:ext cx="135" cy="135"/>
            </a:xfrm>
            <a:prstGeom prst="ellipse">
              <a:avLst/>
            </a:prstGeom>
            <a:solidFill>
              <a:srgbClr val="CCCCFF"/>
            </a:solidFill>
            <a:ln w="9525">
              <a:solidFill>
                <a:schemeClr val="tx1"/>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107" name="Rectangle 27" descr="浅色上对角线"/>
            <p:cNvSpPr>
              <a:spLocks noChangeArrowheads="1"/>
            </p:cNvSpPr>
            <p:nvPr/>
          </p:nvSpPr>
          <p:spPr bwMode="auto">
            <a:xfrm>
              <a:off x="3532" y="979"/>
              <a:ext cx="125" cy="413"/>
            </a:xfrm>
            <a:prstGeom prst="rect">
              <a:avLst/>
            </a:prstGeom>
            <a:blipFill dpi="0" rotWithShape="0">
              <a:blip r:embed="rId3"/>
              <a:srcRect/>
              <a:tile tx="0" ty="0" sx="100000" sy="100000" flip="none" algn="tl"/>
            </a:blip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108" name="Rectangle 28" descr="浅色上对角线"/>
            <p:cNvSpPr>
              <a:spLocks noChangeArrowheads="1"/>
            </p:cNvSpPr>
            <p:nvPr/>
          </p:nvSpPr>
          <p:spPr bwMode="auto">
            <a:xfrm>
              <a:off x="4892" y="975"/>
              <a:ext cx="125" cy="413"/>
            </a:xfrm>
            <a:prstGeom prst="rect">
              <a:avLst/>
            </a:prstGeom>
            <a:blipFill dpi="0" rotWithShape="0">
              <a:blip r:embed="rId4"/>
              <a:srcRect/>
              <a:tile tx="0" ty="0" sx="100000" sy="100000" flip="none" algn="tl"/>
            </a:blip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109" name="Text Box 29"/>
            <p:cNvSpPr txBox="1">
              <a:spLocks noChangeArrowheads="1"/>
            </p:cNvSpPr>
            <p:nvPr/>
          </p:nvSpPr>
          <p:spPr bwMode="auto">
            <a:xfrm>
              <a:off x="3988" y="1127"/>
              <a:ext cx="5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latin typeface="Times New Roman" panose="02020603050405020304" pitchFamily="18" charset="0"/>
                  <a:ea typeface="幼圆" panose="02010509060101010101" pitchFamily="49" charset="-122"/>
                </a:rPr>
                <a:t>土样</a:t>
              </a:r>
              <a:endParaRPr lang="zh-CN" altLang="en-US" sz="2400" b="1">
                <a:latin typeface="Times New Roman" panose="02020603050405020304" pitchFamily="18" charset="0"/>
                <a:ea typeface="幼圆" panose="02010509060101010101" pitchFamily="49" charset="-122"/>
              </a:endParaRPr>
            </a:p>
          </p:txBody>
        </p:sp>
        <p:sp>
          <p:nvSpPr>
            <p:cNvPr id="46110" name="AutoShape 30"/>
            <p:cNvSpPr>
              <a:spLocks noChangeArrowheads="1"/>
            </p:cNvSpPr>
            <p:nvPr/>
          </p:nvSpPr>
          <p:spPr bwMode="auto">
            <a:xfrm rot="5400000">
              <a:off x="4103" y="531"/>
              <a:ext cx="250" cy="298"/>
            </a:xfrm>
            <a:prstGeom prst="rightArrow">
              <a:avLst>
                <a:gd name="adj1" fmla="val 42954"/>
                <a:gd name="adj2" fmla="val 44000"/>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111" name="Line 31"/>
            <p:cNvSpPr>
              <a:spLocks noChangeShapeType="1"/>
            </p:cNvSpPr>
            <p:nvPr/>
          </p:nvSpPr>
          <p:spPr bwMode="auto">
            <a:xfrm flipV="1">
              <a:off x="5195" y="799"/>
              <a:ext cx="80" cy="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112" name="Line 32"/>
            <p:cNvSpPr>
              <a:spLocks noChangeShapeType="1"/>
            </p:cNvSpPr>
            <p:nvPr/>
          </p:nvSpPr>
          <p:spPr bwMode="auto">
            <a:xfrm flipV="1">
              <a:off x="5199" y="899"/>
              <a:ext cx="80" cy="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113" name="Line 33"/>
            <p:cNvSpPr>
              <a:spLocks noChangeShapeType="1"/>
            </p:cNvSpPr>
            <p:nvPr/>
          </p:nvSpPr>
          <p:spPr bwMode="auto">
            <a:xfrm flipV="1">
              <a:off x="5203" y="999"/>
              <a:ext cx="80" cy="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114" name="Line 34"/>
            <p:cNvSpPr>
              <a:spLocks noChangeShapeType="1"/>
            </p:cNvSpPr>
            <p:nvPr/>
          </p:nvSpPr>
          <p:spPr bwMode="auto">
            <a:xfrm flipV="1">
              <a:off x="5207" y="1099"/>
              <a:ext cx="80" cy="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115" name="Line 35"/>
            <p:cNvSpPr>
              <a:spLocks noChangeShapeType="1"/>
            </p:cNvSpPr>
            <p:nvPr/>
          </p:nvSpPr>
          <p:spPr bwMode="auto">
            <a:xfrm flipV="1">
              <a:off x="5211" y="1199"/>
              <a:ext cx="80" cy="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116" name="Line 36"/>
            <p:cNvSpPr>
              <a:spLocks noChangeShapeType="1"/>
            </p:cNvSpPr>
            <p:nvPr/>
          </p:nvSpPr>
          <p:spPr bwMode="auto">
            <a:xfrm flipV="1">
              <a:off x="5215" y="1299"/>
              <a:ext cx="80" cy="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117" name="Rectangle 37" descr="浅色上对角线"/>
            <p:cNvSpPr>
              <a:spLocks noChangeArrowheads="1"/>
            </p:cNvSpPr>
            <p:nvPr/>
          </p:nvSpPr>
          <p:spPr bwMode="auto">
            <a:xfrm>
              <a:off x="4170" y="2871"/>
              <a:ext cx="73" cy="233"/>
            </a:xfrm>
            <a:prstGeom prst="rect">
              <a:avLst/>
            </a:prstGeom>
            <a:blipFill dpi="0" rotWithShape="0">
              <a:blip r:embed="rId3"/>
              <a:srcRect/>
              <a:tile tx="0" ty="0" sx="100000" sy="100000" flip="none" algn="tl"/>
            </a:blip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118" name="Rectangle 38" descr="浅色上对角线"/>
            <p:cNvSpPr>
              <a:spLocks noChangeArrowheads="1"/>
            </p:cNvSpPr>
            <p:nvPr/>
          </p:nvSpPr>
          <p:spPr bwMode="auto">
            <a:xfrm>
              <a:off x="5317" y="2866"/>
              <a:ext cx="73" cy="233"/>
            </a:xfrm>
            <a:prstGeom prst="rect">
              <a:avLst/>
            </a:prstGeom>
            <a:blipFill dpi="0" rotWithShape="0">
              <a:blip r:embed="rId3"/>
              <a:srcRect/>
              <a:tile tx="0" ty="0" sx="100000" sy="100000" flip="none" algn="tl"/>
            </a:blip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119" name="Line 39"/>
            <p:cNvSpPr>
              <a:spLocks noChangeShapeType="1"/>
            </p:cNvSpPr>
            <p:nvPr/>
          </p:nvSpPr>
          <p:spPr bwMode="auto">
            <a:xfrm>
              <a:off x="3916" y="2951"/>
              <a:ext cx="250" cy="0"/>
            </a:xfrm>
            <a:prstGeom prst="line">
              <a:avLst/>
            </a:prstGeom>
            <a:noFill/>
            <a:ln w="28575">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46120" name="Line 40"/>
            <p:cNvSpPr>
              <a:spLocks noChangeShapeType="1"/>
            </p:cNvSpPr>
            <p:nvPr/>
          </p:nvSpPr>
          <p:spPr bwMode="auto">
            <a:xfrm rot="5400000">
              <a:off x="4648" y="2617"/>
              <a:ext cx="250" cy="0"/>
            </a:xfrm>
            <a:prstGeom prst="line">
              <a:avLst/>
            </a:prstGeom>
            <a:noFill/>
            <a:ln w="28575">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46121" name="Freeform 41"/>
            <p:cNvSpPr/>
            <p:nvPr/>
          </p:nvSpPr>
          <p:spPr bwMode="auto">
            <a:xfrm>
              <a:off x="4254" y="2871"/>
              <a:ext cx="101" cy="464"/>
            </a:xfrm>
            <a:custGeom>
              <a:avLst/>
              <a:gdLst>
                <a:gd name="T0" fmla="*/ 1383 w 89"/>
                <a:gd name="T1" fmla="*/ 0 h 464"/>
                <a:gd name="T2" fmla="*/ 1413 w 89"/>
                <a:gd name="T3" fmla="*/ 118 h 464"/>
                <a:gd name="T4" fmla="*/ 1293 w 89"/>
                <a:gd name="T5" fmla="*/ 187 h 464"/>
                <a:gd name="T6" fmla="*/ 841 w 89"/>
                <a:gd name="T7" fmla="*/ 240 h 464"/>
                <a:gd name="T8" fmla="*/ 238 w 89"/>
                <a:gd name="T9" fmla="*/ 307 h 464"/>
                <a:gd name="T10" fmla="*/ 2 w 89"/>
                <a:gd name="T11" fmla="*/ 374 h 464"/>
                <a:gd name="T12" fmla="*/ 2 w 89"/>
                <a:gd name="T13" fmla="*/ 464 h 464"/>
                <a:gd name="T14" fmla="*/ 0 60000 65536"/>
                <a:gd name="T15" fmla="*/ 0 60000 65536"/>
                <a:gd name="T16" fmla="*/ 0 60000 65536"/>
                <a:gd name="T17" fmla="*/ 0 60000 65536"/>
                <a:gd name="T18" fmla="*/ 0 60000 65536"/>
                <a:gd name="T19" fmla="*/ 0 60000 65536"/>
                <a:gd name="T20" fmla="*/ 0 60000 65536"/>
                <a:gd name="T21" fmla="*/ 0 w 89"/>
                <a:gd name="T22" fmla="*/ 0 h 464"/>
                <a:gd name="T23" fmla="*/ 89 w 89"/>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464">
                  <a:moveTo>
                    <a:pt x="85" y="0"/>
                  </a:moveTo>
                  <a:cubicBezTo>
                    <a:pt x="86" y="43"/>
                    <a:pt x="89" y="87"/>
                    <a:pt x="88" y="118"/>
                  </a:cubicBezTo>
                  <a:cubicBezTo>
                    <a:pt x="87" y="149"/>
                    <a:pt x="86" y="167"/>
                    <a:pt x="80" y="187"/>
                  </a:cubicBezTo>
                  <a:cubicBezTo>
                    <a:pt x="74" y="207"/>
                    <a:pt x="64" y="220"/>
                    <a:pt x="53" y="240"/>
                  </a:cubicBezTo>
                  <a:cubicBezTo>
                    <a:pt x="42" y="260"/>
                    <a:pt x="23" y="285"/>
                    <a:pt x="15" y="307"/>
                  </a:cubicBezTo>
                  <a:cubicBezTo>
                    <a:pt x="7" y="329"/>
                    <a:pt x="4" y="348"/>
                    <a:pt x="2" y="374"/>
                  </a:cubicBezTo>
                  <a:cubicBezTo>
                    <a:pt x="0" y="400"/>
                    <a:pt x="2" y="449"/>
                    <a:pt x="2" y="464"/>
                  </a:cubicBezTo>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122" name="Freeform 42"/>
            <p:cNvSpPr/>
            <p:nvPr/>
          </p:nvSpPr>
          <p:spPr bwMode="auto">
            <a:xfrm>
              <a:off x="4369" y="2874"/>
              <a:ext cx="99" cy="464"/>
            </a:xfrm>
            <a:custGeom>
              <a:avLst/>
              <a:gdLst>
                <a:gd name="T0" fmla="*/ 99 w 99"/>
                <a:gd name="T1" fmla="*/ 0 h 464"/>
                <a:gd name="T2" fmla="*/ 89 w 99"/>
                <a:gd name="T3" fmla="*/ 112 h 464"/>
                <a:gd name="T4" fmla="*/ 67 w 99"/>
                <a:gd name="T5" fmla="*/ 195 h 464"/>
                <a:gd name="T6" fmla="*/ 38 w 99"/>
                <a:gd name="T7" fmla="*/ 259 h 464"/>
                <a:gd name="T8" fmla="*/ 16 w 99"/>
                <a:gd name="T9" fmla="*/ 333 h 464"/>
                <a:gd name="T10" fmla="*/ 6 w 99"/>
                <a:gd name="T11" fmla="*/ 409 h 464"/>
                <a:gd name="T12" fmla="*/ 0 w 99"/>
                <a:gd name="T13" fmla="*/ 464 h 464"/>
                <a:gd name="T14" fmla="*/ 0 60000 65536"/>
                <a:gd name="T15" fmla="*/ 0 60000 65536"/>
                <a:gd name="T16" fmla="*/ 0 60000 65536"/>
                <a:gd name="T17" fmla="*/ 0 60000 65536"/>
                <a:gd name="T18" fmla="*/ 0 60000 65536"/>
                <a:gd name="T19" fmla="*/ 0 60000 65536"/>
                <a:gd name="T20" fmla="*/ 0 60000 65536"/>
                <a:gd name="T21" fmla="*/ 0 w 99"/>
                <a:gd name="T22" fmla="*/ 0 h 464"/>
                <a:gd name="T23" fmla="*/ 99 w 99"/>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464">
                  <a:moveTo>
                    <a:pt x="99" y="0"/>
                  </a:moveTo>
                  <a:cubicBezTo>
                    <a:pt x="96" y="40"/>
                    <a:pt x="94" y="80"/>
                    <a:pt x="89" y="112"/>
                  </a:cubicBezTo>
                  <a:cubicBezTo>
                    <a:pt x="84" y="144"/>
                    <a:pt x="75" y="171"/>
                    <a:pt x="67" y="195"/>
                  </a:cubicBezTo>
                  <a:cubicBezTo>
                    <a:pt x="59" y="219"/>
                    <a:pt x="47" y="236"/>
                    <a:pt x="38" y="259"/>
                  </a:cubicBezTo>
                  <a:cubicBezTo>
                    <a:pt x="29" y="282"/>
                    <a:pt x="21" y="308"/>
                    <a:pt x="16" y="333"/>
                  </a:cubicBezTo>
                  <a:cubicBezTo>
                    <a:pt x="11" y="358"/>
                    <a:pt x="9" y="387"/>
                    <a:pt x="6" y="409"/>
                  </a:cubicBezTo>
                  <a:cubicBezTo>
                    <a:pt x="3" y="431"/>
                    <a:pt x="1" y="447"/>
                    <a:pt x="0" y="464"/>
                  </a:cubicBezTo>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123" name="Freeform 43"/>
            <p:cNvSpPr/>
            <p:nvPr/>
          </p:nvSpPr>
          <p:spPr bwMode="auto">
            <a:xfrm>
              <a:off x="4479" y="2868"/>
              <a:ext cx="82" cy="473"/>
            </a:xfrm>
            <a:custGeom>
              <a:avLst/>
              <a:gdLst>
                <a:gd name="T0" fmla="*/ 80 w 82"/>
                <a:gd name="T1" fmla="*/ 0 h 473"/>
                <a:gd name="T2" fmla="*/ 80 w 82"/>
                <a:gd name="T3" fmla="*/ 103 h 473"/>
                <a:gd name="T4" fmla="*/ 68 w 82"/>
                <a:gd name="T5" fmla="*/ 180 h 473"/>
                <a:gd name="T6" fmla="*/ 25 w 82"/>
                <a:gd name="T7" fmla="*/ 288 h 473"/>
                <a:gd name="T8" fmla="*/ 6 w 82"/>
                <a:gd name="T9" fmla="*/ 372 h 473"/>
                <a:gd name="T10" fmla="*/ 1 w 82"/>
                <a:gd name="T11" fmla="*/ 427 h 473"/>
                <a:gd name="T12" fmla="*/ 1 w 82"/>
                <a:gd name="T13" fmla="*/ 473 h 473"/>
                <a:gd name="T14" fmla="*/ 0 60000 65536"/>
                <a:gd name="T15" fmla="*/ 0 60000 65536"/>
                <a:gd name="T16" fmla="*/ 0 60000 65536"/>
                <a:gd name="T17" fmla="*/ 0 60000 65536"/>
                <a:gd name="T18" fmla="*/ 0 60000 65536"/>
                <a:gd name="T19" fmla="*/ 0 60000 65536"/>
                <a:gd name="T20" fmla="*/ 0 60000 65536"/>
                <a:gd name="T21" fmla="*/ 0 w 82"/>
                <a:gd name="T22" fmla="*/ 0 h 473"/>
                <a:gd name="T23" fmla="*/ 82 w 82"/>
                <a:gd name="T24" fmla="*/ 473 h 4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473">
                  <a:moveTo>
                    <a:pt x="80" y="0"/>
                  </a:moveTo>
                  <a:cubicBezTo>
                    <a:pt x="81" y="36"/>
                    <a:pt x="82" y="73"/>
                    <a:pt x="80" y="103"/>
                  </a:cubicBezTo>
                  <a:cubicBezTo>
                    <a:pt x="78" y="133"/>
                    <a:pt x="77" y="149"/>
                    <a:pt x="68" y="180"/>
                  </a:cubicBezTo>
                  <a:cubicBezTo>
                    <a:pt x="59" y="211"/>
                    <a:pt x="35" y="256"/>
                    <a:pt x="25" y="288"/>
                  </a:cubicBezTo>
                  <a:cubicBezTo>
                    <a:pt x="15" y="320"/>
                    <a:pt x="10" y="349"/>
                    <a:pt x="6" y="372"/>
                  </a:cubicBezTo>
                  <a:cubicBezTo>
                    <a:pt x="2" y="395"/>
                    <a:pt x="2" y="410"/>
                    <a:pt x="1" y="427"/>
                  </a:cubicBezTo>
                  <a:cubicBezTo>
                    <a:pt x="0" y="444"/>
                    <a:pt x="0" y="458"/>
                    <a:pt x="1" y="473"/>
                  </a:cubicBezTo>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124" name="Freeform 44"/>
            <p:cNvSpPr/>
            <p:nvPr/>
          </p:nvSpPr>
          <p:spPr bwMode="auto">
            <a:xfrm>
              <a:off x="4583" y="2871"/>
              <a:ext cx="99" cy="470"/>
            </a:xfrm>
            <a:custGeom>
              <a:avLst/>
              <a:gdLst>
                <a:gd name="T0" fmla="*/ 96 w 99"/>
                <a:gd name="T1" fmla="*/ 0 h 470"/>
                <a:gd name="T2" fmla="*/ 96 w 99"/>
                <a:gd name="T3" fmla="*/ 84 h 470"/>
                <a:gd name="T4" fmla="*/ 79 w 99"/>
                <a:gd name="T5" fmla="*/ 172 h 470"/>
                <a:gd name="T6" fmla="*/ 29 w 99"/>
                <a:gd name="T7" fmla="*/ 300 h 470"/>
                <a:gd name="T8" fmla="*/ 5 w 99"/>
                <a:gd name="T9" fmla="*/ 374 h 470"/>
                <a:gd name="T10" fmla="*/ 0 w 99"/>
                <a:gd name="T11" fmla="*/ 470 h 470"/>
                <a:gd name="T12" fmla="*/ 0 60000 65536"/>
                <a:gd name="T13" fmla="*/ 0 60000 65536"/>
                <a:gd name="T14" fmla="*/ 0 60000 65536"/>
                <a:gd name="T15" fmla="*/ 0 60000 65536"/>
                <a:gd name="T16" fmla="*/ 0 60000 65536"/>
                <a:gd name="T17" fmla="*/ 0 60000 65536"/>
                <a:gd name="T18" fmla="*/ 0 w 99"/>
                <a:gd name="T19" fmla="*/ 0 h 470"/>
                <a:gd name="T20" fmla="*/ 99 w 99"/>
                <a:gd name="T21" fmla="*/ 470 h 470"/>
              </a:gdLst>
              <a:ahLst/>
              <a:cxnLst>
                <a:cxn ang="T12">
                  <a:pos x="T0" y="T1"/>
                </a:cxn>
                <a:cxn ang="T13">
                  <a:pos x="T2" y="T3"/>
                </a:cxn>
                <a:cxn ang="T14">
                  <a:pos x="T4" y="T5"/>
                </a:cxn>
                <a:cxn ang="T15">
                  <a:pos x="T6" y="T7"/>
                </a:cxn>
                <a:cxn ang="T16">
                  <a:pos x="T8" y="T9"/>
                </a:cxn>
                <a:cxn ang="T17">
                  <a:pos x="T10" y="T11"/>
                </a:cxn>
              </a:cxnLst>
              <a:rect l="T18" t="T19" r="T20" b="T21"/>
              <a:pathLst>
                <a:path w="99" h="470">
                  <a:moveTo>
                    <a:pt x="96" y="0"/>
                  </a:moveTo>
                  <a:cubicBezTo>
                    <a:pt x="97" y="27"/>
                    <a:pt x="99" y="55"/>
                    <a:pt x="96" y="84"/>
                  </a:cubicBezTo>
                  <a:cubicBezTo>
                    <a:pt x="93" y="113"/>
                    <a:pt x="90" y="136"/>
                    <a:pt x="79" y="172"/>
                  </a:cubicBezTo>
                  <a:cubicBezTo>
                    <a:pt x="68" y="208"/>
                    <a:pt x="41" y="266"/>
                    <a:pt x="29" y="300"/>
                  </a:cubicBezTo>
                  <a:cubicBezTo>
                    <a:pt x="17" y="334"/>
                    <a:pt x="10" y="346"/>
                    <a:pt x="5" y="374"/>
                  </a:cubicBezTo>
                  <a:cubicBezTo>
                    <a:pt x="0" y="402"/>
                    <a:pt x="0" y="436"/>
                    <a:pt x="0" y="470"/>
                  </a:cubicBezTo>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125" name="Freeform 45"/>
            <p:cNvSpPr/>
            <p:nvPr/>
          </p:nvSpPr>
          <p:spPr bwMode="auto">
            <a:xfrm>
              <a:off x="4696" y="2868"/>
              <a:ext cx="89" cy="468"/>
            </a:xfrm>
            <a:custGeom>
              <a:avLst/>
              <a:gdLst>
                <a:gd name="T0" fmla="*/ 86 w 89"/>
                <a:gd name="T1" fmla="*/ 0 h 468"/>
                <a:gd name="T2" fmla="*/ 86 w 89"/>
                <a:gd name="T3" fmla="*/ 70 h 468"/>
                <a:gd name="T4" fmla="*/ 69 w 89"/>
                <a:gd name="T5" fmla="*/ 178 h 468"/>
                <a:gd name="T6" fmla="*/ 24 w 89"/>
                <a:gd name="T7" fmla="*/ 279 h 468"/>
                <a:gd name="T8" fmla="*/ 9 w 89"/>
                <a:gd name="T9" fmla="*/ 367 h 468"/>
                <a:gd name="T10" fmla="*/ 0 w 89"/>
                <a:gd name="T11" fmla="*/ 468 h 468"/>
                <a:gd name="T12" fmla="*/ 0 60000 65536"/>
                <a:gd name="T13" fmla="*/ 0 60000 65536"/>
                <a:gd name="T14" fmla="*/ 0 60000 65536"/>
                <a:gd name="T15" fmla="*/ 0 60000 65536"/>
                <a:gd name="T16" fmla="*/ 0 60000 65536"/>
                <a:gd name="T17" fmla="*/ 0 60000 65536"/>
                <a:gd name="T18" fmla="*/ 0 w 89"/>
                <a:gd name="T19" fmla="*/ 0 h 468"/>
                <a:gd name="T20" fmla="*/ 89 w 89"/>
                <a:gd name="T21" fmla="*/ 468 h 468"/>
              </a:gdLst>
              <a:ahLst/>
              <a:cxnLst>
                <a:cxn ang="T12">
                  <a:pos x="T0" y="T1"/>
                </a:cxn>
                <a:cxn ang="T13">
                  <a:pos x="T2" y="T3"/>
                </a:cxn>
                <a:cxn ang="T14">
                  <a:pos x="T4" y="T5"/>
                </a:cxn>
                <a:cxn ang="T15">
                  <a:pos x="T6" y="T7"/>
                </a:cxn>
                <a:cxn ang="T16">
                  <a:pos x="T8" y="T9"/>
                </a:cxn>
                <a:cxn ang="T17">
                  <a:pos x="T10" y="T11"/>
                </a:cxn>
              </a:cxnLst>
              <a:rect l="T18" t="T19" r="T20" b="T21"/>
              <a:pathLst>
                <a:path w="89" h="468">
                  <a:moveTo>
                    <a:pt x="86" y="0"/>
                  </a:moveTo>
                  <a:cubicBezTo>
                    <a:pt x="87" y="20"/>
                    <a:pt x="89" y="40"/>
                    <a:pt x="86" y="70"/>
                  </a:cubicBezTo>
                  <a:cubicBezTo>
                    <a:pt x="83" y="100"/>
                    <a:pt x="79" y="143"/>
                    <a:pt x="69" y="178"/>
                  </a:cubicBezTo>
                  <a:cubicBezTo>
                    <a:pt x="59" y="213"/>
                    <a:pt x="34" y="248"/>
                    <a:pt x="24" y="279"/>
                  </a:cubicBezTo>
                  <a:cubicBezTo>
                    <a:pt x="14" y="310"/>
                    <a:pt x="13" y="336"/>
                    <a:pt x="9" y="367"/>
                  </a:cubicBezTo>
                  <a:cubicBezTo>
                    <a:pt x="5" y="398"/>
                    <a:pt x="2" y="433"/>
                    <a:pt x="0" y="468"/>
                  </a:cubicBezTo>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126" name="Freeform 46"/>
            <p:cNvSpPr/>
            <p:nvPr/>
          </p:nvSpPr>
          <p:spPr bwMode="auto">
            <a:xfrm>
              <a:off x="4821" y="2873"/>
              <a:ext cx="79" cy="466"/>
            </a:xfrm>
            <a:custGeom>
              <a:avLst/>
              <a:gdLst>
                <a:gd name="T0" fmla="*/ 76 w 79"/>
                <a:gd name="T1" fmla="*/ 0 h 466"/>
                <a:gd name="T2" fmla="*/ 76 w 79"/>
                <a:gd name="T3" fmla="*/ 65 h 466"/>
                <a:gd name="T4" fmla="*/ 60 w 79"/>
                <a:gd name="T5" fmla="*/ 144 h 466"/>
                <a:gd name="T6" fmla="*/ 26 w 79"/>
                <a:gd name="T7" fmla="*/ 240 h 466"/>
                <a:gd name="T8" fmla="*/ 4 w 79"/>
                <a:gd name="T9" fmla="*/ 341 h 466"/>
                <a:gd name="T10" fmla="*/ 4 w 79"/>
                <a:gd name="T11" fmla="*/ 425 h 466"/>
                <a:gd name="T12" fmla="*/ 2 w 79"/>
                <a:gd name="T13" fmla="*/ 466 h 466"/>
                <a:gd name="T14" fmla="*/ 0 60000 65536"/>
                <a:gd name="T15" fmla="*/ 0 60000 65536"/>
                <a:gd name="T16" fmla="*/ 0 60000 65536"/>
                <a:gd name="T17" fmla="*/ 0 60000 65536"/>
                <a:gd name="T18" fmla="*/ 0 60000 65536"/>
                <a:gd name="T19" fmla="*/ 0 60000 65536"/>
                <a:gd name="T20" fmla="*/ 0 60000 65536"/>
                <a:gd name="T21" fmla="*/ 0 w 79"/>
                <a:gd name="T22" fmla="*/ 0 h 466"/>
                <a:gd name="T23" fmla="*/ 79 w 79"/>
                <a:gd name="T24" fmla="*/ 466 h 4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466">
                  <a:moveTo>
                    <a:pt x="76" y="0"/>
                  </a:moveTo>
                  <a:cubicBezTo>
                    <a:pt x="77" y="20"/>
                    <a:pt x="79" y="41"/>
                    <a:pt x="76" y="65"/>
                  </a:cubicBezTo>
                  <a:cubicBezTo>
                    <a:pt x="73" y="89"/>
                    <a:pt x="68" y="115"/>
                    <a:pt x="60" y="144"/>
                  </a:cubicBezTo>
                  <a:cubicBezTo>
                    <a:pt x="52" y="173"/>
                    <a:pt x="35" y="207"/>
                    <a:pt x="26" y="240"/>
                  </a:cubicBezTo>
                  <a:cubicBezTo>
                    <a:pt x="17" y="273"/>
                    <a:pt x="8" y="310"/>
                    <a:pt x="4" y="341"/>
                  </a:cubicBezTo>
                  <a:cubicBezTo>
                    <a:pt x="0" y="372"/>
                    <a:pt x="4" y="404"/>
                    <a:pt x="4" y="425"/>
                  </a:cubicBezTo>
                  <a:cubicBezTo>
                    <a:pt x="4" y="446"/>
                    <a:pt x="3" y="456"/>
                    <a:pt x="2" y="466"/>
                  </a:cubicBezTo>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127" name="Freeform 47"/>
            <p:cNvSpPr/>
            <p:nvPr/>
          </p:nvSpPr>
          <p:spPr bwMode="auto">
            <a:xfrm>
              <a:off x="5112" y="2868"/>
              <a:ext cx="131" cy="464"/>
            </a:xfrm>
            <a:custGeom>
              <a:avLst/>
              <a:gdLst>
                <a:gd name="T0" fmla="*/ 124 w 131"/>
                <a:gd name="T1" fmla="*/ 0 h 464"/>
                <a:gd name="T2" fmla="*/ 129 w 131"/>
                <a:gd name="T3" fmla="*/ 96 h 464"/>
                <a:gd name="T4" fmla="*/ 109 w 131"/>
                <a:gd name="T5" fmla="*/ 178 h 464"/>
                <a:gd name="T6" fmla="*/ 71 w 131"/>
                <a:gd name="T7" fmla="*/ 226 h 464"/>
                <a:gd name="T8" fmla="*/ 21 w 131"/>
                <a:gd name="T9" fmla="*/ 286 h 464"/>
                <a:gd name="T10" fmla="*/ 3 w 131"/>
                <a:gd name="T11" fmla="*/ 374 h 464"/>
                <a:gd name="T12" fmla="*/ 3 w 131"/>
                <a:gd name="T13" fmla="*/ 464 h 464"/>
                <a:gd name="T14" fmla="*/ 0 60000 65536"/>
                <a:gd name="T15" fmla="*/ 0 60000 65536"/>
                <a:gd name="T16" fmla="*/ 0 60000 65536"/>
                <a:gd name="T17" fmla="*/ 0 60000 65536"/>
                <a:gd name="T18" fmla="*/ 0 60000 65536"/>
                <a:gd name="T19" fmla="*/ 0 60000 65536"/>
                <a:gd name="T20" fmla="*/ 0 60000 65536"/>
                <a:gd name="T21" fmla="*/ 0 w 131"/>
                <a:gd name="T22" fmla="*/ 0 h 464"/>
                <a:gd name="T23" fmla="*/ 131 w 131"/>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 h="464">
                  <a:moveTo>
                    <a:pt x="124" y="0"/>
                  </a:moveTo>
                  <a:cubicBezTo>
                    <a:pt x="125" y="16"/>
                    <a:pt x="131" y="66"/>
                    <a:pt x="129" y="96"/>
                  </a:cubicBezTo>
                  <a:cubicBezTo>
                    <a:pt x="127" y="126"/>
                    <a:pt x="119" y="156"/>
                    <a:pt x="109" y="178"/>
                  </a:cubicBezTo>
                  <a:cubicBezTo>
                    <a:pt x="99" y="200"/>
                    <a:pt x="86" y="208"/>
                    <a:pt x="71" y="226"/>
                  </a:cubicBezTo>
                  <a:cubicBezTo>
                    <a:pt x="56" y="244"/>
                    <a:pt x="32" y="261"/>
                    <a:pt x="21" y="286"/>
                  </a:cubicBezTo>
                  <a:cubicBezTo>
                    <a:pt x="10" y="311"/>
                    <a:pt x="6" y="344"/>
                    <a:pt x="3" y="374"/>
                  </a:cubicBezTo>
                  <a:cubicBezTo>
                    <a:pt x="0" y="404"/>
                    <a:pt x="3" y="449"/>
                    <a:pt x="3" y="464"/>
                  </a:cubicBezTo>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128" name="Freeform 48"/>
            <p:cNvSpPr/>
            <p:nvPr/>
          </p:nvSpPr>
          <p:spPr bwMode="auto">
            <a:xfrm>
              <a:off x="5014" y="2880"/>
              <a:ext cx="90" cy="454"/>
            </a:xfrm>
            <a:custGeom>
              <a:avLst/>
              <a:gdLst>
                <a:gd name="T0" fmla="*/ 87 w 90"/>
                <a:gd name="T1" fmla="*/ 0 h 454"/>
                <a:gd name="T2" fmla="*/ 85 w 90"/>
                <a:gd name="T3" fmla="*/ 111 h 454"/>
                <a:gd name="T4" fmla="*/ 55 w 90"/>
                <a:gd name="T5" fmla="*/ 195 h 454"/>
                <a:gd name="T6" fmla="*/ 26 w 90"/>
                <a:gd name="T7" fmla="*/ 259 h 454"/>
                <a:gd name="T8" fmla="*/ 4 w 90"/>
                <a:gd name="T9" fmla="*/ 333 h 454"/>
                <a:gd name="T10" fmla="*/ 1 w 90"/>
                <a:gd name="T11" fmla="*/ 408 h 454"/>
                <a:gd name="T12" fmla="*/ 1 w 90"/>
                <a:gd name="T13" fmla="*/ 454 h 454"/>
                <a:gd name="T14" fmla="*/ 0 60000 65536"/>
                <a:gd name="T15" fmla="*/ 0 60000 65536"/>
                <a:gd name="T16" fmla="*/ 0 60000 65536"/>
                <a:gd name="T17" fmla="*/ 0 60000 65536"/>
                <a:gd name="T18" fmla="*/ 0 60000 65536"/>
                <a:gd name="T19" fmla="*/ 0 60000 65536"/>
                <a:gd name="T20" fmla="*/ 0 60000 65536"/>
                <a:gd name="T21" fmla="*/ 0 w 90"/>
                <a:gd name="T22" fmla="*/ 0 h 454"/>
                <a:gd name="T23" fmla="*/ 90 w 90"/>
                <a:gd name="T24" fmla="*/ 454 h 4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454">
                  <a:moveTo>
                    <a:pt x="87" y="0"/>
                  </a:moveTo>
                  <a:cubicBezTo>
                    <a:pt x="87" y="18"/>
                    <a:pt x="90" y="79"/>
                    <a:pt x="85" y="111"/>
                  </a:cubicBezTo>
                  <a:cubicBezTo>
                    <a:pt x="80" y="143"/>
                    <a:pt x="65" y="170"/>
                    <a:pt x="55" y="195"/>
                  </a:cubicBezTo>
                  <a:cubicBezTo>
                    <a:pt x="45" y="220"/>
                    <a:pt x="35" y="236"/>
                    <a:pt x="26" y="259"/>
                  </a:cubicBezTo>
                  <a:cubicBezTo>
                    <a:pt x="17" y="282"/>
                    <a:pt x="8" y="308"/>
                    <a:pt x="4" y="333"/>
                  </a:cubicBezTo>
                  <a:cubicBezTo>
                    <a:pt x="0" y="358"/>
                    <a:pt x="1" y="388"/>
                    <a:pt x="1" y="408"/>
                  </a:cubicBezTo>
                  <a:cubicBezTo>
                    <a:pt x="1" y="428"/>
                    <a:pt x="1" y="445"/>
                    <a:pt x="1" y="454"/>
                  </a:cubicBezTo>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129" name="Freeform 49"/>
            <p:cNvSpPr/>
            <p:nvPr/>
          </p:nvSpPr>
          <p:spPr bwMode="auto">
            <a:xfrm>
              <a:off x="4923" y="2868"/>
              <a:ext cx="80" cy="470"/>
            </a:xfrm>
            <a:custGeom>
              <a:avLst/>
              <a:gdLst>
                <a:gd name="T0" fmla="*/ 80 w 80"/>
                <a:gd name="T1" fmla="*/ 0 h 470"/>
                <a:gd name="T2" fmla="*/ 73 w 80"/>
                <a:gd name="T3" fmla="*/ 87 h 470"/>
                <a:gd name="T4" fmla="*/ 54 w 80"/>
                <a:gd name="T5" fmla="*/ 185 h 470"/>
                <a:gd name="T6" fmla="*/ 22 w 80"/>
                <a:gd name="T7" fmla="*/ 286 h 470"/>
                <a:gd name="T8" fmla="*/ 4 w 80"/>
                <a:gd name="T9" fmla="*/ 374 h 470"/>
                <a:gd name="T10" fmla="*/ 0 w 80"/>
                <a:gd name="T11" fmla="*/ 470 h 470"/>
                <a:gd name="T12" fmla="*/ 0 60000 65536"/>
                <a:gd name="T13" fmla="*/ 0 60000 65536"/>
                <a:gd name="T14" fmla="*/ 0 60000 65536"/>
                <a:gd name="T15" fmla="*/ 0 60000 65536"/>
                <a:gd name="T16" fmla="*/ 0 60000 65536"/>
                <a:gd name="T17" fmla="*/ 0 60000 65536"/>
                <a:gd name="T18" fmla="*/ 0 w 80"/>
                <a:gd name="T19" fmla="*/ 0 h 470"/>
                <a:gd name="T20" fmla="*/ 80 w 80"/>
                <a:gd name="T21" fmla="*/ 470 h 470"/>
              </a:gdLst>
              <a:ahLst/>
              <a:cxnLst>
                <a:cxn ang="T12">
                  <a:pos x="T0" y="T1"/>
                </a:cxn>
                <a:cxn ang="T13">
                  <a:pos x="T2" y="T3"/>
                </a:cxn>
                <a:cxn ang="T14">
                  <a:pos x="T4" y="T5"/>
                </a:cxn>
                <a:cxn ang="T15">
                  <a:pos x="T6" y="T7"/>
                </a:cxn>
                <a:cxn ang="T16">
                  <a:pos x="T8" y="T9"/>
                </a:cxn>
                <a:cxn ang="T17">
                  <a:pos x="T10" y="T11"/>
                </a:cxn>
              </a:cxnLst>
              <a:rect l="T18" t="T19" r="T20" b="T21"/>
              <a:pathLst>
                <a:path w="80" h="470">
                  <a:moveTo>
                    <a:pt x="80" y="0"/>
                  </a:moveTo>
                  <a:cubicBezTo>
                    <a:pt x="79" y="14"/>
                    <a:pt x="77" y="56"/>
                    <a:pt x="73" y="87"/>
                  </a:cubicBezTo>
                  <a:cubicBezTo>
                    <a:pt x="69" y="118"/>
                    <a:pt x="62" y="152"/>
                    <a:pt x="54" y="185"/>
                  </a:cubicBezTo>
                  <a:cubicBezTo>
                    <a:pt x="46" y="218"/>
                    <a:pt x="30" y="255"/>
                    <a:pt x="22" y="286"/>
                  </a:cubicBezTo>
                  <a:cubicBezTo>
                    <a:pt x="14" y="317"/>
                    <a:pt x="8" y="343"/>
                    <a:pt x="4" y="374"/>
                  </a:cubicBezTo>
                  <a:cubicBezTo>
                    <a:pt x="0" y="405"/>
                    <a:pt x="0" y="436"/>
                    <a:pt x="0" y="470"/>
                  </a:cubicBezTo>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130" name="Rectangle 50" descr="浅色上对角线"/>
            <p:cNvSpPr>
              <a:spLocks noChangeArrowheads="1"/>
            </p:cNvSpPr>
            <p:nvPr/>
          </p:nvSpPr>
          <p:spPr bwMode="auto">
            <a:xfrm>
              <a:off x="4247" y="2736"/>
              <a:ext cx="1072" cy="135"/>
            </a:xfrm>
            <a:prstGeom prst="rect">
              <a:avLst/>
            </a:prstGeom>
            <a:blipFill dpi="0" rotWithShape="0">
              <a:blip r:embed="rId2"/>
              <a:srcRect/>
              <a:tile tx="0" ty="0" sx="100000" sy="100000" flip="none" algn="tl"/>
            </a:blip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131" name="Freeform 51" descr="浅色上对角线"/>
            <p:cNvSpPr/>
            <p:nvPr/>
          </p:nvSpPr>
          <p:spPr bwMode="auto">
            <a:xfrm>
              <a:off x="4071" y="3120"/>
              <a:ext cx="1232" cy="285"/>
            </a:xfrm>
            <a:custGeom>
              <a:avLst/>
              <a:gdLst>
                <a:gd name="T0" fmla="*/ 0 w 1232"/>
                <a:gd name="T1" fmla="*/ 279 h 285"/>
                <a:gd name="T2" fmla="*/ 0 w 1232"/>
                <a:gd name="T3" fmla="*/ 10 h 285"/>
                <a:gd name="T4" fmla="*/ 77 w 1232"/>
                <a:gd name="T5" fmla="*/ 10 h 285"/>
                <a:gd name="T6" fmla="*/ 77 w 1232"/>
                <a:gd name="T7" fmla="*/ 218 h 285"/>
                <a:gd name="T8" fmla="*/ 1149 w 1232"/>
                <a:gd name="T9" fmla="*/ 218 h 285"/>
                <a:gd name="T10" fmla="*/ 1149 w 1232"/>
                <a:gd name="T11" fmla="*/ 0 h 285"/>
                <a:gd name="T12" fmla="*/ 1222 w 1232"/>
                <a:gd name="T13" fmla="*/ 0 h 285"/>
                <a:gd name="T14" fmla="*/ 1232 w 1232"/>
                <a:gd name="T15" fmla="*/ 285 h 285"/>
                <a:gd name="T16" fmla="*/ 0 60000 65536"/>
                <a:gd name="T17" fmla="*/ 0 60000 65536"/>
                <a:gd name="T18" fmla="*/ 0 60000 65536"/>
                <a:gd name="T19" fmla="*/ 0 60000 65536"/>
                <a:gd name="T20" fmla="*/ 0 60000 65536"/>
                <a:gd name="T21" fmla="*/ 0 60000 65536"/>
                <a:gd name="T22" fmla="*/ 0 60000 65536"/>
                <a:gd name="T23" fmla="*/ 0 60000 65536"/>
                <a:gd name="T24" fmla="*/ 0 w 1232"/>
                <a:gd name="T25" fmla="*/ 0 h 285"/>
                <a:gd name="T26" fmla="*/ 1232 w 1232"/>
                <a:gd name="T27" fmla="*/ 285 h 2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2" h="285">
                  <a:moveTo>
                    <a:pt x="0" y="279"/>
                  </a:moveTo>
                  <a:lnTo>
                    <a:pt x="0" y="10"/>
                  </a:lnTo>
                  <a:lnTo>
                    <a:pt x="77" y="10"/>
                  </a:lnTo>
                  <a:lnTo>
                    <a:pt x="77" y="218"/>
                  </a:lnTo>
                  <a:lnTo>
                    <a:pt x="1149" y="218"/>
                  </a:lnTo>
                  <a:lnTo>
                    <a:pt x="1149" y="0"/>
                  </a:lnTo>
                  <a:lnTo>
                    <a:pt x="1222" y="0"/>
                  </a:lnTo>
                  <a:lnTo>
                    <a:pt x="1232" y="285"/>
                  </a:lnTo>
                </a:path>
              </a:pathLst>
            </a:custGeom>
            <a:blipFill dpi="0" rotWithShape="0">
              <a:blip r:embed="rId3"/>
              <a:srcRect/>
              <a:tile tx="0" ty="0" sx="100000" sy="100000" flip="none" algn="tl"/>
            </a:blipFill>
            <a:ln w="9525">
              <a:solidFill>
                <a:schemeClr val="tx1"/>
              </a:solidFill>
              <a:round/>
            </a:ln>
          </p:spPr>
          <p:txBody>
            <a:bodyPr/>
            <a:lstStyle/>
            <a:p>
              <a:endParaRPr lang="zh-CN" altLang="en-US"/>
            </a:p>
          </p:txBody>
        </p:sp>
        <p:sp>
          <p:nvSpPr>
            <p:cNvPr id="46132" name="Line 52"/>
            <p:cNvSpPr>
              <a:spLocks noChangeShapeType="1"/>
            </p:cNvSpPr>
            <p:nvPr/>
          </p:nvSpPr>
          <p:spPr bwMode="auto">
            <a:xfrm>
              <a:off x="3969" y="3405"/>
              <a:ext cx="15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133" name="Text Box 53"/>
            <p:cNvSpPr txBox="1">
              <a:spLocks noChangeArrowheads="1"/>
            </p:cNvSpPr>
            <p:nvPr/>
          </p:nvSpPr>
          <p:spPr bwMode="auto">
            <a:xfrm>
              <a:off x="3646" y="2873"/>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幼圆" panose="02010509060101010101" pitchFamily="49" charset="-122"/>
                </a:rPr>
                <a:t>T</a:t>
              </a:r>
              <a:endParaRPr lang="en-US" altLang="zh-CN" sz="2400" b="1">
                <a:latin typeface="Times New Roman" panose="02020603050405020304" pitchFamily="18" charset="0"/>
                <a:ea typeface="幼圆" panose="02010509060101010101" pitchFamily="49" charset="-122"/>
              </a:endParaRPr>
            </a:p>
          </p:txBody>
        </p:sp>
        <p:sp>
          <p:nvSpPr>
            <p:cNvPr id="46134" name="Text Box 54"/>
            <p:cNvSpPr txBox="1">
              <a:spLocks noChangeArrowheads="1"/>
            </p:cNvSpPr>
            <p:nvPr/>
          </p:nvSpPr>
          <p:spPr bwMode="auto">
            <a:xfrm>
              <a:off x="4815" y="2394"/>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幼圆" panose="02010509060101010101" pitchFamily="49" charset="-122"/>
                </a:rPr>
                <a:t>P</a:t>
              </a:r>
              <a:endParaRPr lang="en-US" altLang="zh-CN" sz="2400" b="1">
                <a:latin typeface="Times New Roman" panose="02020603050405020304" pitchFamily="18" charset="0"/>
                <a:ea typeface="幼圆" panose="02010509060101010101" pitchFamily="49" charset="-122"/>
              </a:endParaRPr>
            </a:p>
          </p:txBody>
        </p:sp>
        <p:sp>
          <p:nvSpPr>
            <p:cNvPr id="46135" name="Text Box 55"/>
            <p:cNvSpPr txBox="1">
              <a:spLocks noChangeArrowheads="1"/>
            </p:cNvSpPr>
            <p:nvPr/>
          </p:nvSpPr>
          <p:spPr bwMode="auto">
            <a:xfrm>
              <a:off x="3224" y="2395"/>
              <a:ext cx="7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Times New Roman" panose="02020603050405020304" pitchFamily="18" charset="0"/>
                  <a:ea typeface="幼圆" panose="02010509060101010101" pitchFamily="49" charset="-122"/>
                </a:rPr>
                <a:t>试样内的</a:t>
              </a:r>
              <a:endParaRPr lang="zh-CN" altLang="en-US" sz="2000" b="1">
                <a:latin typeface="Times New Roman" panose="02020603050405020304" pitchFamily="18" charset="0"/>
                <a:ea typeface="幼圆" panose="02010509060101010101" pitchFamily="49" charset="-122"/>
              </a:endParaRPr>
            </a:p>
            <a:p>
              <a:pPr eaLnBrk="1" hangingPunct="1">
                <a:lnSpc>
                  <a:spcPct val="120000"/>
                </a:lnSpc>
              </a:pPr>
              <a:r>
                <a:rPr lang="zh-CN" altLang="en-US" sz="2000" b="1">
                  <a:latin typeface="Times New Roman" panose="02020603050405020304" pitchFamily="18" charset="0"/>
                  <a:ea typeface="幼圆" panose="02010509060101010101" pitchFamily="49" charset="-122"/>
                </a:rPr>
                <a:t>变形分布</a:t>
              </a:r>
              <a:endParaRPr lang="zh-CN" altLang="en-US" sz="2000" b="1">
                <a:latin typeface="Times New Roman" panose="02020603050405020304" pitchFamily="18" charset="0"/>
                <a:ea typeface="幼圆" panose="02010509060101010101" pitchFamily="49" charset="-122"/>
              </a:endParaRPr>
            </a:p>
          </p:txBody>
        </p:sp>
      </p:grpSp>
      <p:sp>
        <p:nvSpPr>
          <p:cNvPr id="46085" name="Line 56"/>
          <p:cNvSpPr>
            <a:spLocks noChangeShapeType="1"/>
          </p:cNvSpPr>
          <p:nvPr/>
        </p:nvSpPr>
        <p:spPr bwMode="auto">
          <a:xfrm>
            <a:off x="1619250" y="5229225"/>
            <a:ext cx="2736850" cy="0"/>
          </a:xfrm>
          <a:prstGeom prst="line">
            <a:avLst/>
          </a:prstGeom>
          <a:noFill/>
          <a:ln w="9525">
            <a:solidFill>
              <a:srgbClr val="0000FF"/>
            </a:solidFill>
            <a:prstDash val="dash"/>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58" name="Rectangle 6"/>
          <p:cNvSpPr>
            <a:spLocks noChangeArrowheads="1"/>
          </p:cNvSpPr>
          <p:nvPr/>
        </p:nvSpPr>
        <p:spPr bwMode="auto">
          <a:xfrm>
            <a:off x="0" y="-8255"/>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§5.3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土的抗剪强度试验</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blinds(horizontal)">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blinds(horizontal)">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blinds(horizontal)">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blinds(horizontal)">
                                      <p:cBhvr>
                                        <p:cTn id="22" dur="500"/>
                                        <p:tgtEl>
                                          <p:spTgt spid="481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blinds(horizontal)">
                                      <p:cBhvr>
                                        <p:cTn id="27" dur="500"/>
                                        <p:tgtEl>
                                          <p:spTgt spid="481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8131">
                                            <p:txEl>
                                              <p:pRg st="5" end="5"/>
                                            </p:txEl>
                                          </p:spTgt>
                                        </p:tgtEl>
                                        <p:attrNameLst>
                                          <p:attrName>style.visibility</p:attrName>
                                        </p:attrNameLst>
                                      </p:cBhvr>
                                      <p:to>
                                        <p:strVal val="visible"/>
                                      </p:to>
                                    </p:set>
                                    <p:animEffect transition="in" filter="blinds(horizontal)">
                                      <p:cBhvr>
                                        <p:cTn id="32" dur="500"/>
                                        <p:tgtEl>
                                          <p:spTgt spid="481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8131">
                                            <p:txEl>
                                              <p:pRg st="6" end="6"/>
                                            </p:txEl>
                                          </p:spTgt>
                                        </p:tgtEl>
                                        <p:attrNameLst>
                                          <p:attrName>style.visibility</p:attrName>
                                        </p:attrNameLst>
                                      </p:cBhvr>
                                      <p:to>
                                        <p:strVal val="visible"/>
                                      </p:to>
                                    </p:set>
                                    <p:animEffect transition="in" filter="blinds(horizontal)">
                                      <p:cBhvr>
                                        <p:cTn id="37" dur="500"/>
                                        <p:tgtEl>
                                          <p:spTgt spid="481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8131">
                                            <p:txEl>
                                              <p:pRg st="7" end="7"/>
                                            </p:txEl>
                                          </p:spTgt>
                                        </p:tgtEl>
                                        <p:attrNameLst>
                                          <p:attrName>style.visibility</p:attrName>
                                        </p:attrNameLst>
                                      </p:cBhvr>
                                      <p:to>
                                        <p:strVal val="visible"/>
                                      </p:to>
                                    </p:set>
                                    <p:animEffect transition="in" filter="blinds(horizontal)">
                                      <p:cBhvr>
                                        <p:cTn id="42" dur="500"/>
                                        <p:tgtEl>
                                          <p:spTgt spid="48131">
                                            <p:txEl>
                                              <p:pRg st="7" end="7"/>
                                            </p:txEl>
                                          </p:spTgt>
                                        </p:tgtEl>
                                      </p:cBhvr>
                                    </p:animEffect>
                                  </p:childTnLst>
                                </p:cTn>
                              </p:par>
                              <p:par>
                                <p:cTn id="43" presetID="2" presetClass="entr" presetSubtype="4"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9" name="Picture 7" descr="网络课程 0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536" y="1412776"/>
            <a:ext cx="5616624" cy="421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Rectangle 8"/>
          <p:cNvSpPr>
            <a:spLocks noChangeArrowheads="1"/>
          </p:cNvSpPr>
          <p:nvPr/>
        </p:nvSpPr>
        <p:spPr bwMode="auto">
          <a:xfrm>
            <a:off x="1619672" y="5838428"/>
            <a:ext cx="252028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buClr>
                <a:schemeClr val="accent1"/>
              </a:buClr>
              <a:buSzPct val="80000"/>
              <a:buFont typeface="Wingdings" panose="05000000000000000000" pitchFamily="2" charset="2"/>
              <a:buNone/>
            </a:pPr>
            <a:r>
              <a:rPr kumimoji="1" lang="zh-CN" altLang="en-US" sz="2400" b="1" dirty="0">
                <a:solidFill>
                  <a:srgbClr val="0000FF"/>
                </a:solidFill>
                <a:latin typeface="楷体_GB2312" pitchFamily="49" charset="-122"/>
                <a:ea typeface="楷体_GB2312" pitchFamily="49" charset="-122"/>
              </a:rPr>
              <a:t>台式三轴试验仪</a:t>
            </a:r>
            <a:endParaRPr kumimoji="1" lang="en-US" altLang="zh-CN" sz="2400" b="1" dirty="0">
              <a:solidFill>
                <a:srgbClr val="0000FF"/>
              </a:solidFill>
              <a:latin typeface="楷体_GB2312" pitchFamily="49" charset="-122"/>
              <a:ea typeface="楷体_GB2312" pitchFamily="49" charset="-122"/>
            </a:endParaRPr>
          </a:p>
        </p:txBody>
      </p:sp>
      <p:pic>
        <p:nvPicPr>
          <p:cNvPr id="5" name="Picture 6" descr="IMG_0097"/>
          <p:cNvPicPr>
            <a:picLocks noChangeAspect="1" noChangeArrowheads="1"/>
          </p:cNvPicPr>
          <p:nvPr/>
        </p:nvPicPr>
        <p:blipFill>
          <a:blip r:embed="rId2">
            <a:extLst>
              <a:ext uri="{28A0092B-C50C-407E-A947-70E740481C1C}">
                <a14:useLocalDpi xmlns:a14="http://schemas.microsoft.com/office/drawing/2010/main" val="0"/>
              </a:ext>
            </a:extLst>
          </a:blip>
          <a:srcRect b="12462"/>
          <a:stretch>
            <a:fillRect/>
          </a:stretch>
        </p:blipFill>
        <p:spPr bwMode="auto">
          <a:xfrm>
            <a:off x="6257925" y="2431975"/>
            <a:ext cx="2886075"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6404632" y="1124744"/>
            <a:ext cx="259266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chemeClr val="tx2"/>
              </a:buClr>
              <a:buSzPct val="70000"/>
              <a:buFont typeface="Wingdings" panose="05000000000000000000" pitchFamily="2" charset="2"/>
              <a:buNone/>
            </a:pPr>
            <a:r>
              <a:rPr lang="zh-CN" altLang="en-US" sz="2000" b="1" dirty="0">
                <a:solidFill>
                  <a:srgbClr val="009999"/>
                </a:solidFill>
                <a:latin typeface="+mn-ea"/>
                <a:ea typeface="+mn-ea"/>
              </a:rPr>
              <a:t>应力应变控制式三轴</a:t>
            </a:r>
            <a:r>
              <a:rPr lang="zh-CN" altLang="en-US" sz="2000" b="1" dirty="0" smtClean="0">
                <a:solidFill>
                  <a:srgbClr val="009999"/>
                </a:solidFill>
                <a:latin typeface="+mn-ea"/>
                <a:ea typeface="+mn-ea"/>
              </a:rPr>
              <a:t>仪压力</a:t>
            </a:r>
            <a:r>
              <a:rPr lang="zh-CN" altLang="en-US" sz="2000" b="1" dirty="0">
                <a:solidFill>
                  <a:srgbClr val="009999"/>
                </a:solidFill>
                <a:latin typeface="+mn-ea"/>
                <a:ea typeface="+mn-ea"/>
              </a:rPr>
              <a:t>室和量测系统</a:t>
            </a:r>
            <a:endParaRPr lang="zh-CN" altLang="en-US" sz="2000" b="1" dirty="0">
              <a:solidFill>
                <a:srgbClr val="009999"/>
              </a:solidFill>
              <a:latin typeface="+mn-ea"/>
              <a:ea typeface="+mn-ea"/>
            </a:endParaRPr>
          </a:p>
        </p:txBody>
      </p:sp>
      <p:sp>
        <p:nvSpPr>
          <p:cNvPr id="7" name="Rectangle 2"/>
          <p:cNvSpPr>
            <a:spLocks noGrp="1" noChangeArrowheads="1"/>
          </p:cNvSpPr>
          <p:nvPr>
            <p:ph type="title"/>
          </p:nvPr>
        </p:nvSpPr>
        <p:spPr>
          <a:xfrm>
            <a:off x="2106885" y="658856"/>
            <a:ext cx="2193925" cy="431800"/>
          </a:xfrm>
          <a:solidFill>
            <a:srgbClr val="FFC000"/>
          </a:solidFill>
        </p:spPr>
        <p:txBody>
          <a:bodyPr lIns="0" tIns="0" rIns="0" bIns="0"/>
          <a:lstStyle/>
          <a:p>
            <a:pPr eaLnBrk="1" hangingPunct="1"/>
            <a:r>
              <a:rPr lang="zh-CN" altLang="en-US" sz="2600" b="1" dirty="0">
                <a:solidFill>
                  <a:schemeClr val="tx1"/>
                </a:solidFill>
                <a:latin typeface="+mn-ea"/>
                <a:ea typeface="+mn-ea"/>
              </a:rPr>
              <a:t>三轴压缩试验</a:t>
            </a:r>
            <a:endParaRPr lang="zh-CN" altLang="en-US" sz="2600" b="1" dirty="0">
              <a:solidFill>
                <a:schemeClr val="tx1"/>
              </a:solidFill>
              <a:latin typeface="+mn-ea"/>
              <a:ea typeface="+mn-ea"/>
            </a:endParaRPr>
          </a:p>
        </p:txBody>
      </p:sp>
      <p:sp>
        <p:nvSpPr>
          <p:cNvPr id="2" name="矩形 1"/>
          <p:cNvSpPr/>
          <p:nvPr/>
        </p:nvSpPr>
        <p:spPr>
          <a:xfrm>
            <a:off x="1187624" y="1336122"/>
            <a:ext cx="2276585" cy="369332"/>
          </a:xfrm>
          <a:prstGeom prst="rect">
            <a:avLst/>
          </a:prstGeom>
        </p:spPr>
        <p:txBody>
          <a:bodyPr wrap="none">
            <a:spAutoFit/>
          </a:bodyPr>
          <a:lstStyle/>
          <a:p>
            <a:r>
              <a:rPr kumimoji="1" lang="zh-CN" altLang="en-US" b="1" dirty="0" smtClean="0">
                <a:solidFill>
                  <a:srgbClr val="C00000"/>
                </a:solidFill>
                <a:latin typeface="楷体_GB2312" pitchFamily="49" charset="-122"/>
                <a:ea typeface="幼圆" panose="02010509060101010101" pitchFamily="49" charset="-122"/>
              </a:rPr>
              <a:t>侧压和孔</a:t>
            </a:r>
            <a:r>
              <a:rPr kumimoji="1" lang="zh-CN" altLang="en-US" b="1" dirty="0">
                <a:solidFill>
                  <a:srgbClr val="C00000"/>
                </a:solidFill>
                <a:latin typeface="楷体_GB2312" pitchFamily="49" charset="-122"/>
                <a:ea typeface="幼圆" panose="02010509060101010101" pitchFamily="49" charset="-122"/>
              </a:rPr>
              <a:t>压量测系统</a:t>
            </a:r>
            <a:endParaRPr lang="zh-CN" altLang="en-US" dirty="0">
              <a:solidFill>
                <a:srgbClr val="C00000"/>
              </a:solidFill>
            </a:endParaRPr>
          </a:p>
        </p:txBody>
      </p:sp>
      <p:sp>
        <p:nvSpPr>
          <p:cNvPr id="9" name="Rectangle 6"/>
          <p:cNvSpPr>
            <a:spLocks noChangeArrowheads="1"/>
          </p:cNvSpPr>
          <p:nvPr/>
        </p:nvSpPr>
        <p:spPr bwMode="auto">
          <a:xfrm>
            <a:off x="0" y="-8255"/>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§5.3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土的抗剪强度试验</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9879"/>
                                        </p:tgtEl>
                                        <p:attrNameLst>
                                          <p:attrName>style.visibility</p:attrName>
                                        </p:attrNameLst>
                                      </p:cBhvr>
                                      <p:to>
                                        <p:strVal val="visible"/>
                                      </p:to>
                                    </p:set>
                                    <p:animEffect transition="in" filter="dissolve">
                                      <p:cBhvr>
                                        <p:cTn id="7" dur="500"/>
                                        <p:tgtEl>
                                          <p:spTgt spid="798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9880"/>
                                        </p:tgtEl>
                                        <p:attrNameLst>
                                          <p:attrName>style.visibility</p:attrName>
                                        </p:attrNameLst>
                                      </p:cBhvr>
                                      <p:to>
                                        <p:strVal val="visible"/>
                                      </p:to>
                                    </p:set>
                                    <p:animEffect transition="in" filter="blinds(horizontal)">
                                      <p:cBhvr>
                                        <p:cTn id="12" dur="500"/>
                                        <p:tgtEl>
                                          <p:spTgt spid="7988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0" grpId="0" autoUpdateAnimBg="0"/>
      <p:bldP spid="6" grpId="0" autoUpdateAnimBg="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ChangeArrowheads="1"/>
          </p:cNvSpPr>
          <p:nvPr/>
        </p:nvSpPr>
        <p:spPr bwMode="auto">
          <a:xfrm>
            <a:off x="2813850" y="6145413"/>
            <a:ext cx="237580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chemeClr val="accent1"/>
              </a:buClr>
              <a:buSzPct val="80000"/>
              <a:buFont typeface="Wingdings" panose="05000000000000000000" pitchFamily="2" charset="2"/>
              <a:buNone/>
            </a:pPr>
            <a:r>
              <a:rPr kumimoji="1" lang="zh-CN" altLang="en-US" sz="2400" b="1" dirty="0">
                <a:solidFill>
                  <a:srgbClr val="0000FF"/>
                </a:solidFill>
                <a:latin typeface="楷体_GB2312" pitchFamily="49" charset="-122"/>
                <a:ea typeface="楷体_GB2312" pitchFamily="49" charset="-122"/>
              </a:rPr>
              <a:t>三轴试验仪示意</a:t>
            </a:r>
            <a:endParaRPr kumimoji="1" lang="en-US" altLang="zh-CN" sz="2400" b="1" dirty="0">
              <a:solidFill>
                <a:srgbClr val="0000FF"/>
              </a:solidFill>
              <a:latin typeface="楷体_GB2312" pitchFamily="49" charset="-122"/>
              <a:ea typeface="楷体_GB2312" pitchFamily="49" charset="-122"/>
            </a:endParaRPr>
          </a:p>
        </p:txBody>
      </p:sp>
      <p:grpSp>
        <p:nvGrpSpPr>
          <p:cNvPr id="2" name="Group 4"/>
          <p:cNvGrpSpPr/>
          <p:nvPr/>
        </p:nvGrpSpPr>
        <p:grpSpPr bwMode="auto">
          <a:xfrm>
            <a:off x="539750" y="692150"/>
            <a:ext cx="6985000" cy="4752975"/>
            <a:chOff x="2703" y="1656"/>
            <a:chExt cx="3811" cy="2292"/>
          </a:xfrm>
        </p:grpSpPr>
        <p:sp>
          <p:nvSpPr>
            <p:cNvPr id="49157" name="Rectangle 5"/>
            <p:cNvSpPr>
              <a:spLocks noChangeArrowheads="1"/>
            </p:cNvSpPr>
            <p:nvPr/>
          </p:nvSpPr>
          <p:spPr bwMode="auto">
            <a:xfrm>
              <a:off x="4328" y="2456"/>
              <a:ext cx="434" cy="800"/>
            </a:xfrm>
            <a:prstGeom prst="rect">
              <a:avLst/>
            </a:prstGeom>
            <a:solidFill>
              <a:srgbClr val="990000"/>
            </a:solidFill>
            <a:ln w="9525">
              <a:solidFill>
                <a:schemeClr val="accent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9158" name="Rectangle 6" descr="大纸屑"/>
            <p:cNvSpPr>
              <a:spLocks noChangeArrowheads="1"/>
            </p:cNvSpPr>
            <p:nvPr/>
          </p:nvSpPr>
          <p:spPr bwMode="auto">
            <a:xfrm>
              <a:off x="4334" y="3256"/>
              <a:ext cx="425" cy="73"/>
            </a:xfrm>
            <a:prstGeom prst="rect">
              <a:avLst/>
            </a:prstGeom>
            <a:blipFill dpi="0" rotWithShape="0">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9159" name="Rectangle 7" descr="浅色上对角线"/>
            <p:cNvSpPr>
              <a:spLocks noChangeArrowheads="1"/>
            </p:cNvSpPr>
            <p:nvPr/>
          </p:nvSpPr>
          <p:spPr bwMode="auto">
            <a:xfrm>
              <a:off x="4325" y="2311"/>
              <a:ext cx="425" cy="145"/>
            </a:xfrm>
            <a:prstGeom prst="rect">
              <a:avLst/>
            </a:prstGeom>
            <a:blipFill dpi="0" rotWithShape="0">
              <a:blip r:embed="rId2"/>
              <a:srcRect/>
              <a:tile tx="0" ty="0" sx="100000" sy="100000" flip="none" algn="tl"/>
            </a:blip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9160" name="Line 8"/>
            <p:cNvSpPr>
              <a:spLocks noChangeShapeType="1"/>
            </p:cNvSpPr>
            <p:nvPr/>
          </p:nvSpPr>
          <p:spPr bwMode="auto">
            <a:xfrm>
              <a:off x="4319" y="2359"/>
              <a:ext cx="0" cy="1019"/>
            </a:xfrm>
            <a:prstGeom prst="line">
              <a:avLst/>
            </a:prstGeom>
            <a:noFill/>
            <a:ln w="38100">
              <a:solidFill>
                <a:srgbClr val="FFCC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49161" name="Line 9"/>
            <p:cNvSpPr>
              <a:spLocks noChangeShapeType="1"/>
            </p:cNvSpPr>
            <p:nvPr/>
          </p:nvSpPr>
          <p:spPr bwMode="auto">
            <a:xfrm>
              <a:off x="4771" y="2353"/>
              <a:ext cx="0" cy="1019"/>
            </a:xfrm>
            <a:prstGeom prst="line">
              <a:avLst/>
            </a:prstGeom>
            <a:noFill/>
            <a:ln w="38100">
              <a:solidFill>
                <a:srgbClr val="FFCC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49162" name="Oval 10"/>
            <p:cNvSpPr>
              <a:spLocks noChangeArrowheads="1"/>
            </p:cNvSpPr>
            <p:nvPr/>
          </p:nvSpPr>
          <p:spPr bwMode="auto">
            <a:xfrm>
              <a:off x="4275" y="2383"/>
              <a:ext cx="35" cy="3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9163" name="Oval 11"/>
            <p:cNvSpPr>
              <a:spLocks noChangeArrowheads="1"/>
            </p:cNvSpPr>
            <p:nvPr/>
          </p:nvSpPr>
          <p:spPr bwMode="auto">
            <a:xfrm>
              <a:off x="4777" y="3329"/>
              <a:ext cx="36" cy="3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9164" name="Oval 12"/>
            <p:cNvSpPr>
              <a:spLocks noChangeArrowheads="1"/>
            </p:cNvSpPr>
            <p:nvPr/>
          </p:nvSpPr>
          <p:spPr bwMode="auto">
            <a:xfrm>
              <a:off x="4266" y="3335"/>
              <a:ext cx="35" cy="3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9165" name="Oval 13"/>
            <p:cNvSpPr>
              <a:spLocks noChangeArrowheads="1"/>
            </p:cNvSpPr>
            <p:nvPr/>
          </p:nvSpPr>
          <p:spPr bwMode="auto">
            <a:xfrm>
              <a:off x="4780" y="2371"/>
              <a:ext cx="35" cy="3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spcBef>
                  <a:spcPct val="20000"/>
                </a:spcBef>
              </a:pPr>
              <a:endParaRPr lang="zh-CN" altLang="zh-CN" sz="2400">
                <a:latin typeface="Times New Roman" panose="02020603050405020304" pitchFamily="18" charset="0"/>
                <a:sym typeface="Symbol" panose="05050102010706020507" pitchFamily="18" charset="2"/>
              </a:endParaRPr>
            </a:p>
          </p:txBody>
        </p:sp>
        <p:sp>
          <p:nvSpPr>
            <p:cNvPr id="49166" name="Rectangle 14"/>
            <p:cNvSpPr>
              <a:spLocks noChangeArrowheads="1"/>
            </p:cNvSpPr>
            <p:nvPr/>
          </p:nvSpPr>
          <p:spPr bwMode="auto">
            <a:xfrm>
              <a:off x="4334" y="3329"/>
              <a:ext cx="425" cy="218"/>
            </a:xfrm>
            <a:prstGeom prst="rect">
              <a:avLst/>
            </a:prstGeom>
            <a:solidFill>
              <a:schemeClr val="bg2"/>
            </a:solidFill>
            <a:ln w="9525">
              <a:solidFill>
                <a:schemeClr val="bg2"/>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9167" name="Rectangle 15"/>
            <p:cNvSpPr>
              <a:spLocks noChangeArrowheads="1"/>
            </p:cNvSpPr>
            <p:nvPr/>
          </p:nvSpPr>
          <p:spPr bwMode="auto">
            <a:xfrm>
              <a:off x="3973" y="3547"/>
              <a:ext cx="1135" cy="182"/>
            </a:xfrm>
            <a:prstGeom prst="rect">
              <a:avLst/>
            </a:prstGeom>
            <a:solidFill>
              <a:schemeClr val="bg2"/>
            </a:solidFill>
            <a:ln w="9525">
              <a:solidFill>
                <a:schemeClr val="bg2"/>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nvGrpSpPr>
            <p:cNvPr id="49168" name="Group 16"/>
            <p:cNvGrpSpPr/>
            <p:nvPr/>
          </p:nvGrpSpPr>
          <p:grpSpPr bwMode="auto">
            <a:xfrm>
              <a:off x="3837" y="2026"/>
              <a:ext cx="1419" cy="1521"/>
              <a:chOff x="2199" y="973"/>
              <a:chExt cx="1419" cy="1521"/>
            </a:xfrm>
          </p:grpSpPr>
          <p:sp>
            <p:nvSpPr>
              <p:cNvPr id="49196" name="Line 17" descr="30%"/>
              <p:cNvSpPr>
                <a:spLocks noChangeShapeType="1"/>
              </p:cNvSpPr>
              <p:nvPr/>
            </p:nvSpPr>
            <p:spPr bwMode="auto">
              <a:xfrm>
                <a:off x="2412" y="1076"/>
                <a:ext cx="0" cy="1418"/>
              </a:xfrm>
              <a:prstGeom prst="line">
                <a:avLst/>
              </a:prstGeom>
              <a:noFill/>
              <a:ln w="57150">
                <a:solidFill>
                  <a:srgbClr val="0000CC"/>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97" name="Line 18" descr="30%"/>
              <p:cNvSpPr>
                <a:spLocks noChangeShapeType="1"/>
              </p:cNvSpPr>
              <p:nvPr/>
            </p:nvSpPr>
            <p:spPr bwMode="auto">
              <a:xfrm>
                <a:off x="3405" y="1076"/>
                <a:ext cx="0" cy="1418"/>
              </a:xfrm>
              <a:prstGeom prst="line">
                <a:avLst/>
              </a:prstGeom>
              <a:noFill/>
              <a:ln w="57150">
                <a:solidFill>
                  <a:srgbClr val="0000CC"/>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98" name="Rectangle 19" descr="30%"/>
              <p:cNvSpPr>
                <a:spLocks noChangeArrowheads="1"/>
              </p:cNvSpPr>
              <p:nvPr/>
            </p:nvSpPr>
            <p:spPr bwMode="auto">
              <a:xfrm>
                <a:off x="2199" y="973"/>
                <a:ext cx="639" cy="10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9199" name="Rectangle 20" descr="30%"/>
              <p:cNvSpPr>
                <a:spLocks noChangeArrowheads="1"/>
              </p:cNvSpPr>
              <p:nvPr/>
            </p:nvSpPr>
            <p:spPr bwMode="auto">
              <a:xfrm>
                <a:off x="2980" y="973"/>
                <a:ext cx="638" cy="10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sp>
          <p:nvSpPr>
            <p:cNvPr id="49169" name="Rectangle 21" descr="浅色竖线"/>
            <p:cNvSpPr>
              <a:spLocks noChangeArrowheads="1"/>
            </p:cNvSpPr>
            <p:nvPr/>
          </p:nvSpPr>
          <p:spPr bwMode="auto">
            <a:xfrm>
              <a:off x="4493" y="1717"/>
              <a:ext cx="107" cy="582"/>
            </a:xfrm>
            <a:prstGeom prst="rect">
              <a:avLst/>
            </a:prstGeom>
            <a:blipFill dpi="0" rotWithShape="0">
              <a:blip r:embed="rId4"/>
              <a:srcRect/>
              <a:tile tx="0" ty="0" sx="100000" sy="100000" flip="none" algn="tl"/>
            </a:blip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nvGrpSpPr>
            <p:cNvPr id="49170" name="Group 22"/>
            <p:cNvGrpSpPr/>
            <p:nvPr/>
          </p:nvGrpSpPr>
          <p:grpSpPr bwMode="auto">
            <a:xfrm>
              <a:off x="3377" y="3547"/>
              <a:ext cx="815" cy="401"/>
              <a:chOff x="1739" y="2494"/>
              <a:chExt cx="815" cy="401"/>
            </a:xfrm>
          </p:grpSpPr>
          <p:sp>
            <p:nvSpPr>
              <p:cNvPr id="49194" name="Rectangle 23"/>
              <p:cNvSpPr>
                <a:spLocks noChangeArrowheads="1"/>
              </p:cNvSpPr>
              <p:nvPr/>
            </p:nvSpPr>
            <p:spPr bwMode="auto">
              <a:xfrm>
                <a:off x="2519" y="2494"/>
                <a:ext cx="35" cy="364"/>
              </a:xfrm>
              <a:prstGeom prst="rect">
                <a:avLst/>
              </a:prstGeom>
              <a:solidFill>
                <a:schemeClr val="hlink"/>
              </a:solidFill>
              <a:ln w="12700">
                <a:solidFill>
                  <a:srgbClr val="009900"/>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9195" name="Rectangle 24"/>
              <p:cNvSpPr>
                <a:spLocks noChangeArrowheads="1"/>
              </p:cNvSpPr>
              <p:nvPr/>
            </p:nvSpPr>
            <p:spPr bwMode="auto">
              <a:xfrm>
                <a:off x="1739" y="2858"/>
                <a:ext cx="815" cy="37"/>
              </a:xfrm>
              <a:prstGeom prst="rect">
                <a:avLst/>
              </a:prstGeom>
              <a:solidFill>
                <a:schemeClr val="hlink"/>
              </a:solidFill>
              <a:ln w="9525">
                <a:solidFill>
                  <a:srgbClr val="009900"/>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nvGrpSpPr>
            <p:cNvPr id="49171" name="Group 25"/>
            <p:cNvGrpSpPr/>
            <p:nvPr/>
          </p:nvGrpSpPr>
          <p:grpSpPr bwMode="auto">
            <a:xfrm>
              <a:off x="4618" y="3329"/>
              <a:ext cx="1134" cy="546"/>
              <a:chOff x="2980" y="2276"/>
              <a:chExt cx="1134" cy="546"/>
            </a:xfrm>
          </p:grpSpPr>
          <p:sp>
            <p:nvSpPr>
              <p:cNvPr id="49192" name="Rectangle 26"/>
              <p:cNvSpPr>
                <a:spLocks noChangeArrowheads="1"/>
              </p:cNvSpPr>
              <p:nvPr/>
            </p:nvSpPr>
            <p:spPr bwMode="auto">
              <a:xfrm>
                <a:off x="2980" y="2276"/>
                <a:ext cx="35" cy="509"/>
              </a:xfrm>
              <a:prstGeom prst="rect">
                <a:avLst/>
              </a:prstGeom>
              <a:solidFill>
                <a:schemeClr val="hlink"/>
              </a:solidFill>
              <a:ln w="9525">
                <a:solidFill>
                  <a:srgbClr val="009900"/>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9193" name="Rectangle 27"/>
              <p:cNvSpPr>
                <a:spLocks noChangeArrowheads="1"/>
              </p:cNvSpPr>
              <p:nvPr/>
            </p:nvSpPr>
            <p:spPr bwMode="auto">
              <a:xfrm>
                <a:off x="2980" y="2785"/>
                <a:ext cx="1134" cy="37"/>
              </a:xfrm>
              <a:prstGeom prst="rect">
                <a:avLst/>
              </a:prstGeom>
              <a:solidFill>
                <a:schemeClr val="hlink"/>
              </a:solidFill>
              <a:ln w="9525">
                <a:solidFill>
                  <a:srgbClr val="009900"/>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sp>
          <p:nvSpPr>
            <p:cNvPr id="49172" name="Text Box 28"/>
            <p:cNvSpPr txBox="1">
              <a:spLocks noChangeArrowheads="1"/>
            </p:cNvSpPr>
            <p:nvPr/>
          </p:nvSpPr>
          <p:spPr bwMode="auto">
            <a:xfrm>
              <a:off x="4422" y="2602"/>
              <a:ext cx="267"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000" b="1">
                  <a:solidFill>
                    <a:schemeClr val="bg1"/>
                  </a:solidFill>
                  <a:latin typeface="Times New Roman" panose="02020603050405020304" pitchFamily="18" charset="0"/>
                  <a:sym typeface="Symbol" panose="05050102010706020507" pitchFamily="18" charset="2"/>
                </a:rPr>
                <a:t>试样</a:t>
              </a:r>
              <a:endParaRPr lang="zh-CN" altLang="en-US" sz="2000" b="1">
                <a:solidFill>
                  <a:schemeClr val="bg1"/>
                </a:solidFill>
                <a:latin typeface="Times New Roman" panose="02020603050405020304" pitchFamily="18" charset="0"/>
                <a:sym typeface="Symbol" panose="05050102010706020507" pitchFamily="18" charset="2"/>
              </a:endParaRPr>
            </a:p>
          </p:txBody>
        </p:sp>
        <p:sp>
          <p:nvSpPr>
            <p:cNvPr id="49173" name="Line 29"/>
            <p:cNvSpPr>
              <a:spLocks noChangeShapeType="1"/>
            </p:cNvSpPr>
            <p:nvPr/>
          </p:nvSpPr>
          <p:spPr bwMode="auto">
            <a:xfrm flipH="1">
              <a:off x="4937" y="2529"/>
              <a:ext cx="425" cy="364"/>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74" name="Text Box 30"/>
            <p:cNvSpPr txBox="1">
              <a:spLocks noChangeArrowheads="1"/>
            </p:cNvSpPr>
            <p:nvPr/>
          </p:nvSpPr>
          <p:spPr bwMode="auto">
            <a:xfrm>
              <a:off x="5326" y="2347"/>
              <a:ext cx="7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Bef>
                  <a:spcPct val="50000"/>
                </a:spcBef>
              </a:pPr>
              <a:r>
                <a:rPr lang="zh-CN" altLang="en-US" sz="2400" b="1">
                  <a:latin typeface="Times New Roman" panose="02020603050405020304" pitchFamily="18" charset="0"/>
                  <a:ea typeface="华文新魏" panose="02010800040101010101" pitchFamily="2" charset="-122"/>
                  <a:sym typeface="Symbol" panose="05050102010706020507" pitchFamily="18" charset="2"/>
                </a:rPr>
                <a:t>压力室</a:t>
              </a:r>
              <a:endParaRPr lang="zh-CN" altLang="en-US" sz="2400" b="1">
                <a:latin typeface="Times New Roman" panose="02020603050405020304" pitchFamily="18" charset="0"/>
                <a:ea typeface="华文新魏" panose="02010800040101010101" pitchFamily="2" charset="-122"/>
                <a:sym typeface="Symbol" panose="05050102010706020507" pitchFamily="18" charset="2"/>
              </a:endParaRPr>
            </a:p>
          </p:txBody>
        </p:sp>
        <p:sp>
          <p:nvSpPr>
            <p:cNvPr id="49175" name="Line 31"/>
            <p:cNvSpPr>
              <a:spLocks noChangeShapeType="1"/>
            </p:cNvSpPr>
            <p:nvPr/>
          </p:nvSpPr>
          <p:spPr bwMode="auto">
            <a:xfrm>
              <a:off x="2878" y="3930"/>
              <a:ext cx="428" cy="1"/>
            </a:xfrm>
            <a:prstGeom prst="line">
              <a:avLst/>
            </a:prstGeom>
            <a:noFill/>
            <a:ln w="57150">
              <a:solidFill>
                <a:srgbClr val="3399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76" name="Text Box 32"/>
            <p:cNvSpPr txBox="1">
              <a:spLocks noChangeArrowheads="1"/>
            </p:cNvSpPr>
            <p:nvPr/>
          </p:nvSpPr>
          <p:spPr bwMode="auto">
            <a:xfrm>
              <a:off x="2703" y="3613"/>
              <a:ext cx="69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Bef>
                  <a:spcPct val="50000"/>
                </a:spcBef>
              </a:pPr>
              <a:r>
                <a:rPr lang="zh-CN" altLang="en-US" sz="2400" b="1">
                  <a:latin typeface="Times New Roman" panose="02020603050405020304" pitchFamily="18" charset="0"/>
                  <a:ea typeface="华文新魏" panose="02010800040101010101" pitchFamily="2" charset="-122"/>
                  <a:sym typeface="Symbol" panose="05050102010706020507" pitchFamily="18" charset="2"/>
                </a:rPr>
                <a:t>压力水</a:t>
              </a:r>
              <a:endParaRPr lang="zh-CN" altLang="en-US" sz="2400" b="1">
                <a:latin typeface="Times New Roman" panose="02020603050405020304" pitchFamily="18" charset="0"/>
                <a:ea typeface="华文新魏" panose="02010800040101010101" pitchFamily="2" charset="-122"/>
                <a:sym typeface="Symbol" panose="05050102010706020507" pitchFamily="18" charset="2"/>
              </a:endParaRPr>
            </a:p>
          </p:txBody>
        </p:sp>
        <p:sp>
          <p:nvSpPr>
            <p:cNvPr id="49177" name="Line 33"/>
            <p:cNvSpPr>
              <a:spLocks noChangeShapeType="1"/>
            </p:cNvSpPr>
            <p:nvPr/>
          </p:nvSpPr>
          <p:spPr bwMode="auto">
            <a:xfrm flipH="1">
              <a:off x="5433" y="3475"/>
              <a:ext cx="224" cy="363"/>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78" name="Text Box 34"/>
            <p:cNvSpPr txBox="1">
              <a:spLocks noChangeArrowheads="1"/>
            </p:cNvSpPr>
            <p:nvPr/>
          </p:nvSpPr>
          <p:spPr bwMode="auto">
            <a:xfrm>
              <a:off x="5380" y="3257"/>
              <a:ext cx="717"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spcBef>
                  <a:spcPct val="50000"/>
                </a:spcBef>
              </a:pPr>
              <a:r>
                <a:rPr lang="zh-CN" altLang="en-US" sz="2400" b="1">
                  <a:latin typeface="Times New Roman" panose="02020603050405020304" pitchFamily="18" charset="0"/>
                  <a:ea typeface="华文新魏" panose="02010800040101010101" pitchFamily="2" charset="-122"/>
                  <a:sym typeface="Symbol" panose="05050102010706020507" pitchFamily="18" charset="2"/>
                </a:rPr>
                <a:t>排水管</a:t>
              </a:r>
              <a:endParaRPr lang="zh-CN" altLang="en-US" sz="2400" b="1">
                <a:latin typeface="Times New Roman" panose="02020603050405020304" pitchFamily="18" charset="0"/>
                <a:ea typeface="华文新魏" panose="02010800040101010101" pitchFamily="2" charset="-122"/>
                <a:sym typeface="Symbol" panose="05050102010706020507" pitchFamily="18" charset="2"/>
              </a:endParaRPr>
            </a:p>
          </p:txBody>
        </p:sp>
        <p:sp>
          <p:nvSpPr>
            <p:cNvPr id="49179" name="AutoShape 35"/>
            <p:cNvSpPr>
              <a:spLocks noChangeArrowheads="1"/>
            </p:cNvSpPr>
            <p:nvPr/>
          </p:nvSpPr>
          <p:spPr bwMode="auto">
            <a:xfrm>
              <a:off x="5737" y="3784"/>
              <a:ext cx="142" cy="146"/>
            </a:xfrm>
            <a:prstGeom prst="flowChartSummingJunction">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9180" name="Line 36"/>
            <p:cNvSpPr>
              <a:spLocks noChangeShapeType="1"/>
            </p:cNvSpPr>
            <p:nvPr/>
          </p:nvSpPr>
          <p:spPr bwMode="auto">
            <a:xfrm flipH="1">
              <a:off x="5876" y="3640"/>
              <a:ext cx="177" cy="182"/>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81" name="Text Box 37"/>
            <p:cNvSpPr txBox="1">
              <a:spLocks noChangeArrowheads="1"/>
            </p:cNvSpPr>
            <p:nvPr/>
          </p:nvSpPr>
          <p:spPr bwMode="auto">
            <a:xfrm>
              <a:off x="6000" y="3540"/>
              <a:ext cx="514"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spcBef>
                  <a:spcPct val="50000"/>
                </a:spcBef>
              </a:pPr>
              <a:r>
                <a:rPr lang="zh-CN" altLang="en-US" sz="2400" b="1">
                  <a:latin typeface="Times New Roman" panose="02020603050405020304" pitchFamily="18" charset="0"/>
                  <a:ea typeface="华文新魏" panose="02010800040101010101" pitchFamily="2" charset="-122"/>
                  <a:sym typeface="Symbol" panose="05050102010706020507" pitchFamily="18" charset="2"/>
                </a:rPr>
                <a:t>阀门</a:t>
              </a:r>
              <a:endParaRPr lang="zh-CN" altLang="en-US" sz="2400" b="1">
                <a:latin typeface="Times New Roman" panose="02020603050405020304" pitchFamily="18" charset="0"/>
                <a:ea typeface="华文新魏" panose="02010800040101010101" pitchFamily="2" charset="-122"/>
                <a:sym typeface="Symbol" panose="05050102010706020507" pitchFamily="18" charset="2"/>
              </a:endParaRPr>
            </a:p>
          </p:txBody>
        </p:sp>
        <p:sp>
          <p:nvSpPr>
            <p:cNvPr id="49182" name="Line 38"/>
            <p:cNvSpPr>
              <a:spLocks noChangeShapeType="1"/>
            </p:cNvSpPr>
            <p:nvPr/>
          </p:nvSpPr>
          <p:spPr bwMode="auto">
            <a:xfrm flipH="1">
              <a:off x="4582" y="1729"/>
              <a:ext cx="384" cy="182"/>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83" name="Text Box 39"/>
            <p:cNvSpPr txBox="1">
              <a:spLocks noChangeArrowheads="1"/>
            </p:cNvSpPr>
            <p:nvPr/>
          </p:nvSpPr>
          <p:spPr bwMode="auto">
            <a:xfrm>
              <a:off x="4901" y="1656"/>
              <a:ext cx="115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spcBef>
                  <a:spcPct val="50000"/>
                </a:spcBef>
              </a:pPr>
              <a:r>
                <a:rPr lang="zh-CN" altLang="en-US" sz="2400" b="1">
                  <a:latin typeface="Times New Roman" panose="02020603050405020304" pitchFamily="18" charset="0"/>
                  <a:ea typeface="华文新魏" panose="02010800040101010101" pitchFamily="2" charset="-122"/>
                  <a:sym typeface="Symbol" panose="05050102010706020507" pitchFamily="18" charset="2"/>
                </a:rPr>
                <a:t>轴向加压杆</a:t>
              </a:r>
              <a:endParaRPr lang="zh-CN" altLang="en-US" sz="2400" b="1">
                <a:latin typeface="Times New Roman" panose="02020603050405020304" pitchFamily="18" charset="0"/>
                <a:ea typeface="华文新魏" panose="02010800040101010101" pitchFamily="2" charset="-122"/>
                <a:sym typeface="Symbol" panose="05050102010706020507" pitchFamily="18" charset="2"/>
              </a:endParaRPr>
            </a:p>
          </p:txBody>
        </p:sp>
        <p:sp>
          <p:nvSpPr>
            <p:cNvPr id="49184" name="Line 40"/>
            <p:cNvSpPr>
              <a:spLocks noChangeShapeType="1"/>
            </p:cNvSpPr>
            <p:nvPr/>
          </p:nvSpPr>
          <p:spPr bwMode="auto">
            <a:xfrm>
              <a:off x="3695" y="2529"/>
              <a:ext cx="355" cy="218"/>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85" name="Text Box 41"/>
            <p:cNvSpPr txBox="1">
              <a:spLocks noChangeArrowheads="1"/>
            </p:cNvSpPr>
            <p:nvPr/>
          </p:nvSpPr>
          <p:spPr bwMode="auto">
            <a:xfrm>
              <a:off x="2858" y="2330"/>
              <a:ext cx="108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spcBef>
                  <a:spcPct val="50000"/>
                </a:spcBef>
              </a:pPr>
              <a:r>
                <a:rPr lang="zh-CN" altLang="en-US" sz="2400" b="1">
                  <a:latin typeface="Times New Roman" panose="02020603050405020304" pitchFamily="18" charset="0"/>
                  <a:ea typeface="华文新魏" panose="02010800040101010101" pitchFamily="2" charset="-122"/>
                  <a:sym typeface="Symbol" panose="05050102010706020507" pitchFamily="18" charset="2"/>
                </a:rPr>
                <a:t>有机玻璃罩</a:t>
              </a:r>
              <a:endParaRPr lang="zh-CN" altLang="en-US" sz="2400" b="1">
                <a:latin typeface="Times New Roman" panose="02020603050405020304" pitchFamily="18" charset="0"/>
                <a:ea typeface="华文新魏" panose="02010800040101010101" pitchFamily="2" charset="-122"/>
                <a:sym typeface="Symbol" panose="05050102010706020507" pitchFamily="18" charset="2"/>
              </a:endParaRPr>
            </a:p>
          </p:txBody>
        </p:sp>
        <p:sp>
          <p:nvSpPr>
            <p:cNvPr id="49186" name="Line 42"/>
            <p:cNvSpPr>
              <a:spLocks noChangeShapeType="1"/>
            </p:cNvSpPr>
            <p:nvPr/>
          </p:nvSpPr>
          <p:spPr bwMode="auto">
            <a:xfrm flipV="1">
              <a:off x="3589" y="3111"/>
              <a:ext cx="709" cy="218"/>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87" name="Text Box 43"/>
            <p:cNvSpPr txBox="1">
              <a:spLocks noChangeArrowheads="1"/>
            </p:cNvSpPr>
            <p:nvPr/>
          </p:nvSpPr>
          <p:spPr bwMode="auto">
            <a:xfrm>
              <a:off x="2889" y="3222"/>
              <a:ext cx="73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spcBef>
                  <a:spcPct val="50000"/>
                </a:spcBef>
              </a:pPr>
              <a:r>
                <a:rPr lang="zh-CN" altLang="en-US" sz="2400" b="1">
                  <a:latin typeface="Times New Roman" panose="02020603050405020304" pitchFamily="18" charset="0"/>
                  <a:ea typeface="华文新魏" panose="02010800040101010101" pitchFamily="2" charset="-122"/>
                  <a:sym typeface="Symbol" panose="05050102010706020507" pitchFamily="18" charset="2"/>
                </a:rPr>
                <a:t>橡皮膜</a:t>
              </a:r>
              <a:endParaRPr lang="zh-CN" altLang="en-US" sz="2400" b="1">
                <a:latin typeface="Times New Roman" panose="02020603050405020304" pitchFamily="18" charset="0"/>
                <a:ea typeface="华文新魏" panose="02010800040101010101" pitchFamily="2" charset="-122"/>
                <a:sym typeface="Symbol" panose="05050102010706020507" pitchFamily="18" charset="2"/>
              </a:endParaRPr>
            </a:p>
          </p:txBody>
        </p:sp>
        <p:sp>
          <p:nvSpPr>
            <p:cNvPr id="49188" name="Line 44"/>
            <p:cNvSpPr>
              <a:spLocks noChangeShapeType="1"/>
            </p:cNvSpPr>
            <p:nvPr/>
          </p:nvSpPr>
          <p:spPr bwMode="auto">
            <a:xfrm flipH="1">
              <a:off x="4653" y="3011"/>
              <a:ext cx="744" cy="291"/>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89" name="Text Box 45"/>
            <p:cNvSpPr txBox="1">
              <a:spLocks noChangeArrowheads="1"/>
            </p:cNvSpPr>
            <p:nvPr/>
          </p:nvSpPr>
          <p:spPr bwMode="auto">
            <a:xfrm>
              <a:off x="5326" y="2856"/>
              <a:ext cx="74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Bef>
                  <a:spcPct val="50000"/>
                </a:spcBef>
              </a:pPr>
              <a:r>
                <a:rPr lang="zh-CN" altLang="en-US" sz="2400" b="1">
                  <a:latin typeface="Times New Roman" panose="02020603050405020304" pitchFamily="18" charset="0"/>
                  <a:ea typeface="华文新魏" panose="02010800040101010101" pitchFamily="2" charset="-122"/>
                  <a:sym typeface="Symbol" panose="05050102010706020507" pitchFamily="18" charset="2"/>
                </a:rPr>
                <a:t>透水石</a:t>
              </a:r>
              <a:endParaRPr lang="zh-CN" altLang="en-US" sz="2400" b="1">
                <a:latin typeface="Times New Roman" panose="02020603050405020304" pitchFamily="18" charset="0"/>
                <a:ea typeface="华文新魏" panose="02010800040101010101" pitchFamily="2" charset="-122"/>
                <a:sym typeface="Symbol" panose="05050102010706020507" pitchFamily="18" charset="2"/>
              </a:endParaRPr>
            </a:p>
          </p:txBody>
        </p:sp>
        <p:sp>
          <p:nvSpPr>
            <p:cNvPr id="49190" name="Line 46"/>
            <p:cNvSpPr>
              <a:spLocks noChangeShapeType="1"/>
            </p:cNvSpPr>
            <p:nvPr/>
          </p:nvSpPr>
          <p:spPr bwMode="auto">
            <a:xfrm flipH="1">
              <a:off x="4690" y="2197"/>
              <a:ext cx="691" cy="169"/>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91" name="Text Box 47"/>
            <p:cNvSpPr txBox="1">
              <a:spLocks noChangeArrowheads="1"/>
            </p:cNvSpPr>
            <p:nvPr/>
          </p:nvSpPr>
          <p:spPr bwMode="auto">
            <a:xfrm>
              <a:off x="5345" y="2015"/>
              <a:ext cx="59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Bef>
                  <a:spcPct val="50000"/>
                </a:spcBef>
              </a:pPr>
              <a:r>
                <a:rPr lang="zh-CN" altLang="en-US" sz="2400" b="1">
                  <a:latin typeface="Times New Roman" panose="02020603050405020304" pitchFamily="18" charset="0"/>
                  <a:ea typeface="华文新魏" panose="02010800040101010101" pitchFamily="2" charset="-122"/>
                  <a:sym typeface="Symbol" panose="05050102010706020507" pitchFamily="18" charset="2"/>
                </a:rPr>
                <a:t>顶帽</a:t>
              </a:r>
              <a:endParaRPr lang="zh-CN" altLang="en-US" sz="2400" b="1">
                <a:latin typeface="Times New Roman" panose="02020603050405020304" pitchFamily="18" charset="0"/>
                <a:ea typeface="华文新魏" panose="02010800040101010101" pitchFamily="2" charset="-122"/>
                <a:sym typeface="Symbol" panose="05050102010706020507" pitchFamily="18" charset="2"/>
              </a:endParaRPr>
            </a:p>
          </p:txBody>
        </p:sp>
      </p:grpSp>
      <p:sp>
        <p:nvSpPr>
          <p:cNvPr id="48" name="AutoShape 55"/>
          <p:cNvSpPr>
            <a:spLocks noChangeArrowheads="1"/>
          </p:cNvSpPr>
          <p:nvPr/>
        </p:nvSpPr>
        <p:spPr bwMode="auto">
          <a:xfrm>
            <a:off x="6470860" y="5594433"/>
            <a:ext cx="2016125" cy="338138"/>
          </a:xfrm>
          <a:prstGeom prst="wedgeRoundRectCallout">
            <a:avLst>
              <a:gd name="adj1" fmla="val -54251"/>
              <a:gd name="adj2" fmla="val -119482"/>
              <a:gd name="adj3" fmla="val 16667"/>
            </a:avLst>
          </a:prstGeom>
          <a:noFill/>
          <a:ln w="9525" algn="ctr">
            <a:solidFill>
              <a:srgbClr val="0000FF"/>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990033"/>
                </a:solidFill>
                <a:latin typeface="幼圆" panose="02010509060101010101" pitchFamily="49" charset="-122"/>
                <a:ea typeface="幼圆" panose="02010509060101010101" pitchFamily="49" charset="-122"/>
                <a:sym typeface="Symbol" panose="05050102010706020507" pitchFamily="18" charset="2"/>
              </a:rPr>
              <a:t>量测体变或孔压</a:t>
            </a:r>
            <a:endParaRPr lang="zh-CN" altLang="en-US" sz="2000" b="1" dirty="0">
              <a:solidFill>
                <a:srgbClr val="990033"/>
              </a:solidFill>
              <a:latin typeface="幼圆" panose="02010509060101010101" pitchFamily="49" charset="-122"/>
              <a:ea typeface="幼圆" panose="02010509060101010101" pitchFamily="49" charset="-122"/>
              <a:sym typeface="Symbol" panose="05050102010706020507" pitchFamily="18" charset="2"/>
            </a:endParaRPr>
          </a:p>
        </p:txBody>
      </p:sp>
      <p:sp>
        <p:nvSpPr>
          <p:cNvPr id="49" name="Rectangle 6"/>
          <p:cNvSpPr>
            <a:spLocks noChangeArrowheads="1"/>
          </p:cNvSpPr>
          <p:nvPr/>
        </p:nvSpPr>
        <p:spPr bwMode="auto">
          <a:xfrm>
            <a:off x="0" y="-8255"/>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§5.3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土的抗剪强度试验</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7763"/>
                                        </p:tgtEl>
                                        <p:attrNameLst>
                                          <p:attrName>style.visibility</p:attrName>
                                        </p:attrNameLst>
                                      </p:cBhvr>
                                      <p:to>
                                        <p:strVal val="visible"/>
                                      </p:to>
                                    </p:set>
                                    <p:animEffect transition="in" filter="blinds(horizontal)">
                                      <p:cBhvr>
                                        <p:cTn id="7" dur="500"/>
                                        <p:tgtEl>
                                          <p:spTgt spid="117763"/>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1" name="Group 4"/>
          <p:cNvGrpSpPr/>
          <p:nvPr/>
        </p:nvGrpSpPr>
        <p:grpSpPr bwMode="auto">
          <a:xfrm>
            <a:off x="5219700" y="1916113"/>
            <a:ext cx="2819400" cy="3733800"/>
            <a:chOff x="3355" y="1322"/>
            <a:chExt cx="1776" cy="2352"/>
          </a:xfrm>
        </p:grpSpPr>
        <p:sp>
          <p:nvSpPr>
            <p:cNvPr id="53284" name="AutoShape 5"/>
            <p:cNvSpPr>
              <a:spLocks noChangeArrowheads="1"/>
            </p:cNvSpPr>
            <p:nvPr/>
          </p:nvSpPr>
          <p:spPr bwMode="auto">
            <a:xfrm>
              <a:off x="4219" y="1994"/>
              <a:ext cx="480" cy="912"/>
            </a:xfrm>
            <a:prstGeom prst="flowChartMagneticDisk">
              <a:avLst/>
            </a:prstGeom>
            <a:solidFill>
              <a:schemeClr val="folHlink"/>
            </a:solidFill>
            <a:ln w="28575">
              <a:solidFill>
                <a:schemeClr val="tx1"/>
              </a:solidFill>
              <a:round/>
              <a:tailEnd type="none" w="sm" len="lg"/>
            </a:ln>
          </p:spPr>
          <p:txBody>
            <a:bodyPr wrap="none" lIns="90000" tIns="46800" rIns="90000" bIns="468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nvGrpSpPr>
            <p:cNvPr id="53285" name="Group 6"/>
            <p:cNvGrpSpPr/>
            <p:nvPr/>
          </p:nvGrpSpPr>
          <p:grpSpPr bwMode="auto">
            <a:xfrm>
              <a:off x="3787" y="1706"/>
              <a:ext cx="1344" cy="1632"/>
              <a:chOff x="3504" y="1920"/>
              <a:chExt cx="1344" cy="1632"/>
            </a:xfrm>
          </p:grpSpPr>
          <p:sp>
            <p:nvSpPr>
              <p:cNvPr id="53294" name="Line 7"/>
              <p:cNvSpPr>
                <a:spLocks noChangeShapeType="1"/>
              </p:cNvSpPr>
              <p:nvPr/>
            </p:nvSpPr>
            <p:spPr bwMode="auto">
              <a:xfrm>
                <a:off x="3504" y="2688"/>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53295" name="Line 8"/>
              <p:cNvSpPr>
                <a:spLocks noChangeShapeType="1"/>
              </p:cNvSpPr>
              <p:nvPr/>
            </p:nvSpPr>
            <p:spPr bwMode="auto">
              <a:xfrm flipH="1">
                <a:off x="4416" y="2736"/>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53296" name="Line 9"/>
              <p:cNvSpPr>
                <a:spLocks noChangeShapeType="1"/>
              </p:cNvSpPr>
              <p:nvPr/>
            </p:nvSpPr>
            <p:spPr bwMode="auto">
              <a:xfrm rot="-2727187">
                <a:off x="3721" y="2999"/>
                <a:ext cx="432" cy="1"/>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53297" name="Line 10"/>
              <p:cNvSpPr>
                <a:spLocks noChangeShapeType="1"/>
              </p:cNvSpPr>
              <p:nvPr/>
            </p:nvSpPr>
            <p:spPr bwMode="auto">
              <a:xfrm rot="-2727187" flipH="1" flipV="1">
                <a:off x="4345" y="2471"/>
                <a:ext cx="432" cy="1"/>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53298" name="Line 11"/>
              <p:cNvSpPr>
                <a:spLocks noChangeShapeType="1"/>
              </p:cNvSpPr>
              <p:nvPr/>
            </p:nvSpPr>
            <p:spPr bwMode="auto">
              <a:xfrm rot="5400000">
                <a:off x="3960" y="2136"/>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53299" name="Line 12"/>
              <p:cNvSpPr>
                <a:spLocks noChangeShapeType="1"/>
              </p:cNvSpPr>
              <p:nvPr/>
            </p:nvSpPr>
            <p:spPr bwMode="auto">
              <a:xfrm rot="16200000" flipV="1">
                <a:off x="3960" y="3336"/>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53300" name="Rectangle 13"/>
              <p:cNvSpPr>
                <a:spLocks noChangeArrowheads="1"/>
              </p:cNvSpPr>
              <p:nvPr/>
            </p:nvSpPr>
            <p:spPr bwMode="auto">
              <a:xfrm>
                <a:off x="3504" y="2496"/>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en-US" altLang="zh-CN" sz="2000" b="1" baseline="-30000">
                    <a:solidFill>
                      <a:srgbClr val="0000FF"/>
                    </a:solidFill>
                    <a:latin typeface="Times New Roman" panose="02020603050405020304" pitchFamily="18" charset="0"/>
                    <a:ea typeface="楷体_GB2312" pitchFamily="49" charset="-122"/>
                  </a:rPr>
                  <a:t>3</a:t>
                </a:r>
                <a:endParaRPr kumimoji="1" lang="en-US" altLang="zh-CN" sz="2000" b="1" i="1" baseline="-30000">
                  <a:solidFill>
                    <a:srgbClr val="0000FF"/>
                  </a:solidFill>
                  <a:latin typeface="Times New Roman" panose="02020603050405020304" pitchFamily="18" charset="0"/>
                  <a:ea typeface="楷体_GB2312" pitchFamily="49" charset="-122"/>
                </a:endParaRPr>
              </a:p>
            </p:txBody>
          </p:sp>
          <p:sp>
            <p:nvSpPr>
              <p:cNvPr id="53301" name="Rectangle 14"/>
              <p:cNvSpPr>
                <a:spLocks noChangeArrowheads="1"/>
              </p:cNvSpPr>
              <p:nvPr/>
            </p:nvSpPr>
            <p:spPr bwMode="auto">
              <a:xfrm>
                <a:off x="4656" y="2544"/>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en-US" altLang="zh-CN" sz="2000" b="1" baseline="-30000">
                    <a:solidFill>
                      <a:srgbClr val="0000FF"/>
                    </a:solidFill>
                    <a:latin typeface="Times New Roman" panose="02020603050405020304" pitchFamily="18" charset="0"/>
                    <a:ea typeface="楷体_GB2312" pitchFamily="49" charset="-122"/>
                  </a:rPr>
                  <a:t>3</a:t>
                </a:r>
                <a:endParaRPr kumimoji="1" lang="en-US" altLang="zh-CN" sz="2000" b="1" i="1" baseline="-30000">
                  <a:solidFill>
                    <a:srgbClr val="0000FF"/>
                  </a:solidFill>
                  <a:latin typeface="Times New Roman" panose="02020603050405020304" pitchFamily="18" charset="0"/>
                  <a:ea typeface="楷体_GB2312" pitchFamily="49" charset="-122"/>
                </a:endParaRPr>
              </a:p>
            </p:txBody>
          </p:sp>
          <p:sp>
            <p:nvSpPr>
              <p:cNvPr id="53302" name="Rectangle 15"/>
              <p:cNvSpPr>
                <a:spLocks noChangeArrowheads="1"/>
              </p:cNvSpPr>
              <p:nvPr/>
            </p:nvSpPr>
            <p:spPr bwMode="auto">
              <a:xfrm>
                <a:off x="4464" y="2208"/>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en-US" altLang="zh-CN" sz="2000" b="1" baseline="-30000">
                    <a:solidFill>
                      <a:srgbClr val="0000FF"/>
                    </a:solidFill>
                    <a:latin typeface="Times New Roman" panose="02020603050405020304" pitchFamily="18" charset="0"/>
                    <a:ea typeface="楷体_GB2312" pitchFamily="49" charset="-122"/>
                  </a:rPr>
                  <a:t>3</a:t>
                </a:r>
                <a:endParaRPr kumimoji="1" lang="en-US" altLang="zh-CN" sz="2000" b="1" i="1" baseline="-30000">
                  <a:solidFill>
                    <a:srgbClr val="0000FF"/>
                  </a:solidFill>
                  <a:latin typeface="Times New Roman" panose="02020603050405020304" pitchFamily="18" charset="0"/>
                  <a:ea typeface="楷体_GB2312" pitchFamily="49" charset="-122"/>
                </a:endParaRPr>
              </a:p>
            </p:txBody>
          </p:sp>
          <p:sp>
            <p:nvSpPr>
              <p:cNvPr id="53303" name="Rectangle 16"/>
              <p:cNvSpPr>
                <a:spLocks noChangeArrowheads="1"/>
              </p:cNvSpPr>
              <p:nvPr/>
            </p:nvSpPr>
            <p:spPr bwMode="auto">
              <a:xfrm>
                <a:off x="3648" y="2928"/>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en-US" altLang="zh-CN" sz="2000" b="1" baseline="-30000">
                    <a:solidFill>
                      <a:srgbClr val="0000FF"/>
                    </a:solidFill>
                    <a:latin typeface="Times New Roman" panose="02020603050405020304" pitchFamily="18" charset="0"/>
                    <a:ea typeface="楷体_GB2312" pitchFamily="49" charset="-122"/>
                  </a:rPr>
                  <a:t>3</a:t>
                </a:r>
                <a:endParaRPr kumimoji="1" lang="en-US" altLang="zh-CN" sz="2000" b="1" i="1" baseline="-30000">
                  <a:solidFill>
                    <a:srgbClr val="0000FF"/>
                  </a:solidFill>
                  <a:latin typeface="Times New Roman" panose="02020603050405020304" pitchFamily="18" charset="0"/>
                  <a:ea typeface="楷体_GB2312" pitchFamily="49" charset="-122"/>
                </a:endParaRPr>
              </a:p>
            </p:txBody>
          </p:sp>
          <p:sp>
            <p:nvSpPr>
              <p:cNvPr id="53304" name="Rectangle 17"/>
              <p:cNvSpPr>
                <a:spLocks noChangeArrowheads="1"/>
              </p:cNvSpPr>
              <p:nvPr/>
            </p:nvSpPr>
            <p:spPr bwMode="auto">
              <a:xfrm>
                <a:off x="4224" y="3312"/>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en-US" altLang="zh-CN" sz="2000" b="1" baseline="-30000">
                    <a:solidFill>
                      <a:srgbClr val="0000FF"/>
                    </a:solidFill>
                    <a:latin typeface="Times New Roman" panose="02020603050405020304" pitchFamily="18" charset="0"/>
                    <a:ea typeface="楷体_GB2312" pitchFamily="49" charset="-122"/>
                  </a:rPr>
                  <a:t>3</a:t>
                </a:r>
                <a:endParaRPr kumimoji="1" lang="en-US" altLang="zh-CN" sz="2000" b="1" i="1" baseline="-30000">
                  <a:solidFill>
                    <a:srgbClr val="0000FF"/>
                  </a:solidFill>
                  <a:latin typeface="Times New Roman" panose="02020603050405020304" pitchFamily="18" charset="0"/>
                  <a:ea typeface="楷体_GB2312" pitchFamily="49" charset="-122"/>
                </a:endParaRPr>
              </a:p>
            </p:txBody>
          </p:sp>
          <p:sp>
            <p:nvSpPr>
              <p:cNvPr id="53305" name="Rectangle 18"/>
              <p:cNvSpPr>
                <a:spLocks noChangeArrowheads="1"/>
              </p:cNvSpPr>
              <p:nvPr/>
            </p:nvSpPr>
            <p:spPr bwMode="auto">
              <a:xfrm>
                <a:off x="4224" y="1920"/>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en-US" altLang="zh-CN" sz="2000" b="1" baseline="-30000">
                    <a:solidFill>
                      <a:srgbClr val="0000FF"/>
                    </a:solidFill>
                    <a:latin typeface="Times New Roman" panose="02020603050405020304" pitchFamily="18" charset="0"/>
                    <a:ea typeface="楷体_GB2312" pitchFamily="49" charset="-122"/>
                  </a:rPr>
                  <a:t>3</a:t>
                </a:r>
                <a:endParaRPr kumimoji="1" lang="en-US" altLang="zh-CN" sz="2000" b="1" i="1" baseline="-30000">
                  <a:solidFill>
                    <a:srgbClr val="0000FF"/>
                  </a:solidFill>
                  <a:latin typeface="Times New Roman" panose="02020603050405020304" pitchFamily="18" charset="0"/>
                  <a:ea typeface="楷体_GB2312" pitchFamily="49" charset="-122"/>
                </a:endParaRPr>
              </a:p>
            </p:txBody>
          </p:sp>
        </p:grpSp>
        <p:grpSp>
          <p:nvGrpSpPr>
            <p:cNvPr id="53286" name="Group 19"/>
            <p:cNvGrpSpPr/>
            <p:nvPr/>
          </p:nvGrpSpPr>
          <p:grpSpPr bwMode="auto">
            <a:xfrm>
              <a:off x="4433" y="1370"/>
              <a:ext cx="310" cy="2304"/>
              <a:chOff x="4150" y="1584"/>
              <a:chExt cx="310" cy="2304"/>
            </a:xfrm>
          </p:grpSpPr>
          <p:sp>
            <p:nvSpPr>
              <p:cNvPr id="53290" name="Line 20"/>
              <p:cNvSpPr>
                <a:spLocks noChangeShapeType="1"/>
              </p:cNvSpPr>
              <p:nvPr/>
            </p:nvSpPr>
            <p:spPr bwMode="auto">
              <a:xfrm rot="5400000">
                <a:off x="4032" y="1728"/>
                <a:ext cx="288"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53291" name="Line 21"/>
              <p:cNvSpPr>
                <a:spLocks noChangeShapeType="1"/>
              </p:cNvSpPr>
              <p:nvPr/>
            </p:nvSpPr>
            <p:spPr bwMode="auto">
              <a:xfrm rot="16200000" flipV="1">
                <a:off x="4032" y="3744"/>
                <a:ext cx="288"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53292" name="Rectangle 22"/>
              <p:cNvSpPr>
                <a:spLocks noChangeArrowheads="1"/>
              </p:cNvSpPr>
              <p:nvPr/>
            </p:nvSpPr>
            <p:spPr bwMode="auto">
              <a:xfrm>
                <a:off x="4150" y="3648"/>
                <a:ext cx="3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en-US" altLang="zh-CN" sz="2000" b="1" baseline="-25000">
                    <a:solidFill>
                      <a:srgbClr val="0000FF"/>
                    </a:solidFill>
                    <a:latin typeface="Times New Roman" panose="02020603050405020304" pitchFamily="18" charset="0"/>
                    <a:ea typeface="楷体_GB2312" pitchFamily="49" charset="-122"/>
                    <a:sym typeface="Symbol" panose="05050102010706020507" pitchFamily="18" charset="2"/>
                  </a:rPr>
                  <a:t>1</a:t>
                </a:r>
                <a:endParaRPr kumimoji="1" lang="en-US" altLang="zh-CN" sz="2000" b="1" baseline="-25000">
                  <a:solidFill>
                    <a:srgbClr val="0000FF"/>
                  </a:solidFill>
                  <a:latin typeface="Times New Roman" panose="02020603050405020304" pitchFamily="18" charset="0"/>
                  <a:ea typeface="楷体_GB2312" pitchFamily="49" charset="-122"/>
                </a:endParaRPr>
              </a:p>
            </p:txBody>
          </p:sp>
          <p:sp>
            <p:nvSpPr>
              <p:cNvPr id="53293" name="Rectangle 23"/>
              <p:cNvSpPr>
                <a:spLocks noChangeArrowheads="1"/>
              </p:cNvSpPr>
              <p:nvPr/>
            </p:nvSpPr>
            <p:spPr bwMode="auto">
              <a:xfrm>
                <a:off x="4150" y="1632"/>
                <a:ext cx="3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en-US" altLang="zh-CN" sz="2000" b="1" baseline="-25000">
                    <a:solidFill>
                      <a:srgbClr val="0000FF"/>
                    </a:solidFill>
                    <a:latin typeface="Times New Roman" panose="02020603050405020304" pitchFamily="18" charset="0"/>
                    <a:ea typeface="楷体_GB2312" pitchFamily="49" charset="-122"/>
                    <a:sym typeface="Symbol" panose="05050102010706020507" pitchFamily="18" charset="2"/>
                  </a:rPr>
                  <a:t>1</a:t>
                </a:r>
                <a:endParaRPr kumimoji="1" lang="en-US" altLang="zh-CN" sz="2000" b="1" baseline="-25000">
                  <a:solidFill>
                    <a:srgbClr val="0000FF"/>
                  </a:solidFill>
                  <a:latin typeface="Times New Roman" panose="02020603050405020304" pitchFamily="18" charset="0"/>
                  <a:ea typeface="楷体_GB2312" pitchFamily="49" charset="-122"/>
                </a:endParaRPr>
              </a:p>
            </p:txBody>
          </p:sp>
        </p:grpSp>
        <p:grpSp>
          <p:nvGrpSpPr>
            <p:cNvPr id="53287" name="Group 24"/>
            <p:cNvGrpSpPr/>
            <p:nvPr/>
          </p:nvGrpSpPr>
          <p:grpSpPr bwMode="auto">
            <a:xfrm>
              <a:off x="3355" y="1322"/>
              <a:ext cx="912" cy="1008"/>
              <a:chOff x="3504" y="1680"/>
              <a:chExt cx="912" cy="1008"/>
            </a:xfrm>
          </p:grpSpPr>
          <p:sp>
            <p:nvSpPr>
              <p:cNvPr id="53288" name="Line 25"/>
              <p:cNvSpPr>
                <a:spLocks noChangeShapeType="1"/>
              </p:cNvSpPr>
              <p:nvPr/>
            </p:nvSpPr>
            <p:spPr bwMode="auto">
              <a:xfrm flipH="1" flipV="1">
                <a:off x="3936" y="2160"/>
                <a:ext cx="480" cy="528"/>
              </a:xfrm>
              <a:prstGeom prst="line">
                <a:avLst/>
              </a:prstGeom>
              <a:noFill/>
              <a:ln w="28575">
                <a:solidFill>
                  <a:srgbClr val="FE101B"/>
                </a:solidFill>
                <a:round/>
                <a:tailEnd type="non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53289" name="Text Box 26"/>
              <p:cNvSpPr txBox="1">
                <a:spLocks noChangeArrowheads="1"/>
              </p:cNvSpPr>
              <p:nvPr/>
            </p:nvSpPr>
            <p:spPr bwMode="auto">
              <a:xfrm>
                <a:off x="3504" y="1680"/>
                <a:ext cx="672" cy="466"/>
              </a:xfrm>
              <a:prstGeom prst="rect">
                <a:avLst/>
              </a:prstGeom>
              <a:solidFill>
                <a:schemeClr val="folHlink"/>
              </a:solidFill>
              <a:ln w="9525">
                <a:solidFill>
                  <a:schemeClr val="tx1"/>
                </a:solidFill>
                <a:miter lim="800000"/>
                <a:tailEnd type="none" w="sm" len="lg"/>
              </a:ln>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sz="2400" b="1" dirty="0" smtClean="0">
                    <a:solidFill>
                      <a:srgbClr val="0000FF"/>
                    </a:solidFill>
                    <a:latin typeface="Times New Roman" panose="02020603050405020304" pitchFamily="18" charset="0"/>
                    <a:ea typeface="幼圆" panose="02010509060101010101" pitchFamily="49" charset="-122"/>
                  </a:rPr>
                  <a:t>开关排</a:t>
                </a:r>
                <a:r>
                  <a:rPr kumimoji="1" lang="zh-CN" altLang="en-US" sz="2400" b="1" dirty="0">
                    <a:solidFill>
                      <a:srgbClr val="0000FF"/>
                    </a:solidFill>
                    <a:latin typeface="Times New Roman" panose="02020603050405020304" pitchFamily="18" charset="0"/>
                    <a:ea typeface="幼圆" panose="02010509060101010101" pitchFamily="49" charset="-122"/>
                  </a:rPr>
                  <a:t>水阀</a:t>
                </a:r>
                <a:endParaRPr kumimoji="1" lang="zh-CN" altLang="en-US" sz="2400" b="1" dirty="0">
                  <a:solidFill>
                    <a:srgbClr val="0000FF"/>
                  </a:solidFill>
                  <a:latin typeface="Times New Roman" panose="02020603050405020304" pitchFamily="18" charset="0"/>
                  <a:ea typeface="幼圆" panose="02010509060101010101" pitchFamily="49" charset="-122"/>
                </a:endParaRPr>
              </a:p>
            </p:txBody>
          </p:sp>
        </p:grpSp>
      </p:grpSp>
      <p:grpSp>
        <p:nvGrpSpPr>
          <p:cNvPr id="53252" name="Group 56"/>
          <p:cNvGrpSpPr/>
          <p:nvPr/>
        </p:nvGrpSpPr>
        <p:grpSpPr bwMode="auto">
          <a:xfrm>
            <a:off x="141288" y="4005263"/>
            <a:ext cx="6159500" cy="2487612"/>
            <a:chOff x="690" y="526"/>
            <a:chExt cx="3880" cy="1567"/>
          </a:xfrm>
        </p:grpSpPr>
        <p:sp>
          <p:nvSpPr>
            <p:cNvPr id="53256" name="Freeform 57"/>
            <p:cNvSpPr/>
            <p:nvPr/>
          </p:nvSpPr>
          <p:spPr bwMode="auto">
            <a:xfrm>
              <a:off x="1142" y="1328"/>
              <a:ext cx="1048" cy="525"/>
            </a:xfrm>
            <a:custGeom>
              <a:avLst/>
              <a:gdLst>
                <a:gd name="T0" fmla="*/ 0 w 7341"/>
                <a:gd name="T1" fmla="*/ 0 h 3674"/>
                <a:gd name="T2" fmla="*/ 0 w 7341"/>
                <a:gd name="T3" fmla="*/ 0 h 3674"/>
                <a:gd name="T4" fmla="*/ 0 w 7341"/>
                <a:gd name="T5" fmla="*/ 0 h 3674"/>
                <a:gd name="T6" fmla="*/ 0 w 7341"/>
                <a:gd name="T7" fmla="*/ 0 h 3674"/>
                <a:gd name="T8" fmla="*/ 0 w 7341"/>
                <a:gd name="T9" fmla="*/ 0 h 3674"/>
                <a:gd name="T10" fmla="*/ 0 w 7341"/>
                <a:gd name="T11" fmla="*/ 0 h 3674"/>
                <a:gd name="T12" fmla="*/ 0 w 7341"/>
                <a:gd name="T13" fmla="*/ 0 h 3674"/>
                <a:gd name="T14" fmla="*/ 0 w 7341"/>
                <a:gd name="T15" fmla="*/ 0 h 3674"/>
                <a:gd name="T16" fmla="*/ 0 w 7341"/>
                <a:gd name="T17" fmla="*/ 0 h 3674"/>
                <a:gd name="T18" fmla="*/ 0 w 7341"/>
                <a:gd name="T19" fmla="*/ 0 h 3674"/>
                <a:gd name="T20" fmla="*/ 0 w 7341"/>
                <a:gd name="T21" fmla="*/ 0 h 3674"/>
                <a:gd name="T22" fmla="*/ 0 w 7341"/>
                <a:gd name="T23" fmla="*/ 0 h 3674"/>
                <a:gd name="T24" fmla="*/ 0 w 7341"/>
                <a:gd name="T25" fmla="*/ 0 h 3674"/>
                <a:gd name="T26" fmla="*/ 0 w 7341"/>
                <a:gd name="T27" fmla="*/ 0 h 3674"/>
                <a:gd name="T28" fmla="*/ 0 w 7341"/>
                <a:gd name="T29" fmla="*/ 0 h 3674"/>
                <a:gd name="T30" fmla="*/ 0 w 7341"/>
                <a:gd name="T31" fmla="*/ 0 h 3674"/>
                <a:gd name="T32" fmla="*/ 0 w 7341"/>
                <a:gd name="T33" fmla="*/ 0 h 36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41"/>
                <a:gd name="T52" fmla="*/ 0 h 3674"/>
                <a:gd name="T53" fmla="*/ 7341 w 7341"/>
                <a:gd name="T54" fmla="*/ 3674 h 36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41" h="3674">
                  <a:moveTo>
                    <a:pt x="7341" y="3674"/>
                  </a:moveTo>
                  <a:lnTo>
                    <a:pt x="7271" y="2958"/>
                  </a:lnTo>
                  <a:lnTo>
                    <a:pt x="7063" y="2268"/>
                  </a:lnTo>
                  <a:lnTo>
                    <a:pt x="6723" y="1633"/>
                  </a:lnTo>
                  <a:lnTo>
                    <a:pt x="6267" y="1076"/>
                  </a:lnTo>
                  <a:lnTo>
                    <a:pt x="5710" y="620"/>
                  </a:lnTo>
                  <a:lnTo>
                    <a:pt x="5076" y="280"/>
                  </a:lnTo>
                  <a:lnTo>
                    <a:pt x="4387" y="70"/>
                  </a:lnTo>
                  <a:lnTo>
                    <a:pt x="3671" y="0"/>
                  </a:lnTo>
                  <a:lnTo>
                    <a:pt x="2955" y="70"/>
                  </a:lnTo>
                  <a:lnTo>
                    <a:pt x="2265" y="280"/>
                  </a:lnTo>
                  <a:lnTo>
                    <a:pt x="1631" y="620"/>
                  </a:lnTo>
                  <a:lnTo>
                    <a:pt x="1074" y="1076"/>
                  </a:lnTo>
                  <a:lnTo>
                    <a:pt x="618" y="1633"/>
                  </a:lnTo>
                  <a:lnTo>
                    <a:pt x="278" y="2268"/>
                  </a:lnTo>
                  <a:lnTo>
                    <a:pt x="70" y="2958"/>
                  </a:lnTo>
                  <a:lnTo>
                    <a:pt x="0" y="3674"/>
                  </a:lnTo>
                </a:path>
              </a:pathLst>
            </a:custGeom>
            <a:noFill/>
            <a:ln w="28575">
              <a:solidFill>
                <a:srgbClr val="000000"/>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257" name="Line 58"/>
            <p:cNvSpPr>
              <a:spLocks noChangeShapeType="1"/>
            </p:cNvSpPr>
            <p:nvPr/>
          </p:nvSpPr>
          <p:spPr bwMode="auto">
            <a:xfrm>
              <a:off x="862" y="1328"/>
              <a:ext cx="3336"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58" name="AutoShape 59"/>
            <p:cNvSpPr/>
            <p:nvPr/>
          </p:nvSpPr>
          <p:spPr bwMode="auto">
            <a:xfrm flipH="1">
              <a:off x="1701" y="526"/>
              <a:ext cx="1008" cy="241"/>
            </a:xfrm>
            <a:prstGeom prst="borderCallout1">
              <a:avLst>
                <a:gd name="adj1" fmla="val 29875"/>
                <a:gd name="adj2" fmla="val 104759"/>
                <a:gd name="adj3" fmla="val 401241"/>
                <a:gd name="adj4" fmla="val 145139"/>
              </a:avLst>
            </a:prstGeom>
            <a:solidFill>
              <a:srgbClr val="FFFF99"/>
            </a:solidFill>
            <a:ln w="28575">
              <a:solidFill>
                <a:schemeClr val="tx1"/>
              </a:solidFill>
              <a:miter lim="800000"/>
              <a:headEnd type="triangle" w="sm" len="lg"/>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a:solidFill>
                    <a:srgbClr val="0000FF"/>
                  </a:solidFill>
                  <a:latin typeface="Times New Roman" panose="02020603050405020304" pitchFamily="18" charset="0"/>
                  <a:ea typeface="楷体_GB2312" pitchFamily="49" charset="-122"/>
                </a:rPr>
                <a:t>有效应力圆</a:t>
              </a:r>
              <a:endParaRPr kumimoji="1" lang="zh-CN" altLang="en-US" sz="2400" b="1">
                <a:solidFill>
                  <a:srgbClr val="0000FF"/>
                </a:solidFill>
                <a:latin typeface="Times New Roman" panose="02020603050405020304" pitchFamily="18" charset="0"/>
                <a:ea typeface="楷体_GB2312" pitchFamily="49" charset="-122"/>
              </a:endParaRPr>
            </a:p>
          </p:txBody>
        </p:sp>
        <p:sp>
          <p:nvSpPr>
            <p:cNvPr id="53259" name="AutoShape 60"/>
            <p:cNvSpPr/>
            <p:nvPr/>
          </p:nvSpPr>
          <p:spPr bwMode="auto">
            <a:xfrm flipH="1">
              <a:off x="2976" y="570"/>
              <a:ext cx="862" cy="241"/>
            </a:xfrm>
            <a:prstGeom prst="borderCallout1">
              <a:avLst>
                <a:gd name="adj1" fmla="val 29875"/>
                <a:gd name="adj2" fmla="val 105565"/>
                <a:gd name="adj3" fmla="val 340245"/>
                <a:gd name="adj4" fmla="val 208352"/>
              </a:avLst>
            </a:prstGeom>
            <a:solidFill>
              <a:srgbClr val="FFFF99"/>
            </a:solidFill>
            <a:ln w="28575">
              <a:solidFill>
                <a:schemeClr val="tx1"/>
              </a:solidFill>
              <a:miter lim="800000"/>
              <a:headEnd type="triangle" w="sm" len="lg"/>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a:solidFill>
                    <a:srgbClr val="0000FF"/>
                  </a:solidFill>
                  <a:latin typeface="Times New Roman" panose="02020603050405020304" pitchFamily="18" charset="0"/>
                  <a:ea typeface="楷体_GB2312" pitchFamily="49" charset="-122"/>
                </a:rPr>
                <a:t>总应力圆</a:t>
              </a:r>
              <a:endParaRPr kumimoji="1" lang="zh-CN" altLang="en-US" sz="2400" b="1">
                <a:solidFill>
                  <a:srgbClr val="0000FF"/>
                </a:solidFill>
                <a:latin typeface="Times New Roman" panose="02020603050405020304" pitchFamily="18" charset="0"/>
                <a:ea typeface="楷体_GB2312" pitchFamily="49" charset="-122"/>
              </a:endParaRPr>
            </a:p>
          </p:txBody>
        </p:sp>
        <p:sp>
          <p:nvSpPr>
            <p:cNvPr id="53260" name="Rectangle 61"/>
            <p:cNvSpPr>
              <a:spLocks noChangeArrowheads="1"/>
            </p:cNvSpPr>
            <p:nvPr/>
          </p:nvSpPr>
          <p:spPr bwMode="auto">
            <a:xfrm>
              <a:off x="4195" y="1162"/>
              <a:ext cx="37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i="1">
                  <a:solidFill>
                    <a:srgbClr val="0000FF"/>
                  </a:solidFill>
                  <a:latin typeface="楷体_GB2312" pitchFamily="49" charset="-122"/>
                  <a:ea typeface="楷体_GB2312" pitchFamily="49" charset="-122"/>
                  <a:sym typeface="Symbol" panose="05050102010706020507" pitchFamily="18" charset="2"/>
                </a:rPr>
                <a:t></a:t>
              </a:r>
              <a:r>
                <a:rPr kumimoji="1" lang="en-US" altLang="zh-CN" sz="2400" b="1" i="1" baseline="-30000">
                  <a:solidFill>
                    <a:srgbClr val="0000FF"/>
                  </a:solidFill>
                  <a:latin typeface="楷体_GB2312" pitchFamily="49" charset="-122"/>
                  <a:ea typeface="楷体_GB2312" pitchFamily="49" charset="-122"/>
                </a:rPr>
                <a:t>u</a:t>
              </a:r>
              <a:r>
                <a:rPr kumimoji="1" lang="en-US" altLang="zh-CN" sz="2400" b="1">
                  <a:solidFill>
                    <a:srgbClr val="0000FF"/>
                  </a:solidFill>
                  <a:latin typeface="楷体_GB2312" pitchFamily="49" charset="-122"/>
                  <a:ea typeface="楷体_GB2312" pitchFamily="49" charset="-122"/>
                </a:rPr>
                <a:t>=0</a:t>
              </a:r>
              <a:endParaRPr kumimoji="1" lang="en-US" altLang="zh-CN" sz="2400" b="1">
                <a:solidFill>
                  <a:srgbClr val="0000FF"/>
                </a:solidFill>
                <a:latin typeface="楷体_GB2312" pitchFamily="49" charset="-122"/>
                <a:ea typeface="楷体_GB2312" pitchFamily="49" charset="-122"/>
              </a:endParaRPr>
            </a:p>
          </p:txBody>
        </p:sp>
        <p:grpSp>
          <p:nvGrpSpPr>
            <p:cNvPr id="53261" name="Group 62"/>
            <p:cNvGrpSpPr/>
            <p:nvPr/>
          </p:nvGrpSpPr>
          <p:grpSpPr bwMode="auto">
            <a:xfrm>
              <a:off x="2426" y="1328"/>
              <a:ext cx="1048" cy="525"/>
              <a:chOff x="3691" y="1011"/>
              <a:chExt cx="1048" cy="525"/>
            </a:xfrm>
          </p:grpSpPr>
          <p:sp>
            <p:nvSpPr>
              <p:cNvPr id="53282" name="Freeform 63"/>
              <p:cNvSpPr/>
              <p:nvPr/>
            </p:nvSpPr>
            <p:spPr bwMode="auto">
              <a:xfrm>
                <a:off x="3691" y="1011"/>
                <a:ext cx="1048" cy="525"/>
              </a:xfrm>
              <a:custGeom>
                <a:avLst/>
                <a:gdLst>
                  <a:gd name="T0" fmla="*/ 0 w 7341"/>
                  <a:gd name="T1" fmla="*/ 0 h 3674"/>
                  <a:gd name="T2" fmla="*/ 0 w 7341"/>
                  <a:gd name="T3" fmla="*/ 0 h 3674"/>
                  <a:gd name="T4" fmla="*/ 0 w 7341"/>
                  <a:gd name="T5" fmla="*/ 0 h 3674"/>
                  <a:gd name="T6" fmla="*/ 0 w 7341"/>
                  <a:gd name="T7" fmla="*/ 0 h 3674"/>
                  <a:gd name="T8" fmla="*/ 0 w 7341"/>
                  <a:gd name="T9" fmla="*/ 0 h 3674"/>
                  <a:gd name="T10" fmla="*/ 0 w 7341"/>
                  <a:gd name="T11" fmla="*/ 0 h 3674"/>
                  <a:gd name="T12" fmla="*/ 0 w 7341"/>
                  <a:gd name="T13" fmla="*/ 0 h 3674"/>
                  <a:gd name="T14" fmla="*/ 0 w 7341"/>
                  <a:gd name="T15" fmla="*/ 0 h 3674"/>
                  <a:gd name="T16" fmla="*/ 0 w 7341"/>
                  <a:gd name="T17" fmla="*/ 0 h 3674"/>
                  <a:gd name="T18" fmla="*/ 0 w 7341"/>
                  <a:gd name="T19" fmla="*/ 0 h 3674"/>
                  <a:gd name="T20" fmla="*/ 0 w 7341"/>
                  <a:gd name="T21" fmla="*/ 0 h 3674"/>
                  <a:gd name="T22" fmla="*/ 0 w 7341"/>
                  <a:gd name="T23" fmla="*/ 0 h 3674"/>
                  <a:gd name="T24" fmla="*/ 0 w 7341"/>
                  <a:gd name="T25" fmla="*/ 0 h 3674"/>
                  <a:gd name="T26" fmla="*/ 0 w 7341"/>
                  <a:gd name="T27" fmla="*/ 0 h 3674"/>
                  <a:gd name="T28" fmla="*/ 0 w 7341"/>
                  <a:gd name="T29" fmla="*/ 0 h 3674"/>
                  <a:gd name="T30" fmla="*/ 0 w 7341"/>
                  <a:gd name="T31" fmla="*/ 0 h 3674"/>
                  <a:gd name="T32" fmla="*/ 0 w 7341"/>
                  <a:gd name="T33" fmla="*/ 0 h 36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41"/>
                  <a:gd name="T52" fmla="*/ 0 h 3674"/>
                  <a:gd name="T53" fmla="*/ 7341 w 7341"/>
                  <a:gd name="T54" fmla="*/ 3674 h 36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41" h="3674">
                    <a:moveTo>
                      <a:pt x="7341" y="3674"/>
                    </a:moveTo>
                    <a:lnTo>
                      <a:pt x="7271" y="2958"/>
                    </a:lnTo>
                    <a:lnTo>
                      <a:pt x="7063" y="2268"/>
                    </a:lnTo>
                    <a:lnTo>
                      <a:pt x="6723" y="1633"/>
                    </a:lnTo>
                    <a:lnTo>
                      <a:pt x="6267" y="1076"/>
                    </a:lnTo>
                    <a:lnTo>
                      <a:pt x="5710" y="620"/>
                    </a:lnTo>
                    <a:lnTo>
                      <a:pt x="5076" y="280"/>
                    </a:lnTo>
                    <a:lnTo>
                      <a:pt x="4386" y="70"/>
                    </a:lnTo>
                    <a:lnTo>
                      <a:pt x="3670" y="0"/>
                    </a:lnTo>
                    <a:lnTo>
                      <a:pt x="2954" y="70"/>
                    </a:lnTo>
                    <a:lnTo>
                      <a:pt x="2265" y="280"/>
                    </a:lnTo>
                    <a:lnTo>
                      <a:pt x="1631" y="620"/>
                    </a:lnTo>
                    <a:lnTo>
                      <a:pt x="1074" y="1076"/>
                    </a:lnTo>
                    <a:lnTo>
                      <a:pt x="618" y="1633"/>
                    </a:lnTo>
                    <a:lnTo>
                      <a:pt x="278" y="2268"/>
                    </a:lnTo>
                    <a:lnTo>
                      <a:pt x="70" y="2958"/>
                    </a:lnTo>
                    <a:lnTo>
                      <a:pt x="0" y="3674"/>
                    </a:lnTo>
                  </a:path>
                </a:pathLst>
              </a:custGeom>
              <a:noFill/>
              <a:ln w="2857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283" name="Rectangle 64"/>
              <p:cNvSpPr>
                <a:spLocks noChangeArrowheads="1"/>
              </p:cNvSpPr>
              <p:nvPr/>
            </p:nvSpPr>
            <p:spPr bwMode="auto">
              <a:xfrm>
                <a:off x="4128" y="1056"/>
                <a:ext cx="1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400" b="1" i="1">
                    <a:solidFill>
                      <a:srgbClr val="0000FF"/>
                    </a:solidFill>
                    <a:latin typeface="Times New Roman" panose="02020603050405020304" pitchFamily="18" charset="0"/>
                    <a:ea typeface="楷体_GB2312" pitchFamily="49" charset="-122"/>
                    <a:sym typeface="Symbol" panose="05050102010706020507" pitchFamily="18" charset="2"/>
                  </a:rPr>
                  <a:t>B</a:t>
                </a:r>
                <a:endParaRPr kumimoji="1" lang="en-US" altLang="zh-CN" sz="2400" b="1">
                  <a:solidFill>
                    <a:srgbClr val="0000FF"/>
                  </a:solidFill>
                  <a:latin typeface="Times New Roman" panose="02020603050405020304" pitchFamily="18" charset="0"/>
                  <a:ea typeface="楷体_GB2312" pitchFamily="49" charset="-122"/>
                </a:endParaRPr>
              </a:p>
            </p:txBody>
          </p:sp>
        </p:grpSp>
        <p:grpSp>
          <p:nvGrpSpPr>
            <p:cNvPr id="53262" name="Group 65"/>
            <p:cNvGrpSpPr/>
            <p:nvPr/>
          </p:nvGrpSpPr>
          <p:grpSpPr bwMode="auto">
            <a:xfrm>
              <a:off x="3067" y="1328"/>
              <a:ext cx="1049" cy="525"/>
              <a:chOff x="4332" y="1011"/>
              <a:chExt cx="1049" cy="525"/>
            </a:xfrm>
          </p:grpSpPr>
          <p:sp>
            <p:nvSpPr>
              <p:cNvPr id="53280" name="Freeform 66"/>
              <p:cNvSpPr/>
              <p:nvPr/>
            </p:nvSpPr>
            <p:spPr bwMode="auto">
              <a:xfrm>
                <a:off x="4332" y="1011"/>
                <a:ext cx="1049" cy="525"/>
              </a:xfrm>
              <a:custGeom>
                <a:avLst/>
                <a:gdLst>
                  <a:gd name="T0" fmla="*/ 0 w 7343"/>
                  <a:gd name="T1" fmla="*/ 0 h 3674"/>
                  <a:gd name="T2" fmla="*/ 0 w 7343"/>
                  <a:gd name="T3" fmla="*/ 0 h 3674"/>
                  <a:gd name="T4" fmla="*/ 0 w 7343"/>
                  <a:gd name="T5" fmla="*/ 0 h 3674"/>
                  <a:gd name="T6" fmla="*/ 0 w 7343"/>
                  <a:gd name="T7" fmla="*/ 0 h 3674"/>
                  <a:gd name="T8" fmla="*/ 0 w 7343"/>
                  <a:gd name="T9" fmla="*/ 0 h 3674"/>
                  <a:gd name="T10" fmla="*/ 0 w 7343"/>
                  <a:gd name="T11" fmla="*/ 0 h 3674"/>
                  <a:gd name="T12" fmla="*/ 0 w 7343"/>
                  <a:gd name="T13" fmla="*/ 0 h 3674"/>
                  <a:gd name="T14" fmla="*/ 0 w 7343"/>
                  <a:gd name="T15" fmla="*/ 0 h 3674"/>
                  <a:gd name="T16" fmla="*/ 0 w 7343"/>
                  <a:gd name="T17" fmla="*/ 0 h 3674"/>
                  <a:gd name="T18" fmla="*/ 0 w 7343"/>
                  <a:gd name="T19" fmla="*/ 0 h 3674"/>
                  <a:gd name="T20" fmla="*/ 0 w 7343"/>
                  <a:gd name="T21" fmla="*/ 0 h 3674"/>
                  <a:gd name="T22" fmla="*/ 0 w 7343"/>
                  <a:gd name="T23" fmla="*/ 0 h 3674"/>
                  <a:gd name="T24" fmla="*/ 0 w 7343"/>
                  <a:gd name="T25" fmla="*/ 0 h 3674"/>
                  <a:gd name="T26" fmla="*/ 0 w 7343"/>
                  <a:gd name="T27" fmla="*/ 0 h 3674"/>
                  <a:gd name="T28" fmla="*/ 0 w 7343"/>
                  <a:gd name="T29" fmla="*/ 0 h 3674"/>
                  <a:gd name="T30" fmla="*/ 0 w 7343"/>
                  <a:gd name="T31" fmla="*/ 0 h 3674"/>
                  <a:gd name="T32" fmla="*/ 0 w 7343"/>
                  <a:gd name="T33" fmla="*/ 0 h 36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43"/>
                  <a:gd name="T52" fmla="*/ 0 h 3674"/>
                  <a:gd name="T53" fmla="*/ 7343 w 7343"/>
                  <a:gd name="T54" fmla="*/ 3674 h 36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43" h="3674">
                    <a:moveTo>
                      <a:pt x="7343" y="3674"/>
                    </a:moveTo>
                    <a:lnTo>
                      <a:pt x="7273" y="2958"/>
                    </a:lnTo>
                    <a:lnTo>
                      <a:pt x="7065" y="2268"/>
                    </a:lnTo>
                    <a:lnTo>
                      <a:pt x="6725" y="1633"/>
                    </a:lnTo>
                    <a:lnTo>
                      <a:pt x="6268" y="1076"/>
                    </a:lnTo>
                    <a:lnTo>
                      <a:pt x="5712" y="620"/>
                    </a:lnTo>
                    <a:lnTo>
                      <a:pt x="5077" y="280"/>
                    </a:lnTo>
                    <a:lnTo>
                      <a:pt x="4388" y="70"/>
                    </a:lnTo>
                    <a:lnTo>
                      <a:pt x="3672" y="0"/>
                    </a:lnTo>
                    <a:lnTo>
                      <a:pt x="2956" y="70"/>
                    </a:lnTo>
                    <a:lnTo>
                      <a:pt x="2267" y="280"/>
                    </a:lnTo>
                    <a:lnTo>
                      <a:pt x="1633" y="620"/>
                    </a:lnTo>
                    <a:lnTo>
                      <a:pt x="1076" y="1076"/>
                    </a:lnTo>
                    <a:lnTo>
                      <a:pt x="620" y="1633"/>
                    </a:lnTo>
                    <a:lnTo>
                      <a:pt x="280" y="2268"/>
                    </a:lnTo>
                    <a:lnTo>
                      <a:pt x="72" y="2958"/>
                    </a:lnTo>
                    <a:lnTo>
                      <a:pt x="0" y="3674"/>
                    </a:lnTo>
                  </a:path>
                </a:pathLst>
              </a:custGeom>
              <a:noFill/>
              <a:ln w="2857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281" name="Rectangle 67"/>
              <p:cNvSpPr>
                <a:spLocks noChangeArrowheads="1"/>
              </p:cNvSpPr>
              <p:nvPr/>
            </p:nvSpPr>
            <p:spPr bwMode="auto">
              <a:xfrm>
                <a:off x="4800" y="1056"/>
                <a:ext cx="1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400" b="1" i="1">
                    <a:solidFill>
                      <a:srgbClr val="0000FF"/>
                    </a:solidFill>
                    <a:latin typeface="Times New Roman" panose="02020603050405020304" pitchFamily="18" charset="0"/>
                    <a:ea typeface="楷体_GB2312" pitchFamily="49" charset="-122"/>
                    <a:sym typeface="Symbol" panose="05050102010706020507" pitchFamily="18" charset="2"/>
                  </a:rPr>
                  <a:t>C</a:t>
                </a:r>
                <a:endParaRPr kumimoji="1" lang="en-US" altLang="zh-CN" sz="2400" b="1">
                  <a:solidFill>
                    <a:srgbClr val="0000FF"/>
                  </a:solidFill>
                  <a:latin typeface="Times New Roman" panose="02020603050405020304" pitchFamily="18" charset="0"/>
                  <a:ea typeface="楷体_GB2312" pitchFamily="49" charset="-122"/>
                </a:endParaRPr>
              </a:p>
            </p:txBody>
          </p:sp>
        </p:grpSp>
        <p:sp>
          <p:nvSpPr>
            <p:cNvPr id="53263" name="Rectangle 68"/>
            <p:cNvSpPr>
              <a:spLocks noChangeArrowheads="1"/>
            </p:cNvSpPr>
            <p:nvPr/>
          </p:nvSpPr>
          <p:spPr bwMode="auto">
            <a:xfrm>
              <a:off x="690" y="1438"/>
              <a:ext cx="1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400" b="1" i="1">
                  <a:solidFill>
                    <a:srgbClr val="0000FF"/>
                  </a:solidFill>
                  <a:latin typeface="Times New Roman" panose="02020603050405020304" pitchFamily="18" charset="0"/>
                  <a:ea typeface="楷体_GB2312" pitchFamily="49" charset="-122"/>
                  <a:sym typeface="Symbol" panose="05050102010706020507" pitchFamily="18" charset="2"/>
                </a:rPr>
                <a:t>c</a:t>
              </a:r>
              <a:r>
                <a:rPr kumimoji="1" lang="en-US" altLang="zh-CN" sz="2400" b="1" i="1" baseline="-30000">
                  <a:solidFill>
                    <a:srgbClr val="0000FF"/>
                  </a:solidFill>
                  <a:latin typeface="Times New Roman" panose="02020603050405020304" pitchFamily="18" charset="0"/>
                  <a:ea typeface="楷体_GB2312" pitchFamily="49" charset="-122"/>
                </a:rPr>
                <a:t>u</a:t>
              </a:r>
              <a:endParaRPr kumimoji="1" lang="en-US" altLang="zh-CN" sz="2400" b="1" i="1" baseline="-30000">
                <a:solidFill>
                  <a:srgbClr val="0000FF"/>
                </a:solidFill>
                <a:latin typeface="Times New Roman" panose="02020603050405020304" pitchFamily="18" charset="0"/>
                <a:ea typeface="楷体_GB2312" pitchFamily="49" charset="-122"/>
              </a:endParaRPr>
            </a:p>
          </p:txBody>
        </p:sp>
        <p:grpSp>
          <p:nvGrpSpPr>
            <p:cNvPr id="53264" name="Group 69"/>
            <p:cNvGrpSpPr/>
            <p:nvPr/>
          </p:nvGrpSpPr>
          <p:grpSpPr bwMode="auto">
            <a:xfrm>
              <a:off x="703" y="845"/>
              <a:ext cx="3648" cy="1238"/>
              <a:chOff x="1968" y="528"/>
              <a:chExt cx="3648" cy="1238"/>
            </a:xfrm>
          </p:grpSpPr>
          <p:sp>
            <p:nvSpPr>
              <p:cNvPr id="53276" name="Line 70"/>
              <p:cNvSpPr>
                <a:spLocks noChangeShapeType="1"/>
              </p:cNvSpPr>
              <p:nvPr/>
            </p:nvSpPr>
            <p:spPr bwMode="auto">
              <a:xfrm>
                <a:off x="2127" y="600"/>
                <a:ext cx="1" cy="936"/>
              </a:xfrm>
              <a:prstGeom prst="line">
                <a:avLst/>
              </a:prstGeom>
              <a:noFill/>
              <a:ln w="28575">
                <a:solidFill>
                  <a:srgbClr val="FE101B"/>
                </a:solidFill>
                <a:round/>
                <a:head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53277" name="Line 71"/>
              <p:cNvSpPr>
                <a:spLocks noChangeShapeType="1"/>
              </p:cNvSpPr>
              <p:nvPr/>
            </p:nvSpPr>
            <p:spPr bwMode="auto">
              <a:xfrm>
                <a:off x="2127" y="1536"/>
                <a:ext cx="3489" cy="0"/>
              </a:xfrm>
              <a:prstGeom prst="line">
                <a:avLst/>
              </a:prstGeom>
              <a:noFill/>
              <a:ln w="28575">
                <a:solidFill>
                  <a:srgbClr val="FE101B"/>
                </a:solidFill>
                <a:round/>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53278" name="Rectangle 72"/>
              <p:cNvSpPr>
                <a:spLocks noChangeArrowheads="1"/>
              </p:cNvSpPr>
              <p:nvPr/>
            </p:nvSpPr>
            <p:spPr bwMode="auto">
              <a:xfrm>
                <a:off x="5376" y="1536"/>
                <a:ext cx="1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楷体_GB2312" pitchFamily="49" charset="-122"/>
                    <a:sym typeface="Symbol" panose="05050102010706020507" pitchFamily="18" charset="2"/>
                  </a:rPr>
                  <a:t></a:t>
                </a:r>
                <a:endParaRPr kumimoji="1" lang="zh-CN" altLang="en-US" sz="2400" b="1" baseline="-30000">
                  <a:solidFill>
                    <a:srgbClr val="0000FF"/>
                  </a:solidFill>
                  <a:latin typeface="Times New Roman" panose="02020603050405020304" pitchFamily="18" charset="0"/>
                  <a:ea typeface="楷体_GB2312" pitchFamily="49" charset="-122"/>
                </a:endParaRPr>
              </a:p>
            </p:txBody>
          </p:sp>
          <p:sp>
            <p:nvSpPr>
              <p:cNvPr id="53279" name="Text Box 73"/>
              <p:cNvSpPr txBox="1">
                <a:spLocks noChangeArrowheads="1"/>
              </p:cNvSpPr>
              <p:nvPr/>
            </p:nvSpPr>
            <p:spPr bwMode="auto">
              <a:xfrm>
                <a:off x="1968" y="528"/>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accent1"/>
                  </a:buClr>
                  <a:buSzPct val="80000"/>
                  <a:buFont typeface="Wingdings" panose="05000000000000000000" pitchFamily="2" charset="2"/>
                  <a:buNone/>
                </a:pPr>
                <a:r>
                  <a:rPr kumimoji="1" lang="zh-CN" altLang="en-US" sz="2400" b="1" i="1">
                    <a:solidFill>
                      <a:srgbClr val="0000FF"/>
                    </a:solidFill>
                    <a:latin typeface="Times New Roman" panose="02020603050405020304" pitchFamily="18" charset="0"/>
                    <a:sym typeface="Symbol" panose="05050102010706020507" pitchFamily="18" charset="2"/>
                  </a:rPr>
                  <a:t></a:t>
                </a:r>
                <a:endParaRPr kumimoji="1" lang="zh-CN" altLang="en-US" sz="3200" b="1">
                  <a:solidFill>
                    <a:srgbClr val="0000FF"/>
                  </a:solidFill>
                </a:endParaRPr>
              </a:p>
            </p:txBody>
          </p:sp>
        </p:grpSp>
        <p:grpSp>
          <p:nvGrpSpPr>
            <p:cNvPr id="53265" name="Group 74"/>
            <p:cNvGrpSpPr/>
            <p:nvPr/>
          </p:nvGrpSpPr>
          <p:grpSpPr bwMode="auto">
            <a:xfrm>
              <a:off x="1107" y="1632"/>
              <a:ext cx="672" cy="336"/>
              <a:chOff x="2400" y="1536"/>
              <a:chExt cx="672" cy="336"/>
            </a:xfrm>
          </p:grpSpPr>
          <p:sp>
            <p:nvSpPr>
              <p:cNvPr id="53273" name="Line 75"/>
              <p:cNvSpPr>
                <a:spLocks noChangeShapeType="1"/>
              </p:cNvSpPr>
              <p:nvPr/>
            </p:nvSpPr>
            <p:spPr bwMode="auto">
              <a:xfrm>
                <a:off x="2400" y="1536"/>
                <a:ext cx="0" cy="336"/>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53274" name="Line 76"/>
              <p:cNvSpPr>
                <a:spLocks noChangeShapeType="1"/>
              </p:cNvSpPr>
              <p:nvPr/>
            </p:nvSpPr>
            <p:spPr bwMode="auto">
              <a:xfrm>
                <a:off x="3072" y="1536"/>
                <a:ext cx="0" cy="336"/>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53275" name="Line 77"/>
              <p:cNvSpPr>
                <a:spLocks noChangeShapeType="1"/>
              </p:cNvSpPr>
              <p:nvPr/>
            </p:nvSpPr>
            <p:spPr bwMode="auto">
              <a:xfrm>
                <a:off x="2400" y="1728"/>
                <a:ext cx="672" cy="0"/>
              </a:xfrm>
              <a:prstGeom prst="line">
                <a:avLst/>
              </a:prstGeom>
              <a:noFill/>
              <a:ln w="28575">
                <a:solidFill>
                  <a:schemeClr val="tx1"/>
                </a:solidFill>
                <a:round/>
                <a:headEnd type="triangle" w="sm" len="med"/>
                <a:tailEnd type="triangle" w="sm" len="med"/>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grpSp>
        <p:sp>
          <p:nvSpPr>
            <p:cNvPr id="53266" name="Rectangle 78"/>
            <p:cNvSpPr>
              <a:spLocks noChangeArrowheads="1"/>
            </p:cNvSpPr>
            <p:nvPr/>
          </p:nvSpPr>
          <p:spPr bwMode="auto">
            <a:xfrm>
              <a:off x="1395" y="1836"/>
              <a:ext cx="1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000" b="1" i="1">
                  <a:solidFill>
                    <a:srgbClr val="0000FF"/>
                  </a:solidFill>
                  <a:latin typeface="Times New Roman" panose="02020603050405020304" pitchFamily="18" charset="0"/>
                  <a:ea typeface="楷体_GB2312" pitchFamily="49" charset="-122"/>
                  <a:sym typeface="Symbol" panose="05050102010706020507" pitchFamily="18" charset="2"/>
                </a:rPr>
                <a:t>u</a:t>
              </a:r>
              <a:r>
                <a:rPr kumimoji="1" lang="en-US" altLang="zh-CN" sz="2000" b="1" i="1" baseline="-30000">
                  <a:solidFill>
                    <a:srgbClr val="0000FF"/>
                  </a:solidFill>
                  <a:latin typeface="Times New Roman" panose="02020603050405020304" pitchFamily="18" charset="0"/>
                  <a:ea typeface="楷体_GB2312" pitchFamily="49" charset="-122"/>
                </a:rPr>
                <a:t>A</a:t>
              </a:r>
              <a:endParaRPr kumimoji="1" lang="en-US" altLang="zh-CN" sz="2000" b="1" i="1" baseline="-30000">
                <a:solidFill>
                  <a:srgbClr val="0000FF"/>
                </a:solidFill>
                <a:latin typeface="Times New Roman" panose="02020603050405020304" pitchFamily="18" charset="0"/>
                <a:ea typeface="楷体_GB2312" pitchFamily="49" charset="-122"/>
              </a:endParaRPr>
            </a:p>
          </p:txBody>
        </p:sp>
        <p:grpSp>
          <p:nvGrpSpPr>
            <p:cNvPr id="53267" name="Group 79"/>
            <p:cNvGrpSpPr/>
            <p:nvPr/>
          </p:nvGrpSpPr>
          <p:grpSpPr bwMode="auto">
            <a:xfrm>
              <a:off x="1808" y="1328"/>
              <a:ext cx="1124" cy="765"/>
              <a:chOff x="3073" y="1011"/>
              <a:chExt cx="1124" cy="765"/>
            </a:xfrm>
          </p:grpSpPr>
          <p:grpSp>
            <p:nvGrpSpPr>
              <p:cNvPr id="53268" name="Group 80"/>
              <p:cNvGrpSpPr/>
              <p:nvPr/>
            </p:nvGrpSpPr>
            <p:grpSpPr bwMode="auto">
              <a:xfrm>
                <a:off x="3073" y="1011"/>
                <a:ext cx="1048" cy="525"/>
                <a:chOff x="3073" y="1011"/>
                <a:chExt cx="1048" cy="525"/>
              </a:xfrm>
            </p:grpSpPr>
            <p:sp>
              <p:nvSpPr>
                <p:cNvPr id="53271" name="Freeform 81"/>
                <p:cNvSpPr/>
                <p:nvPr/>
              </p:nvSpPr>
              <p:spPr bwMode="auto">
                <a:xfrm>
                  <a:off x="3073" y="1011"/>
                  <a:ext cx="1048" cy="525"/>
                </a:xfrm>
                <a:custGeom>
                  <a:avLst/>
                  <a:gdLst>
                    <a:gd name="T0" fmla="*/ 0 w 7341"/>
                    <a:gd name="T1" fmla="*/ 0 h 3674"/>
                    <a:gd name="T2" fmla="*/ 0 w 7341"/>
                    <a:gd name="T3" fmla="*/ 0 h 3674"/>
                    <a:gd name="T4" fmla="*/ 0 w 7341"/>
                    <a:gd name="T5" fmla="*/ 0 h 3674"/>
                    <a:gd name="T6" fmla="*/ 0 w 7341"/>
                    <a:gd name="T7" fmla="*/ 0 h 3674"/>
                    <a:gd name="T8" fmla="*/ 0 w 7341"/>
                    <a:gd name="T9" fmla="*/ 0 h 3674"/>
                    <a:gd name="T10" fmla="*/ 0 w 7341"/>
                    <a:gd name="T11" fmla="*/ 0 h 3674"/>
                    <a:gd name="T12" fmla="*/ 0 w 7341"/>
                    <a:gd name="T13" fmla="*/ 0 h 3674"/>
                    <a:gd name="T14" fmla="*/ 0 w 7341"/>
                    <a:gd name="T15" fmla="*/ 0 h 3674"/>
                    <a:gd name="T16" fmla="*/ 0 w 7341"/>
                    <a:gd name="T17" fmla="*/ 0 h 3674"/>
                    <a:gd name="T18" fmla="*/ 0 w 7341"/>
                    <a:gd name="T19" fmla="*/ 0 h 3674"/>
                    <a:gd name="T20" fmla="*/ 0 w 7341"/>
                    <a:gd name="T21" fmla="*/ 0 h 3674"/>
                    <a:gd name="T22" fmla="*/ 0 w 7341"/>
                    <a:gd name="T23" fmla="*/ 0 h 3674"/>
                    <a:gd name="T24" fmla="*/ 0 w 7341"/>
                    <a:gd name="T25" fmla="*/ 0 h 3674"/>
                    <a:gd name="T26" fmla="*/ 0 w 7341"/>
                    <a:gd name="T27" fmla="*/ 0 h 3674"/>
                    <a:gd name="T28" fmla="*/ 0 w 7341"/>
                    <a:gd name="T29" fmla="*/ 0 h 3674"/>
                    <a:gd name="T30" fmla="*/ 0 w 7341"/>
                    <a:gd name="T31" fmla="*/ 0 h 3674"/>
                    <a:gd name="T32" fmla="*/ 0 w 7341"/>
                    <a:gd name="T33" fmla="*/ 0 h 36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41"/>
                    <a:gd name="T52" fmla="*/ 0 h 3674"/>
                    <a:gd name="T53" fmla="*/ 7341 w 7341"/>
                    <a:gd name="T54" fmla="*/ 3674 h 36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41" h="3674">
                      <a:moveTo>
                        <a:pt x="7341" y="3674"/>
                      </a:moveTo>
                      <a:lnTo>
                        <a:pt x="7271" y="2958"/>
                      </a:lnTo>
                      <a:lnTo>
                        <a:pt x="7063" y="2268"/>
                      </a:lnTo>
                      <a:lnTo>
                        <a:pt x="6723" y="1633"/>
                      </a:lnTo>
                      <a:lnTo>
                        <a:pt x="6267" y="1076"/>
                      </a:lnTo>
                      <a:lnTo>
                        <a:pt x="5710" y="620"/>
                      </a:lnTo>
                      <a:lnTo>
                        <a:pt x="5076" y="280"/>
                      </a:lnTo>
                      <a:lnTo>
                        <a:pt x="4386" y="70"/>
                      </a:lnTo>
                      <a:lnTo>
                        <a:pt x="3670" y="0"/>
                      </a:lnTo>
                      <a:lnTo>
                        <a:pt x="2955" y="70"/>
                      </a:lnTo>
                      <a:lnTo>
                        <a:pt x="2265" y="280"/>
                      </a:lnTo>
                      <a:lnTo>
                        <a:pt x="1631" y="620"/>
                      </a:lnTo>
                      <a:lnTo>
                        <a:pt x="1074" y="1076"/>
                      </a:lnTo>
                      <a:lnTo>
                        <a:pt x="618" y="1633"/>
                      </a:lnTo>
                      <a:lnTo>
                        <a:pt x="278" y="2268"/>
                      </a:lnTo>
                      <a:lnTo>
                        <a:pt x="70" y="2958"/>
                      </a:lnTo>
                      <a:lnTo>
                        <a:pt x="0" y="3674"/>
                      </a:lnTo>
                    </a:path>
                  </a:pathLst>
                </a:custGeom>
                <a:noFill/>
                <a:ln w="2857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272" name="Rectangle 82"/>
                <p:cNvSpPr>
                  <a:spLocks noChangeArrowheads="1"/>
                </p:cNvSpPr>
                <p:nvPr/>
              </p:nvSpPr>
              <p:spPr bwMode="auto">
                <a:xfrm>
                  <a:off x="3408" y="1056"/>
                  <a:ext cx="1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400" b="1" i="1">
                      <a:solidFill>
                        <a:srgbClr val="0000FF"/>
                      </a:solidFill>
                      <a:latin typeface="Times New Roman" panose="02020603050405020304" pitchFamily="18" charset="0"/>
                      <a:ea typeface="楷体_GB2312" pitchFamily="49" charset="-122"/>
                      <a:sym typeface="Symbol" panose="05050102010706020507" pitchFamily="18" charset="2"/>
                    </a:rPr>
                    <a:t>A</a:t>
                  </a:r>
                  <a:endParaRPr kumimoji="1" lang="en-US" altLang="zh-CN" sz="2400" b="1" i="1">
                    <a:solidFill>
                      <a:srgbClr val="0000FF"/>
                    </a:solidFill>
                    <a:latin typeface="Times New Roman" panose="02020603050405020304" pitchFamily="18" charset="0"/>
                    <a:ea typeface="楷体_GB2312" pitchFamily="49" charset="-122"/>
                  </a:endParaRPr>
                </a:p>
              </p:txBody>
            </p:sp>
          </p:grpSp>
          <p:sp>
            <p:nvSpPr>
              <p:cNvPr id="53269" name="Rectangle 83"/>
              <p:cNvSpPr>
                <a:spLocks noChangeArrowheads="1"/>
              </p:cNvSpPr>
              <p:nvPr/>
            </p:nvSpPr>
            <p:spPr bwMode="auto">
              <a:xfrm>
                <a:off x="3123" y="1584"/>
                <a:ext cx="2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en-US" altLang="zh-CN" sz="2000" b="1" i="1" baseline="-30000">
                    <a:solidFill>
                      <a:srgbClr val="0000FF"/>
                    </a:solidFill>
                    <a:latin typeface="Times New Roman" panose="02020603050405020304" pitchFamily="18" charset="0"/>
                    <a:ea typeface="楷体_GB2312" pitchFamily="49" charset="-122"/>
                  </a:rPr>
                  <a:t>3A</a:t>
                </a:r>
                <a:endParaRPr kumimoji="1" lang="en-US" altLang="zh-CN" sz="2000" b="1" i="1" baseline="-30000">
                  <a:solidFill>
                    <a:srgbClr val="0000FF"/>
                  </a:solidFill>
                  <a:latin typeface="Times New Roman" panose="02020603050405020304" pitchFamily="18" charset="0"/>
                  <a:ea typeface="楷体_GB2312" pitchFamily="49" charset="-122"/>
                </a:endParaRPr>
              </a:p>
            </p:txBody>
          </p:sp>
          <p:sp>
            <p:nvSpPr>
              <p:cNvPr id="53270" name="Rectangle 84"/>
              <p:cNvSpPr>
                <a:spLocks noChangeArrowheads="1"/>
              </p:cNvSpPr>
              <p:nvPr/>
            </p:nvSpPr>
            <p:spPr bwMode="auto">
              <a:xfrm>
                <a:off x="3939" y="1584"/>
                <a:ext cx="2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en-US" altLang="zh-CN" sz="2000" b="1" i="1" baseline="-30000">
                    <a:solidFill>
                      <a:srgbClr val="0000FF"/>
                    </a:solidFill>
                    <a:latin typeface="Times New Roman" panose="02020603050405020304" pitchFamily="18" charset="0"/>
                    <a:ea typeface="楷体_GB2312" pitchFamily="49" charset="-122"/>
                  </a:rPr>
                  <a:t>1A</a:t>
                </a:r>
                <a:endParaRPr kumimoji="1" lang="en-US" altLang="zh-CN" sz="2000" b="1" i="1" baseline="-30000">
                  <a:solidFill>
                    <a:srgbClr val="0000FF"/>
                  </a:solidFill>
                  <a:latin typeface="Times New Roman" panose="02020603050405020304" pitchFamily="18" charset="0"/>
                  <a:ea typeface="楷体_GB2312" pitchFamily="49" charset="-122"/>
                </a:endParaRPr>
              </a:p>
            </p:txBody>
          </p:sp>
        </p:grpSp>
      </p:grpSp>
      <p:sp>
        <p:nvSpPr>
          <p:cNvPr id="53253" name="Line 85"/>
          <p:cNvSpPr>
            <a:spLocks noChangeShapeType="1"/>
          </p:cNvSpPr>
          <p:nvPr/>
        </p:nvSpPr>
        <p:spPr bwMode="auto">
          <a:xfrm flipH="1">
            <a:off x="6300788" y="6092825"/>
            <a:ext cx="503237" cy="0"/>
          </a:xfrm>
          <a:prstGeom prst="line">
            <a:avLst/>
          </a:prstGeom>
          <a:noFill/>
          <a:ln w="104775">
            <a:solidFill>
              <a:srgbClr val="FF00FF"/>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53254" name="Text Box 86"/>
          <p:cNvSpPr txBox="1">
            <a:spLocks noChangeArrowheads="1"/>
          </p:cNvSpPr>
          <p:nvPr/>
        </p:nvSpPr>
        <p:spPr bwMode="auto">
          <a:xfrm>
            <a:off x="6856413" y="5883275"/>
            <a:ext cx="2255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0000FF"/>
                </a:solidFill>
                <a:ea typeface="隶书" panose="02010509060101010101" pitchFamily="49" charset="-122"/>
              </a:rPr>
              <a:t>无侧限抗压强度试验</a:t>
            </a:r>
            <a:endParaRPr lang="zh-CN" altLang="en-US" b="1">
              <a:solidFill>
                <a:srgbClr val="0000FF"/>
              </a:solidFill>
              <a:ea typeface="隶书" panose="02010509060101010101" pitchFamily="49" charset="-122"/>
            </a:endParaRPr>
          </a:p>
        </p:txBody>
      </p:sp>
      <p:sp>
        <p:nvSpPr>
          <p:cNvPr id="59" name="Rectangle 7"/>
          <p:cNvSpPr>
            <a:spLocks noChangeArrowheads="1"/>
          </p:cNvSpPr>
          <p:nvPr/>
        </p:nvSpPr>
        <p:spPr bwMode="auto">
          <a:xfrm>
            <a:off x="858838" y="836712"/>
            <a:ext cx="166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chemeClr val="accent1"/>
              </a:buClr>
              <a:buSzPct val="80000"/>
              <a:buFont typeface="Wingdings" panose="05000000000000000000" pitchFamily="2" charset="2"/>
              <a:buNone/>
            </a:pPr>
            <a:r>
              <a:rPr kumimoji="1" lang="zh-CN" altLang="en-US" sz="2600" b="1" dirty="0">
                <a:solidFill>
                  <a:srgbClr val="008000"/>
                </a:solidFill>
                <a:latin typeface="幼圆" panose="02010509060101010101" pitchFamily="49" charset="-122"/>
                <a:ea typeface="幼圆" panose="02010509060101010101" pitchFamily="49" charset="-122"/>
              </a:rPr>
              <a:t>试验步骤:</a:t>
            </a:r>
            <a:endParaRPr kumimoji="1" lang="zh-CN" altLang="en-US" sz="2600" b="1" dirty="0">
              <a:solidFill>
                <a:srgbClr val="008000"/>
              </a:solidFill>
              <a:latin typeface="幼圆" panose="02010509060101010101" pitchFamily="49" charset="-122"/>
              <a:ea typeface="幼圆" panose="02010509060101010101" pitchFamily="49" charset="-122"/>
            </a:endParaRPr>
          </a:p>
        </p:txBody>
      </p:sp>
      <p:sp>
        <p:nvSpPr>
          <p:cNvPr id="60" name="Rectangle 33"/>
          <p:cNvSpPr>
            <a:spLocks noChangeArrowheads="1"/>
          </p:cNvSpPr>
          <p:nvPr/>
        </p:nvSpPr>
        <p:spPr bwMode="auto">
          <a:xfrm>
            <a:off x="1179513" y="1416149"/>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chemeClr val="accent1"/>
              </a:buClr>
              <a:buSzPct val="80000"/>
              <a:buFont typeface="Wingdings" panose="05000000000000000000" pitchFamily="2" charset="2"/>
              <a:buNone/>
            </a:pPr>
            <a:r>
              <a:rPr kumimoji="1" lang="zh-CN" altLang="en-US" sz="2400" b="1">
                <a:solidFill>
                  <a:srgbClr val="009999"/>
                </a:solidFill>
                <a:latin typeface="幼圆" panose="02010509060101010101" pitchFamily="49" charset="-122"/>
                <a:ea typeface="幼圆" panose="02010509060101010101" pitchFamily="49" charset="-122"/>
              </a:rPr>
              <a:t>（1）装样</a:t>
            </a:r>
            <a:endParaRPr kumimoji="1" lang="en-US" altLang="zh-CN" sz="2400" b="1">
              <a:solidFill>
                <a:srgbClr val="009999"/>
              </a:solidFill>
              <a:latin typeface="幼圆" panose="02010509060101010101" pitchFamily="49" charset="-122"/>
              <a:ea typeface="幼圆" panose="02010509060101010101" pitchFamily="49" charset="-122"/>
            </a:endParaRPr>
          </a:p>
        </p:txBody>
      </p:sp>
      <p:sp>
        <p:nvSpPr>
          <p:cNvPr id="61" name="Text Box 31"/>
          <p:cNvSpPr txBox="1">
            <a:spLocks noChangeArrowheads="1"/>
          </p:cNvSpPr>
          <p:nvPr/>
        </p:nvSpPr>
        <p:spPr bwMode="auto">
          <a:xfrm>
            <a:off x="1097336" y="188605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90000" tIns="46800" rIns="90000" bIns="468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ct val="50000"/>
              </a:spcBef>
            </a:pPr>
            <a:r>
              <a:rPr kumimoji="1" lang="en-US" altLang="zh-CN" sz="2400" b="1" dirty="0">
                <a:solidFill>
                  <a:srgbClr val="009999"/>
                </a:solidFill>
                <a:latin typeface="幼圆" panose="02010509060101010101" pitchFamily="49" charset="-122"/>
                <a:ea typeface="幼圆" panose="02010509060101010101" pitchFamily="49" charset="-122"/>
              </a:rPr>
              <a:t>（2）</a:t>
            </a:r>
            <a:r>
              <a:rPr kumimoji="1" lang="zh-CN" altLang="en-US" sz="2400" b="1" dirty="0">
                <a:solidFill>
                  <a:srgbClr val="009999"/>
                </a:solidFill>
                <a:latin typeface="幼圆" panose="02010509060101010101" pitchFamily="49" charset="-122"/>
                <a:ea typeface="幼圆" panose="02010509060101010101" pitchFamily="49" charset="-122"/>
              </a:rPr>
              <a:t>施加周围压力</a:t>
            </a:r>
            <a:endParaRPr kumimoji="1" lang="en-US" altLang="zh-CN" sz="2400" b="1" dirty="0">
              <a:solidFill>
                <a:srgbClr val="009999"/>
              </a:solidFill>
              <a:latin typeface="幼圆" panose="02010509060101010101" pitchFamily="49" charset="-122"/>
              <a:ea typeface="幼圆" panose="02010509060101010101" pitchFamily="49" charset="-122"/>
            </a:endParaRPr>
          </a:p>
        </p:txBody>
      </p:sp>
      <p:sp>
        <p:nvSpPr>
          <p:cNvPr id="62" name="Text Box 32"/>
          <p:cNvSpPr txBox="1">
            <a:spLocks noChangeArrowheads="1"/>
          </p:cNvSpPr>
          <p:nvPr/>
        </p:nvSpPr>
        <p:spPr bwMode="auto">
          <a:xfrm>
            <a:off x="1094161" y="2454275"/>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90000" tIns="46800" rIns="90000" bIns="468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ct val="50000"/>
              </a:spcBef>
            </a:pPr>
            <a:r>
              <a:rPr kumimoji="1" lang="zh-CN" altLang="en-US" sz="2400" b="1" dirty="0">
                <a:solidFill>
                  <a:srgbClr val="009999"/>
                </a:solidFill>
                <a:latin typeface="幼圆" panose="02010509060101010101" pitchFamily="49" charset="-122"/>
                <a:ea typeface="幼圆" panose="02010509060101010101" pitchFamily="49" charset="-122"/>
              </a:rPr>
              <a:t>（3）施加竖向压力</a:t>
            </a:r>
            <a:endParaRPr kumimoji="1" lang="en-US" altLang="zh-CN" sz="2400" b="1" dirty="0">
              <a:solidFill>
                <a:srgbClr val="009999"/>
              </a:solidFill>
              <a:latin typeface="幼圆" panose="02010509060101010101" pitchFamily="49" charset="-122"/>
              <a:ea typeface="幼圆" panose="02010509060101010101" pitchFamily="49" charset="-122"/>
            </a:endParaRPr>
          </a:p>
        </p:txBody>
      </p:sp>
      <p:sp>
        <p:nvSpPr>
          <p:cNvPr id="63" name="Text Box 35"/>
          <p:cNvSpPr txBox="1">
            <a:spLocks noChangeArrowheads="1"/>
          </p:cNvSpPr>
          <p:nvPr/>
        </p:nvSpPr>
        <p:spPr bwMode="auto">
          <a:xfrm>
            <a:off x="1090804" y="3019426"/>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90000" tIns="46800" rIns="90000" bIns="468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ct val="50000"/>
              </a:spcBef>
            </a:pPr>
            <a:r>
              <a:rPr kumimoji="1" lang="zh-CN" altLang="en-US" sz="2400" b="1" dirty="0">
                <a:solidFill>
                  <a:srgbClr val="009999"/>
                </a:solidFill>
                <a:latin typeface="幼圆" panose="02010509060101010101" pitchFamily="49" charset="-122"/>
                <a:ea typeface="幼圆" panose="02010509060101010101" pitchFamily="49" charset="-122"/>
              </a:rPr>
              <a:t>（4）确定极限应力圆</a:t>
            </a:r>
            <a:endParaRPr kumimoji="1" lang="en-US" altLang="zh-CN" sz="2400" b="1" dirty="0">
              <a:solidFill>
                <a:srgbClr val="009999"/>
              </a:solidFill>
              <a:latin typeface="幼圆" panose="02010509060101010101" pitchFamily="49" charset="-122"/>
              <a:ea typeface="幼圆" panose="02010509060101010101" pitchFamily="49" charset="-122"/>
            </a:endParaRPr>
          </a:p>
        </p:txBody>
      </p:sp>
      <p:sp>
        <p:nvSpPr>
          <p:cNvPr id="64" name="Rectangle 6"/>
          <p:cNvSpPr>
            <a:spLocks noChangeArrowheads="1"/>
          </p:cNvSpPr>
          <p:nvPr/>
        </p:nvSpPr>
        <p:spPr bwMode="auto">
          <a:xfrm>
            <a:off x="0" y="-8255"/>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§5.3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土的抗剪强度试验</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linds(horizont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blinds(horizontal)">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blinds(horizontal)">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blinds(horizontal)">
                                      <p:cBhvr>
                                        <p:cTn id="2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utoUpdateAnimBg="0"/>
      <p:bldP spid="60" grpId="0" autoUpdateAnimBg="0"/>
      <p:bldP spid="61" grpId="0" autoUpdateAnimBg="0"/>
      <p:bldP spid="62" grpId="0" autoUpdateAnimBg="0"/>
      <p:bldP spid="6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灯片编号占位符 3"/>
          <p:cNvSpPr>
            <a:spLocks noGrp="1"/>
          </p:cNvSpPr>
          <p:nvPr>
            <p:ph type="sldNum" sz="quarter" idx="12"/>
          </p:nvPr>
        </p:nvSpPr>
        <p:spPr>
          <a:xfrm>
            <a:off x="6553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3802FBC-EFA2-47A6-8D9B-C5DE490FA528}" type="slidenum">
              <a:rPr lang="en-US" altLang="zh-CN"/>
            </a:fld>
            <a:endParaRPr lang="en-US" altLang="zh-CN"/>
          </a:p>
        </p:txBody>
      </p:sp>
      <p:sp>
        <p:nvSpPr>
          <p:cNvPr id="9" name="AutoShape 2"/>
          <p:cNvSpPr>
            <a:spLocks noChangeArrowheads="1"/>
          </p:cNvSpPr>
          <p:nvPr/>
        </p:nvSpPr>
        <p:spPr bwMode="auto">
          <a:xfrm>
            <a:off x="1835696" y="6271543"/>
            <a:ext cx="5243513" cy="510778"/>
          </a:xfrm>
          <a:prstGeom prst="roundRect">
            <a:avLst>
              <a:gd name="adj" fmla="val 16667"/>
            </a:avLst>
          </a:prstGeom>
          <a:solidFill>
            <a:srgbClr val="0000CC"/>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chemeClr val="bg1"/>
                </a:solidFill>
              </a:rPr>
              <a:t>大阪的港口码头挡土墙由于液化前倾</a:t>
            </a:r>
            <a:endParaRPr lang="zh-CN" altLang="en-US" sz="2400" b="1" dirty="0">
              <a:solidFill>
                <a:schemeClr val="bg1"/>
              </a:solidFill>
            </a:endParaRPr>
          </a:p>
        </p:txBody>
      </p:sp>
      <p:pic>
        <p:nvPicPr>
          <p:cNvPr id="10"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31640" y="1412776"/>
            <a:ext cx="6592887" cy="45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 y="1"/>
            <a:ext cx="198120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§5.1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概述</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84"/>
          <p:cNvPicPr>
            <a:picLocks noGrp="1" noChangeAspect="1" noChangeArrowheads="1"/>
          </p:cNvPicPr>
          <p:nvPr>
            <p:ph sz="half" idx="1"/>
          </p:nvPr>
        </p:nvPicPr>
        <p:blipFill>
          <a:blip r:embed="rId1" cstate="hqprint">
            <a:extLst>
              <a:ext uri="{28A0092B-C50C-407E-A947-70E740481C1C}">
                <a14:useLocalDpi xmlns:a14="http://schemas.microsoft.com/office/drawing/2010/main" val="0"/>
              </a:ext>
            </a:extLst>
          </a:blip>
          <a:srcRect/>
          <a:stretch>
            <a:fillRect/>
          </a:stretch>
        </p:blipFill>
        <p:spPr>
          <a:xfrm>
            <a:off x="269876" y="3279774"/>
            <a:ext cx="4038600" cy="3487737"/>
          </a:xfrm>
          <a:noFill/>
        </p:spPr>
      </p:pic>
      <p:sp>
        <p:nvSpPr>
          <p:cNvPr id="144388" name="Text Box 4"/>
          <p:cNvSpPr txBox="1">
            <a:spLocks noChangeArrowheads="1"/>
          </p:cNvSpPr>
          <p:nvPr/>
        </p:nvSpPr>
        <p:spPr bwMode="auto">
          <a:xfrm>
            <a:off x="582166" y="1298575"/>
            <a:ext cx="422319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dirty="0">
                <a:solidFill>
                  <a:schemeClr val="accent2"/>
                </a:solidFill>
                <a:latin typeface="幼圆" panose="02010509060101010101" pitchFamily="49" charset="-122"/>
                <a:ea typeface="幼圆" panose="02010509060101010101" pitchFamily="49" charset="-122"/>
              </a:rPr>
              <a:t>（1）不固结不排水剪（</a:t>
            </a:r>
            <a:r>
              <a:rPr kumimoji="1" lang="en-US" altLang="zh-CN" sz="2400" b="1" dirty="0">
                <a:solidFill>
                  <a:schemeClr val="accent2"/>
                </a:solidFill>
                <a:latin typeface="幼圆" panose="02010509060101010101" pitchFamily="49" charset="-122"/>
                <a:ea typeface="幼圆" panose="02010509060101010101" pitchFamily="49" charset="-122"/>
              </a:rPr>
              <a:t>UU)</a:t>
            </a:r>
            <a:endParaRPr kumimoji="1" lang="en-US" altLang="zh-CN" sz="2400" b="1" dirty="0">
              <a:solidFill>
                <a:schemeClr val="accent2"/>
              </a:solidFill>
              <a:latin typeface="幼圆" panose="02010509060101010101" pitchFamily="49" charset="-122"/>
              <a:ea typeface="幼圆" panose="02010509060101010101" pitchFamily="49" charset="-122"/>
            </a:endParaRPr>
          </a:p>
          <a:p>
            <a:pPr eaLnBrk="1" hangingPunct="1">
              <a:spcBef>
                <a:spcPct val="50000"/>
              </a:spcBef>
            </a:pPr>
            <a:r>
              <a:rPr kumimoji="1" lang="en-US" altLang="zh-CN" sz="2400" b="1" dirty="0">
                <a:solidFill>
                  <a:srgbClr val="0000FF"/>
                </a:solidFill>
                <a:latin typeface="幼圆" panose="02010509060101010101" pitchFamily="49" charset="-122"/>
                <a:ea typeface="幼圆" panose="02010509060101010101" pitchFamily="49" charset="-122"/>
              </a:rPr>
              <a:t>（2）</a:t>
            </a:r>
            <a:r>
              <a:rPr kumimoji="1" lang="zh-CN" altLang="en-US" sz="2400" b="1" dirty="0">
                <a:solidFill>
                  <a:srgbClr val="0000FF"/>
                </a:solidFill>
                <a:latin typeface="幼圆" panose="02010509060101010101" pitchFamily="49" charset="-122"/>
                <a:ea typeface="幼圆" panose="02010509060101010101" pitchFamily="49" charset="-122"/>
              </a:rPr>
              <a:t>固结不排水剪(</a:t>
            </a:r>
            <a:r>
              <a:rPr kumimoji="1" lang="en-US" altLang="zh-CN" sz="2400" b="1" dirty="0">
                <a:solidFill>
                  <a:srgbClr val="0000FF"/>
                </a:solidFill>
                <a:latin typeface="幼圆" panose="02010509060101010101" pitchFamily="49" charset="-122"/>
                <a:ea typeface="幼圆" panose="02010509060101010101" pitchFamily="49" charset="-122"/>
              </a:rPr>
              <a:t>CU)</a:t>
            </a:r>
            <a:endParaRPr kumimoji="1" lang="en-US" altLang="zh-CN" sz="2400" b="1" dirty="0">
              <a:solidFill>
                <a:srgbClr val="0000FF"/>
              </a:solidFill>
              <a:latin typeface="幼圆" panose="02010509060101010101" pitchFamily="49" charset="-122"/>
              <a:ea typeface="幼圆" panose="02010509060101010101" pitchFamily="49" charset="-122"/>
            </a:endParaRPr>
          </a:p>
          <a:p>
            <a:pPr eaLnBrk="1" hangingPunct="1">
              <a:spcBef>
                <a:spcPct val="50000"/>
              </a:spcBef>
            </a:pPr>
            <a:r>
              <a:rPr kumimoji="1" lang="en-US" altLang="zh-CN" sz="2400" b="1" dirty="0">
                <a:solidFill>
                  <a:schemeClr val="bg2"/>
                </a:solidFill>
                <a:latin typeface="幼圆" panose="02010509060101010101" pitchFamily="49" charset="-122"/>
                <a:ea typeface="幼圆" panose="02010509060101010101" pitchFamily="49" charset="-122"/>
              </a:rPr>
              <a:t>（3）</a:t>
            </a:r>
            <a:r>
              <a:rPr kumimoji="1" lang="zh-CN" altLang="en-US" sz="2400" b="1" dirty="0">
                <a:solidFill>
                  <a:schemeClr val="bg2"/>
                </a:solidFill>
                <a:latin typeface="幼圆" panose="02010509060101010101" pitchFamily="49" charset="-122"/>
                <a:ea typeface="幼圆" panose="02010509060101010101" pitchFamily="49" charset="-122"/>
              </a:rPr>
              <a:t>固结排水剪(</a:t>
            </a:r>
            <a:r>
              <a:rPr kumimoji="1" lang="en-US" altLang="zh-CN" sz="2400" b="1" dirty="0">
                <a:solidFill>
                  <a:schemeClr val="bg2"/>
                </a:solidFill>
                <a:latin typeface="幼圆" panose="02010509060101010101" pitchFamily="49" charset="-122"/>
                <a:ea typeface="幼圆" panose="02010509060101010101" pitchFamily="49" charset="-122"/>
              </a:rPr>
              <a:t>CD)</a:t>
            </a:r>
            <a:endParaRPr kumimoji="1" lang="en-US" altLang="zh-CN" sz="2400" b="1" dirty="0">
              <a:solidFill>
                <a:schemeClr val="bg2"/>
              </a:solidFill>
              <a:latin typeface="幼圆" panose="02010509060101010101" pitchFamily="49" charset="-122"/>
              <a:ea typeface="幼圆" panose="02010509060101010101" pitchFamily="49" charset="-122"/>
            </a:endParaRPr>
          </a:p>
        </p:txBody>
      </p:sp>
      <p:grpSp>
        <p:nvGrpSpPr>
          <p:cNvPr id="54277" name="Group 5"/>
          <p:cNvGrpSpPr/>
          <p:nvPr/>
        </p:nvGrpSpPr>
        <p:grpSpPr bwMode="auto">
          <a:xfrm>
            <a:off x="5148263" y="765175"/>
            <a:ext cx="2819400" cy="3733800"/>
            <a:chOff x="3331" y="1443"/>
            <a:chExt cx="1776" cy="2352"/>
          </a:xfrm>
        </p:grpSpPr>
        <p:sp>
          <p:nvSpPr>
            <p:cNvPr id="54280" name="AutoShape 6"/>
            <p:cNvSpPr>
              <a:spLocks noChangeArrowheads="1"/>
            </p:cNvSpPr>
            <p:nvPr/>
          </p:nvSpPr>
          <p:spPr bwMode="auto">
            <a:xfrm>
              <a:off x="4195" y="2115"/>
              <a:ext cx="480" cy="912"/>
            </a:xfrm>
            <a:prstGeom prst="flowChartMagneticDisk">
              <a:avLst/>
            </a:prstGeom>
            <a:solidFill>
              <a:schemeClr val="folHlink"/>
            </a:solidFill>
            <a:ln w="28575">
              <a:solidFill>
                <a:schemeClr val="tx1"/>
              </a:solidFill>
              <a:round/>
              <a:tailEnd type="none" w="sm" len="lg"/>
            </a:ln>
          </p:spPr>
          <p:txBody>
            <a:bodyPr wrap="none" lIns="90000" tIns="46800" rIns="90000" bIns="468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nvGrpSpPr>
            <p:cNvPr id="54281" name="Group 7"/>
            <p:cNvGrpSpPr/>
            <p:nvPr/>
          </p:nvGrpSpPr>
          <p:grpSpPr bwMode="auto">
            <a:xfrm>
              <a:off x="3763" y="1827"/>
              <a:ext cx="1344" cy="1632"/>
              <a:chOff x="3504" y="1920"/>
              <a:chExt cx="1344" cy="1632"/>
            </a:xfrm>
          </p:grpSpPr>
          <p:sp>
            <p:nvSpPr>
              <p:cNvPr id="54293" name="Line 8"/>
              <p:cNvSpPr>
                <a:spLocks noChangeShapeType="1"/>
              </p:cNvSpPr>
              <p:nvPr/>
            </p:nvSpPr>
            <p:spPr bwMode="auto">
              <a:xfrm>
                <a:off x="3504" y="2688"/>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54294" name="Line 9"/>
              <p:cNvSpPr>
                <a:spLocks noChangeShapeType="1"/>
              </p:cNvSpPr>
              <p:nvPr/>
            </p:nvSpPr>
            <p:spPr bwMode="auto">
              <a:xfrm flipH="1">
                <a:off x="4416" y="2736"/>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54295" name="Line 10"/>
              <p:cNvSpPr>
                <a:spLocks noChangeShapeType="1"/>
              </p:cNvSpPr>
              <p:nvPr/>
            </p:nvSpPr>
            <p:spPr bwMode="auto">
              <a:xfrm rot="-2727187">
                <a:off x="3721" y="2999"/>
                <a:ext cx="432" cy="1"/>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54296" name="Line 11"/>
              <p:cNvSpPr>
                <a:spLocks noChangeShapeType="1"/>
              </p:cNvSpPr>
              <p:nvPr/>
            </p:nvSpPr>
            <p:spPr bwMode="auto">
              <a:xfrm rot="-2727187" flipH="1" flipV="1">
                <a:off x="4345" y="2471"/>
                <a:ext cx="432" cy="1"/>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54297" name="Line 12"/>
              <p:cNvSpPr>
                <a:spLocks noChangeShapeType="1"/>
              </p:cNvSpPr>
              <p:nvPr/>
            </p:nvSpPr>
            <p:spPr bwMode="auto">
              <a:xfrm rot="5400000">
                <a:off x="3960" y="2136"/>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54298" name="Line 13"/>
              <p:cNvSpPr>
                <a:spLocks noChangeShapeType="1"/>
              </p:cNvSpPr>
              <p:nvPr/>
            </p:nvSpPr>
            <p:spPr bwMode="auto">
              <a:xfrm rot="16200000" flipV="1">
                <a:off x="3960" y="3336"/>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54299" name="Rectangle 14"/>
              <p:cNvSpPr>
                <a:spLocks noChangeArrowheads="1"/>
              </p:cNvSpPr>
              <p:nvPr/>
            </p:nvSpPr>
            <p:spPr bwMode="auto">
              <a:xfrm>
                <a:off x="3504" y="2496"/>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en-US" altLang="zh-CN" sz="2000" b="1" baseline="-30000">
                    <a:solidFill>
                      <a:srgbClr val="0000FF"/>
                    </a:solidFill>
                    <a:latin typeface="Times New Roman" panose="02020603050405020304" pitchFamily="18" charset="0"/>
                    <a:ea typeface="楷体_GB2312" pitchFamily="49" charset="-122"/>
                  </a:rPr>
                  <a:t>3</a:t>
                </a:r>
                <a:endParaRPr kumimoji="1" lang="en-US" altLang="zh-CN" sz="2000" b="1" i="1" baseline="-30000">
                  <a:solidFill>
                    <a:srgbClr val="0000FF"/>
                  </a:solidFill>
                  <a:latin typeface="Times New Roman" panose="02020603050405020304" pitchFamily="18" charset="0"/>
                  <a:ea typeface="楷体_GB2312" pitchFamily="49" charset="-122"/>
                </a:endParaRPr>
              </a:p>
            </p:txBody>
          </p:sp>
          <p:sp>
            <p:nvSpPr>
              <p:cNvPr id="54300" name="Rectangle 15"/>
              <p:cNvSpPr>
                <a:spLocks noChangeArrowheads="1"/>
              </p:cNvSpPr>
              <p:nvPr/>
            </p:nvSpPr>
            <p:spPr bwMode="auto">
              <a:xfrm>
                <a:off x="4656" y="2544"/>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en-US" altLang="zh-CN" sz="2000" b="1" baseline="-30000">
                    <a:solidFill>
                      <a:srgbClr val="0000FF"/>
                    </a:solidFill>
                    <a:latin typeface="Times New Roman" panose="02020603050405020304" pitchFamily="18" charset="0"/>
                    <a:ea typeface="楷体_GB2312" pitchFamily="49" charset="-122"/>
                  </a:rPr>
                  <a:t>3</a:t>
                </a:r>
                <a:endParaRPr kumimoji="1" lang="en-US" altLang="zh-CN" sz="2000" b="1" i="1" baseline="-30000">
                  <a:solidFill>
                    <a:srgbClr val="0000FF"/>
                  </a:solidFill>
                  <a:latin typeface="Times New Roman" panose="02020603050405020304" pitchFamily="18" charset="0"/>
                  <a:ea typeface="楷体_GB2312" pitchFamily="49" charset="-122"/>
                </a:endParaRPr>
              </a:p>
            </p:txBody>
          </p:sp>
          <p:sp>
            <p:nvSpPr>
              <p:cNvPr id="54301" name="Rectangle 16"/>
              <p:cNvSpPr>
                <a:spLocks noChangeArrowheads="1"/>
              </p:cNvSpPr>
              <p:nvPr/>
            </p:nvSpPr>
            <p:spPr bwMode="auto">
              <a:xfrm>
                <a:off x="4464" y="2208"/>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en-US" altLang="zh-CN" sz="2000" b="1" baseline="-30000">
                    <a:solidFill>
                      <a:srgbClr val="0000FF"/>
                    </a:solidFill>
                    <a:latin typeface="Times New Roman" panose="02020603050405020304" pitchFamily="18" charset="0"/>
                    <a:ea typeface="楷体_GB2312" pitchFamily="49" charset="-122"/>
                  </a:rPr>
                  <a:t>3</a:t>
                </a:r>
                <a:endParaRPr kumimoji="1" lang="en-US" altLang="zh-CN" sz="2000" b="1" i="1" baseline="-30000">
                  <a:solidFill>
                    <a:srgbClr val="0000FF"/>
                  </a:solidFill>
                  <a:latin typeface="Times New Roman" panose="02020603050405020304" pitchFamily="18" charset="0"/>
                  <a:ea typeface="楷体_GB2312" pitchFamily="49" charset="-122"/>
                </a:endParaRPr>
              </a:p>
            </p:txBody>
          </p:sp>
          <p:sp>
            <p:nvSpPr>
              <p:cNvPr id="54302" name="Rectangle 17"/>
              <p:cNvSpPr>
                <a:spLocks noChangeArrowheads="1"/>
              </p:cNvSpPr>
              <p:nvPr/>
            </p:nvSpPr>
            <p:spPr bwMode="auto">
              <a:xfrm>
                <a:off x="3648" y="2928"/>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en-US" altLang="zh-CN" sz="2000" b="1" baseline="-30000">
                    <a:solidFill>
                      <a:srgbClr val="0000FF"/>
                    </a:solidFill>
                    <a:latin typeface="Times New Roman" panose="02020603050405020304" pitchFamily="18" charset="0"/>
                    <a:ea typeface="楷体_GB2312" pitchFamily="49" charset="-122"/>
                  </a:rPr>
                  <a:t>3</a:t>
                </a:r>
                <a:endParaRPr kumimoji="1" lang="en-US" altLang="zh-CN" sz="2000" b="1" i="1" baseline="-30000">
                  <a:solidFill>
                    <a:srgbClr val="0000FF"/>
                  </a:solidFill>
                  <a:latin typeface="Times New Roman" panose="02020603050405020304" pitchFamily="18" charset="0"/>
                  <a:ea typeface="楷体_GB2312" pitchFamily="49" charset="-122"/>
                </a:endParaRPr>
              </a:p>
            </p:txBody>
          </p:sp>
          <p:sp>
            <p:nvSpPr>
              <p:cNvPr id="54303" name="Rectangle 18"/>
              <p:cNvSpPr>
                <a:spLocks noChangeArrowheads="1"/>
              </p:cNvSpPr>
              <p:nvPr/>
            </p:nvSpPr>
            <p:spPr bwMode="auto">
              <a:xfrm>
                <a:off x="4224" y="3312"/>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en-US" altLang="zh-CN" sz="2000" b="1" baseline="-30000">
                    <a:solidFill>
                      <a:srgbClr val="0000FF"/>
                    </a:solidFill>
                    <a:latin typeface="Times New Roman" panose="02020603050405020304" pitchFamily="18" charset="0"/>
                    <a:ea typeface="楷体_GB2312" pitchFamily="49" charset="-122"/>
                  </a:rPr>
                  <a:t>3</a:t>
                </a:r>
                <a:endParaRPr kumimoji="1" lang="en-US" altLang="zh-CN" sz="2000" b="1" i="1" baseline="-30000">
                  <a:solidFill>
                    <a:srgbClr val="0000FF"/>
                  </a:solidFill>
                  <a:latin typeface="Times New Roman" panose="02020603050405020304" pitchFamily="18" charset="0"/>
                  <a:ea typeface="楷体_GB2312" pitchFamily="49" charset="-122"/>
                </a:endParaRPr>
              </a:p>
            </p:txBody>
          </p:sp>
          <p:sp>
            <p:nvSpPr>
              <p:cNvPr id="54304" name="Rectangle 19"/>
              <p:cNvSpPr>
                <a:spLocks noChangeArrowheads="1"/>
              </p:cNvSpPr>
              <p:nvPr/>
            </p:nvSpPr>
            <p:spPr bwMode="auto">
              <a:xfrm>
                <a:off x="4224" y="1920"/>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en-US" altLang="zh-CN" sz="2000" b="1" baseline="-30000">
                    <a:solidFill>
                      <a:srgbClr val="0000FF"/>
                    </a:solidFill>
                    <a:latin typeface="Times New Roman" panose="02020603050405020304" pitchFamily="18" charset="0"/>
                    <a:ea typeface="楷体_GB2312" pitchFamily="49" charset="-122"/>
                  </a:rPr>
                  <a:t>3</a:t>
                </a:r>
                <a:endParaRPr kumimoji="1" lang="en-US" altLang="zh-CN" sz="2000" b="1" i="1" baseline="-30000">
                  <a:solidFill>
                    <a:srgbClr val="0000FF"/>
                  </a:solidFill>
                  <a:latin typeface="Times New Roman" panose="02020603050405020304" pitchFamily="18" charset="0"/>
                  <a:ea typeface="楷体_GB2312" pitchFamily="49" charset="-122"/>
                </a:endParaRPr>
              </a:p>
            </p:txBody>
          </p:sp>
        </p:grpSp>
        <p:grpSp>
          <p:nvGrpSpPr>
            <p:cNvPr id="54282" name="Group 20"/>
            <p:cNvGrpSpPr/>
            <p:nvPr/>
          </p:nvGrpSpPr>
          <p:grpSpPr bwMode="auto">
            <a:xfrm>
              <a:off x="4409" y="1491"/>
              <a:ext cx="310" cy="2304"/>
              <a:chOff x="4150" y="1584"/>
              <a:chExt cx="310" cy="2304"/>
            </a:xfrm>
          </p:grpSpPr>
          <p:sp>
            <p:nvSpPr>
              <p:cNvPr id="54289" name="Line 21"/>
              <p:cNvSpPr>
                <a:spLocks noChangeShapeType="1"/>
              </p:cNvSpPr>
              <p:nvPr/>
            </p:nvSpPr>
            <p:spPr bwMode="auto">
              <a:xfrm rot="5400000">
                <a:off x="4032" y="1728"/>
                <a:ext cx="288"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54290" name="Line 22"/>
              <p:cNvSpPr>
                <a:spLocks noChangeShapeType="1"/>
              </p:cNvSpPr>
              <p:nvPr/>
            </p:nvSpPr>
            <p:spPr bwMode="auto">
              <a:xfrm rot="16200000" flipV="1">
                <a:off x="4032" y="3744"/>
                <a:ext cx="288"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54291" name="Rectangle 23"/>
              <p:cNvSpPr>
                <a:spLocks noChangeArrowheads="1"/>
              </p:cNvSpPr>
              <p:nvPr/>
            </p:nvSpPr>
            <p:spPr bwMode="auto">
              <a:xfrm>
                <a:off x="4150" y="3648"/>
                <a:ext cx="3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en-US" altLang="zh-CN" sz="2000" b="1" baseline="-25000">
                    <a:solidFill>
                      <a:srgbClr val="0000FF"/>
                    </a:solidFill>
                    <a:latin typeface="Times New Roman" panose="02020603050405020304" pitchFamily="18" charset="0"/>
                    <a:ea typeface="楷体_GB2312" pitchFamily="49" charset="-122"/>
                    <a:sym typeface="Symbol" panose="05050102010706020507" pitchFamily="18" charset="2"/>
                  </a:rPr>
                  <a:t>1</a:t>
                </a:r>
                <a:endParaRPr kumimoji="1" lang="en-US" altLang="zh-CN" sz="2000" b="1" baseline="-25000">
                  <a:solidFill>
                    <a:srgbClr val="0000FF"/>
                  </a:solidFill>
                  <a:latin typeface="Times New Roman" panose="02020603050405020304" pitchFamily="18" charset="0"/>
                  <a:ea typeface="楷体_GB2312" pitchFamily="49" charset="-122"/>
                </a:endParaRPr>
              </a:p>
            </p:txBody>
          </p:sp>
          <p:sp>
            <p:nvSpPr>
              <p:cNvPr id="54292" name="Rectangle 24"/>
              <p:cNvSpPr>
                <a:spLocks noChangeArrowheads="1"/>
              </p:cNvSpPr>
              <p:nvPr/>
            </p:nvSpPr>
            <p:spPr bwMode="auto">
              <a:xfrm>
                <a:off x="4150" y="1632"/>
                <a:ext cx="3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en-US" altLang="zh-CN" sz="2000" b="1" baseline="-25000">
                    <a:solidFill>
                      <a:srgbClr val="0000FF"/>
                    </a:solidFill>
                    <a:latin typeface="Times New Roman" panose="02020603050405020304" pitchFamily="18" charset="0"/>
                    <a:ea typeface="楷体_GB2312" pitchFamily="49" charset="-122"/>
                    <a:sym typeface="Symbol" panose="05050102010706020507" pitchFamily="18" charset="2"/>
                  </a:rPr>
                  <a:t>1</a:t>
                </a:r>
                <a:endParaRPr kumimoji="1" lang="en-US" altLang="zh-CN" sz="2000" b="1" baseline="-25000">
                  <a:solidFill>
                    <a:srgbClr val="0000FF"/>
                  </a:solidFill>
                  <a:latin typeface="Times New Roman" panose="02020603050405020304" pitchFamily="18" charset="0"/>
                  <a:ea typeface="楷体_GB2312" pitchFamily="49" charset="-122"/>
                </a:endParaRPr>
              </a:p>
            </p:txBody>
          </p:sp>
        </p:grpSp>
        <p:grpSp>
          <p:nvGrpSpPr>
            <p:cNvPr id="54283" name="Group 25"/>
            <p:cNvGrpSpPr/>
            <p:nvPr/>
          </p:nvGrpSpPr>
          <p:grpSpPr bwMode="auto">
            <a:xfrm>
              <a:off x="3331" y="1443"/>
              <a:ext cx="833" cy="1020"/>
              <a:chOff x="3504" y="1680"/>
              <a:chExt cx="833" cy="1020"/>
            </a:xfrm>
          </p:grpSpPr>
          <p:sp>
            <p:nvSpPr>
              <p:cNvPr id="54287" name="Line 26"/>
              <p:cNvSpPr>
                <a:spLocks noChangeShapeType="1"/>
              </p:cNvSpPr>
              <p:nvPr/>
            </p:nvSpPr>
            <p:spPr bwMode="auto">
              <a:xfrm flipH="1" flipV="1">
                <a:off x="3761" y="2697"/>
                <a:ext cx="576" cy="3"/>
              </a:xfrm>
              <a:prstGeom prst="line">
                <a:avLst/>
              </a:prstGeom>
              <a:noFill/>
              <a:ln w="28575">
                <a:solidFill>
                  <a:srgbClr val="FE101B"/>
                </a:solidFill>
                <a:round/>
                <a:tailEnd type="non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54288" name="Text Box 27"/>
              <p:cNvSpPr txBox="1">
                <a:spLocks noChangeArrowheads="1"/>
              </p:cNvSpPr>
              <p:nvPr/>
            </p:nvSpPr>
            <p:spPr bwMode="auto">
              <a:xfrm>
                <a:off x="3504" y="1680"/>
                <a:ext cx="672" cy="466"/>
              </a:xfrm>
              <a:prstGeom prst="rect">
                <a:avLst/>
              </a:prstGeom>
              <a:solidFill>
                <a:schemeClr val="folHlink"/>
              </a:solidFill>
              <a:ln w="9525">
                <a:solidFill>
                  <a:schemeClr val="tx1"/>
                </a:solidFill>
                <a:miter lim="800000"/>
                <a:tailEnd type="none" w="sm" len="lg"/>
              </a:ln>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sz="2400" b="1">
                    <a:solidFill>
                      <a:srgbClr val="FE101B"/>
                    </a:solidFill>
                    <a:latin typeface="Times New Roman" panose="02020603050405020304" pitchFamily="18" charset="0"/>
                    <a:ea typeface="楷体_GB2312" pitchFamily="49" charset="-122"/>
                  </a:rPr>
                  <a:t>打开</a:t>
                </a:r>
                <a:r>
                  <a:rPr kumimoji="1" lang="zh-CN" altLang="en-US" sz="2400" b="1">
                    <a:solidFill>
                      <a:srgbClr val="0000FF"/>
                    </a:solidFill>
                    <a:latin typeface="Times New Roman" panose="02020603050405020304" pitchFamily="18" charset="0"/>
                    <a:ea typeface="楷体_GB2312" pitchFamily="49" charset="-122"/>
                  </a:rPr>
                  <a:t>排水阀</a:t>
                </a:r>
                <a:endParaRPr kumimoji="1" lang="zh-CN" altLang="en-US" sz="2400" b="1">
                  <a:solidFill>
                    <a:srgbClr val="0000FF"/>
                  </a:solidFill>
                  <a:latin typeface="Times New Roman" panose="02020603050405020304" pitchFamily="18" charset="0"/>
                  <a:ea typeface="楷体_GB2312" pitchFamily="49" charset="-122"/>
                </a:endParaRPr>
              </a:p>
            </p:txBody>
          </p:sp>
        </p:grpSp>
        <p:grpSp>
          <p:nvGrpSpPr>
            <p:cNvPr id="54284" name="Group 28"/>
            <p:cNvGrpSpPr/>
            <p:nvPr/>
          </p:nvGrpSpPr>
          <p:grpSpPr bwMode="auto">
            <a:xfrm>
              <a:off x="3331" y="1443"/>
              <a:ext cx="849" cy="934"/>
              <a:chOff x="3504" y="1680"/>
              <a:chExt cx="849" cy="934"/>
            </a:xfrm>
          </p:grpSpPr>
          <p:sp>
            <p:nvSpPr>
              <p:cNvPr id="54285" name="Line 29"/>
              <p:cNvSpPr>
                <a:spLocks noChangeShapeType="1"/>
              </p:cNvSpPr>
              <p:nvPr/>
            </p:nvSpPr>
            <p:spPr bwMode="auto">
              <a:xfrm flipH="1" flipV="1">
                <a:off x="3936" y="2160"/>
                <a:ext cx="417" cy="454"/>
              </a:xfrm>
              <a:prstGeom prst="line">
                <a:avLst/>
              </a:prstGeom>
              <a:noFill/>
              <a:ln w="28575">
                <a:solidFill>
                  <a:srgbClr val="FE101B"/>
                </a:solidFill>
                <a:round/>
                <a:tailEnd type="non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54286" name="Text Box 30"/>
              <p:cNvSpPr txBox="1">
                <a:spLocks noChangeArrowheads="1"/>
              </p:cNvSpPr>
              <p:nvPr/>
            </p:nvSpPr>
            <p:spPr bwMode="auto">
              <a:xfrm>
                <a:off x="3504" y="1680"/>
                <a:ext cx="672" cy="466"/>
              </a:xfrm>
              <a:prstGeom prst="rect">
                <a:avLst/>
              </a:prstGeom>
              <a:solidFill>
                <a:srgbClr val="FFFF99"/>
              </a:solidFill>
              <a:ln w="9525">
                <a:solidFill>
                  <a:schemeClr val="tx1"/>
                </a:solidFill>
                <a:miter lim="800000"/>
                <a:tailEnd type="none" w="sm" len="lg"/>
              </a:ln>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sz="2400" b="1">
                    <a:solidFill>
                      <a:srgbClr val="FE101B"/>
                    </a:solidFill>
                    <a:latin typeface="Times New Roman" panose="02020603050405020304" pitchFamily="18" charset="0"/>
                    <a:ea typeface="楷体_GB2312" pitchFamily="49" charset="-122"/>
                  </a:rPr>
                  <a:t>关闭</a:t>
                </a:r>
                <a:r>
                  <a:rPr kumimoji="1" lang="zh-CN" altLang="en-US" sz="2400" b="1">
                    <a:solidFill>
                      <a:srgbClr val="0000FF"/>
                    </a:solidFill>
                    <a:latin typeface="Times New Roman" panose="02020603050405020304" pitchFamily="18" charset="0"/>
                    <a:ea typeface="楷体_GB2312" pitchFamily="49" charset="-122"/>
                  </a:rPr>
                  <a:t>排水阀</a:t>
                </a:r>
                <a:endParaRPr kumimoji="1" lang="zh-CN" altLang="en-US" sz="2400" b="1">
                  <a:solidFill>
                    <a:srgbClr val="0000FF"/>
                  </a:solidFill>
                  <a:latin typeface="Times New Roman" panose="02020603050405020304" pitchFamily="18" charset="0"/>
                  <a:ea typeface="楷体_GB2312" pitchFamily="49" charset="-122"/>
                </a:endParaRPr>
              </a:p>
            </p:txBody>
          </p:sp>
        </p:grpSp>
      </p:grpSp>
      <p:graphicFrame>
        <p:nvGraphicFramePr>
          <p:cNvPr id="144470" name="Object 86"/>
          <p:cNvGraphicFramePr>
            <a:graphicFrameLocks noGrp="1" noChangeAspect="1"/>
          </p:cNvGraphicFramePr>
          <p:nvPr>
            <p:ph sz="half" idx="2"/>
          </p:nvPr>
        </p:nvGraphicFramePr>
        <p:xfrm>
          <a:off x="4890896" y="5373216"/>
          <a:ext cx="1871663" cy="863600"/>
        </p:xfrm>
        <a:graphic>
          <a:graphicData uri="http://schemas.openxmlformats.org/presentationml/2006/ole">
            <mc:AlternateContent xmlns:mc="http://schemas.openxmlformats.org/markup-compatibility/2006">
              <mc:Choice xmlns:v="urn:schemas-microsoft-com:vml" Requires="v">
                <p:oleObj spid="_x0000_s138264" name="公式" r:id="rId2" imgW="609600" imgH="254000" progId="Equation.3">
                  <p:embed/>
                </p:oleObj>
              </mc:Choice>
              <mc:Fallback>
                <p:oleObj name="公式" r:id="rId2" imgW="609600" imgH="254000" progId="Equation.3">
                  <p:embed/>
                  <p:pic>
                    <p:nvPicPr>
                      <p:cNvPr id="0" name="Object 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0896" y="5373216"/>
                        <a:ext cx="1871663" cy="863600"/>
                      </a:xfrm>
                      <a:prstGeom prst="rect">
                        <a:avLst/>
                      </a:prstGeom>
                      <a:solidFill>
                        <a:srgbClr val="000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 name="Text Box 25"/>
          <p:cNvSpPr txBox="1">
            <a:spLocks noChangeArrowheads="1"/>
          </p:cNvSpPr>
          <p:nvPr/>
        </p:nvSpPr>
        <p:spPr bwMode="auto">
          <a:xfrm>
            <a:off x="4397184" y="1854200"/>
            <a:ext cx="1066800" cy="739775"/>
          </a:xfrm>
          <a:prstGeom prst="rect">
            <a:avLst/>
          </a:prstGeom>
          <a:solidFill>
            <a:srgbClr val="FFFF99"/>
          </a:solidFill>
          <a:ln w="9525">
            <a:solidFill>
              <a:schemeClr val="tx1"/>
            </a:solidFill>
            <a:miter lim="800000"/>
            <a:tailEnd type="none" w="sm" len="lg"/>
          </a:ln>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sz="2400" b="1" dirty="0">
                <a:solidFill>
                  <a:srgbClr val="FE101B"/>
                </a:solidFill>
                <a:latin typeface="Times New Roman" panose="02020603050405020304" pitchFamily="18" charset="0"/>
                <a:ea typeface="楷体_GB2312" pitchFamily="49" charset="-122"/>
              </a:rPr>
              <a:t>打开</a:t>
            </a:r>
            <a:r>
              <a:rPr kumimoji="1" lang="zh-CN" altLang="en-US" sz="2400" b="1" dirty="0">
                <a:solidFill>
                  <a:srgbClr val="0000FF"/>
                </a:solidFill>
                <a:latin typeface="Times New Roman" panose="02020603050405020304" pitchFamily="18" charset="0"/>
                <a:ea typeface="楷体_GB2312" pitchFamily="49" charset="-122"/>
              </a:rPr>
              <a:t>排水阀</a:t>
            </a:r>
            <a:endParaRPr kumimoji="1" lang="zh-CN" altLang="en-US" sz="2400" b="1" dirty="0">
              <a:solidFill>
                <a:srgbClr val="0000FF"/>
              </a:solidFill>
              <a:latin typeface="Times New Roman" panose="02020603050405020304" pitchFamily="18" charset="0"/>
              <a:ea typeface="楷体_GB2312" pitchFamily="49" charset="-122"/>
            </a:endParaRPr>
          </a:p>
        </p:txBody>
      </p:sp>
      <p:sp>
        <p:nvSpPr>
          <p:cNvPr id="35" name="Rectangle 6"/>
          <p:cNvSpPr>
            <a:spLocks noChangeArrowheads="1"/>
          </p:cNvSpPr>
          <p:nvPr/>
        </p:nvSpPr>
        <p:spPr bwMode="auto">
          <a:xfrm>
            <a:off x="0" y="-8255"/>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§5.3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土的抗剪强度试验</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4388">
                                            <p:txEl>
                                              <p:pRg st="0" end="0"/>
                                            </p:txEl>
                                          </p:spTgt>
                                        </p:tgtEl>
                                        <p:attrNameLst>
                                          <p:attrName>style.visibility</p:attrName>
                                        </p:attrNameLst>
                                      </p:cBhvr>
                                      <p:to>
                                        <p:strVal val="visible"/>
                                      </p:to>
                                    </p:set>
                                    <p:anim calcmode="lin" valueType="num">
                                      <p:cBhvr additive="base">
                                        <p:cTn id="7" dur="500" fill="hold"/>
                                        <p:tgtEl>
                                          <p:spTgt spid="14438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43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4388">
                                            <p:txEl>
                                              <p:pRg st="1" end="1"/>
                                            </p:txEl>
                                          </p:spTgt>
                                        </p:tgtEl>
                                        <p:attrNameLst>
                                          <p:attrName>style.visibility</p:attrName>
                                        </p:attrNameLst>
                                      </p:cBhvr>
                                      <p:to>
                                        <p:strVal val="visible"/>
                                      </p:to>
                                    </p:set>
                                    <p:anim calcmode="lin" valueType="num">
                                      <p:cBhvr additive="base">
                                        <p:cTn id="13" dur="500" fill="hold"/>
                                        <p:tgtEl>
                                          <p:spTgt spid="14438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438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4388">
                                            <p:txEl>
                                              <p:pRg st="2" end="2"/>
                                            </p:txEl>
                                          </p:spTgt>
                                        </p:tgtEl>
                                        <p:attrNameLst>
                                          <p:attrName>style.visibility</p:attrName>
                                        </p:attrNameLst>
                                      </p:cBhvr>
                                      <p:to>
                                        <p:strVal val="visible"/>
                                      </p:to>
                                    </p:set>
                                    <p:anim calcmode="lin" valueType="num">
                                      <p:cBhvr additive="base">
                                        <p:cTn id="19" dur="500" fill="hold"/>
                                        <p:tgtEl>
                                          <p:spTgt spid="14438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438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44470"/>
                                        </p:tgtEl>
                                        <p:attrNameLst>
                                          <p:attrName>style.visibility</p:attrName>
                                        </p:attrNameLst>
                                      </p:cBhvr>
                                      <p:to>
                                        <p:strVal val="visible"/>
                                      </p:to>
                                    </p:set>
                                    <p:animEffect transition="in" filter="wipe(left)">
                                      <p:cBhvr>
                                        <p:cTn id="25" dur="500"/>
                                        <p:tgtEl>
                                          <p:spTgt spid="144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autoUpdateAnimBg="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99592" y="836712"/>
            <a:ext cx="2333327" cy="469677"/>
          </a:xfrm>
        </p:spPr>
        <p:txBody>
          <a:bodyPr lIns="0" tIns="0" rIns="0" bIns="0"/>
          <a:lstStyle/>
          <a:p>
            <a:pPr eaLnBrk="1" hangingPunct="1"/>
            <a:r>
              <a:rPr lang="zh-CN" altLang="en-US" sz="2400" b="1" dirty="0">
                <a:solidFill>
                  <a:schemeClr val="tx1"/>
                </a:solidFill>
                <a:latin typeface="+mn-ea"/>
                <a:ea typeface="+mn-ea"/>
              </a:rPr>
              <a:t>三轴试验优缺点</a:t>
            </a:r>
            <a:endParaRPr lang="zh-CN" altLang="en-US" sz="2400" b="1" dirty="0">
              <a:solidFill>
                <a:schemeClr val="tx1"/>
              </a:solidFill>
              <a:latin typeface="+mn-ea"/>
              <a:ea typeface="+mn-ea"/>
            </a:endParaRPr>
          </a:p>
        </p:txBody>
      </p:sp>
      <p:sp>
        <p:nvSpPr>
          <p:cNvPr id="51203" name="Rectangle 3"/>
          <p:cNvSpPr>
            <a:spLocks noGrp="1" noChangeArrowheads="1"/>
          </p:cNvSpPr>
          <p:nvPr>
            <p:ph type="body" idx="1"/>
          </p:nvPr>
        </p:nvSpPr>
        <p:spPr>
          <a:xfrm>
            <a:off x="872977" y="1628800"/>
            <a:ext cx="7562800" cy="4416896"/>
          </a:xfrm>
        </p:spPr>
        <p:txBody>
          <a:bodyPr/>
          <a:lstStyle/>
          <a:p>
            <a:pPr eaLnBrk="1" hangingPunct="1">
              <a:lnSpc>
                <a:spcPct val="150000"/>
              </a:lnSpc>
            </a:pPr>
            <a:r>
              <a:rPr lang="zh-CN" altLang="en-US" sz="2400" b="1" dirty="0">
                <a:solidFill>
                  <a:srgbClr val="FE101B"/>
                </a:solidFill>
                <a:latin typeface="Times New Roman" panose="02020603050405020304" pitchFamily="18" charset="0"/>
                <a:cs typeface="Times New Roman" panose="02020603050405020304" pitchFamily="18" charset="0"/>
              </a:rPr>
              <a:t>优点：</a:t>
            </a:r>
            <a:endParaRPr lang="zh-CN" altLang="en-US" sz="2400" b="1" dirty="0">
              <a:solidFill>
                <a:srgbClr val="FE101B"/>
              </a:solidFill>
              <a:latin typeface="Times New Roman" panose="02020603050405020304" pitchFamily="18" charset="0"/>
              <a:cs typeface="Times New Roman" panose="02020603050405020304" pitchFamily="18" charset="0"/>
            </a:endParaRPr>
          </a:p>
          <a:p>
            <a:pPr eaLnBrk="1" hangingPunct="1">
              <a:lnSpc>
                <a:spcPct val="150000"/>
              </a:lnSpc>
              <a:buFont typeface="Wingdings" panose="05000000000000000000" pitchFamily="2" charset="2"/>
              <a:buNone/>
            </a:pPr>
            <a:r>
              <a:rPr lang="zh-CN" altLang="en-US" sz="2400" b="1" dirty="0">
                <a:solidFill>
                  <a:srgbClr val="009999"/>
                </a:solidFill>
                <a:latin typeface="Times New Roman" panose="02020603050405020304" pitchFamily="18" charset="0"/>
                <a:cs typeface="Times New Roman" panose="02020603050405020304" pitchFamily="18" charset="0"/>
              </a:rPr>
              <a:t>①试验中能严格控制试样排水条件，量测孔隙水压力</a:t>
            </a:r>
            <a:endParaRPr lang="zh-CN" altLang="en-US" sz="2400" b="1" dirty="0">
              <a:solidFill>
                <a:srgbClr val="009999"/>
              </a:solidFill>
              <a:latin typeface="Times New Roman" panose="02020603050405020304" pitchFamily="18" charset="0"/>
              <a:cs typeface="Times New Roman" panose="02020603050405020304" pitchFamily="18" charset="0"/>
            </a:endParaRPr>
          </a:p>
          <a:p>
            <a:pPr eaLnBrk="1" hangingPunct="1">
              <a:lnSpc>
                <a:spcPct val="150000"/>
              </a:lnSpc>
              <a:buFont typeface="Wingdings" panose="05000000000000000000" pitchFamily="2" charset="2"/>
              <a:buNone/>
            </a:pPr>
            <a:r>
              <a:rPr lang="zh-CN" altLang="en-US" sz="2400" b="1" dirty="0">
                <a:solidFill>
                  <a:srgbClr val="009999"/>
                </a:solidFill>
                <a:latin typeface="Times New Roman" panose="02020603050405020304" pitchFamily="18" charset="0"/>
                <a:cs typeface="Times New Roman" panose="02020603050405020304" pitchFamily="18" charset="0"/>
              </a:rPr>
              <a:t>②应力状态明确，破裂面一般在土样最薄弱处</a:t>
            </a:r>
            <a:endParaRPr lang="zh-CN" altLang="en-US" sz="2400" b="1" dirty="0">
              <a:solidFill>
                <a:srgbClr val="009999"/>
              </a:solidFill>
              <a:latin typeface="Times New Roman" panose="02020603050405020304" pitchFamily="18" charset="0"/>
              <a:cs typeface="Times New Roman" panose="02020603050405020304" pitchFamily="18" charset="0"/>
            </a:endParaRPr>
          </a:p>
          <a:p>
            <a:pPr eaLnBrk="1" hangingPunct="1">
              <a:lnSpc>
                <a:spcPct val="150000"/>
              </a:lnSpc>
              <a:buFont typeface="Wingdings" panose="05000000000000000000" pitchFamily="2" charset="2"/>
              <a:buNone/>
            </a:pPr>
            <a:r>
              <a:rPr lang="zh-CN" altLang="en-US" sz="2400" b="1" dirty="0">
                <a:solidFill>
                  <a:srgbClr val="009999"/>
                </a:solidFill>
                <a:latin typeface="Times New Roman" panose="02020603050405020304" pitchFamily="18" charset="0"/>
                <a:cs typeface="Times New Roman" panose="02020603050405020304" pitchFamily="18" charset="0"/>
              </a:rPr>
              <a:t> </a:t>
            </a:r>
            <a:endParaRPr lang="zh-CN" altLang="en-US" sz="2400" b="1" dirty="0">
              <a:solidFill>
                <a:srgbClr val="009999"/>
              </a:solidFill>
              <a:latin typeface="Times New Roman" panose="02020603050405020304" pitchFamily="18" charset="0"/>
              <a:cs typeface="Times New Roman" panose="02020603050405020304" pitchFamily="18" charset="0"/>
            </a:endParaRPr>
          </a:p>
          <a:p>
            <a:pPr eaLnBrk="1" hangingPunct="1">
              <a:lnSpc>
                <a:spcPct val="150000"/>
              </a:lnSpc>
            </a:pPr>
            <a:r>
              <a:rPr lang="zh-CN" altLang="en-US" sz="2400" b="1" dirty="0">
                <a:solidFill>
                  <a:srgbClr val="FE101B"/>
                </a:solidFill>
                <a:latin typeface="Times New Roman" panose="02020603050405020304" pitchFamily="18" charset="0"/>
                <a:cs typeface="Times New Roman" panose="02020603050405020304" pitchFamily="18" charset="0"/>
              </a:rPr>
              <a:t>缺点：</a:t>
            </a:r>
            <a:endParaRPr lang="zh-CN" altLang="en-US" sz="2400" b="1" dirty="0">
              <a:solidFill>
                <a:srgbClr val="FE101B"/>
              </a:solidFill>
              <a:latin typeface="Times New Roman" panose="02020603050405020304" pitchFamily="18" charset="0"/>
              <a:cs typeface="Times New Roman" panose="02020603050405020304" pitchFamily="18" charset="0"/>
            </a:endParaRPr>
          </a:p>
          <a:p>
            <a:pPr eaLnBrk="1" hangingPunct="1">
              <a:lnSpc>
                <a:spcPct val="150000"/>
              </a:lnSpc>
              <a:buFont typeface="Wingdings" panose="05000000000000000000" pitchFamily="2" charset="2"/>
              <a:buNone/>
            </a:pPr>
            <a:r>
              <a:rPr lang="zh-CN" altLang="en-US" sz="2400" b="1" dirty="0">
                <a:solidFill>
                  <a:srgbClr val="009999"/>
                </a:solidFill>
                <a:latin typeface="Times New Roman" panose="02020603050405020304" pitchFamily="18" charset="0"/>
                <a:cs typeface="Times New Roman" panose="02020603050405020304" pitchFamily="18" charset="0"/>
              </a:rPr>
              <a:t>①试验仪器复杂，操作技术要求高，试样制备较复杂 </a:t>
            </a:r>
            <a:endParaRPr lang="zh-CN" altLang="en-US" sz="2400" b="1" dirty="0">
              <a:solidFill>
                <a:srgbClr val="009999"/>
              </a:solidFill>
              <a:latin typeface="Times New Roman" panose="02020603050405020304" pitchFamily="18" charset="0"/>
              <a:cs typeface="Times New Roman" panose="02020603050405020304" pitchFamily="18" charset="0"/>
            </a:endParaRPr>
          </a:p>
          <a:p>
            <a:pPr eaLnBrk="1" hangingPunct="1">
              <a:lnSpc>
                <a:spcPct val="150000"/>
              </a:lnSpc>
              <a:buFont typeface="Wingdings" panose="05000000000000000000" pitchFamily="2" charset="2"/>
              <a:buNone/>
            </a:pPr>
            <a:r>
              <a:rPr lang="zh-CN" altLang="en-US" sz="2400" b="1" dirty="0">
                <a:solidFill>
                  <a:srgbClr val="009999"/>
                </a:solidFill>
                <a:latin typeface="Times New Roman" panose="02020603050405020304" pitchFamily="18" charset="0"/>
                <a:cs typeface="Times New Roman" panose="02020603050405020304" pitchFamily="18" charset="0"/>
              </a:rPr>
              <a:t>②试验在</a:t>
            </a:r>
            <a:r>
              <a:rPr lang="zh-CN" altLang="en-US" sz="2400" b="1" i="1" dirty="0">
                <a:solidFill>
                  <a:srgbClr val="009999"/>
                </a:solidFill>
                <a:latin typeface="Times New Roman" panose="02020603050405020304" pitchFamily="18" charset="0"/>
                <a:cs typeface="Times New Roman" panose="02020603050405020304" pitchFamily="18" charset="0"/>
                <a:sym typeface="Symbol" panose="05050102010706020507" pitchFamily="18" charset="2"/>
              </a:rPr>
              <a:t></a:t>
            </a:r>
            <a:r>
              <a:rPr lang="zh-CN" altLang="en-US" sz="2400" b="1" baseline="-30000" dirty="0">
                <a:solidFill>
                  <a:srgbClr val="009999"/>
                </a:solidFill>
                <a:latin typeface="Times New Roman" panose="02020603050405020304" pitchFamily="18" charset="0"/>
                <a:cs typeface="Times New Roman" panose="02020603050405020304" pitchFamily="18" charset="0"/>
              </a:rPr>
              <a:t>2</a:t>
            </a:r>
            <a:r>
              <a:rPr lang="zh-CN" altLang="en-US" sz="2400" b="1" dirty="0">
                <a:solidFill>
                  <a:srgbClr val="009999"/>
                </a:solidFill>
                <a:latin typeface="Times New Roman" panose="02020603050405020304" pitchFamily="18" charset="0"/>
                <a:cs typeface="Times New Roman" panose="02020603050405020304" pitchFamily="18" charset="0"/>
              </a:rPr>
              <a:t>=</a:t>
            </a:r>
            <a:r>
              <a:rPr lang="zh-CN" altLang="en-US" sz="2400" b="1" i="1" dirty="0">
                <a:solidFill>
                  <a:srgbClr val="009999"/>
                </a:solidFill>
                <a:latin typeface="Times New Roman" panose="02020603050405020304" pitchFamily="18" charset="0"/>
                <a:cs typeface="Times New Roman" panose="02020603050405020304" pitchFamily="18" charset="0"/>
                <a:sym typeface="Symbol" panose="05050102010706020507" pitchFamily="18" charset="2"/>
              </a:rPr>
              <a:t></a:t>
            </a:r>
            <a:r>
              <a:rPr lang="zh-CN" altLang="en-US" sz="2400" b="1" baseline="-30000" dirty="0">
                <a:solidFill>
                  <a:srgbClr val="009999"/>
                </a:solidFill>
                <a:latin typeface="Times New Roman" panose="02020603050405020304" pitchFamily="18" charset="0"/>
                <a:cs typeface="Times New Roman" panose="02020603050405020304" pitchFamily="18" charset="0"/>
              </a:rPr>
              <a:t>3</a:t>
            </a:r>
            <a:r>
              <a:rPr lang="zh-CN" altLang="en-US" sz="2400" b="1" dirty="0">
                <a:solidFill>
                  <a:srgbClr val="009999"/>
                </a:solidFill>
                <a:latin typeface="Times New Roman" panose="02020603050405020304" pitchFamily="18" charset="0"/>
                <a:cs typeface="Times New Roman" panose="02020603050405020304" pitchFamily="18" charset="0"/>
              </a:rPr>
              <a:t>的轴对称条件下进行</a:t>
            </a:r>
            <a:endParaRPr lang="zh-CN" altLang="en-US" sz="2400" dirty="0">
              <a:solidFill>
                <a:srgbClr val="009999"/>
              </a:solidFill>
              <a:latin typeface="Times New Roman" panose="02020603050405020304" pitchFamily="18" charset="0"/>
              <a:cs typeface="Times New Roman" panose="02020603050405020304" pitchFamily="18" charset="0"/>
            </a:endParaRPr>
          </a:p>
        </p:txBody>
      </p:sp>
      <p:sp>
        <p:nvSpPr>
          <p:cNvPr id="5" name="Rectangle 6"/>
          <p:cNvSpPr>
            <a:spLocks noChangeArrowheads="1"/>
          </p:cNvSpPr>
          <p:nvPr/>
        </p:nvSpPr>
        <p:spPr bwMode="auto">
          <a:xfrm>
            <a:off x="0" y="-8255"/>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§5.3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土的抗剪强度试验</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12" dur="500"/>
                                        <p:tgtEl>
                                          <p:spTgt spid="51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blinds(horizontal)">
                                      <p:cBhvr>
                                        <p:cTn id="17" dur="500"/>
                                        <p:tgtEl>
                                          <p:spTgt spid="51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blinds(horizontal)">
                                      <p:cBhvr>
                                        <p:cTn id="22" dur="500"/>
                                        <p:tgtEl>
                                          <p:spTgt spid="512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203">
                                            <p:txEl>
                                              <p:pRg st="4" end="4"/>
                                            </p:txEl>
                                          </p:spTgt>
                                        </p:tgtEl>
                                        <p:attrNameLst>
                                          <p:attrName>style.visibility</p:attrName>
                                        </p:attrNameLst>
                                      </p:cBhvr>
                                      <p:to>
                                        <p:strVal val="visible"/>
                                      </p:to>
                                    </p:set>
                                    <p:animEffect transition="in" filter="blinds(horizontal)">
                                      <p:cBhvr>
                                        <p:cTn id="27" dur="500"/>
                                        <p:tgtEl>
                                          <p:spTgt spid="512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1203">
                                            <p:txEl>
                                              <p:pRg st="5" end="5"/>
                                            </p:txEl>
                                          </p:spTgt>
                                        </p:tgtEl>
                                        <p:attrNameLst>
                                          <p:attrName>style.visibility</p:attrName>
                                        </p:attrNameLst>
                                      </p:cBhvr>
                                      <p:to>
                                        <p:strVal val="visible"/>
                                      </p:to>
                                    </p:set>
                                    <p:animEffect transition="in" filter="blinds(horizontal)">
                                      <p:cBhvr>
                                        <p:cTn id="32" dur="500"/>
                                        <p:tgtEl>
                                          <p:spTgt spid="512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1203">
                                            <p:txEl>
                                              <p:pRg st="6" end="6"/>
                                            </p:txEl>
                                          </p:spTgt>
                                        </p:tgtEl>
                                        <p:attrNameLst>
                                          <p:attrName>style.visibility</p:attrName>
                                        </p:attrNameLst>
                                      </p:cBhvr>
                                      <p:to>
                                        <p:strVal val="visible"/>
                                      </p:to>
                                    </p:set>
                                    <p:animEffect transition="in" filter="blinds(horizontal)">
                                      <p:cBhvr>
                                        <p:cTn id="37" dur="500"/>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9750" y="549275"/>
            <a:ext cx="2932113" cy="431800"/>
          </a:xfrm>
          <a:solidFill>
            <a:srgbClr val="FFC000"/>
          </a:solidFill>
        </p:spPr>
        <p:txBody>
          <a:bodyPr lIns="0" tIns="0" rIns="0" bIns="0"/>
          <a:lstStyle/>
          <a:p>
            <a:pPr eaLnBrk="1" hangingPunct="1"/>
            <a:r>
              <a:rPr lang="zh-CN" altLang="en-US" sz="2400" b="1" dirty="0">
                <a:solidFill>
                  <a:schemeClr val="tx1"/>
                </a:solidFill>
                <a:latin typeface="+mn-ea"/>
                <a:ea typeface="+mn-ea"/>
              </a:rPr>
              <a:t>无侧限抗压强度试验</a:t>
            </a:r>
            <a:endParaRPr lang="zh-CN" altLang="en-US" sz="2400" b="1" dirty="0">
              <a:solidFill>
                <a:schemeClr val="tx1"/>
              </a:solidFill>
              <a:latin typeface="+mn-ea"/>
              <a:ea typeface="+mn-ea"/>
            </a:endParaRPr>
          </a:p>
        </p:txBody>
      </p:sp>
      <p:sp>
        <p:nvSpPr>
          <p:cNvPr id="81048" name="Text Box 152"/>
          <p:cNvSpPr txBox="1">
            <a:spLocks noChangeArrowheads="1"/>
          </p:cNvSpPr>
          <p:nvPr/>
        </p:nvSpPr>
        <p:spPr bwMode="auto">
          <a:xfrm>
            <a:off x="3942321" y="828805"/>
            <a:ext cx="14541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600" b="1" dirty="0">
                <a:solidFill>
                  <a:srgbClr val="0000FF"/>
                </a:solidFill>
                <a:latin typeface="幼圆" panose="02010509060101010101" pitchFamily="49" charset="-122"/>
                <a:ea typeface="幼圆" panose="02010509060101010101" pitchFamily="49" charset="-122"/>
              </a:rPr>
              <a:t>1. 仪器</a:t>
            </a:r>
            <a:endParaRPr kumimoji="1" lang="zh-CN" altLang="en-US" sz="2600" b="1" dirty="0">
              <a:solidFill>
                <a:srgbClr val="0000FF"/>
              </a:solidFill>
              <a:latin typeface="幼圆" panose="02010509060101010101" pitchFamily="49" charset="-122"/>
              <a:ea typeface="幼圆" panose="02010509060101010101" pitchFamily="49"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24353" y="2239233"/>
            <a:ext cx="1247775" cy="2971800"/>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1908073"/>
            <a:ext cx="3446711" cy="3634121"/>
          </a:xfrm>
          <a:prstGeom prst="rect">
            <a:avLst/>
          </a:prstGeom>
        </p:spPr>
      </p:pic>
      <p:pic>
        <p:nvPicPr>
          <p:cNvPr id="102" name="Picture 101" descr="网络课程 001"/>
          <p:cNvPicPr>
            <a:picLocks noChangeAspect="1" noChangeArrowheads="1"/>
          </p:cNvPicPr>
          <p:nvPr/>
        </p:nvPicPr>
        <p:blipFill rotWithShape="1">
          <a:blip r:embed="rId3">
            <a:extLst>
              <a:ext uri="{28A0092B-C50C-407E-A947-70E740481C1C}">
                <a14:useLocalDpi xmlns:a14="http://schemas.microsoft.com/office/drawing/2010/main" val="0"/>
              </a:ext>
            </a:extLst>
          </a:blip>
          <a:srcRect l="13093" t="2762" r="17670"/>
          <a:stretch>
            <a:fillRect/>
          </a:stretch>
        </p:blipFill>
        <p:spPr bwMode="auto">
          <a:xfrm>
            <a:off x="673658" y="1317755"/>
            <a:ext cx="2664296" cy="498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Rectangle 6"/>
          <p:cNvSpPr>
            <a:spLocks noChangeArrowheads="1"/>
          </p:cNvSpPr>
          <p:nvPr/>
        </p:nvSpPr>
        <p:spPr bwMode="auto">
          <a:xfrm>
            <a:off x="0" y="-8255"/>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§5.3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土的抗剪强度试验</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048"/>
                                        </p:tgtEl>
                                        <p:attrNameLst>
                                          <p:attrName>style.visibility</p:attrName>
                                        </p:attrNameLst>
                                      </p:cBhvr>
                                      <p:to>
                                        <p:strVal val="visible"/>
                                      </p:to>
                                    </p:set>
                                    <p:anim calcmode="lin" valueType="num">
                                      <p:cBhvr additive="base">
                                        <p:cTn id="7" dur="500" fill="hold"/>
                                        <p:tgtEl>
                                          <p:spTgt spid="81048"/>
                                        </p:tgtEl>
                                        <p:attrNameLst>
                                          <p:attrName>ppt_x</p:attrName>
                                        </p:attrNameLst>
                                      </p:cBhvr>
                                      <p:tavLst>
                                        <p:tav tm="0">
                                          <p:val>
                                            <p:strVal val="0-#ppt_w/2"/>
                                          </p:val>
                                        </p:tav>
                                        <p:tav tm="100000">
                                          <p:val>
                                            <p:strVal val="#ppt_x"/>
                                          </p:val>
                                        </p:tav>
                                      </p:tavLst>
                                    </p:anim>
                                    <p:anim calcmode="lin" valueType="num">
                                      <p:cBhvr additive="base">
                                        <p:cTn id="8" dur="500" fill="hold"/>
                                        <p:tgtEl>
                                          <p:spTgt spid="810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dissolve">
                                      <p:cBhvr>
                                        <p:cTn id="13"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048"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9" name="Text Box 21"/>
          <p:cNvSpPr txBox="1">
            <a:spLocks noChangeArrowheads="1"/>
          </p:cNvSpPr>
          <p:nvPr/>
        </p:nvSpPr>
        <p:spPr bwMode="auto">
          <a:xfrm>
            <a:off x="587301" y="4393256"/>
            <a:ext cx="8064896"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kumimoji="1" lang="zh-CN" altLang="en-US" sz="2000" b="1" dirty="0">
                <a:solidFill>
                  <a:srgbClr val="008000"/>
                </a:solidFill>
                <a:latin typeface="Times New Roman" panose="02020603050405020304" pitchFamily="18" charset="0"/>
                <a:ea typeface="+mn-ea"/>
                <a:cs typeface="Times New Roman" panose="02020603050405020304" pitchFamily="18" charset="0"/>
                <a:sym typeface="Wingdings" panose="05000000000000000000" pitchFamily="2" charset="2"/>
              </a:rPr>
              <a:t>（1）</a:t>
            </a:r>
            <a:r>
              <a:rPr kumimoji="1" lang="zh-CN" altLang="en-US" sz="2000" b="1" dirty="0">
                <a:solidFill>
                  <a:srgbClr val="008000"/>
                </a:solidFill>
                <a:latin typeface="Times New Roman" panose="02020603050405020304" pitchFamily="18" charset="0"/>
                <a:ea typeface="+mn-ea"/>
                <a:cs typeface="Times New Roman" panose="02020603050405020304" pitchFamily="18" charset="0"/>
              </a:rPr>
              <a:t>根据试验成果只能作出一个极限应力圆（</a:t>
            </a:r>
            <a:r>
              <a:rPr kumimoji="1" lang="zh-CN" altLang="en-US" sz="2000" b="1" i="1" dirty="0">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zh-CN" altLang="en-US" sz="2000" b="1" baseline="-30000" dirty="0">
                <a:solidFill>
                  <a:srgbClr val="008000"/>
                </a:solidFill>
                <a:latin typeface="Times New Roman" panose="02020603050405020304" pitchFamily="18" charset="0"/>
                <a:ea typeface="+mn-ea"/>
                <a:cs typeface="Times New Roman" panose="02020603050405020304" pitchFamily="18" charset="0"/>
              </a:rPr>
              <a:t>3</a:t>
            </a:r>
            <a:r>
              <a:rPr kumimoji="1" lang="zh-CN" altLang="en-US" sz="2000" b="1" dirty="0">
                <a:solidFill>
                  <a:srgbClr val="008000"/>
                </a:solidFill>
                <a:latin typeface="Times New Roman" panose="02020603050405020304" pitchFamily="18" charset="0"/>
                <a:ea typeface="+mn-ea"/>
                <a:cs typeface="Times New Roman" panose="02020603050405020304" pitchFamily="18" charset="0"/>
              </a:rPr>
              <a:t>=0，</a:t>
            </a:r>
            <a:r>
              <a:rPr kumimoji="1" lang="zh-CN" altLang="en-US" sz="2000" b="1" i="1" dirty="0">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zh-CN" altLang="en-US" sz="2000" b="1" baseline="-30000" dirty="0">
                <a:solidFill>
                  <a:srgbClr val="008000"/>
                </a:solidFill>
                <a:latin typeface="Times New Roman" panose="02020603050405020304" pitchFamily="18" charset="0"/>
                <a:ea typeface="+mn-ea"/>
                <a:cs typeface="Times New Roman" panose="02020603050405020304" pitchFamily="18" charset="0"/>
              </a:rPr>
              <a:t>1</a:t>
            </a:r>
            <a:r>
              <a:rPr kumimoji="1" lang="zh-CN" altLang="en-US" sz="2000" b="1" dirty="0">
                <a:solidFill>
                  <a:srgbClr val="008000"/>
                </a:solidFill>
                <a:latin typeface="Times New Roman" panose="02020603050405020304" pitchFamily="18" charset="0"/>
                <a:ea typeface="+mn-ea"/>
                <a:cs typeface="Times New Roman" panose="02020603050405020304" pitchFamily="18" charset="0"/>
              </a:rPr>
              <a:t>=</a:t>
            </a:r>
            <a:r>
              <a:rPr kumimoji="1" lang="en-US" altLang="zh-CN" sz="2000" b="1" i="1" dirty="0" err="1">
                <a:solidFill>
                  <a:srgbClr val="008000"/>
                </a:solidFill>
                <a:latin typeface="Times New Roman" panose="02020603050405020304" pitchFamily="18" charset="0"/>
                <a:ea typeface="+mn-ea"/>
                <a:cs typeface="Times New Roman" panose="02020603050405020304" pitchFamily="18" charset="0"/>
              </a:rPr>
              <a:t>q</a:t>
            </a:r>
            <a:r>
              <a:rPr kumimoji="1" lang="en-US" altLang="zh-CN" sz="2000" b="1" i="1" baseline="-30000" dirty="0" err="1">
                <a:solidFill>
                  <a:srgbClr val="008000"/>
                </a:solidFill>
                <a:latin typeface="Times New Roman" panose="02020603050405020304" pitchFamily="18" charset="0"/>
                <a:ea typeface="+mn-ea"/>
                <a:cs typeface="Times New Roman" panose="02020603050405020304" pitchFamily="18" charset="0"/>
              </a:rPr>
              <a:t>u</a:t>
            </a:r>
            <a:r>
              <a:rPr kumimoji="1" lang="en-US" altLang="zh-CN" sz="2000" b="1" dirty="0">
                <a:solidFill>
                  <a:srgbClr val="008000"/>
                </a:solidFill>
                <a:latin typeface="Times New Roman" panose="02020603050405020304" pitchFamily="18" charset="0"/>
                <a:ea typeface="+mn-ea"/>
                <a:cs typeface="Times New Roman" panose="02020603050405020304" pitchFamily="18" charset="0"/>
              </a:rPr>
              <a:t>）</a:t>
            </a:r>
            <a:r>
              <a:rPr kumimoji="1" lang="zh-CN" altLang="en-US" sz="2000" b="1" dirty="0">
                <a:solidFill>
                  <a:srgbClr val="008000"/>
                </a:solidFill>
                <a:latin typeface="Times New Roman" panose="02020603050405020304" pitchFamily="18" charset="0"/>
                <a:ea typeface="+mn-ea"/>
                <a:cs typeface="Times New Roman" panose="02020603050405020304" pitchFamily="18" charset="0"/>
              </a:rPr>
              <a:t> </a:t>
            </a:r>
            <a:r>
              <a:rPr kumimoji="1" lang="zh-CN" altLang="en-US" sz="2000" b="1" dirty="0" smtClean="0">
                <a:solidFill>
                  <a:srgbClr val="008000"/>
                </a:solidFill>
                <a:latin typeface="Times New Roman" panose="02020603050405020304" pitchFamily="18" charset="0"/>
                <a:ea typeface="+mn-ea"/>
                <a:cs typeface="Times New Roman" panose="02020603050405020304" pitchFamily="18" charset="0"/>
              </a:rPr>
              <a:t>；</a:t>
            </a:r>
            <a:endParaRPr kumimoji="1" lang="en-US" altLang="zh-CN" sz="2000" b="1" dirty="0" smtClean="0">
              <a:solidFill>
                <a:srgbClr val="008000"/>
              </a:solidFill>
              <a:latin typeface="Times New Roman" panose="02020603050405020304" pitchFamily="18" charset="0"/>
              <a:ea typeface="+mn-ea"/>
              <a:cs typeface="Times New Roman" panose="02020603050405020304" pitchFamily="18" charset="0"/>
            </a:endParaRPr>
          </a:p>
          <a:p>
            <a:pPr eaLnBrk="1" hangingPunct="1">
              <a:lnSpc>
                <a:spcPct val="150000"/>
              </a:lnSpc>
              <a:spcBef>
                <a:spcPct val="50000"/>
              </a:spcBef>
            </a:pPr>
            <a:r>
              <a:rPr kumimoji="1" lang="zh-CN" altLang="en-US" sz="2000" b="1" dirty="0">
                <a:solidFill>
                  <a:srgbClr val="008000"/>
                </a:solidFill>
                <a:latin typeface="Times New Roman" panose="02020603050405020304" pitchFamily="18" charset="0"/>
                <a:ea typeface="+mn-ea"/>
                <a:cs typeface="Times New Roman" panose="02020603050405020304" pitchFamily="18" charset="0"/>
              </a:rPr>
              <a:t>（2）对于饱和软粘土，根据三轴不排水剪试验成果，其强度包线近似于一水平线，即</a:t>
            </a:r>
            <a:r>
              <a:rPr kumimoji="1" lang="zh-CN" altLang="en-US" sz="2000" b="1" i="1" dirty="0">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en-US" altLang="zh-CN" sz="2000" b="1" i="1" baseline="-30000" dirty="0">
                <a:solidFill>
                  <a:srgbClr val="008000"/>
                </a:solidFill>
                <a:latin typeface="Times New Roman" panose="02020603050405020304" pitchFamily="18" charset="0"/>
                <a:ea typeface="+mn-ea"/>
                <a:cs typeface="Times New Roman" panose="02020603050405020304" pitchFamily="18" charset="0"/>
              </a:rPr>
              <a:t>u</a:t>
            </a:r>
            <a:r>
              <a:rPr kumimoji="1" lang="en-US" altLang="zh-CN" sz="2000" b="1" dirty="0">
                <a:solidFill>
                  <a:srgbClr val="008000"/>
                </a:solidFill>
                <a:latin typeface="Times New Roman" panose="02020603050405020304" pitchFamily="18" charset="0"/>
                <a:ea typeface="+mn-ea"/>
                <a:cs typeface="Times New Roman" panose="02020603050405020304" pitchFamily="18" charset="0"/>
              </a:rPr>
              <a:t>=0；</a:t>
            </a:r>
            <a:endParaRPr kumimoji="1" lang="zh-CN" altLang="en-US" sz="2000" b="1" dirty="0">
              <a:solidFill>
                <a:srgbClr val="008000"/>
              </a:solidFill>
              <a:latin typeface="Times New Roman" panose="02020603050405020304" pitchFamily="18" charset="0"/>
              <a:ea typeface="+mn-ea"/>
              <a:cs typeface="Times New Roman" panose="02020603050405020304" pitchFamily="18" charset="0"/>
            </a:endParaRPr>
          </a:p>
          <a:p>
            <a:pPr eaLnBrk="1" hangingPunct="1">
              <a:lnSpc>
                <a:spcPct val="150000"/>
              </a:lnSpc>
              <a:spcBef>
                <a:spcPct val="50000"/>
              </a:spcBef>
            </a:pPr>
            <a:r>
              <a:rPr kumimoji="1" lang="en-US" altLang="zh-CN" sz="2000" b="1" dirty="0">
                <a:solidFill>
                  <a:srgbClr val="008000"/>
                </a:solidFill>
                <a:latin typeface="Times New Roman" panose="02020603050405020304" pitchFamily="18" charset="0"/>
                <a:ea typeface="+mn-ea"/>
                <a:cs typeface="Times New Roman" panose="02020603050405020304" pitchFamily="18" charset="0"/>
              </a:rPr>
              <a:t>（3）</a:t>
            </a:r>
            <a:r>
              <a:rPr kumimoji="1" lang="zh-CN" altLang="en-US" sz="2000" b="1" dirty="0">
                <a:solidFill>
                  <a:srgbClr val="008000"/>
                </a:solidFill>
                <a:latin typeface="Times New Roman" panose="02020603050405020304" pitchFamily="18" charset="0"/>
                <a:ea typeface="+mn-ea"/>
                <a:cs typeface="Times New Roman" panose="02020603050405020304" pitchFamily="18" charset="0"/>
              </a:rPr>
              <a:t>无侧限抗压强度试验适用于测定饱和软粘土的不排水</a:t>
            </a:r>
            <a:r>
              <a:rPr kumimoji="1" lang="zh-CN" altLang="en-US" sz="2000" b="1" dirty="0" smtClean="0">
                <a:solidFill>
                  <a:srgbClr val="008000"/>
                </a:solidFill>
                <a:latin typeface="Times New Roman" panose="02020603050405020304" pitchFamily="18" charset="0"/>
                <a:ea typeface="+mn-ea"/>
                <a:cs typeface="Times New Roman" panose="02020603050405020304" pitchFamily="18" charset="0"/>
              </a:rPr>
              <a:t>强度</a:t>
            </a:r>
            <a:endParaRPr kumimoji="1" lang="zh-CN" altLang="en-US" sz="2000" b="1" dirty="0">
              <a:solidFill>
                <a:srgbClr val="008000"/>
              </a:solidFill>
              <a:latin typeface="Times New Roman" panose="02020603050405020304" pitchFamily="18" charset="0"/>
              <a:ea typeface="+mn-ea"/>
              <a:cs typeface="Times New Roman" panose="02020603050405020304" pitchFamily="18" charset="0"/>
            </a:endParaRPr>
          </a:p>
        </p:txBody>
      </p:sp>
      <p:graphicFrame>
        <p:nvGraphicFramePr>
          <p:cNvPr id="53273" name="Object 25"/>
          <p:cNvGraphicFramePr>
            <a:graphicFrameLocks noChangeAspect="1"/>
          </p:cNvGraphicFramePr>
          <p:nvPr/>
        </p:nvGraphicFramePr>
        <p:xfrm>
          <a:off x="3794249" y="3345229"/>
          <a:ext cx="1651000" cy="760413"/>
        </p:xfrm>
        <a:graphic>
          <a:graphicData uri="http://schemas.openxmlformats.org/presentationml/2006/ole">
            <mc:AlternateContent xmlns:mc="http://schemas.openxmlformats.org/markup-compatibility/2006">
              <mc:Choice xmlns:v="urn:schemas-microsoft-com:vml" Requires="v">
                <p:oleObj spid="_x0000_s139287" name="Equation" r:id="rId1" imgW="825500" imgH="368300" progId="Equation.3">
                  <p:embed/>
                </p:oleObj>
              </mc:Choice>
              <mc:Fallback>
                <p:oleObj name="Equation" r:id="rId1" imgW="825500" imgH="368300" progId="Equation.3">
                  <p:embed/>
                  <p:pic>
                    <p:nvPicPr>
                      <p:cNvPr id="0" name="Object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249" y="3345229"/>
                        <a:ext cx="1651000" cy="7604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77" name="Text Box 29"/>
          <p:cNvSpPr txBox="1">
            <a:spLocks noChangeArrowheads="1"/>
          </p:cNvSpPr>
          <p:nvPr/>
        </p:nvSpPr>
        <p:spPr bwMode="auto">
          <a:xfrm>
            <a:off x="412254" y="3278186"/>
            <a:ext cx="25035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600" b="1" dirty="0">
                <a:solidFill>
                  <a:srgbClr val="0000FF"/>
                </a:solidFill>
                <a:latin typeface="幼圆" panose="02010509060101010101" pitchFamily="49" charset="-122"/>
                <a:ea typeface="幼圆" panose="02010509060101010101" pitchFamily="49" charset="-122"/>
              </a:rPr>
              <a:t>2. 成果整理</a:t>
            </a:r>
            <a:endParaRPr kumimoji="1" lang="zh-CN" altLang="en-US" sz="2600" b="1" dirty="0">
              <a:solidFill>
                <a:srgbClr val="0000FF"/>
              </a:solidFill>
              <a:latin typeface="幼圆" panose="02010509060101010101" pitchFamily="49" charset="-122"/>
              <a:ea typeface="幼圆" panose="02010509060101010101" pitchFamily="49" charset="-122"/>
            </a:endParaRPr>
          </a:p>
        </p:txBody>
      </p:sp>
      <p:sp>
        <p:nvSpPr>
          <p:cNvPr id="53279" name="Text Box 31"/>
          <p:cNvSpPr txBox="1">
            <a:spLocks noChangeArrowheads="1"/>
          </p:cNvSpPr>
          <p:nvPr/>
        </p:nvSpPr>
        <p:spPr bwMode="auto">
          <a:xfrm>
            <a:off x="755576" y="3931591"/>
            <a:ext cx="473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dirty="0">
                <a:solidFill>
                  <a:srgbClr val="FE101B"/>
                </a:solidFill>
                <a:latin typeface="+mn-ea"/>
                <a:ea typeface="+mn-ea"/>
              </a:rPr>
              <a:t>注</a:t>
            </a:r>
            <a:endParaRPr kumimoji="1" lang="zh-CN" altLang="en-US" sz="2400" b="1" dirty="0">
              <a:solidFill>
                <a:srgbClr val="FE101B"/>
              </a:solidFill>
              <a:latin typeface="+mn-ea"/>
              <a:ea typeface="+mn-ea"/>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860748"/>
            <a:ext cx="3400425" cy="2638425"/>
          </a:xfrm>
          <a:prstGeom prst="rect">
            <a:avLst/>
          </a:prstGeom>
        </p:spPr>
      </p:pic>
      <p:sp>
        <p:nvSpPr>
          <p:cNvPr id="4" name="矩形 3"/>
          <p:cNvSpPr/>
          <p:nvPr/>
        </p:nvSpPr>
        <p:spPr>
          <a:xfrm>
            <a:off x="323528" y="860748"/>
            <a:ext cx="5112568" cy="2308324"/>
          </a:xfrm>
          <a:prstGeom prst="rect">
            <a:avLst/>
          </a:prstGeom>
        </p:spPr>
        <p:txBody>
          <a:bodyPr wrap="square">
            <a:spAutoFit/>
          </a:bodyPr>
          <a:lstStyle/>
          <a:p>
            <a:pPr marL="342900" indent="-342900" eaLnBrk="1" hangingPunct="1">
              <a:lnSpc>
                <a:spcPct val="150000"/>
              </a:lnSpc>
              <a:spcBef>
                <a:spcPct val="50000"/>
              </a:spcBef>
              <a:buFont typeface="Wingdings" panose="05000000000000000000" pitchFamily="2" charset="2"/>
              <a:buChar char="Ø"/>
            </a:pPr>
            <a:r>
              <a:rPr kumimoji="1" lang="zh-CN" altLang="en-US" sz="2400" b="1" dirty="0" smtClean="0">
                <a:solidFill>
                  <a:srgbClr val="009999"/>
                </a:solidFill>
                <a:latin typeface="Times New Roman" panose="02020603050405020304" pitchFamily="18" charset="0"/>
                <a:ea typeface="+mn-ea"/>
                <a:cs typeface="Times New Roman" panose="02020603050405020304" pitchFamily="18" charset="0"/>
              </a:rPr>
              <a:t>三</a:t>
            </a:r>
            <a:r>
              <a:rPr kumimoji="1" lang="zh-CN" altLang="en-US" sz="2400" b="1" dirty="0">
                <a:solidFill>
                  <a:srgbClr val="009999"/>
                </a:solidFill>
                <a:latin typeface="Times New Roman" panose="02020603050405020304" pitchFamily="18" charset="0"/>
                <a:ea typeface="+mn-ea"/>
                <a:cs typeface="Times New Roman" panose="02020603050405020304" pitchFamily="18" charset="0"/>
              </a:rPr>
              <a:t>轴剪切试验的特例，即</a:t>
            </a:r>
            <a:r>
              <a:rPr kumimoji="1" lang="zh-CN" altLang="en-US" sz="2400" b="1" i="1" dirty="0">
                <a:solidFill>
                  <a:srgbClr val="CC6600"/>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zh-CN" altLang="en-US" sz="2400" b="1" baseline="-30000" dirty="0">
                <a:solidFill>
                  <a:srgbClr val="CC6600"/>
                </a:solidFill>
                <a:latin typeface="Times New Roman" panose="02020603050405020304" pitchFamily="18" charset="0"/>
                <a:ea typeface="+mn-ea"/>
                <a:cs typeface="Times New Roman" panose="02020603050405020304" pitchFamily="18" charset="0"/>
              </a:rPr>
              <a:t>3</a:t>
            </a:r>
            <a:r>
              <a:rPr kumimoji="1" lang="zh-CN" altLang="en-US" sz="2400" b="1" dirty="0">
                <a:solidFill>
                  <a:srgbClr val="CC6600"/>
                </a:solidFill>
                <a:latin typeface="Times New Roman" panose="02020603050405020304" pitchFamily="18" charset="0"/>
                <a:ea typeface="+mn-ea"/>
                <a:cs typeface="Times New Roman" panose="02020603050405020304" pitchFamily="18" charset="0"/>
              </a:rPr>
              <a:t>=0</a:t>
            </a:r>
            <a:r>
              <a:rPr kumimoji="1" lang="zh-CN" altLang="en-US" sz="2400" b="1" dirty="0">
                <a:solidFill>
                  <a:srgbClr val="009999"/>
                </a:solidFill>
                <a:latin typeface="Times New Roman" panose="02020603050405020304" pitchFamily="18" charset="0"/>
                <a:ea typeface="+mn-ea"/>
                <a:cs typeface="Times New Roman" panose="02020603050405020304" pitchFamily="18" charset="0"/>
              </a:rPr>
              <a:t>。施加轴向压力直至发生破坏，试样在无侧限压力条件下承受的最大轴向压力</a:t>
            </a:r>
            <a:r>
              <a:rPr kumimoji="1" lang="en-US" altLang="zh-CN" sz="2400" b="1" i="1" dirty="0" err="1">
                <a:solidFill>
                  <a:srgbClr val="009999"/>
                </a:solidFill>
                <a:latin typeface="Times New Roman" panose="02020603050405020304" pitchFamily="18" charset="0"/>
                <a:ea typeface="+mn-ea"/>
                <a:cs typeface="Times New Roman" panose="02020603050405020304" pitchFamily="18" charset="0"/>
              </a:rPr>
              <a:t>q</a:t>
            </a:r>
            <a:r>
              <a:rPr kumimoji="1" lang="en-US" altLang="zh-CN" sz="2400" b="1" i="1" baseline="-30000" dirty="0" err="1">
                <a:solidFill>
                  <a:srgbClr val="009999"/>
                </a:solidFill>
                <a:latin typeface="Times New Roman" panose="02020603050405020304" pitchFamily="18" charset="0"/>
                <a:ea typeface="+mn-ea"/>
                <a:cs typeface="Times New Roman" panose="02020603050405020304" pitchFamily="18" charset="0"/>
              </a:rPr>
              <a:t>u</a:t>
            </a:r>
            <a:r>
              <a:rPr kumimoji="1" lang="zh-CN" altLang="en-US" sz="2400" b="1" dirty="0">
                <a:solidFill>
                  <a:srgbClr val="009999"/>
                </a:solidFill>
                <a:latin typeface="Times New Roman" panose="02020603050405020304" pitchFamily="18" charset="0"/>
                <a:ea typeface="+mn-ea"/>
                <a:cs typeface="Times New Roman" panose="02020603050405020304" pitchFamily="18" charset="0"/>
              </a:rPr>
              <a:t>称为</a:t>
            </a:r>
            <a:r>
              <a:rPr kumimoji="1" lang="zh-CN" altLang="en-US" sz="2400" b="1" dirty="0" smtClean="0">
                <a:solidFill>
                  <a:srgbClr val="FE101B"/>
                </a:solidFill>
                <a:latin typeface="Times New Roman" panose="02020603050405020304" pitchFamily="18" charset="0"/>
                <a:ea typeface="+mn-ea"/>
                <a:cs typeface="Times New Roman" panose="02020603050405020304" pitchFamily="18" charset="0"/>
              </a:rPr>
              <a:t>无侧限抗压强度</a:t>
            </a:r>
            <a:endParaRPr kumimoji="1" lang="en-US" altLang="zh-CN" sz="2400" b="1" dirty="0">
              <a:solidFill>
                <a:srgbClr val="FE101B"/>
              </a:solidFill>
              <a:latin typeface="Times New Roman" panose="02020603050405020304" pitchFamily="18" charset="0"/>
              <a:ea typeface="+mn-ea"/>
              <a:cs typeface="Times New Roman" panose="02020603050405020304" pitchFamily="18" charset="0"/>
            </a:endParaRPr>
          </a:p>
        </p:txBody>
      </p:sp>
      <p:sp>
        <p:nvSpPr>
          <p:cNvPr id="21" name="Rectangle 6"/>
          <p:cNvSpPr>
            <a:spLocks noChangeArrowheads="1"/>
          </p:cNvSpPr>
          <p:nvPr/>
        </p:nvSpPr>
        <p:spPr bwMode="auto">
          <a:xfrm>
            <a:off x="0" y="-8255"/>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§5.3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土的抗剪强度试验</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277"/>
                                        </p:tgtEl>
                                        <p:attrNameLst>
                                          <p:attrName>style.visibility</p:attrName>
                                        </p:attrNameLst>
                                      </p:cBhvr>
                                      <p:to>
                                        <p:strVal val="visible"/>
                                      </p:to>
                                    </p:set>
                                    <p:anim calcmode="lin" valueType="num">
                                      <p:cBhvr additive="base">
                                        <p:cTn id="7" dur="500" fill="hold"/>
                                        <p:tgtEl>
                                          <p:spTgt spid="53277"/>
                                        </p:tgtEl>
                                        <p:attrNameLst>
                                          <p:attrName>ppt_x</p:attrName>
                                        </p:attrNameLst>
                                      </p:cBhvr>
                                      <p:tavLst>
                                        <p:tav tm="0">
                                          <p:val>
                                            <p:strVal val="0-#ppt_w/2"/>
                                          </p:val>
                                        </p:tav>
                                        <p:tav tm="100000">
                                          <p:val>
                                            <p:strVal val="#ppt_x"/>
                                          </p:val>
                                        </p:tav>
                                      </p:tavLst>
                                    </p:anim>
                                    <p:anim calcmode="lin" valueType="num">
                                      <p:cBhvr additive="base">
                                        <p:cTn id="8" dur="500" fill="hold"/>
                                        <p:tgtEl>
                                          <p:spTgt spid="5327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279"/>
                                        </p:tgtEl>
                                        <p:attrNameLst>
                                          <p:attrName>style.visibility</p:attrName>
                                        </p:attrNameLst>
                                      </p:cBhvr>
                                      <p:to>
                                        <p:strVal val="visible"/>
                                      </p:to>
                                    </p:set>
                                    <p:anim calcmode="lin" valueType="num">
                                      <p:cBhvr additive="base">
                                        <p:cTn id="13" dur="500" fill="hold"/>
                                        <p:tgtEl>
                                          <p:spTgt spid="53279"/>
                                        </p:tgtEl>
                                        <p:attrNameLst>
                                          <p:attrName>ppt_x</p:attrName>
                                        </p:attrNameLst>
                                      </p:cBhvr>
                                      <p:tavLst>
                                        <p:tav tm="0">
                                          <p:val>
                                            <p:strVal val="0-#ppt_w/2"/>
                                          </p:val>
                                        </p:tav>
                                        <p:tav tm="100000">
                                          <p:val>
                                            <p:strVal val="#ppt_x"/>
                                          </p:val>
                                        </p:tav>
                                      </p:tavLst>
                                    </p:anim>
                                    <p:anim calcmode="lin" valueType="num">
                                      <p:cBhvr additive="base">
                                        <p:cTn id="14" dur="500" fill="hold"/>
                                        <p:tgtEl>
                                          <p:spTgt spid="5327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3269">
                                            <p:txEl>
                                              <p:pRg st="0" end="0"/>
                                            </p:txEl>
                                          </p:spTgt>
                                        </p:tgtEl>
                                        <p:attrNameLst>
                                          <p:attrName>style.visibility</p:attrName>
                                        </p:attrNameLst>
                                      </p:cBhvr>
                                      <p:to>
                                        <p:strVal val="visible"/>
                                      </p:to>
                                    </p:set>
                                    <p:animEffect transition="in" filter="blinds(horizontal)">
                                      <p:cBhvr>
                                        <p:cTn id="19" dur="500"/>
                                        <p:tgtEl>
                                          <p:spTgt spid="5326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3269">
                                            <p:txEl>
                                              <p:pRg st="1" end="1"/>
                                            </p:txEl>
                                          </p:spTgt>
                                        </p:tgtEl>
                                        <p:attrNameLst>
                                          <p:attrName>style.visibility</p:attrName>
                                        </p:attrNameLst>
                                      </p:cBhvr>
                                      <p:to>
                                        <p:strVal val="visible"/>
                                      </p:to>
                                    </p:set>
                                    <p:animEffect transition="in" filter="blinds(horizontal)">
                                      <p:cBhvr>
                                        <p:cTn id="24" dur="500"/>
                                        <p:tgtEl>
                                          <p:spTgt spid="5326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3269">
                                            <p:txEl>
                                              <p:pRg st="2" end="2"/>
                                            </p:txEl>
                                          </p:spTgt>
                                        </p:tgtEl>
                                        <p:attrNameLst>
                                          <p:attrName>style.visibility</p:attrName>
                                        </p:attrNameLst>
                                      </p:cBhvr>
                                      <p:to>
                                        <p:strVal val="visible"/>
                                      </p:to>
                                    </p:set>
                                    <p:animEffect transition="in" filter="blinds(horizontal)">
                                      <p:cBhvr>
                                        <p:cTn id="29" dur="500"/>
                                        <p:tgtEl>
                                          <p:spTgt spid="5326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53273"/>
                                        </p:tgtEl>
                                        <p:attrNameLst>
                                          <p:attrName>style.visibility</p:attrName>
                                        </p:attrNameLst>
                                      </p:cBhvr>
                                      <p:to>
                                        <p:strVal val="visible"/>
                                      </p:to>
                                    </p:set>
                                    <p:animEffect transition="in" filter="dissolve">
                                      <p:cBhvr>
                                        <p:cTn id="34" dur="500"/>
                                        <p:tgtEl>
                                          <p:spTgt spid="53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9" grpId="0" autoUpdateAnimBg="0" build="p"/>
      <p:bldP spid="53277" grpId="0" autoUpdateAnimBg="0"/>
      <p:bldP spid="53279"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55576" y="762001"/>
            <a:ext cx="2044700" cy="519112"/>
          </a:xfrm>
        </p:spPr>
        <p:txBody>
          <a:bodyPr lIns="0" tIns="0" rIns="0" bIns="0"/>
          <a:lstStyle/>
          <a:p>
            <a:pPr eaLnBrk="1" hangingPunct="1"/>
            <a:r>
              <a:rPr lang="zh-CN" altLang="en-US" sz="2800" b="1" dirty="0">
                <a:solidFill>
                  <a:srgbClr val="BA7608"/>
                </a:solidFill>
                <a:latin typeface="Times New Roman" panose="02020603050405020304" pitchFamily="18" charset="0"/>
                <a:ea typeface="+mn-ea"/>
                <a:cs typeface="Times New Roman" panose="02020603050405020304" pitchFamily="18" charset="0"/>
              </a:rPr>
              <a:t>灵敏度</a:t>
            </a:r>
            <a:r>
              <a:rPr lang="en-US" altLang="zh-CN" sz="2800" b="1" i="1" dirty="0">
                <a:solidFill>
                  <a:srgbClr val="BA7608"/>
                </a:solidFill>
                <a:latin typeface="Times New Roman" panose="02020603050405020304" pitchFamily="18" charset="0"/>
                <a:ea typeface="+mn-ea"/>
                <a:cs typeface="Times New Roman" panose="02020603050405020304" pitchFamily="18" charset="0"/>
              </a:rPr>
              <a:t>S</a:t>
            </a:r>
            <a:r>
              <a:rPr lang="en-US" altLang="zh-CN" sz="2800" b="1" i="1" baseline="-25000" dirty="0">
                <a:solidFill>
                  <a:srgbClr val="BA7608"/>
                </a:solidFill>
                <a:latin typeface="Times New Roman" panose="02020603050405020304" pitchFamily="18" charset="0"/>
                <a:ea typeface="+mn-ea"/>
                <a:cs typeface="Times New Roman" panose="02020603050405020304" pitchFamily="18" charset="0"/>
              </a:rPr>
              <a:t>t</a:t>
            </a:r>
            <a:endParaRPr lang="en-US" altLang="zh-CN" sz="2800" b="1" i="1" baseline="-25000" dirty="0">
              <a:solidFill>
                <a:srgbClr val="BA7608"/>
              </a:solidFill>
              <a:latin typeface="Times New Roman" panose="02020603050405020304" pitchFamily="18" charset="0"/>
              <a:ea typeface="+mn-ea"/>
              <a:cs typeface="Times New Roman" panose="02020603050405020304" pitchFamily="18" charset="0"/>
            </a:endParaRPr>
          </a:p>
        </p:txBody>
      </p:sp>
      <p:sp>
        <p:nvSpPr>
          <p:cNvPr id="54275" name="Rectangle 3"/>
          <p:cNvSpPr>
            <a:spLocks noGrp="1" noChangeArrowheads="1"/>
          </p:cNvSpPr>
          <p:nvPr>
            <p:ph type="body" idx="1"/>
          </p:nvPr>
        </p:nvSpPr>
        <p:spPr>
          <a:xfrm>
            <a:off x="609600" y="1412875"/>
            <a:ext cx="8229600" cy="914400"/>
          </a:xfrm>
        </p:spPr>
        <p:txBody>
          <a:bodyPr lIns="0" tIns="0" rIns="0" bIns="0"/>
          <a:lstStyle/>
          <a:p>
            <a:pPr eaLnBrk="1" hangingPunct="1">
              <a:lnSpc>
                <a:spcPct val="150000"/>
              </a:lnSpc>
            </a:pPr>
            <a:r>
              <a:rPr lang="zh-CN" altLang="en-US" sz="2000" b="1" dirty="0" smtClean="0">
                <a:solidFill>
                  <a:srgbClr val="FE101B"/>
                </a:solidFill>
                <a:latin typeface="+mn-ea"/>
              </a:rPr>
              <a:t>黏性</a:t>
            </a:r>
            <a:r>
              <a:rPr lang="zh-CN" altLang="en-US" sz="2000" b="1" dirty="0">
                <a:solidFill>
                  <a:srgbClr val="FE101B"/>
                </a:solidFill>
                <a:latin typeface="+mn-ea"/>
              </a:rPr>
              <a:t>土的原状土无侧限抗压强度与原土结构完全破坏的重塑土的无侧限抗压强度的比值</a:t>
            </a:r>
            <a:endParaRPr lang="zh-CN" altLang="en-US" sz="2000" b="1" dirty="0">
              <a:solidFill>
                <a:srgbClr val="FE101B"/>
              </a:solidFill>
              <a:latin typeface="+mn-ea"/>
            </a:endParaRPr>
          </a:p>
        </p:txBody>
      </p:sp>
      <p:graphicFrame>
        <p:nvGraphicFramePr>
          <p:cNvPr id="54276" name="Object 4"/>
          <p:cNvGraphicFramePr>
            <a:graphicFrameLocks noChangeAspect="1"/>
          </p:cNvGraphicFramePr>
          <p:nvPr/>
        </p:nvGraphicFramePr>
        <p:xfrm>
          <a:off x="4343400" y="2819400"/>
          <a:ext cx="1228725" cy="881063"/>
        </p:xfrm>
        <a:graphic>
          <a:graphicData uri="http://schemas.openxmlformats.org/presentationml/2006/ole">
            <mc:AlternateContent xmlns:mc="http://schemas.openxmlformats.org/markup-compatibility/2006">
              <mc:Choice xmlns:v="urn:schemas-microsoft-com:vml" Requires="v">
                <p:oleObj spid="_x0000_s140310" name="" r:id="rId1" imgW="546100" imgH="444500" progId="Equation.3">
                  <p:embed/>
                </p:oleObj>
              </mc:Choice>
              <mc:Fallback>
                <p:oleObj name="" r:id="rId1" imgW="546100" imgH="444500" progId="Equation.3">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819400"/>
                        <a:ext cx="1228725"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78" name="AutoShape 6"/>
          <p:cNvSpPr>
            <a:spLocks noChangeArrowheads="1"/>
          </p:cNvSpPr>
          <p:nvPr/>
        </p:nvSpPr>
        <p:spPr bwMode="auto">
          <a:xfrm>
            <a:off x="827088" y="2590800"/>
            <a:ext cx="2601912" cy="1295400"/>
          </a:xfrm>
          <a:prstGeom prst="wedgeRoundRectCallout">
            <a:avLst>
              <a:gd name="adj1" fmla="val 81907"/>
              <a:gd name="adj2" fmla="val 5148"/>
              <a:gd name="adj3" fmla="val 16667"/>
            </a:avLst>
          </a:prstGeom>
          <a:solidFill>
            <a:schemeClr val="folHlink"/>
          </a:solidFill>
          <a:ln w="9525">
            <a:solidFill>
              <a:schemeClr val="tx1"/>
            </a:solidFill>
            <a:miter lim="800000"/>
            <a:tailEnd type="none" w="sm" len="lg"/>
          </a:ln>
        </p:spPr>
        <p:txBody>
          <a:bodyPr lIns="90000" tIns="46800" rIns="90000" bIns="4680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dirty="0">
                <a:solidFill>
                  <a:srgbClr val="0000FF"/>
                </a:solidFill>
                <a:latin typeface="+mn-ea"/>
                <a:ea typeface="+mn-ea"/>
              </a:rPr>
              <a:t>反映土的结构受挠动对强度的影响程度（</a:t>
            </a:r>
            <a:r>
              <a:rPr kumimoji="1" lang="en-US" altLang="zh-CN" sz="2400" b="1" dirty="0" smtClean="0">
                <a:solidFill>
                  <a:srgbClr val="0000FF"/>
                </a:solidFill>
                <a:latin typeface="+mn-ea"/>
                <a:ea typeface="+mn-ea"/>
              </a:rPr>
              <a:t>P41</a:t>
            </a:r>
            <a:r>
              <a:rPr kumimoji="1" lang="zh-CN" altLang="en-US" sz="2400" b="1" dirty="0" smtClean="0">
                <a:solidFill>
                  <a:srgbClr val="0000FF"/>
                </a:solidFill>
                <a:latin typeface="+mn-ea"/>
                <a:ea typeface="+mn-ea"/>
              </a:rPr>
              <a:t>）</a:t>
            </a:r>
            <a:endParaRPr kumimoji="1" lang="zh-CN" altLang="en-US" sz="2400" b="1" dirty="0">
              <a:solidFill>
                <a:srgbClr val="0000FF"/>
              </a:solidFill>
              <a:latin typeface="+mn-ea"/>
              <a:ea typeface="+mn-ea"/>
            </a:endParaRPr>
          </a:p>
        </p:txBody>
      </p:sp>
      <p:sp>
        <p:nvSpPr>
          <p:cNvPr id="54280" name="Text Box 8"/>
          <p:cNvSpPr txBox="1">
            <a:spLocks noChangeArrowheads="1"/>
          </p:cNvSpPr>
          <p:nvPr/>
        </p:nvSpPr>
        <p:spPr bwMode="auto">
          <a:xfrm>
            <a:off x="2133600" y="4800600"/>
            <a:ext cx="464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sz="2400" b="1" dirty="0">
                <a:solidFill>
                  <a:srgbClr val="009999"/>
                </a:solidFill>
                <a:latin typeface="幼圆" panose="02010509060101010101" pitchFamily="49" charset="-122"/>
                <a:ea typeface="幼圆" panose="02010509060101010101" pitchFamily="49" charset="-122"/>
              </a:rPr>
              <a:t>低灵敏度土    1&lt;</a:t>
            </a:r>
            <a:r>
              <a:rPr kumimoji="1" lang="en-US" altLang="zh-CN" sz="2400" b="1" dirty="0">
                <a:solidFill>
                  <a:srgbClr val="009999"/>
                </a:solidFill>
                <a:latin typeface="幼圆" panose="02010509060101010101" pitchFamily="49" charset="-122"/>
                <a:ea typeface="幼圆" panose="02010509060101010101" pitchFamily="49" charset="-122"/>
              </a:rPr>
              <a:t>S</a:t>
            </a:r>
            <a:r>
              <a:rPr kumimoji="1" lang="en-US" altLang="zh-CN" sz="2400" b="1" baseline="-30000" dirty="0">
                <a:solidFill>
                  <a:srgbClr val="009999"/>
                </a:solidFill>
                <a:latin typeface="幼圆" panose="02010509060101010101" pitchFamily="49" charset="-122"/>
                <a:ea typeface="幼圆" panose="02010509060101010101" pitchFamily="49" charset="-122"/>
              </a:rPr>
              <a:t>t</a:t>
            </a:r>
            <a:r>
              <a:rPr kumimoji="1" lang="en-US" altLang="zh-CN" sz="2400" b="1" dirty="0">
                <a:solidFill>
                  <a:srgbClr val="009999"/>
                </a:solidFill>
                <a:latin typeface="幼圆" panose="02010509060101010101" pitchFamily="49" charset="-122"/>
                <a:ea typeface="幼圆" panose="02010509060101010101" pitchFamily="49" charset="-122"/>
              </a:rPr>
              <a:t>≤2</a:t>
            </a:r>
            <a:endParaRPr kumimoji="1" lang="zh-CN" altLang="en-US" sz="2400" dirty="0">
              <a:latin typeface="幼圆" panose="02010509060101010101" pitchFamily="49" charset="-122"/>
              <a:ea typeface="幼圆" panose="02010509060101010101" pitchFamily="49" charset="-122"/>
            </a:endParaRPr>
          </a:p>
        </p:txBody>
      </p:sp>
      <p:sp>
        <p:nvSpPr>
          <p:cNvPr id="54281" name="Text Box 9"/>
          <p:cNvSpPr txBox="1">
            <a:spLocks noChangeArrowheads="1"/>
          </p:cNvSpPr>
          <p:nvPr/>
        </p:nvSpPr>
        <p:spPr bwMode="auto">
          <a:xfrm>
            <a:off x="2286000" y="5334000"/>
            <a:ext cx="441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sz="2400" b="1" dirty="0">
                <a:solidFill>
                  <a:srgbClr val="009999"/>
                </a:solidFill>
                <a:latin typeface="幼圆" panose="02010509060101010101" pitchFamily="49" charset="-122"/>
                <a:ea typeface="幼圆" panose="02010509060101010101" pitchFamily="49" charset="-122"/>
              </a:rPr>
              <a:t>中灵敏度土    2&lt; </a:t>
            </a:r>
            <a:r>
              <a:rPr kumimoji="1" lang="en-US" altLang="zh-CN" sz="2400" b="1" dirty="0">
                <a:solidFill>
                  <a:srgbClr val="009999"/>
                </a:solidFill>
                <a:latin typeface="幼圆" panose="02010509060101010101" pitchFamily="49" charset="-122"/>
                <a:ea typeface="幼圆" panose="02010509060101010101" pitchFamily="49" charset="-122"/>
              </a:rPr>
              <a:t>S</a:t>
            </a:r>
            <a:r>
              <a:rPr kumimoji="1" lang="en-US" altLang="zh-CN" sz="2400" b="1" baseline="-30000" dirty="0">
                <a:solidFill>
                  <a:srgbClr val="009999"/>
                </a:solidFill>
                <a:latin typeface="幼圆" panose="02010509060101010101" pitchFamily="49" charset="-122"/>
                <a:ea typeface="幼圆" panose="02010509060101010101" pitchFamily="49" charset="-122"/>
              </a:rPr>
              <a:t>t</a:t>
            </a:r>
            <a:r>
              <a:rPr kumimoji="1" lang="en-US" altLang="zh-CN" sz="2400" b="1" dirty="0">
                <a:solidFill>
                  <a:srgbClr val="009999"/>
                </a:solidFill>
                <a:latin typeface="幼圆" panose="02010509060101010101" pitchFamily="49" charset="-122"/>
                <a:ea typeface="幼圆" panose="02010509060101010101" pitchFamily="49" charset="-122"/>
              </a:rPr>
              <a:t>≤4</a:t>
            </a:r>
            <a:endParaRPr kumimoji="1" lang="zh-CN" altLang="en-US" sz="2400" dirty="0">
              <a:latin typeface="幼圆" panose="02010509060101010101" pitchFamily="49" charset="-122"/>
              <a:ea typeface="幼圆" panose="02010509060101010101" pitchFamily="49" charset="-122"/>
            </a:endParaRPr>
          </a:p>
        </p:txBody>
      </p:sp>
      <p:sp>
        <p:nvSpPr>
          <p:cNvPr id="54282" name="Text Box 10"/>
          <p:cNvSpPr txBox="1">
            <a:spLocks noChangeArrowheads="1"/>
          </p:cNvSpPr>
          <p:nvPr/>
        </p:nvSpPr>
        <p:spPr bwMode="auto">
          <a:xfrm>
            <a:off x="2843808" y="5835947"/>
            <a:ext cx="403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zh-CN" altLang="en-US" sz="2400" b="1" dirty="0">
                <a:solidFill>
                  <a:srgbClr val="009999"/>
                </a:solidFill>
                <a:latin typeface="幼圆" panose="02010509060101010101" pitchFamily="49" charset="-122"/>
                <a:ea typeface="幼圆" panose="02010509060101010101" pitchFamily="49" charset="-122"/>
              </a:rPr>
              <a:t>高灵敏度土    </a:t>
            </a:r>
            <a:r>
              <a:rPr kumimoji="1" lang="en-US" altLang="zh-CN" sz="2400" b="1" dirty="0">
                <a:solidFill>
                  <a:srgbClr val="009999"/>
                </a:solidFill>
                <a:latin typeface="幼圆" panose="02010509060101010101" pitchFamily="49" charset="-122"/>
                <a:ea typeface="幼圆" panose="02010509060101010101" pitchFamily="49" charset="-122"/>
              </a:rPr>
              <a:t>S</a:t>
            </a:r>
            <a:r>
              <a:rPr kumimoji="1" lang="en-US" altLang="zh-CN" sz="2400" b="1" baseline="-30000" dirty="0">
                <a:solidFill>
                  <a:srgbClr val="009999"/>
                </a:solidFill>
                <a:latin typeface="幼圆" panose="02010509060101010101" pitchFamily="49" charset="-122"/>
                <a:ea typeface="幼圆" panose="02010509060101010101" pitchFamily="49" charset="-122"/>
              </a:rPr>
              <a:t>t</a:t>
            </a:r>
            <a:r>
              <a:rPr kumimoji="1" lang="en-US" altLang="zh-CN" sz="2400" b="1" dirty="0">
                <a:solidFill>
                  <a:srgbClr val="009999"/>
                </a:solidFill>
                <a:latin typeface="幼圆" panose="02010509060101010101" pitchFamily="49" charset="-122"/>
                <a:ea typeface="幼圆" panose="02010509060101010101" pitchFamily="49" charset="-122"/>
              </a:rPr>
              <a:t>&gt;4</a:t>
            </a:r>
            <a:endParaRPr kumimoji="1" lang="zh-CN" altLang="en-US" sz="2400" b="1" dirty="0">
              <a:solidFill>
                <a:srgbClr val="009999"/>
              </a:solidFill>
              <a:latin typeface="幼圆" panose="02010509060101010101" pitchFamily="49" charset="-122"/>
              <a:ea typeface="幼圆" panose="02010509060101010101" pitchFamily="49" charset="-122"/>
            </a:endParaRPr>
          </a:p>
        </p:txBody>
      </p:sp>
      <p:sp>
        <p:nvSpPr>
          <p:cNvPr id="54283" name="Rectangle 11"/>
          <p:cNvSpPr>
            <a:spLocks noChangeArrowheads="1"/>
          </p:cNvSpPr>
          <p:nvPr/>
        </p:nvSpPr>
        <p:spPr bwMode="auto">
          <a:xfrm>
            <a:off x="590550" y="4292600"/>
            <a:ext cx="4845546" cy="57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chemeClr val="tx2"/>
              </a:buClr>
              <a:buSzPct val="70000"/>
              <a:buFont typeface="Wingdings" panose="05000000000000000000" pitchFamily="2" charset="2"/>
              <a:buChar char="l"/>
            </a:pPr>
            <a:r>
              <a:rPr kumimoji="1" lang="zh-CN" altLang="en-US" sz="2400" b="1" dirty="0">
                <a:solidFill>
                  <a:srgbClr val="CC6600"/>
                </a:solidFill>
                <a:latin typeface="+mn-ea"/>
                <a:ea typeface="+mn-ea"/>
              </a:rPr>
              <a:t>根据灵敏度将饱和粘性土分类：</a:t>
            </a:r>
            <a:endParaRPr kumimoji="1" lang="zh-CN" altLang="en-US" sz="2400" b="1" dirty="0">
              <a:solidFill>
                <a:srgbClr val="CC6600"/>
              </a:solidFill>
              <a:latin typeface="+mn-ea"/>
              <a:ea typeface="+mn-ea"/>
            </a:endParaRPr>
          </a:p>
        </p:txBody>
      </p:sp>
      <p:sp>
        <p:nvSpPr>
          <p:cNvPr id="11" name="Rectangle 6"/>
          <p:cNvSpPr>
            <a:spLocks noChangeArrowheads="1"/>
          </p:cNvSpPr>
          <p:nvPr/>
        </p:nvSpPr>
        <p:spPr bwMode="auto">
          <a:xfrm>
            <a:off x="0" y="-8255"/>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§5.3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土的抗剪强度试验</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blinds(horizontal)">
                                      <p:cBhvr>
                                        <p:cTn id="7" dur="5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4276"/>
                                        </p:tgtEl>
                                        <p:attrNameLst>
                                          <p:attrName>style.visibility</p:attrName>
                                        </p:attrNameLst>
                                      </p:cBhvr>
                                      <p:to>
                                        <p:strVal val="visible"/>
                                      </p:to>
                                    </p:set>
                                    <p:animEffect transition="in" filter="dissolve">
                                      <p:cBhvr>
                                        <p:cTn id="12" dur="500"/>
                                        <p:tgtEl>
                                          <p:spTgt spid="54276"/>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8" fill="hold" grpId="0" nodeType="clickEffect">
                                  <p:stCondLst>
                                    <p:cond delay="0"/>
                                  </p:stCondLst>
                                  <p:childTnLst>
                                    <p:set>
                                      <p:cBhvr>
                                        <p:cTn id="16" dur="1" fill="hold">
                                          <p:stCondLst>
                                            <p:cond delay="0"/>
                                          </p:stCondLst>
                                        </p:cTn>
                                        <p:tgtEl>
                                          <p:spTgt spid="54278"/>
                                        </p:tgtEl>
                                        <p:attrNameLst>
                                          <p:attrName>style.visibility</p:attrName>
                                        </p:attrNameLst>
                                      </p:cBhvr>
                                      <p:to>
                                        <p:strVal val="visible"/>
                                      </p:to>
                                    </p:set>
                                    <p:anim calcmode="lin" valueType="num">
                                      <p:cBhvr>
                                        <p:cTn id="17" dur="500" fill="hold"/>
                                        <p:tgtEl>
                                          <p:spTgt spid="54278"/>
                                        </p:tgtEl>
                                        <p:attrNameLst>
                                          <p:attrName>ppt_x</p:attrName>
                                        </p:attrNameLst>
                                      </p:cBhvr>
                                      <p:tavLst>
                                        <p:tav tm="0">
                                          <p:val>
                                            <p:strVal val="#ppt_x-#ppt_w/2"/>
                                          </p:val>
                                        </p:tav>
                                        <p:tav tm="100000">
                                          <p:val>
                                            <p:strVal val="#ppt_x"/>
                                          </p:val>
                                        </p:tav>
                                      </p:tavLst>
                                    </p:anim>
                                    <p:anim calcmode="lin" valueType="num">
                                      <p:cBhvr>
                                        <p:cTn id="18" dur="500" fill="hold"/>
                                        <p:tgtEl>
                                          <p:spTgt spid="54278"/>
                                        </p:tgtEl>
                                        <p:attrNameLst>
                                          <p:attrName>ppt_y</p:attrName>
                                        </p:attrNameLst>
                                      </p:cBhvr>
                                      <p:tavLst>
                                        <p:tav tm="0">
                                          <p:val>
                                            <p:strVal val="#ppt_y"/>
                                          </p:val>
                                        </p:tav>
                                        <p:tav tm="100000">
                                          <p:val>
                                            <p:strVal val="#ppt_y"/>
                                          </p:val>
                                        </p:tav>
                                      </p:tavLst>
                                    </p:anim>
                                    <p:anim calcmode="lin" valueType="num">
                                      <p:cBhvr>
                                        <p:cTn id="19" dur="500" fill="hold"/>
                                        <p:tgtEl>
                                          <p:spTgt spid="54278"/>
                                        </p:tgtEl>
                                        <p:attrNameLst>
                                          <p:attrName>ppt_w</p:attrName>
                                        </p:attrNameLst>
                                      </p:cBhvr>
                                      <p:tavLst>
                                        <p:tav tm="0">
                                          <p:val>
                                            <p:fltVal val="0"/>
                                          </p:val>
                                        </p:tav>
                                        <p:tav tm="100000">
                                          <p:val>
                                            <p:strVal val="#ppt_w"/>
                                          </p:val>
                                        </p:tav>
                                      </p:tavLst>
                                    </p:anim>
                                    <p:anim calcmode="lin" valueType="num">
                                      <p:cBhvr>
                                        <p:cTn id="20" dur="500" fill="hold"/>
                                        <p:tgtEl>
                                          <p:spTgt spid="54278"/>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4280"/>
                                        </p:tgtEl>
                                        <p:attrNameLst>
                                          <p:attrName>style.visibility</p:attrName>
                                        </p:attrNameLst>
                                      </p:cBhvr>
                                      <p:to>
                                        <p:strVal val="visible"/>
                                      </p:to>
                                    </p:set>
                                    <p:animEffect transition="in" filter="blinds(horizontal)">
                                      <p:cBhvr>
                                        <p:cTn id="25" dur="500"/>
                                        <p:tgtEl>
                                          <p:spTgt spid="5428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4281"/>
                                        </p:tgtEl>
                                        <p:attrNameLst>
                                          <p:attrName>style.visibility</p:attrName>
                                        </p:attrNameLst>
                                      </p:cBhvr>
                                      <p:to>
                                        <p:strVal val="visible"/>
                                      </p:to>
                                    </p:set>
                                    <p:animEffect transition="in" filter="blinds(horizontal)">
                                      <p:cBhvr>
                                        <p:cTn id="30" dur="500"/>
                                        <p:tgtEl>
                                          <p:spTgt spid="5428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4282"/>
                                        </p:tgtEl>
                                        <p:attrNameLst>
                                          <p:attrName>style.visibility</p:attrName>
                                        </p:attrNameLst>
                                      </p:cBhvr>
                                      <p:to>
                                        <p:strVal val="visible"/>
                                      </p:to>
                                    </p:set>
                                    <p:animEffect transition="in" filter="blinds(horizontal)">
                                      <p:cBhvr>
                                        <p:cTn id="35" dur="500"/>
                                        <p:tgtEl>
                                          <p:spTgt spid="5428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4283">
                                            <p:txEl>
                                              <p:pRg st="0" end="0"/>
                                            </p:txEl>
                                          </p:spTgt>
                                        </p:tgtEl>
                                        <p:attrNameLst>
                                          <p:attrName>style.visibility</p:attrName>
                                        </p:attrNameLst>
                                      </p:cBhvr>
                                      <p:to>
                                        <p:strVal val="visible"/>
                                      </p:to>
                                    </p:set>
                                    <p:animEffect transition="in" filter="blinds(horizontal)">
                                      <p:cBhvr>
                                        <p:cTn id="40" dur="500"/>
                                        <p:tgtEl>
                                          <p:spTgt spid="542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build="p"/>
      <p:bldP spid="54278" grpId="0" animBg="1" autoUpdateAnimBg="0"/>
      <p:bldP spid="54280" grpId="0" autoUpdateAnimBg="0"/>
      <p:bldP spid="54281" grpId="0" autoUpdateAnimBg="0"/>
      <p:bldP spid="54282" grpId="0" autoUpdateAnimBg="0"/>
      <p:bldP spid="54283" grpId="0" autoUpdateAnimBg="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786" name="Object 2"/>
          <p:cNvGraphicFramePr>
            <a:graphicFrameLocks noChangeAspect="1"/>
          </p:cNvGraphicFramePr>
          <p:nvPr/>
        </p:nvGraphicFramePr>
        <p:xfrm>
          <a:off x="5124450" y="762000"/>
          <a:ext cx="4019550" cy="6096000"/>
        </p:xfrm>
        <a:graphic>
          <a:graphicData uri="http://schemas.openxmlformats.org/presentationml/2006/ole">
            <mc:AlternateContent xmlns:mc="http://schemas.openxmlformats.org/markup-compatibility/2006">
              <mc:Choice xmlns:v="urn:schemas-microsoft-com:vml" Requires="v">
                <p:oleObj spid="_x0000_s141335" name="BMP 图象" r:id="rId1" imgW="4448175" imgH="6743700" progId="Paint.Picture">
                  <p:embed/>
                </p:oleObj>
              </mc:Choice>
              <mc:Fallback>
                <p:oleObj name="BMP 图象" r:id="rId1" imgW="4448175" imgH="6743700" progId="Paint.Picture">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450" y="762000"/>
                        <a:ext cx="401955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787" name="Rectangle 3"/>
          <p:cNvSpPr>
            <a:spLocks noChangeArrowheads="1"/>
          </p:cNvSpPr>
          <p:nvPr/>
        </p:nvSpPr>
        <p:spPr bwMode="auto">
          <a:xfrm>
            <a:off x="755576" y="836712"/>
            <a:ext cx="2376264" cy="457200"/>
          </a:xfrm>
          <a:prstGeom prst="rect">
            <a:avLst/>
          </a:prstGeom>
          <a:solidFill>
            <a:srgbClr val="FFC000"/>
          </a:solidFill>
          <a:ln>
            <a:noFill/>
          </a:ln>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dirty="0">
                <a:latin typeface="+mn-ea"/>
                <a:ea typeface="+mn-ea"/>
              </a:rPr>
              <a:t>十字板剪切试验</a:t>
            </a:r>
            <a:endParaRPr kumimoji="1" lang="zh-CN" altLang="en-US" sz="2400" dirty="0">
              <a:latin typeface="+mn-ea"/>
              <a:ea typeface="+mn-ea"/>
            </a:endParaRPr>
          </a:p>
        </p:txBody>
      </p:sp>
      <p:sp>
        <p:nvSpPr>
          <p:cNvPr id="118788" name="Rectangle 4"/>
          <p:cNvSpPr>
            <a:spLocks noChangeArrowheads="1"/>
          </p:cNvSpPr>
          <p:nvPr/>
        </p:nvSpPr>
        <p:spPr bwMode="auto">
          <a:xfrm>
            <a:off x="457200" y="2057400"/>
            <a:ext cx="4114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spcBef>
                <a:spcPct val="20000"/>
              </a:spcBef>
              <a:buClr>
                <a:srgbClr val="A50021"/>
              </a:buClr>
              <a:buSzPct val="75000"/>
              <a:buFont typeface="Wingdings" panose="05000000000000000000" pitchFamily="2" charset="2"/>
              <a:buNone/>
            </a:pPr>
            <a:r>
              <a:rPr kumimoji="1" lang="zh-CN" altLang="en-US" sz="2400" b="1" dirty="0">
                <a:solidFill>
                  <a:srgbClr val="FF0000"/>
                </a:solidFill>
                <a:latin typeface="幼圆" panose="02010509060101010101" pitchFamily="49" charset="-122"/>
                <a:ea typeface="幼圆" panose="02010509060101010101" pitchFamily="49" charset="-122"/>
              </a:rPr>
              <a:t>适用：</a:t>
            </a:r>
            <a:r>
              <a:rPr kumimoji="1" lang="zh-CN" altLang="en-US" sz="2400" b="1" dirty="0">
                <a:solidFill>
                  <a:srgbClr val="009999"/>
                </a:solidFill>
                <a:latin typeface="幼圆" panose="02010509060101010101" pitchFamily="49" charset="-122"/>
                <a:ea typeface="幼圆" panose="02010509060101010101" pitchFamily="49" charset="-122"/>
              </a:rPr>
              <a:t>现场测定</a:t>
            </a:r>
            <a:r>
              <a:rPr kumimoji="1" lang="zh-CN" altLang="en-US" sz="2400" b="1" dirty="0">
                <a:solidFill>
                  <a:srgbClr val="0000FF"/>
                </a:solidFill>
                <a:latin typeface="幼圆" panose="02010509060101010101" pitchFamily="49" charset="-122"/>
                <a:ea typeface="幼圆" panose="02010509060101010101" pitchFamily="49" charset="-122"/>
              </a:rPr>
              <a:t>饱和粘性土</a:t>
            </a:r>
            <a:r>
              <a:rPr kumimoji="1" lang="zh-CN" altLang="en-US" sz="2400" b="1" dirty="0">
                <a:solidFill>
                  <a:srgbClr val="009999"/>
                </a:solidFill>
                <a:latin typeface="幼圆" panose="02010509060101010101" pitchFamily="49" charset="-122"/>
                <a:ea typeface="幼圆" panose="02010509060101010101" pitchFamily="49" charset="-122"/>
              </a:rPr>
              <a:t>　　的不排水强度</a:t>
            </a:r>
            <a:endParaRPr kumimoji="1" lang="zh-CN" altLang="en-US" sz="2400" b="1" dirty="0">
              <a:latin typeface="幼圆" panose="02010509060101010101" pitchFamily="49" charset="-122"/>
              <a:ea typeface="幼圆" panose="02010509060101010101" pitchFamily="49" charset="-122"/>
            </a:endParaRPr>
          </a:p>
        </p:txBody>
      </p:sp>
      <p:sp>
        <p:nvSpPr>
          <p:cNvPr id="118789" name="Rectangle 5"/>
          <p:cNvSpPr>
            <a:spLocks noChangeArrowheads="1"/>
          </p:cNvSpPr>
          <p:nvPr/>
        </p:nvSpPr>
        <p:spPr bwMode="auto">
          <a:xfrm>
            <a:off x="471736" y="3810000"/>
            <a:ext cx="447903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spcBef>
                <a:spcPct val="20000"/>
              </a:spcBef>
              <a:buClr>
                <a:srgbClr val="A50021"/>
              </a:buClr>
              <a:buSzPct val="75000"/>
              <a:buFont typeface="Wingdings" panose="05000000000000000000" pitchFamily="2" charset="2"/>
              <a:buNone/>
            </a:pPr>
            <a:r>
              <a:rPr kumimoji="1" lang="zh-CN" altLang="en-US" sz="2400" b="1" dirty="0">
                <a:solidFill>
                  <a:srgbClr val="FE101B"/>
                </a:solidFill>
                <a:latin typeface="幼圆" panose="02010509060101010101" pitchFamily="49" charset="-122"/>
                <a:ea typeface="幼圆" panose="02010509060101010101" pitchFamily="49" charset="-122"/>
              </a:rPr>
              <a:t>原理：</a:t>
            </a:r>
            <a:r>
              <a:rPr kumimoji="1" lang="zh-CN" altLang="en-US" sz="2400" b="1" dirty="0">
                <a:solidFill>
                  <a:schemeClr val="accent2"/>
                </a:solidFill>
                <a:latin typeface="幼圆" panose="02010509060101010101" pitchFamily="49" charset="-122"/>
                <a:ea typeface="幼圆" panose="02010509060101010101" pitchFamily="49" charset="-122"/>
              </a:rPr>
              <a:t>地面施加的扭矩</a:t>
            </a:r>
            <a:r>
              <a:rPr kumimoji="1" lang="en-US" altLang="zh-CN" sz="2400" b="1" dirty="0">
                <a:solidFill>
                  <a:schemeClr val="accent2"/>
                </a:solidFill>
                <a:latin typeface="幼圆" panose="02010509060101010101" pitchFamily="49" charset="-122"/>
                <a:ea typeface="幼圆" panose="02010509060101010101" pitchFamily="49" charset="-122"/>
              </a:rPr>
              <a:t>M=</a:t>
            </a:r>
            <a:r>
              <a:rPr kumimoji="1" lang="zh-CN" altLang="en-US" sz="2400" b="1" dirty="0">
                <a:solidFill>
                  <a:schemeClr val="accent2"/>
                </a:solidFill>
                <a:latin typeface="幼圆" panose="02010509060101010101" pitchFamily="49" charset="-122"/>
                <a:ea typeface="幼圆" panose="02010509060101010101" pitchFamily="49" charset="-122"/>
              </a:rPr>
              <a:t>剪切圆柱面上剪应力产生的抵抗</a:t>
            </a:r>
            <a:r>
              <a:rPr kumimoji="1" lang="zh-CN" altLang="en-US" sz="2400" b="1" dirty="0" smtClean="0">
                <a:solidFill>
                  <a:schemeClr val="accent2"/>
                </a:solidFill>
                <a:latin typeface="幼圆" panose="02010509060101010101" pitchFamily="49" charset="-122"/>
                <a:ea typeface="幼圆" panose="02010509060101010101" pitchFamily="49" charset="-122"/>
              </a:rPr>
              <a:t>矩</a:t>
            </a:r>
            <a:endParaRPr kumimoji="1" lang="zh-CN" altLang="en-US" sz="2600" b="1" dirty="0">
              <a:solidFill>
                <a:schemeClr val="accent2"/>
              </a:solidFill>
              <a:latin typeface="幼圆" panose="02010509060101010101" pitchFamily="49" charset="-122"/>
              <a:ea typeface="幼圆" panose="02010509060101010101" pitchFamily="49" charset="-122"/>
            </a:endParaRPr>
          </a:p>
        </p:txBody>
      </p:sp>
      <p:sp>
        <p:nvSpPr>
          <p:cNvPr id="7" name="Rectangle 6"/>
          <p:cNvSpPr>
            <a:spLocks noChangeArrowheads="1"/>
          </p:cNvSpPr>
          <p:nvPr/>
        </p:nvSpPr>
        <p:spPr bwMode="auto">
          <a:xfrm>
            <a:off x="0" y="-8255"/>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§5.3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土的抗剪强度试验</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18787"/>
                                        </p:tgtEl>
                                        <p:attrNameLst>
                                          <p:attrName>style.visibility</p:attrName>
                                        </p:attrNameLst>
                                      </p:cBhvr>
                                      <p:to>
                                        <p:strVal val="visible"/>
                                      </p:to>
                                    </p:set>
                                    <p:animEffect transition="in" filter="barn(outHorizontal)">
                                      <p:cBhvr>
                                        <p:cTn id="7" dur="500"/>
                                        <p:tgtEl>
                                          <p:spTgt spid="11878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8786"/>
                                        </p:tgtEl>
                                        <p:attrNameLst>
                                          <p:attrName>style.visibility</p:attrName>
                                        </p:attrNameLst>
                                      </p:cBhvr>
                                      <p:to>
                                        <p:strVal val="visible"/>
                                      </p:to>
                                    </p:set>
                                    <p:animEffect transition="in" filter="blinds(horizontal)">
                                      <p:cBhvr>
                                        <p:cTn id="12" dur="500"/>
                                        <p:tgtEl>
                                          <p:spTgt spid="1187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8788">
                                            <p:txEl>
                                              <p:pRg st="0" end="0"/>
                                            </p:txEl>
                                          </p:spTgt>
                                        </p:tgtEl>
                                        <p:attrNameLst>
                                          <p:attrName>style.visibility</p:attrName>
                                        </p:attrNameLst>
                                      </p:cBhvr>
                                      <p:to>
                                        <p:strVal val="visible"/>
                                      </p:to>
                                    </p:set>
                                    <p:animEffect transition="in" filter="blinds(horizontal)">
                                      <p:cBhvr>
                                        <p:cTn id="17" dur="500"/>
                                        <p:tgtEl>
                                          <p:spTgt spid="11878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8789">
                                            <p:txEl>
                                              <p:pRg st="0" end="0"/>
                                            </p:txEl>
                                          </p:spTgt>
                                        </p:tgtEl>
                                        <p:attrNameLst>
                                          <p:attrName>style.visibility</p:attrName>
                                        </p:attrNameLst>
                                      </p:cBhvr>
                                      <p:to>
                                        <p:strVal val="visible"/>
                                      </p:to>
                                    </p:set>
                                    <p:animEffect transition="in" filter="blinds(horizontal)">
                                      <p:cBhvr>
                                        <p:cTn id="22" dur="500"/>
                                        <p:tgtEl>
                                          <p:spTgt spid="1187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animBg="1" autoUpdateAnimBg="0"/>
      <p:bldP spid="118788" grpId="0" autoUpdateAnimBg="0" build="p"/>
      <p:bldP spid="118789" grpId="0" autoUpdateAnimBg="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descr="网络课程 01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35263" y="1212750"/>
            <a:ext cx="6408737"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6" name="Rectangle 6"/>
          <p:cNvSpPr>
            <a:spLocks noChangeArrowheads="1"/>
          </p:cNvSpPr>
          <p:nvPr/>
        </p:nvSpPr>
        <p:spPr bwMode="auto">
          <a:xfrm>
            <a:off x="4572000" y="6093296"/>
            <a:ext cx="33131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800" b="1" dirty="0">
                <a:solidFill>
                  <a:srgbClr val="0000FF"/>
                </a:solidFill>
                <a:latin typeface="Times New Roman" panose="02020603050405020304" pitchFamily="18" charset="0"/>
                <a:ea typeface="楷体_GB2312" pitchFamily="49" charset="-122"/>
              </a:rPr>
              <a:t>导轮及扭力设备</a:t>
            </a:r>
            <a:endParaRPr kumimoji="1" lang="zh-CN" altLang="en-US" sz="2800" b="1" dirty="0">
              <a:solidFill>
                <a:srgbClr val="0000FF"/>
              </a:solidFill>
              <a:latin typeface="Times New Roman" panose="02020603050405020304" pitchFamily="18" charset="0"/>
              <a:ea typeface="楷体_GB2312" pitchFamily="49" charset="-122"/>
            </a:endParaRPr>
          </a:p>
        </p:txBody>
      </p:sp>
      <p:pic>
        <p:nvPicPr>
          <p:cNvPr id="6" name="Picture 5" descr="网络课程 012"/>
          <p:cNvPicPr>
            <a:picLocks noChangeAspect="1" noChangeArrowheads="1"/>
          </p:cNvPicPr>
          <p:nvPr/>
        </p:nvPicPr>
        <p:blipFill rotWithShape="1">
          <a:blip r:embed="rId2">
            <a:extLst>
              <a:ext uri="{28A0092B-C50C-407E-A947-70E740481C1C}">
                <a14:useLocalDpi xmlns:a14="http://schemas.microsoft.com/office/drawing/2010/main" val="0"/>
              </a:ext>
            </a:extLst>
          </a:blip>
          <a:srcRect l="30935" t="23417" r="27251" b="20822"/>
          <a:stretch>
            <a:fillRect/>
          </a:stretch>
        </p:blipFill>
        <p:spPr bwMode="auto">
          <a:xfrm>
            <a:off x="539552" y="1024261"/>
            <a:ext cx="1656184"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网络课程 011"/>
          <p:cNvPicPr>
            <a:picLocks noChangeAspect="1" noChangeArrowheads="1"/>
          </p:cNvPicPr>
          <p:nvPr/>
        </p:nvPicPr>
        <p:blipFill rotWithShape="1">
          <a:blip r:embed="rId3">
            <a:extLst>
              <a:ext uri="{28A0092B-C50C-407E-A947-70E740481C1C}">
                <a14:useLocalDpi xmlns:a14="http://schemas.microsoft.com/office/drawing/2010/main" val="0"/>
              </a:ext>
            </a:extLst>
          </a:blip>
          <a:srcRect l="31256" r="23948"/>
          <a:stretch>
            <a:fillRect/>
          </a:stretch>
        </p:blipFill>
        <p:spPr bwMode="auto">
          <a:xfrm>
            <a:off x="395536" y="3501008"/>
            <a:ext cx="1944216"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719262" y="2780928"/>
            <a:ext cx="1296764"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800" b="1" dirty="0">
                <a:solidFill>
                  <a:srgbClr val="0000FF"/>
                </a:solidFill>
                <a:latin typeface="Times New Roman" panose="02020603050405020304" pitchFamily="18" charset="0"/>
                <a:ea typeface="楷体_GB2312" pitchFamily="49" charset="-122"/>
              </a:rPr>
              <a:t>十字板</a:t>
            </a:r>
            <a:endParaRPr kumimoji="1" lang="zh-CN" altLang="en-US" sz="2800" b="1" dirty="0">
              <a:solidFill>
                <a:srgbClr val="0000FF"/>
              </a:solidFill>
              <a:latin typeface="Times New Roman" panose="02020603050405020304" pitchFamily="18" charset="0"/>
              <a:ea typeface="楷体_GB2312" pitchFamily="49" charset="-122"/>
            </a:endParaRPr>
          </a:p>
        </p:txBody>
      </p:sp>
      <p:sp>
        <p:nvSpPr>
          <p:cNvPr id="9" name="Rectangle 6"/>
          <p:cNvSpPr>
            <a:spLocks noChangeArrowheads="1"/>
          </p:cNvSpPr>
          <p:nvPr/>
        </p:nvSpPr>
        <p:spPr bwMode="auto">
          <a:xfrm>
            <a:off x="0" y="-8255"/>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§5.3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土的抗剪强度试验</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2884"/>
                                        </p:tgtEl>
                                        <p:attrNameLst>
                                          <p:attrName>style.visibility</p:attrName>
                                        </p:attrNameLst>
                                      </p:cBhvr>
                                      <p:to>
                                        <p:strVal val="visible"/>
                                      </p:to>
                                    </p:set>
                                    <p:animEffect transition="in" filter="box(in)">
                                      <p:cBhvr>
                                        <p:cTn id="7" dur="500"/>
                                        <p:tgtEl>
                                          <p:spTgt spid="12288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2886"/>
                                        </p:tgtEl>
                                        <p:attrNameLst>
                                          <p:attrName>style.visibility</p:attrName>
                                        </p:attrNameLst>
                                      </p:cBhvr>
                                      <p:to>
                                        <p:strVal val="visible"/>
                                      </p:to>
                                    </p:set>
                                    <p:anim calcmode="lin" valueType="num">
                                      <p:cBhvr additive="base">
                                        <p:cTn id="12" dur="500" fill="hold"/>
                                        <p:tgtEl>
                                          <p:spTgt spid="122886"/>
                                        </p:tgtEl>
                                        <p:attrNameLst>
                                          <p:attrName>ppt_x</p:attrName>
                                        </p:attrNameLst>
                                      </p:cBhvr>
                                      <p:tavLst>
                                        <p:tav tm="0">
                                          <p:val>
                                            <p:strVal val="0-#ppt_w/2"/>
                                          </p:val>
                                        </p:tav>
                                        <p:tav tm="100000">
                                          <p:val>
                                            <p:strVal val="#ppt_x"/>
                                          </p:val>
                                        </p:tav>
                                      </p:tavLst>
                                    </p:anim>
                                    <p:anim calcmode="lin" valueType="num">
                                      <p:cBhvr additive="base">
                                        <p:cTn id="13" dur="500" fill="hold"/>
                                        <p:tgtEl>
                                          <p:spTgt spid="12288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6" grpId="0" autoUpdateAnimBg="0"/>
      <p:bldP spid="8"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01" name="Object 5"/>
          <p:cNvGraphicFramePr>
            <a:graphicFrameLocks noChangeAspect="1"/>
          </p:cNvGraphicFramePr>
          <p:nvPr/>
        </p:nvGraphicFramePr>
        <p:xfrm>
          <a:off x="1588626" y="1058204"/>
          <a:ext cx="2779713" cy="490538"/>
        </p:xfrm>
        <a:graphic>
          <a:graphicData uri="http://schemas.openxmlformats.org/presentationml/2006/ole">
            <mc:AlternateContent xmlns:mc="http://schemas.openxmlformats.org/markup-compatibility/2006">
              <mc:Choice xmlns:v="urn:schemas-microsoft-com:vml" Requires="v">
                <p:oleObj spid="_x0000_s143450" name="Equation" r:id="rId1" imgW="1091565" imgH="228600" progId="Equation.DSMT4">
                  <p:embed/>
                </p:oleObj>
              </mc:Choice>
              <mc:Fallback>
                <p:oleObj name="Equation" r:id="rId1" imgW="1091565" imgH="228600" progId="Equation.DSMT4">
                  <p:embed/>
                  <p:pic>
                    <p:nvPicPr>
                      <p:cNvPr id="0"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626" y="1058204"/>
                        <a:ext cx="27797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302" name="Object 6"/>
          <p:cNvGraphicFramePr>
            <a:graphicFrameLocks noChangeAspect="1"/>
          </p:cNvGraphicFramePr>
          <p:nvPr/>
        </p:nvGraphicFramePr>
        <p:xfrm>
          <a:off x="2051050" y="2836863"/>
          <a:ext cx="3390900" cy="736600"/>
        </p:xfrm>
        <a:graphic>
          <a:graphicData uri="http://schemas.openxmlformats.org/presentationml/2006/ole">
            <mc:AlternateContent xmlns:mc="http://schemas.openxmlformats.org/markup-compatibility/2006">
              <mc:Choice xmlns:v="urn:schemas-microsoft-com:vml" Requires="v">
                <p:oleObj spid="_x0000_s143451" name="" r:id="rId3" imgW="1688465" imgH="444500" progId="Equation.3">
                  <p:embed/>
                </p:oleObj>
              </mc:Choice>
              <mc:Fallback>
                <p:oleObj name="" r:id="rId3" imgW="1688465" imgH="4445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836863"/>
                        <a:ext cx="3390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303" name="Object 7"/>
          <p:cNvGraphicFramePr>
            <a:graphicFrameLocks noChangeAspect="1"/>
          </p:cNvGraphicFramePr>
          <p:nvPr/>
        </p:nvGraphicFramePr>
        <p:xfrm>
          <a:off x="2629431" y="3933092"/>
          <a:ext cx="2432050" cy="736600"/>
        </p:xfrm>
        <a:graphic>
          <a:graphicData uri="http://schemas.openxmlformats.org/presentationml/2006/ole">
            <mc:AlternateContent xmlns:mc="http://schemas.openxmlformats.org/markup-compatibility/2006">
              <mc:Choice xmlns:v="urn:schemas-microsoft-com:vml" Requires="v">
                <p:oleObj spid="_x0000_s143452" name="" r:id="rId5" imgW="1143000" imgH="393700" progId="Equation.3">
                  <p:embed/>
                </p:oleObj>
              </mc:Choice>
              <mc:Fallback>
                <p:oleObj name="" r:id="rId5" imgW="1143000" imgH="3937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9431" y="3933092"/>
                        <a:ext cx="24320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304" name="Object 8"/>
          <p:cNvGraphicFramePr>
            <a:graphicFrameLocks noChangeAspect="1"/>
          </p:cNvGraphicFramePr>
          <p:nvPr/>
        </p:nvGraphicFramePr>
        <p:xfrm>
          <a:off x="2555875" y="5302250"/>
          <a:ext cx="3594100" cy="1222375"/>
        </p:xfrm>
        <a:graphic>
          <a:graphicData uri="http://schemas.openxmlformats.org/presentationml/2006/ole">
            <mc:AlternateContent xmlns:mc="http://schemas.openxmlformats.org/markup-compatibility/2006">
              <mc:Choice xmlns:v="urn:schemas-microsoft-com:vml" Requires="v">
                <p:oleObj spid="_x0000_s143453" name="" r:id="rId7" imgW="1205865" imgH="635000" progId="Equation.3">
                  <p:embed/>
                </p:oleObj>
              </mc:Choice>
              <mc:Fallback>
                <p:oleObj name="" r:id="rId7" imgW="1205865" imgH="6350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875" y="5302250"/>
                        <a:ext cx="3594100" cy="12223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5" name="AutoShape 9"/>
          <p:cNvSpPr>
            <a:spLocks noChangeArrowheads="1"/>
          </p:cNvSpPr>
          <p:nvPr/>
        </p:nvSpPr>
        <p:spPr bwMode="auto">
          <a:xfrm>
            <a:off x="5867400" y="1341438"/>
            <a:ext cx="1981200" cy="990600"/>
          </a:xfrm>
          <a:prstGeom prst="wedgeRoundRectCallout">
            <a:avLst>
              <a:gd name="adj1" fmla="val -77486"/>
              <a:gd name="adj2" fmla="val 100319"/>
              <a:gd name="adj3" fmla="val 16667"/>
            </a:avLst>
          </a:prstGeom>
          <a:solidFill>
            <a:schemeClr val="folHlink"/>
          </a:solidFill>
          <a:ln w="9525">
            <a:solidFill>
              <a:schemeClr val="tx1"/>
            </a:solidFill>
            <a:miter lim="800000"/>
            <a:tailEnd type="none" w="sm" len="lg"/>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00" b="1">
                <a:solidFill>
                  <a:srgbClr val="0000FF"/>
                </a:solidFill>
                <a:latin typeface="Times New Roman" panose="02020603050405020304" pitchFamily="18" charset="0"/>
                <a:ea typeface="楷体_GB2312" pitchFamily="49" charset="-122"/>
              </a:rPr>
              <a:t>柱体上下平面的抗剪强度产生的抗扭力矩</a:t>
            </a:r>
            <a:r>
              <a:rPr kumimoji="1" lang="en-US" altLang="zh-CN" sz="2000" b="1" i="1">
                <a:solidFill>
                  <a:srgbClr val="0000FF"/>
                </a:solidFill>
                <a:latin typeface="Times New Roman" panose="02020603050405020304" pitchFamily="18" charset="0"/>
                <a:ea typeface="楷体_GB2312" pitchFamily="49" charset="-122"/>
              </a:rPr>
              <a:t>M</a:t>
            </a:r>
            <a:r>
              <a:rPr kumimoji="1" lang="en-US" altLang="zh-CN" sz="2000" b="1" baseline="-25000">
                <a:solidFill>
                  <a:srgbClr val="0000FF"/>
                </a:solidFill>
                <a:latin typeface="Times New Roman" panose="02020603050405020304" pitchFamily="18" charset="0"/>
                <a:ea typeface="楷体_GB2312" pitchFamily="49" charset="-122"/>
              </a:rPr>
              <a:t>1</a:t>
            </a:r>
            <a:endParaRPr kumimoji="1" lang="en-US" altLang="zh-CN" sz="2000" b="1" baseline="-25000">
              <a:solidFill>
                <a:srgbClr val="0000FF"/>
              </a:solidFill>
              <a:latin typeface="Times New Roman" panose="02020603050405020304" pitchFamily="18" charset="0"/>
              <a:ea typeface="楷体_GB2312" pitchFamily="49" charset="-122"/>
            </a:endParaRPr>
          </a:p>
        </p:txBody>
      </p:sp>
      <p:sp>
        <p:nvSpPr>
          <p:cNvPr id="55306" name="AutoShape 10"/>
          <p:cNvSpPr>
            <a:spLocks noChangeArrowheads="1"/>
          </p:cNvSpPr>
          <p:nvPr/>
        </p:nvSpPr>
        <p:spPr bwMode="auto">
          <a:xfrm>
            <a:off x="5867400" y="3058318"/>
            <a:ext cx="2376487" cy="758825"/>
          </a:xfrm>
          <a:prstGeom prst="wedgeRoundRectCallout">
            <a:avLst>
              <a:gd name="adj1" fmla="val -85470"/>
              <a:gd name="adj2" fmla="val 82845"/>
              <a:gd name="adj3" fmla="val 16667"/>
            </a:avLst>
          </a:prstGeom>
          <a:solidFill>
            <a:schemeClr val="folHlink"/>
          </a:solidFill>
          <a:ln w="9525">
            <a:solidFill>
              <a:schemeClr val="tx1"/>
            </a:solidFill>
            <a:miter lim="800000"/>
            <a:tailEnd type="none" w="sm" len="lg"/>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00" b="1" dirty="0">
                <a:solidFill>
                  <a:srgbClr val="0000FF"/>
                </a:solidFill>
                <a:latin typeface="Times New Roman" panose="02020603050405020304" pitchFamily="18" charset="0"/>
                <a:ea typeface="楷体_GB2312" pitchFamily="49" charset="-122"/>
              </a:rPr>
              <a:t>柱体侧面剪应力产生的抗扭力矩</a:t>
            </a:r>
            <a:r>
              <a:rPr kumimoji="1" lang="en-US" altLang="zh-CN" sz="2000" b="1" i="1" dirty="0">
                <a:solidFill>
                  <a:srgbClr val="0000FF"/>
                </a:solidFill>
                <a:latin typeface="Times New Roman" panose="02020603050405020304" pitchFamily="18" charset="0"/>
                <a:ea typeface="楷体_GB2312" pitchFamily="49" charset="-122"/>
              </a:rPr>
              <a:t>M</a:t>
            </a:r>
            <a:r>
              <a:rPr kumimoji="1" lang="en-US" altLang="zh-CN" sz="2000" b="1" baseline="-25000" dirty="0">
                <a:solidFill>
                  <a:srgbClr val="0000FF"/>
                </a:solidFill>
                <a:latin typeface="Times New Roman" panose="02020603050405020304" pitchFamily="18" charset="0"/>
                <a:ea typeface="楷体_GB2312" pitchFamily="49" charset="-122"/>
              </a:rPr>
              <a:t>2</a:t>
            </a:r>
            <a:endParaRPr kumimoji="1" lang="en-US" altLang="zh-CN" sz="2000" b="1" baseline="-25000" dirty="0">
              <a:solidFill>
                <a:srgbClr val="0000FF"/>
              </a:solidFill>
              <a:latin typeface="Times New Roman" panose="02020603050405020304" pitchFamily="18" charset="0"/>
              <a:ea typeface="楷体_GB2312" pitchFamily="49" charset="-122"/>
            </a:endParaRPr>
          </a:p>
        </p:txBody>
      </p:sp>
      <p:sp>
        <p:nvSpPr>
          <p:cNvPr id="55310" name="Rectangle 14"/>
          <p:cNvSpPr>
            <a:spLocks noChangeArrowheads="1"/>
          </p:cNvSpPr>
          <p:nvPr/>
        </p:nvSpPr>
        <p:spPr bwMode="auto">
          <a:xfrm>
            <a:off x="684213" y="1700213"/>
            <a:ext cx="4248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00" b="1" dirty="0">
                <a:solidFill>
                  <a:srgbClr val="0000FF"/>
                </a:solidFill>
                <a:latin typeface="幼圆" panose="02010509060101010101" pitchFamily="49" charset="-122"/>
                <a:ea typeface="幼圆" panose="02010509060101010101" pitchFamily="49" charset="-122"/>
              </a:rPr>
              <a:t>假设：剪切破坏时圆柱体侧面和上下面土的抗剪强度相等，也即：</a:t>
            </a:r>
            <a:r>
              <a:rPr kumimoji="1" lang="el-GR" altLang="zh-CN" sz="2000" b="1" i="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τ</a:t>
            </a:r>
            <a:r>
              <a:rPr kumimoji="1" lang="en-US" altLang="zh-CN" sz="2000" b="1" i="1" baseline="-25000" dirty="0" err="1">
                <a:solidFill>
                  <a:srgbClr val="0000FF"/>
                </a:solidFill>
                <a:latin typeface="幼圆" panose="02010509060101010101" pitchFamily="49" charset="-122"/>
                <a:ea typeface="幼圆" panose="02010509060101010101" pitchFamily="49" charset="-122"/>
                <a:cs typeface="Times New Roman" panose="02020603050405020304" pitchFamily="18" charset="0"/>
              </a:rPr>
              <a:t>fv</a:t>
            </a:r>
            <a:r>
              <a:rPr kumimoji="1" lang="en-US" altLang="zh-CN" sz="2000" b="1" i="1" dirty="0">
                <a:solidFill>
                  <a:srgbClr val="0000FF"/>
                </a:solidFill>
                <a:latin typeface="幼圆" panose="02010509060101010101" pitchFamily="49" charset="-122"/>
                <a:ea typeface="幼圆" panose="02010509060101010101" pitchFamily="49" charset="-122"/>
                <a:cs typeface="Times New Roman" panose="02020603050405020304" pitchFamily="18" charset="0"/>
              </a:rPr>
              <a:t>=</a:t>
            </a:r>
            <a:r>
              <a:rPr kumimoji="1" lang="el-GR" altLang="zh-CN" sz="2000" b="1" i="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rPr>
              <a:t>τ</a:t>
            </a:r>
            <a:r>
              <a:rPr kumimoji="1" lang="en-US" altLang="zh-CN" sz="2000" b="1" i="1" baseline="-25000" dirty="0" err="1">
                <a:solidFill>
                  <a:srgbClr val="0000FF"/>
                </a:solidFill>
                <a:latin typeface="幼圆" panose="02010509060101010101" pitchFamily="49" charset="-122"/>
                <a:ea typeface="幼圆" panose="02010509060101010101" pitchFamily="49" charset="-122"/>
                <a:cs typeface="Times New Roman" panose="02020603050405020304" pitchFamily="18" charset="0"/>
              </a:rPr>
              <a:t>fH</a:t>
            </a:r>
            <a:endParaRPr kumimoji="1" lang="el-GR" altLang="zh-CN" sz="2000" b="1" i="1" baseline="-25000"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endParaRPr>
          </a:p>
        </p:txBody>
      </p:sp>
      <p:grpSp>
        <p:nvGrpSpPr>
          <p:cNvPr id="2" name="Group 15"/>
          <p:cNvGrpSpPr/>
          <p:nvPr/>
        </p:nvGrpSpPr>
        <p:grpSpPr bwMode="auto">
          <a:xfrm>
            <a:off x="166688" y="3573463"/>
            <a:ext cx="2028825" cy="3051175"/>
            <a:chOff x="3655" y="682"/>
            <a:chExt cx="1959" cy="2784"/>
          </a:xfrm>
        </p:grpSpPr>
        <p:sp>
          <p:nvSpPr>
            <p:cNvPr id="64523" name="Rectangle 16"/>
            <p:cNvSpPr>
              <a:spLocks noChangeArrowheads="1"/>
            </p:cNvSpPr>
            <p:nvPr/>
          </p:nvSpPr>
          <p:spPr bwMode="auto">
            <a:xfrm>
              <a:off x="3655" y="682"/>
              <a:ext cx="1959" cy="278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64524" name="Freeform 17"/>
            <p:cNvSpPr/>
            <p:nvPr/>
          </p:nvSpPr>
          <p:spPr bwMode="auto">
            <a:xfrm>
              <a:off x="4634" y="1421"/>
              <a:ext cx="269" cy="1325"/>
            </a:xfrm>
            <a:custGeom>
              <a:avLst/>
              <a:gdLst>
                <a:gd name="T0" fmla="*/ 10 w 269"/>
                <a:gd name="T1" fmla="*/ 1325 h 1325"/>
                <a:gd name="T2" fmla="*/ 0 w 269"/>
                <a:gd name="T3" fmla="*/ 129 h 1325"/>
                <a:gd name="T4" fmla="*/ 269 w 269"/>
                <a:gd name="T5" fmla="*/ 0 h 1325"/>
                <a:gd name="T6" fmla="*/ 269 w 269"/>
                <a:gd name="T7" fmla="*/ 1195 h 1325"/>
                <a:gd name="T8" fmla="*/ 10 w 269"/>
                <a:gd name="T9" fmla="*/ 1325 h 1325"/>
                <a:gd name="T10" fmla="*/ 0 60000 65536"/>
                <a:gd name="T11" fmla="*/ 0 60000 65536"/>
                <a:gd name="T12" fmla="*/ 0 60000 65536"/>
                <a:gd name="T13" fmla="*/ 0 60000 65536"/>
                <a:gd name="T14" fmla="*/ 0 60000 65536"/>
                <a:gd name="T15" fmla="*/ 0 w 269"/>
                <a:gd name="T16" fmla="*/ 0 h 1325"/>
                <a:gd name="T17" fmla="*/ 269 w 269"/>
                <a:gd name="T18" fmla="*/ 1325 h 1325"/>
              </a:gdLst>
              <a:ahLst/>
              <a:cxnLst>
                <a:cxn ang="T10">
                  <a:pos x="T0" y="T1"/>
                </a:cxn>
                <a:cxn ang="T11">
                  <a:pos x="T2" y="T3"/>
                </a:cxn>
                <a:cxn ang="T12">
                  <a:pos x="T4" y="T5"/>
                </a:cxn>
                <a:cxn ang="T13">
                  <a:pos x="T6" y="T7"/>
                </a:cxn>
                <a:cxn ang="T14">
                  <a:pos x="T8" y="T9"/>
                </a:cxn>
              </a:cxnLst>
              <a:rect l="T15" t="T16" r="T17" b="T18"/>
              <a:pathLst>
                <a:path w="269" h="1325">
                  <a:moveTo>
                    <a:pt x="10" y="1325"/>
                  </a:moveTo>
                  <a:lnTo>
                    <a:pt x="0" y="129"/>
                  </a:lnTo>
                  <a:lnTo>
                    <a:pt x="269" y="0"/>
                  </a:lnTo>
                  <a:lnTo>
                    <a:pt x="269" y="1195"/>
                  </a:lnTo>
                  <a:lnTo>
                    <a:pt x="10" y="1325"/>
                  </a:lnTo>
                  <a:close/>
                </a:path>
              </a:pathLst>
            </a:custGeom>
            <a:solidFill>
              <a:srgbClr val="FFFF99"/>
            </a:solidFill>
            <a:ln w="9525">
              <a:solidFill>
                <a:schemeClr val="tx1"/>
              </a:solidFill>
              <a:round/>
            </a:ln>
          </p:spPr>
          <p:txBody>
            <a:bodyPr/>
            <a:lstStyle/>
            <a:p>
              <a:endParaRPr lang="zh-CN" altLang="en-US"/>
            </a:p>
          </p:txBody>
        </p:sp>
        <p:sp>
          <p:nvSpPr>
            <p:cNvPr id="64525" name="Freeform 18"/>
            <p:cNvSpPr/>
            <p:nvPr/>
          </p:nvSpPr>
          <p:spPr bwMode="auto">
            <a:xfrm>
              <a:off x="4217" y="2566"/>
              <a:ext cx="811" cy="194"/>
            </a:xfrm>
            <a:custGeom>
              <a:avLst/>
              <a:gdLst>
                <a:gd name="T0" fmla="*/ 0 w 811"/>
                <a:gd name="T1" fmla="*/ 194 h 194"/>
                <a:gd name="T2" fmla="*/ 129 w 811"/>
                <a:gd name="T3" fmla="*/ 50 h 194"/>
                <a:gd name="T4" fmla="*/ 388 w 811"/>
                <a:gd name="T5" fmla="*/ 2 h 194"/>
                <a:gd name="T6" fmla="*/ 715 w 811"/>
                <a:gd name="T7" fmla="*/ 60 h 194"/>
                <a:gd name="T8" fmla="*/ 811 w 811"/>
                <a:gd name="T9" fmla="*/ 175 h 194"/>
                <a:gd name="T10" fmla="*/ 0 60000 65536"/>
                <a:gd name="T11" fmla="*/ 0 60000 65536"/>
                <a:gd name="T12" fmla="*/ 0 60000 65536"/>
                <a:gd name="T13" fmla="*/ 0 60000 65536"/>
                <a:gd name="T14" fmla="*/ 0 60000 65536"/>
                <a:gd name="T15" fmla="*/ 0 w 811"/>
                <a:gd name="T16" fmla="*/ 0 h 194"/>
                <a:gd name="T17" fmla="*/ 811 w 811"/>
                <a:gd name="T18" fmla="*/ 194 h 194"/>
              </a:gdLst>
              <a:ahLst/>
              <a:cxnLst>
                <a:cxn ang="T10">
                  <a:pos x="T0" y="T1"/>
                </a:cxn>
                <a:cxn ang="T11">
                  <a:pos x="T2" y="T3"/>
                </a:cxn>
                <a:cxn ang="T12">
                  <a:pos x="T4" y="T5"/>
                </a:cxn>
                <a:cxn ang="T13">
                  <a:pos x="T6" y="T7"/>
                </a:cxn>
                <a:cxn ang="T14">
                  <a:pos x="T8" y="T9"/>
                </a:cxn>
              </a:cxnLst>
              <a:rect l="T15" t="T16" r="T17" b="T18"/>
              <a:pathLst>
                <a:path w="811" h="194">
                  <a:moveTo>
                    <a:pt x="0" y="194"/>
                  </a:moveTo>
                  <a:cubicBezTo>
                    <a:pt x="21" y="170"/>
                    <a:pt x="64" y="82"/>
                    <a:pt x="129" y="50"/>
                  </a:cubicBezTo>
                  <a:cubicBezTo>
                    <a:pt x="194" y="18"/>
                    <a:pt x="290" y="0"/>
                    <a:pt x="388" y="2"/>
                  </a:cubicBezTo>
                  <a:cubicBezTo>
                    <a:pt x="486" y="4"/>
                    <a:pt x="645" y="31"/>
                    <a:pt x="715" y="60"/>
                  </a:cubicBezTo>
                  <a:cubicBezTo>
                    <a:pt x="785" y="89"/>
                    <a:pt x="791" y="151"/>
                    <a:pt x="811" y="175"/>
                  </a:cubicBezTo>
                </a:path>
              </a:pathLst>
            </a:custGeom>
            <a:solidFill>
              <a:srgbClr val="FFFF99"/>
            </a:solidFill>
            <a:ln w="19050">
              <a:solidFill>
                <a:srgbClr val="009900"/>
              </a:solidFill>
              <a:prstDash val="dash"/>
              <a:round/>
            </a:ln>
          </p:spPr>
          <p:txBody>
            <a:bodyPr wrap="none" anchor="ctr"/>
            <a:lstStyle/>
            <a:p>
              <a:endParaRPr lang="zh-CN" altLang="en-US"/>
            </a:p>
          </p:txBody>
        </p:sp>
        <p:sp>
          <p:nvSpPr>
            <p:cNvPr id="64526" name="Line 19"/>
            <p:cNvSpPr>
              <a:spLocks noChangeShapeType="1"/>
            </p:cNvSpPr>
            <p:nvPr/>
          </p:nvSpPr>
          <p:spPr bwMode="auto">
            <a:xfrm>
              <a:off x="5121" y="1538"/>
              <a:ext cx="303" cy="0"/>
            </a:xfrm>
            <a:prstGeom prst="line">
              <a:avLst/>
            </a:prstGeom>
            <a:noFill/>
            <a:ln w="9525">
              <a:solidFill>
                <a:srgbClr val="0000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4527" name="Line 20"/>
            <p:cNvSpPr>
              <a:spLocks noChangeShapeType="1"/>
            </p:cNvSpPr>
            <p:nvPr/>
          </p:nvSpPr>
          <p:spPr bwMode="auto">
            <a:xfrm>
              <a:off x="5121" y="2745"/>
              <a:ext cx="311" cy="0"/>
            </a:xfrm>
            <a:prstGeom prst="line">
              <a:avLst/>
            </a:prstGeom>
            <a:noFill/>
            <a:ln w="9525">
              <a:solidFill>
                <a:srgbClr val="0000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4528" name="Line 21"/>
            <p:cNvSpPr>
              <a:spLocks noChangeShapeType="1"/>
            </p:cNvSpPr>
            <p:nvPr/>
          </p:nvSpPr>
          <p:spPr bwMode="auto">
            <a:xfrm>
              <a:off x="5314" y="1538"/>
              <a:ext cx="0" cy="1207"/>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4529" name="Line 22"/>
            <p:cNvSpPr>
              <a:spLocks noChangeShapeType="1"/>
            </p:cNvSpPr>
            <p:nvPr/>
          </p:nvSpPr>
          <p:spPr bwMode="auto">
            <a:xfrm>
              <a:off x="4224" y="3015"/>
              <a:ext cx="0" cy="230"/>
            </a:xfrm>
            <a:prstGeom prst="line">
              <a:avLst/>
            </a:prstGeom>
            <a:noFill/>
            <a:ln w="9525">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64530" name="Line 23"/>
            <p:cNvSpPr>
              <a:spLocks noChangeShapeType="1"/>
            </p:cNvSpPr>
            <p:nvPr/>
          </p:nvSpPr>
          <p:spPr bwMode="auto">
            <a:xfrm>
              <a:off x="5068" y="3006"/>
              <a:ext cx="0" cy="239"/>
            </a:xfrm>
            <a:prstGeom prst="line">
              <a:avLst/>
            </a:prstGeom>
            <a:noFill/>
            <a:ln w="9525">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64531" name="Line 24"/>
            <p:cNvSpPr>
              <a:spLocks noChangeShapeType="1"/>
            </p:cNvSpPr>
            <p:nvPr/>
          </p:nvSpPr>
          <p:spPr bwMode="auto">
            <a:xfrm>
              <a:off x="4224" y="3185"/>
              <a:ext cx="844" cy="0"/>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4532" name="Freeform 25"/>
            <p:cNvSpPr/>
            <p:nvPr/>
          </p:nvSpPr>
          <p:spPr bwMode="auto">
            <a:xfrm>
              <a:off x="4375" y="1416"/>
              <a:ext cx="543" cy="1450"/>
            </a:xfrm>
            <a:custGeom>
              <a:avLst/>
              <a:gdLst>
                <a:gd name="T0" fmla="*/ 543 w 543"/>
                <a:gd name="T1" fmla="*/ 1450 h 1450"/>
                <a:gd name="T2" fmla="*/ 543 w 543"/>
                <a:gd name="T3" fmla="*/ 288 h 1450"/>
                <a:gd name="T4" fmla="*/ 0 w 543"/>
                <a:gd name="T5" fmla="*/ 0 h 1450"/>
                <a:gd name="T6" fmla="*/ 0 w 543"/>
                <a:gd name="T7" fmla="*/ 1181 h 1450"/>
                <a:gd name="T8" fmla="*/ 274 w 543"/>
                <a:gd name="T9" fmla="*/ 1320 h 1450"/>
                <a:gd name="T10" fmla="*/ 543 w 543"/>
                <a:gd name="T11" fmla="*/ 1450 h 1450"/>
                <a:gd name="T12" fmla="*/ 0 60000 65536"/>
                <a:gd name="T13" fmla="*/ 0 60000 65536"/>
                <a:gd name="T14" fmla="*/ 0 60000 65536"/>
                <a:gd name="T15" fmla="*/ 0 60000 65536"/>
                <a:gd name="T16" fmla="*/ 0 60000 65536"/>
                <a:gd name="T17" fmla="*/ 0 60000 65536"/>
                <a:gd name="T18" fmla="*/ 0 w 543"/>
                <a:gd name="T19" fmla="*/ 0 h 1450"/>
                <a:gd name="T20" fmla="*/ 543 w 543"/>
                <a:gd name="T21" fmla="*/ 1450 h 1450"/>
              </a:gdLst>
              <a:ahLst/>
              <a:cxnLst>
                <a:cxn ang="T12">
                  <a:pos x="T0" y="T1"/>
                </a:cxn>
                <a:cxn ang="T13">
                  <a:pos x="T2" y="T3"/>
                </a:cxn>
                <a:cxn ang="T14">
                  <a:pos x="T4" y="T5"/>
                </a:cxn>
                <a:cxn ang="T15">
                  <a:pos x="T6" y="T7"/>
                </a:cxn>
                <a:cxn ang="T16">
                  <a:pos x="T8" y="T9"/>
                </a:cxn>
                <a:cxn ang="T17">
                  <a:pos x="T10" y="T11"/>
                </a:cxn>
              </a:cxnLst>
              <a:rect l="T18" t="T19" r="T20" b="T21"/>
              <a:pathLst>
                <a:path w="543" h="1450">
                  <a:moveTo>
                    <a:pt x="543" y="1450"/>
                  </a:moveTo>
                  <a:lnTo>
                    <a:pt x="543" y="288"/>
                  </a:lnTo>
                  <a:lnTo>
                    <a:pt x="0" y="0"/>
                  </a:lnTo>
                  <a:lnTo>
                    <a:pt x="0" y="1181"/>
                  </a:lnTo>
                  <a:lnTo>
                    <a:pt x="274" y="1320"/>
                  </a:lnTo>
                  <a:lnTo>
                    <a:pt x="543" y="1450"/>
                  </a:lnTo>
                  <a:close/>
                </a:path>
              </a:pathLst>
            </a:custGeom>
            <a:solidFill>
              <a:srgbClr val="FFFF99"/>
            </a:solidFill>
            <a:ln w="9525">
              <a:solidFill>
                <a:schemeClr val="tx1"/>
              </a:solidFill>
              <a:round/>
            </a:ln>
          </p:spPr>
          <p:txBody>
            <a:bodyPr/>
            <a:lstStyle/>
            <a:p>
              <a:endParaRPr lang="zh-CN" altLang="en-US"/>
            </a:p>
          </p:txBody>
        </p:sp>
        <p:sp>
          <p:nvSpPr>
            <p:cNvPr id="64533" name="Freeform 26"/>
            <p:cNvSpPr/>
            <p:nvPr/>
          </p:nvSpPr>
          <p:spPr bwMode="auto">
            <a:xfrm>
              <a:off x="4318" y="1548"/>
              <a:ext cx="318" cy="1327"/>
            </a:xfrm>
            <a:custGeom>
              <a:avLst/>
              <a:gdLst>
                <a:gd name="T0" fmla="*/ 19 w 318"/>
                <a:gd name="T1" fmla="*/ 1327 h 1327"/>
                <a:gd name="T2" fmla="*/ 0 w 318"/>
                <a:gd name="T3" fmla="*/ 151 h 1327"/>
                <a:gd name="T4" fmla="*/ 318 w 318"/>
                <a:gd name="T5" fmla="*/ 0 h 1327"/>
                <a:gd name="T6" fmla="*/ 318 w 318"/>
                <a:gd name="T7" fmla="*/ 1195 h 1327"/>
                <a:gd name="T8" fmla="*/ 19 w 318"/>
                <a:gd name="T9" fmla="*/ 1327 h 1327"/>
                <a:gd name="T10" fmla="*/ 0 60000 65536"/>
                <a:gd name="T11" fmla="*/ 0 60000 65536"/>
                <a:gd name="T12" fmla="*/ 0 60000 65536"/>
                <a:gd name="T13" fmla="*/ 0 60000 65536"/>
                <a:gd name="T14" fmla="*/ 0 60000 65536"/>
                <a:gd name="T15" fmla="*/ 0 w 318"/>
                <a:gd name="T16" fmla="*/ 0 h 1327"/>
                <a:gd name="T17" fmla="*/ 318 w 318"/>
                <a:gd name="T18" fmla="*/ 1327 h 1327"/>
              </a:gdLst>
              <a:ahLst/>
              <a:cxnLst>
                <a:cxn ang="T10">
                  <a:pos x="T0" y="T1"/>
                </a:cxn>
                <a:cxn ang="T11">
                  <a:pos x="T2" y="T3"/>
                </a:cxn>
                <a:cxn ang="T12">
                  <a:pos x="T4" y="T5"/>
                </a:cxn>
                <a:cxn ang="T13">
                  <a:pos x="T6" y="T7"/>
                </a:cxn>
                <a:cxn ang="T14">
                  <a:pos x="T8" y="T9"/>
                </a:cxn>
              </a:cxnLst>
              <a:rect l="T15" t="T16" r="T17" b="T18"/>
              <a:pathLst>
                <a:path w="318" h="1327">
                  <a:moveTo>
                    <a:pt x="19" y="1327"/>
                  </a:moveTo>
                  <a:lnTo>
                    <a:pt x="0" y="151"/>
                  </a:lnTo>
                  <a:lnTo>
                    <a:pt x="318" y="0"/>
                  </a:lnTo>
                  <a:lnTo>
                    <a:pt x="318" y="1195"/>
                  </a:lnTo>
                  <a:lnTo>
                    <a:pt x="19" y="1327"/>
                  </a:lnTo>
                  <a:close/>
                </a:path>
              </a:pathLst>
            </a:custGeom>
            <a:solidFill>
              <a:srgbClr val="FFFF99"/>
            </a:solidFill>
            <a:ln w="9525">
              <a:solidFill>
                <a:schemeClr val="tx1"/>
              </a:solidFill>
              <a:round/>
            </a:ln>
          </p:spPr>
          <p:txBody>
            <a:bodyPr/>
            <a:lstStyle/>
            <a:p>
              <a:endParaRPr lang="zh-CN" altLang="en-US"/>
            </a:p>
          </p:txBody>
        </p:sp>
        <p:sp>
          <p:nvSpPr>
            <p:cNvPr id="64534" name="AutoShape 27"/>
            <p:cNvSpPr>
              <a:spLocks noChangeArrowheads="1"/>
            </p:cNvSpPr>
            <p:nvPr/>
          </p:nvSpPr>
          <p:spPr bwMode="auto">
            <a:xfrm>
              <a:off x="4224" y="1375"/>
              <a:ext cx="808" cy="1558"/>
            </a:xfrm>
            <a:prstGeom prst="can">
              <a:avLst>
                <a:gd name="adj" fmla="val 48205"/>
              </a:avLst>
            </a:prstGeom>
            <a:solidFill>
              <a:srgbClr val="FFFF99"/>
            </a:solidFill>
            <a:ln w="19050">
              <a:solidFill>
                <a:srgbClr val="990000"/>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64535" name="Text Box 28"/>
            <p:cNvSpPr txBox="1">
              <a:spLocks noChangeArrowheads="1"/>
            </p:cNvSpPr>
            <p:nvPr/>
          </p:nvSpPr>
          <p:spPr bwMode="auto">
            <a:xfrm>
              <a:off x="3840" y="2097"/>
              <a:ext cx="539" cy="41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i="1">
                  <a:solidFill>
                    <a:srgbClr val="0000FF"/>
                  </a:solidFill>
                  <a:latin typeface="Times New Roman" panose="02020603050405020304" pitchFamily="18" charset="0"/>
                  <a:ea typeface="幼圆" panose="02010509060101010101" pitchFamily="49" charset="-122"/>
                  <a:sym typeface="Symbol" panose="05050102010706020507" pitchFamily="18" charset="2"/>
                </a:rPr>
                <a:t>M</a:t>
              </a:r>
              <a:r>
                <a:rPr lang="en-US" altLang="zh-CN" sz="2400" b="1" baseline="-25000">
                  <a:solidFill>
                    <a:srgbClr val="0000FF"/>
                  </a:solidFill>
                  <a:latin typeface="Times New Roman" panose="02020603050405020304" pitchFamily="18" charset="0"/>
                  <a:ea typeface="幼圆" panose="02010509060101010101" pitchFamily="49" charset="-122"/>
                  <a:sym typeface="Symbol" panose="05050102010706020507" pitchFamily="18" charset="2"/>
                </a:rPr>
                <a:t>2</a:t>
              </a:r>
              <a:endParaRPr lang="en-US" altLang="zh-CN" sz="2400" b="1" baseline="-25000">
                <a:solidFill>
                  <a:srgbClr val="0000FF"/>
                </a:solidFill>
                <a:latin typeface="Times New Roman" panose="02020603050405020304" pitchFamily="18" charset="0"/>
                <a:ea typeface="幼圆" panose="02010509060101010101" pitchFamily="49" charset="-122"/>
                <a:sym typeface="Symbol" panose="05050102010706020507" pitchFamily="18" charset="2"/>
              </a:endParaRPr>
            </a:p>
          </p:txBody>
        </p:sp>
        <p:sp>
          <p:nvSpPr>
            <p:cNvPr id="64536" name="Text Box 29"/>
            <p:cNvSpPr txBox="1">
              <a:spLocks noChangeArrowheads="1"/>
            </p:cNvSpPr>
            <p:nvPr/>
          </p:nvSpPr>
          <p:spPr bwMode="auto">
            <a:xfrm>
              <a:off x="4360" y="1881"/>
              <a:ext cx="471" cy="41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0000CC"/>
                  </a:solidFill>
                  <a:latin typeface="Times New Roman" panose="02020603050405020304" pitchFamily="18" charset="0"/>
                  <a:ea typeface="幼圆" panose="02010509060101010101" pitchFamily="49" charset="-122"/>
                  <a:sym typeface="Symbol" panose="05050102010706020507" pitchFamily="18" charset="2"/>
                </a:rPr>
                <a:t></a:t>
              </a:r>
              <a:r>
                <a:rPr lang="en-US" altLang="zh-CN" sz="2400" b="1" baseline="-25000">
                  <a:solidFill>
                    <a:srgbClr val="0000CC"/>
                  </a:solidFill>
                  <a:latin typeface="Times New Roman" panose="02020603050405020304" pitchFamily="18" charset="0"/>
                  <a:ea typeface="幼圆" panose="02010509060101010101" pitchFamily="49" charset="-122"/>
                  <a:sym typeface="Symbol" panose="05050102010706020507" pitchFamily="18" charset="2"/>
                </a:rPr>
                <a:t>fv</a:t>
              </a:r>
              <a:endParaRPr lang="en-US" altLang="zh-CN" sz="2400" b="1">
                <a:solidFill>
                  <a:srgbClr val="0000CC"/>
                </a:solidFill>
                <a:latin typeface="Times New Roman" panose="02020603050405020304" pitchFamily="18" charset="0"/>
                <a:ea typeface="幼圆" panose="02010509060101010101" pitchFamily="49" charset="-122"/>
                <a:sym typeface="Symbol" panose="05050102010706020507" pitchFamily="18" charset="2"/>
              </a:endParaRPr>
            </a:p>
          </p:txBody>
        </p:sp>
        <p:sp>
          <p:nvSpPr>
            <p:cNvPr id="64537" name="Freeform 30"/>
            <p:cNvSpPr/>
            <p:nvPr/>
          </p:nvSpPr>
          <p:spPr bwMode="auto">
            <a:xfrm>
              <a:off x="4390" y="2206"/>
              <a:ext cx="173" cy="56"/>
            </a:xfrm>
            <a:custGeom>
              <a:avLst/>
              <a:gdLst>
                <a:gd name="T0" fmla="*/ 0 w 173"/>
                <a:gd name="T1" fmla="*/ 0 h 56"/>
                <a:gd name="T2" fmla="*/ 77 w 173"/>
                <a:gd name="T3" fmla="*/ 32 h 56"/>
                <a:gd name="T4" fmla="*/ 173 w 173"/>
                <a:gd name="T5" fmla="*/ 56 h 56"/>
                <a:gd name="T6" fmla="*/ 0 60000 65536"/>
                <a:gd name="T7" fmla="*/ 0 60000 65536"/>
                <a:gd name="T8" fmla="*/ 0 60000 65536"/>
                <a:gd name="T9" fmla="*/ 0 w 173"/>
                <a:gd name="T10" fmla="*/ 0 h 56"/>
                <a:gd name="T11" fmla="*/ 173 w 173"/>
                <a:gd name="T12" fmla="*/ 56 h 56"/>
              </a:gdLst>
              <a:ahLst/>
              <a:cxnLst>
                <a:cxn ang="T6">
                  <a:pos x="T0" y="T1"/>
                </a:cxn>
                <a:cxn ang="T7">
                  <a:pos x="T2" y="T3"/>
                </a:cxn>
                <a:cxn ang="T8">
                  <a:pos x="T4" y="T5"/>
                </a:cxn>
              </a:cxnLst>
              <a:rect l="T9" t="T10" r="T11" b="T12"/>
              <a:pathLst>
                <a:path w="173" h="56">
                  <a:moveTo>
                    <a:pt x="0" y="0"/>
                  </a:moveTo>
                  <a:cubicBezTo>
                    <a:pt x="13" y="5"/>
                    <a:pt x="48" y="23"/>
                    <a:pt x="77" y="32"/>
                  </a:cubicBezTo>
                  <a:cubicBezTo>
                    <a:pt x="106" y="41"/>
                    <a:pt x="153" y="51"/>
                    <a:pt x="173" y="56"/>
                  </a:cubicBezTo>
                </a:path>
              </a:pathLst>
            </a:custGeom>
            <a:solidFill>
              <a:srgbClr val="FFFF99"/>
            </a:solidFill>
            <a:ln w="19050">
              <a:solidFill>
                <a:srgbClr val="0000CC"/>
              </a:solidFill>
              <a:round/>
              <a:tailEnd type="triangle" w="med" len="med"/>
            </a:ln>
          </p:spPr>
          <p:txBody>
            <a:bodyPr/>
            <a:lstStyle/>
            <a:p>
              <a:endParaRPr lang="zh-CN" altLang="en-US"/>
            </a:p>
          </p:txBody>
        </p:sp>
        <p:sp>
          <p:nvSpPr>
            <p:cNvPr id="64538" name="Freeform 31"/>
            <p:cNvSpPr/>
            <p:nvPr/>
          </p:nvSpPr>
          <p:spPr bwMode="auto">
            <a:xfrm>
              <a:off x="4348" y="1435"/>
              <a:ext cx="173" cy="63"/>
            </a:xfrm>
            <a:custGeom>
              <a:avLst/>
              <a:gdLst>
                <a:gd name="T0" fmla="*/ 173 w 173"/>
                <a:gd name="T1" fmla="*/ 0 h 63"/>
                <a:gd name="T2" fmla="*/ 94 w 173"/>
                <a:gd name="T3" fmla="*/ 17 h 63"/>
                <a:gd name="T4" fmla="*/ 0 w 173"/>
                <a:gd name="T5" fmla="*/ 63 h 63"/>
                <a:gd name="T6" fmla="*/ 0 60000 65536"/>
                <a:gd name="T7" fmla="*/ 0 60000 65536"/>
                <a:gd name="T8" fmla="*/ 0 60000 65536"/>
                <a:gd name="T9" fmla="*/ 0 w 173"/>
                <a:gd name="T10" fmla="*/ 0 h 63"/>
                <a:gd name="T11" fmla="*/ 173 w 173"/>
                <a:gd name="T12" fmla="*/ 63 h 63"/>
              </a:gdLst>
              <a:ahLst/>
              <a:cxnLst>
                <a:cxn ang="T6">
                  <a:pos x="T0" y="T1"/>
                </a:cxn>
                <a:cxn ang="T7">
                  <a:pos x="T2" y="T3"/>
                </a:cxn>
                <a:cxn ang="T8">
                  <a:pos x="T4" y="T5"/>
                </a:cxn>
              </a:cxnLst>
              <a:rect l="T9" t="T10" r="T11" b="T12"/>
              <a:pathLst>
                <a:path w="173" h="63">
                  <a:moveTo>
                    <a:pt x="173" y="0"/>
                  </a:moveTo>
                  <a:cubicBezTo>
                    <a:pt x="148" y="3"/>
                    <a:pt x="123" y="6"/>
                    <a:pt x="94" y="17"/>
                  </a:cubicBezTo>
                  <a:cubicBezTo>
                    <a:pt x="65" y="28"/>
                    <a:pt x="32" y="45"/>
                    <a:pt x="0" y="63"/>
                  </a:cubicBezTo>
                </a:path>
              </a:pathLst>
            </a:custGeom>
            <a:solidFill>
              <a:srgbClr val="FFFF99"/>
            </a:solidFill>
            <a:ln w="19050">
              <a:solidFill>
                <a:srgbClr val="006600"/>
              </a:solidFill>
              <a:round/>
              <a:tailEnd type="triangle" w="med" len="med"/>
            </a:ln>
          </p:spPr>
          <p:txBody>
            <a:bodyPr/>
            <a:lstStyle/>
            <a:p>
              <a:endParaRPr lang="zh-CN" altLang="en-US"/>
            </a:p>
          </p:txBody>
        </p:sp>
        <p:sp>
          <p:nvSpPr>
            <p:cNvPr id="64539" name="Text Box 32"/>
            <p:cNvSpPr txBox="1">
              <a:spLocks noChangeArrowheads="1"/>
            </p:cNvSpPr>
            <p:nvPr/>
          </p:nvSpPr>
          <p:spPr bwMode="auto">
            <a:xfrm>
              <a:off x="4207" y="1389"/>
              <a:ext cx="481" cy="41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006600"/>
                  </a:solidFill>
                  <a:latin typeface="Times New Roman" panose="02020603050405020304" pitchFamily="18" charset="0"/>
                  <a:ea typeface="幼圆" panose="02010509060101010101" pitchFamily="49" charset="-122"/>
                  <a:sym typeface="Symbol" panose="05050102010706020507" pitchFamily="18" charset="2"/>
                </a:rPr>
                <a:t></a:t>
              </a:r>
              <a:r>
                <a:rPr lang="en-US" altLang="zh-CN" sz="2400" b="1" baseline="-25000">
                  <a:solidFill>
                    <a:srgbClr val="006600"/>
                  </a:solidFill>
                  <a:latin typeface="Times New Roman" panose="02020603050405020304" pitchFamily="18" charset="0"/>
                  <a:ea typeface="幼圆" panose="02010509060101010101" pitchFamily="49" charset="-122"/>
                  <a:sym typeface="Symbol" panose="05050102010706020507" pitchFamily="18" charset="2"/>
                </a:rPr>
                <a:t>fh</a:t>
              </a:r>
              <a:endParaRPr lang="en-US" altLang="zh-CN" sz="2400" b="1">
                <a:solidFill>
                  <a:srgbClr val="006600"/>
                </a:solidFill>
                <a:latin typeface="Times New Roman" panose="02020603050405020304" pitchFamily="18" charset="0"/>
                <a:ea typeface="幼圆" panose="02010509060101010101" pitchFamily="49" charset="-122"/>
                <a:sym typeface="Symbol" panose="05050102010706020507" pitchFamily="18" charset="2"/>
              </a:endParaRPr>
            </a:p>
          </p:txBody>
        </p:sp>
        <p:sp>
          <p:nvSpPr>
            <p:cNvPr id="64540" name="Line 33"/>
            <p:cNvSpPr>
              <a:spLocks noChangeShapeType="1"/>
            </p:cNvSpPr>
            <p:nvPr/>
          </p:nvSpPr>
          <p:spPr bwMode="auto">
            <a:xfrm>
              <a:off x="4629" y="969"/>
              <a:ext cx="4" cy="566"/>
            </a:xfrm>
            <a:prstGeom prst="line">
              <a:avLst/>
            </a:prstGeom>
            <a:noFill/>
            <a:ln w="57150">
              <a:solidFill>
                <a:srgbClr val="A5002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4541" name="Line 34"/>
            <p:cNvSpPr>
              <a:spLocks noChangeShapeType="1"/>
            </p:cNvSpPr>
            <p:nvPr/>
          </p:nvSpPr>
          <p:spPr bwMode="auto">
            <a:xfrm flipH="1">
              <a:off x="4332" y="1411"/>
              <a:ext cx="538" cy="288"/>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4542" name="Line 35"/>
            <p:cNvSpPr>
              <a:spLocks noChangeShapeType="1"/>
            </p:cNvSpPr>
            <p:nvPr/>
          </p:nvSpPr>
          <p:spPr bwMode="auto">
            <a:xfrm>
              <a:off x="4394" y="1411"/>
              <a:ext cx="538" cy="294"/>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4543" name="Line 36"/>
            <p:cNvSpPr>
              <a:spLocks noChangeShapeType="1"/>
            </p:cNvSpPr>
            <p:nvPr/>
          </p:nvSpPr>
          <p:spPr bwMode="auto">
            <a:xfrm>
              <a:off x="4327" y="1699"/>
              <a:ext cx="0" cy="1167"/>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4544" name="Line 37"/>
            <p:cNvSpPr>
              <a:spLocks noChangeShapeType="1"/>
            </p:cNvSpPr>
            <p:nvPr/>
          </p:nvSpPr>
          <p:spPr bwMode="auto">
            <a:xfrm>
              <a:off x="4927" y="1704"/>
              <a:ext cx="0" cy="1171"/>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4545" name="Text Box 38"/>
            <p:cNvSpPr txBox="1">
              <a:spLocks noChangeArrowheads="1"/>
            </p:cNvSpPr>
            <p:nvPr/>
          </p:nvSpPr>
          <p:spPr bwMode="auto">
            <a:xfrm>
              <a:off x="3860" y="1211"/>
              <a:ext cx="538" cy="41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i="1">
                  <a:solidFill>
                    <a:srgbClr val="006600"/>
                  </a:solidFill>
                  <a:latin typeface="Times New Roman" panose="02020603050405020304" pitchFamily="18" charset="0"/>
                  <a:ea typeface="幼圆" panose="02010509060101010101" pitchFamily="49" charset="-122"/>
                  <a:sym typeface="Symbol" panose="05050102010706020507" pitchFamily="18" charset="2"/>
                </a:rPr>
                <a:t>M</a:t>
              </a:r>
              <a:r>
                <a:rPr lang="en-US" altLang="zh-CN" sz="2400" b="1" baseline="-25000">
                  <a:solidFill>
                    <a:srgbClr val="006600"/>
                  </a:solidFill>
                  <a:latin typeface="Times New Roman" panose="02020603050405020304" pitchFamily="18" charset="0"/>
                  <a:ea typeface="幼圆" panose="02010509060101010101" pitchFamily="49" charset="-122"/>
                  <a:sym typeface="Symbol" panose="05050102010706020507" pitchFamily="18" charset="2"/>
                </a:rPr>
                <a:t>1</a:t>
              </a:r>
              <a:endParaRPr lang="en-US" altLang="zh-CN" sz="2400" b="1" baseline="-25000">
                <a:solidFill>
                  <a:srgbClr val="006600"/>
                </a:solidFill>
                <a:latin typeface="Times New Roman" panose="02020603050405020304" pitchFamily="18" charset="0"/>
                <a:ea typeface="幼圆" panose="02010509060101010101" pitchFamily="49" charset="-122"/>
                <a:sym typeface="Symbol" panose="05050102010706020507" pitchFamily="18" charset="2"/>
              </a:endParaRPr>
            </a:p>
          </p:txBody>
        </p:sp>
        <p:sp>
          <p:nvSpPr>
            <p:cNvPr id="64546" name="Text Box 39"/>
            <p:cNvSpPr txBox="1">
              <a:spLocks noChangeArrowheads="1"/>
            </p:cNvSpPr>
            <p:nvPr/>
          </p:nvSpPr>
          <p:spPr bwMode="auto">
            <a:xfrm>
              <a:off x="4510" y="3001"/>
              <a:ext cx="391" cy="41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0000FF"/>
                  </a:solidFill>
                  <a:latin typeface="Times New Roman" panose="02020603050405020304" pitchFamily="18" charset="0"/>
                  <a:ea typeface="幼圆" panose="02010509060101010101" pitchFamily="49" charset="-122"/>
                  <a:sym typeface="Symbol" panose="05050102010706020507" pitchFamily="18" charset="2"/>
                </a:rPr>
                <a:t>D</a:t>
              </a:r>
              <a:endParaRPr lang="en-US" altLang="zh-CN" sz="2400" b="1" baseline="-25000">
                <a:solidFill>
                  <a:srgbClr val="0000FF"/>
                </a:solidFill>
                <a:latin typeface="Times New Roman" panose="02020603050405020304" pitchFamily="18" charset="0"/>
                <a:ea typeface="幼圆" panose="02010509060101010101" pitchFamily="49" charset="-122"/>
                <a:sym typeface="Symbol" panose="05050102010706020507" pitchFamily="18" charset="2"/>
              </a:endParaRPr>
            </a:p>
          </p:txBody>
        </p:sp>
        <p:sp>
          <p:nvSpPr>
            <p:cNvPr id="64547" name="Text Box 40"/>
            <p:cNvSpPr txBox="1">
              <a:spLocks noChangeArrowheads="1"/>
            </p:cNvSpPr>
            <p:nvPr/>
          </p:nvSpPr>
          <p:spPr bwMode="auto">
            <a:xfrm>
              <a:off x="5176" y="1965"/>
              <a:ext cx="268" cy="41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hlink"/>
                </a:buClr>
                <a:buSzPct val="75000"/>
                <a:buFont typeface="Wingdings" panose="05000000000000000000" pitchFamily="2" charset="2"/>
                <a:buNone/>
              </a:pPr>
              <a:r>
                <a:rPr lang="en-US" altLang="zh-CN" sz="2400" b="1">
                  <a:solidFill>
                    <a:srgbClr val="0000FF"/>
                  </a:solidFill>
                  <a:latin typeface="隶书" panose="02010509060101010101" pitchFamily="49" charset="-122"/>
                  <a:ea typeface="隶书" panose="02010509060101010101" pitchFamily="49" charset="-122"/>
                </a:rPr>
                <a:t>H</a:t>
              </a:r>
              <a:endParaRPr lang="en-US" altLang="zh-CN" sz="2400" b="1">
                <a:solidFill>
                  <a:srgbClr val="0000FF"/>
                </a:solidFill>
                <a:latin typeface="隶书" panose="02010509060101010101" pitchFamily="49" charset="-122"/>
                <a:ea typeface="隶书" panose="02010509060101010101" pitchFamily="49" charset="-122"/>
              </a:endParaRPr>
            </a:p>
          </p:txBody>
        </p:sp>
        <p:sp>
          <p:nvSpPr>
            <p:cNvPr id="64548" name="Freeform 41"/>
            <p:cNvSpPr/>
            <p:nvPr/>
          </p:nvSpPr>
          <p:spPr bwMode="auto">
            <a:xfrm>
              <a:off x="4386" y="1001"/>
              <a:ext cx="479" cy="158"/>
            </a:xfrm>
            <a:custGeom>
              <a:avLst/>
              <a:gdLst>
                <a:gd name="T0" fmla="*/ 117 w 479"/>
                <a:gd name="T1" fmla="*/ 2 h 158"/>
                <a:gd name="T2" fmla="*/ 42 w 479"/>
                <a:gd name="T3" fmla="*/ 26 h 158"/>
                <a:gd name="T4" fmla="*/ 5 w 479"/>
                <a:gd name="T5" fmla="*/ 83 h 158"/>
                <a:gd name="T6" fmla="*/ 74 w 479"/>
                <a:gd name="T7" fmla="*/ 134 h 158"/>
                <a:gd name="T8" fmla="*/ 232 w 479"/>
                <a:gd name="T9" fmla="*/ 158 h 158"/>
                <a:gd name="T10" fmla="*/ 418 w 479"/>
                <a:gd name="T11" fmla="*/ 131 h 158"/>
                <a:gd name="T12" fmla="*/ 478 w 479"/>
                <a:gd name="T13" fmla="*/ 67 h 158"/>
                <a:gd name="T14" fmla="*/ 424 w 479"/>
                <a:gd name="T15" fmla="*/ 16 h 158"/>
                <a:gd name="T16" fmla="*/ 323 w 479"/>
                <a:gd name="T17" fmla="*/ 0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9"/>
                <a:gd name="T28" fmla="*/ 0 h 158"/>
                <a:gd name="T29" fmla="*/ 479 w 479"/>
                <a:gd name="T30" fmla="*/ 158 h 1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9" h="158">
                  <a:moveTo>
                    <a:pt x="117" y="2"/>
                  </a:moveTo>
                  <a:cubicBezTo>
                    <a:pt x="104" y="6"/>
                    <a:pt x="61" y="13"/>
                    <a:pt x="42" y="26"/>
                  </a:cubicBezTo>
                  <a:cubicBezTo>
                    <a:pt x="23" y="39"/>
                    <a:pt x="0" y="65"/>
                    <a:pt x="5" y="83"/>
                  </a:cubicBezTo>
                  <a:cubicBezTo>
                    <a:pt x="10" y="101"/>
                    <a:pt x="36" y="121"/>
                    <a:pt x="74" y="134"/>
                  </a:cubicBezTo>
                  <a:cubicBezTo>
                    <a:pt x="112" y="147"/>
                    <a:pt x="175" y="158"/>
                    <a:pt x="232" y="158"/>
                  </a:cubicBezTo>
                  <a:cubicBezTo>
                    <a:pt x="289" y="158"/>
                    <a:pt x="377" y="146"/>
                    <a:pt x="418" y="131"/>
                  </a:cubicBezTo>
                  <a:cubicBezTo>
                    <a:pt x="459" y="116"/>
                    <a:pt x="477" y="86"/>
                    <a:pt x="478" y="67"/>
                  </a:cubicBezTo>
                  <a:cubicBezTo>
                    <a:pt x="479" y="48"/>
                    <a:pt x="450" y="27"/>
                    <a:pt x="424" y="16"/>
                  </a:cubicBezTo>
                  <a:cubicBezTo>
                    <a:pt x="398" y="5"/>
                    <a:pt x="344" y="3"/>
                    <a:pt x="323" y="0"/>
                  </a:cubicBezTo>
                </a:path>
              </a:pathLst>
            </a:custGeom>
            <a:solidFill>
              <a:srgbClr val="FFFF99"/>
            </a:solidFill>
            <a:ln w="19050">
              <a:solidFill>
                <a:schemeClr val="tx1"/>
              </a:solidFill>
              <a:round/>
              <a:tailEnd type="triangle" w="med" len="med"/>
            </a:ln>
          </p:spPr>
          <p:txBody>
            <a:bodyPr/>
            <a:lstStyle/>
            <a:p>
              <a:endParaRPr lang="zh-CN" altLang="en-US"/>
            </a:p>
          </p:txBody>
        </p:sp>
        <p:sp>
          <p:nvSpPr>
            <p:cNvPr id="64549" name="Text Box 42"/>
            <p:cNvSpPr txBox="1">
              <a:spLocks noChangeArrowheads="1"/>
            </p:cNvSpPr>
            <p:nvPr/>
          </p:nvSpPr>
          <p:spPr bwMode="auto">
            <a:xfrm>
              <a:off x="4829" y="786"/>
              <a:ext cx="455" cy="41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幼圆" panose="02010509060101010101" pitchFamily="49" charset="-122"/>
                </a:rPr>
                <a:t>M</a:t>
              </a:r>
              <a:endParaRPr lang="en-US" altLang="zh-CN" sz="2400" b="1">
                <a:latin typeface="Times New Roman" panose="02020603050405020304" pitchFamily="18" charset="0"/>
                <a:ea typeface="幼圆" panose="02010509060101010101" pitchFamily="49" charset="-122"/>
              </a:endParaRPr>
            </a:p>
          </p:txBody>
        </p:sp>
      </p:grpSp>
      <p:graphicFrame>
        <p:nvGraphicFramePr>
          <p:cNvPr id="38" name="Object 6"/>
          <p:cNvGraphicFramePr>
            <a:graphicFrameLocks noChangeAspect="1"/>
          </p:cNvGraphicFramePr>
          <p:nvPr/>
        </p:nvGraphicFramePr>
        <p:xfrm>
          <a:off x="6381060" y="3848449"/>
          <a:ext cx="2762940" cy="2994390"/>
        </p:xfrm>
        <a:graphic>
          <a:graphicData uri="http://schemas.openxmlformats.org/presentationml/2006/ole">
            <mc:AlternateContent xmlns:mc="http://schemas.openxmlformats.org/markup-compatibility/2006">
              <mc:Choice xmlns:v="urn:schemas-microsoft-com:vml" Requires="v">
                <p:oleObj spid="_x0000_s143454" name="Image" r:id="rId9" imgW="4851400" imgH="5257800" progId="Photoshop.Image.7">
                  <p:embed/>
                </p:oleObj>
              </mc:Choice>
              <mc:Fallback>
                <p:oleObj name="Image" r:id="rId9" imgW="4851400" imgH="5257800" progId="Photoshop.Image.7">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81060" y="3848449"/>
                        <a:ext cx="2762940" cy="2994390"/>
                      </a:xfrm>
                      <a:prstGeom prst="rect">
                        <a:avLst/>
                      </a:prstGeom>
                      <a:noFill/>
                      <a:ln>
                        <a:noFill/>
                      </a:ln>
                      <a:effectLst/>
                    </p:spPr>
                  </p:pic>
                </p:oleObj>
              </mc:Fallback>
            </mc:AlternateContent>
          </a:graphicData>
        </a:graphic>
      </p:graphicFrame>
      <p:sp>
        <p:nvSpPr>
          <p:cNvPr id="39" name="Rectangle 6"/>
          <p:cNvSpPr>
            <a:spLocks noChangeArrowheads="1"/>
          </p:cNvSpPr>
          <p:nvPr/>
        </p:nvSpPr>
        <p:spPr bwMode="auto">
          <a:xfrm>
            <a:off x="0" y="-8255"/>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§5.3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土的抗剪强度试验</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blinds(horizontal)">
                                      <p:cBhvr>
                                        <p:cTn id="7" dur="500"/>
                                        <p:tgtEl>
                                          <p:spTgt spid="5530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5310"/>
                                        </p:tgtEl>
                                        <p:attrNameLst>
                                          <p:attrName>style.visibility</p:attrName>
                                        </p:attrNameLst>
                                      </p:cBhvr>
                                      <p:to>
                                        <p:strVal val="visible"/>
                                      </p:to>
                                    </p:set>
                                    <p:anim calcmode="lin" valueType="num">
                                      <p:cBhvr additive="base">
                                        <p:cTn id="12" dur="500" fill="hold"/>
                                        <p:tgtEl>
                                          <p:spTgt spid="55310"/>
                                        </p:tgtEl>
                                        <p:attrNameLst>
                                          <p:attrName>ppt_x</p:attrName>
                                        </p:attrNameLst>
                                      </p:cBhvr>
                                      <p:tavLst>
                                        <p:tav tm="0">
                                          <p:val>
                                            <p:strVal val="0-#ppt_w/2"/>
                                          </p:val>
                                        </p:tav>
                                        <p:tav tm="100000">
                                          <p:val>
                                            <p:strVal val="#ppt_x"/>
                                          </p:val>
                                        </p:tav>
                                      </p:tavLst>
                                    </p:anim>
                                    <p:anim calcmode="lin" valueType="num">
                                      <p:cBhvr additive="base">
                                        <p:cTn id="13" dur="500" fill="hold"/>
                                        <p:tgtEl>
                                          <p:spTgt spid="553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5302"/>
                                        </p:tgtEl>
                                        <p:attrNameLst>
                                          <p:attrName>style.visibility</p:attrName>
                                        </p:attrNameLst>
                                      </p:cBhvr>
                                      <p:to>
                                        <p:strVal val="visible"/>
                                      </p:to>
                                    </p:set>
                                    <p:animEffect transition="in" filter="blinds(horizontal)">
                                      <p:cBhvr>
                                        <p:cTn id="18" dur="500"/>
                                        <p:tgtEl>
                                          <p:spTgt spid="55302"/>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55305"/>
                                        </p:tgtEl>
                                        <p:attrNameLst>
                                          <p:attrName>style.visibility</p:attrName>
                                        </p:attrNameLst>
                                      </p:cBhvr>
                                      <p:to>
                                        <p:strVal val="visible"/>
                                      </p:to>
                                    </p:set>
                                    <p:anim calcmode="lin" valueType="num">
                                      <p:cBhvr>
                                        <p:cTn id="23" dur="500" fill="hold"/>
                                        <p:tgtEl>
                                          <p:spTgt spid="55305"/>
                                        </p:tgtEl>
                                        <p:attrNameLst>
                                          <p:attrName>ppt_x</p:attrName>
                                        </p:attrNameLst>
                                      </p:cBhvr>
                                      <p:tavLst>
                                        <p:tav tm="0">
                                          <p:val>
                                            <p:strVal val="#ppt_x+#ppt_w/2"/>
                                          </p:val>
                                        </p:tav>
                                        <p:tav tm="100000">
                                          <p:val>
                                            <p:strVal val="#ppt_x"/>
                                          </p:val>
                                        </p:tav>
                                      </p:tavLst>
                                    </p:anim>
                                    <p:anim calcmode="lin" valueType="num">
                                      <p:cBhvr>
                                        <p:cTn id="24" dur="500" fill="hold"/>
                                        <p:tgtEl>
                                          <p:spTgt spid="55305"/>
                                        </p:tgtEl>
                                        <p:attrNameLst>
                                          <p:attrName>ppt_y</p:attrName>
                                        </p:attrNameLst>
                                      </p:cBhvr>
                                      <p:tavLst>
                                        <p:tav tm="0">
                                          <p:val>
                                            <p:strVal val="#ppt_y"/>
                                          </p:val>
                                        </p:tav>
                                        <p:tav tm="100000">
                                          <p:val>
                                            <p:strVal val="#ppt_y"/>
                                          </p:val>
                                        </p:tav>
                                      </p:tavLst>
                                    </p:anim>
                                    <p:anim calcmode="lin" valueType="num">
                                      <p:cBhvr>
                                        <p:cTn id="25" dur="500" fill="hold"/>
                                        <p:tgtEl>
                                          <p:spTgt spid="55305"/>
                                        </p:tgtEl>
                                        <p:attrNameLst>
                                          <p:attrName>ppt_w</p:attrName>
                                        </p:attrNameLst>
                                      </p:cBhvr>
                                      <p:tavLst>
                                        <p:tav tm="0">
                                          <p:val>
                                            <p:fltVal val="0"/>
                                          </p:val>
                                        </p:tav>
                                        <p:tav tm="100000">
                                          <p:val>
                                            <p:strVal val="#ppt_w"/>
                                          </p:val>
                                        </p:tav>
                                      </p:tavLst>
                                    </p:anim>
                                    <p:anim calcmode="lin" valueType="num">
                                      <p:cBhvr>
                                        <p:cTn id="26" dur="500" fill="hold"/>
                                        <p:tgtEl>
                                          <p:spTgt spid="5530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55303"/>
                                        </p:tgtEl>
                                        <p:attrNameLst>
                                          <p:attrName>style.visibility</p:attrName>
                                        </p:attrNameLst>
                                      </p:cBhvr>
                                      <p:to>
                                        <p:strVal val="visible"/>
                                      </p:to>
                                    </p:set>
                                    <p:animEffect transition="in" filter="blinds(horizontal)">
                                      <p:cBhvr>
                                        <p:cTn id="31" dur="500"/>
                                        <p:tgtEl>
                                          <p:spTgt spid="55303"/>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2" fill="hold" grpId="0" nodeType="clickEffect">
                                  <p:stCondLst>
                                    <p:cond delay="0"/>
                                  </p:stCondLst>
                                  <p:childTnLst>
                                    <p:set>
                                      <p:cBhvr>
                                        <p:cTn id="35" dur="1" fill="hold">
                                          <p:stCondLst>
                                            <p:cond delay="0"/>
                                          </p:stCondLst>
                                        </p:cTn>
                                        <p:tgtEl>
                                          <p:spTgt spid="55306"/>
                                        </p:tgtEl>
                                        <p:attrNameLst>
                                          <p:attrName>style.visibility</p:attrName>
                                        </p:attrNameLst>
                                      </p:cBhvr>
                                      <p:to>
                                        <p:strVal val="visible"/>
                                      </p:to>
                                    </p:set>
                                    <p:anim calcmode="lin" valueType="num">
                                      <p:cBhvr>
                                        <p:cTn id="36" dur="500" fill="hold"/>
                                        <p:tgtEl>
                                          <p:spTgt spid="55306"/>
                                        </p:tgtEl>
                                        <p:attrNameLst>
                                          <p:attrName>ppt_x</p:attrName>
                                        </p:attrNameLst>
                                      </p:cBhvr>
                                      <p:tavLst>
                                        <p:tav tm="0">
                                          <p:val>
                                            <p:strVal val="#ppt_x+#ppt_w/2"/>
                                          </p:val>
                                        </p:tav>
                                        <p:tav tm="100000">
                                          <p:val>
                                            <p:strVal val="#ppt_x"/>
                                          </p:val>
                                        </p:tav>
                                      </p:tavLst>
                                    </p:anim>
                                    <p:anim calcmode="lin" valueType="num">
                                      <p:cBhvr>
                                        <p:cTn id="37" dur="500" fill="hold"/>
                                        <p:tgtEl>
                                          <p:spTgt spid="55306"/>
                                        </p:tgtEl>
                                        <p:attrNameLst>
                                          <p:attrName>ppt_y</p:attrName>
                                        </p:attrNameLst>
                                      </p:cBhvr>
                                      <p:tavLst>
                                        <p:tav tm="0">
                                          <p:val>
                                            <p:strVal val="#ppt_y"/>
                                          </p:val>
                                        </p:tav>
                                        <p:tav tm="100000">
                                          <p:val>
                                            <p:strVal val="#ppt_y"/>
                                          </p:val>
                                        </p:tav>
                                      </p:tavLst>
                                    </p:anim>
                                    <p:anim calcmode="lin" valueType="num">
                                      <p:cBhvr>
                                        <p:cTn id="38" dur="500" fill="hold"/>
                                        <p:tgtEl>
                                          <p:spTgt spid="55306"/>
                                        </p:tgtEl>
                                        <p:attrNameLst>
                                          <p:attrName>ppt_w</p:attrName>
                                        </p:attrNameLst>
                                      </p:cBhvr>
                                      <p:tavLst>
                                        <p:tav tm="0">
                                          <p:val>
                                            <p:fltVal val="0"/>
                                          </p:val>
                                        </p:tav>
                                        <p:tav tm="100000">
                                          <p:val>
                                            <p:strVal val="#ppt_w"/>
                                          </p:val>
                                        </p:tav>
                                      </p:tavLst>
                                    </p:anim>
                                    <p:anim calcmode="lin" valueType="num">
                                      <p:cBhvr>
                                        <p:cTn id="39" dur="500" fill="hold"/>
                                        <p:tgtEl>
                                          <p:spTgt spid="55306"/>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55304"/>
                                        </p:tgtEl>
                                        <p:attrNameLst>
                                          <p:attrName>style.visibility</p:attrName>
                                        </p:attrNameLst>
                                      </p:cBhvr>
                                      <p:to>
                                        <p:strVal val="visible"/>
                                      </p:to>
                                    </p:set>
                                    <p:animEffect transition="in" filter="blinds(horizontal)">
                                      <p:cBhvr>
                                        <p:cTn id="44" dur="500"/>
                                        <p:tgtEl>
                                          <p:spTgt spid="55304"/>
                                        </p:tgtEl>
                                      </p:cBhvr>
                                    </p:animEffect>
                                  </p:childTnLst>
                                </p:cTn>
                              </p:par>
                              <p:par>
                                <p:cTn id="45" presetID="9"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dissolv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5" grpId="0" animBg="1" autoUpdateAnimBg="0"/>
      <p:bldP spid="55306" grpId="0" animBg="1" autoUpdateAnimBg="0"/>
      <p:bldP spid="55310"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899592" y="908720"/>
            <a:ext cx="3053407" cy="517525"/>
          </a:xfrm>
        </p:spPr>
        <p:txBody>
          <a:bodyPr lIns="0" tIns="0" rIns="0" bIns="0"/>
          <a:lstStyle/>
          <a:p>
            <a:pPr eaLnBrk="1" hangingPunct="1"/>
            <a:r>
              <a:rPr lang="zh-CN" altLang="en-US" sz="2400" b="1" dirty="0">
                <a:solidFill>
                  <a:schemeClr val="tx1"/>
                </a:solidFill>
                <a:latin typeface="+mn-ea"/>
                <a:ea typeface="+mn-ea"/>
              </a:rPr>
              <a:t>十字板剪切试验优点</a:t>
            </a:r>
            <a:endParaRPr lang="zh-CN" altLang="en-US" sz="2400" b="1" dirty="0">
              <a:solidFill>
                <a:schemeClr val="tx1"/>
              </a:solidFill>
              <a:latin typeface="+mn-ea"/>
              <a:ea typeface="+mn-ea"/>
            </a:endParaRPr>
          </a:p>
        </p:txBody>
      </p:sp>
      <p:sp>
        <p:nvSpPr>
          <p:cNvPr id="113667" name="Rectangle 3"/>
          <p:cNvSpPr>
            <a:spLocks noGrp="1" noChangeArrowheads="1"/>
          </p:cNvSpPr>
          <p:nvPr>
            <p:ph type="body" idx="1"/>
          </p:nvPr>
        </p:nvSpPr>
        <p:spPr>
          <a:xfrm>
            <a:off x="1331640" y="1988840"/>
            <a:ext cx="6696744" cy="3744416"/>
          </a:xfrm>
        </p:spPr>
        <p:txBody>
          <a:bodyPr/>
          <a:lstStyle/>
          <a:p>
            <a:pPr eaLnBrk="1" hangingPunct="1">
              <a:lnSpc>
                <a:spcPct val="150000"/>
              </a:lnSpc>
            </a:pPr>
            <a:r>
              <a:rPr lang="zh-CN" altLang="en-US" sz="2400" b="1" dirty="0">
                <a:solidFill>
                  <a:srgbClr val="FE101B"/>
                </a:solidFill>
                <a:latin typeface="+mn-ea"/>
              </a:rPr>
              <a:t>优点：</a:t>
            </a:r>
            <a:endParaRPr lang="zh-CN" altLang="en-US" sz="2400" b="1" dirty="0">
              <a:solidFill>
                <a:srgbClr val="FE101B"/>
              </a:solidFill>
              <a:latin typeface="+mn-ea"/>
            </a:endParaRPr>
          </a:p>
          <a:p>
            <a:pPr eaLnBrk="1" hangingPunct="1">
              <a:lnSpc>
                <a:spcPct val="150000"/>
              </a:lnSpc>
              <a:buFont typeface="Wingdings" panose="05000000000000000000" pitchFamily="2" charset="2"/>
              <a:buNone/>
            </a:pPr>
            <a:r>
              <a:rPr lang="zh-CN" altLang="en-US" sz="2400" b="1" dirty="0">
                <a:solidFill>
                  <a:srgbClr val="009999"/>
                </a:solidFill>
                <a:latin typeface="+mn-ea"/>
              </a:rPr>
              <a:t>（1）适用于难于取样的饱和软粘土</a:t>
            </a:r>
            <a:endParaRPr lang="zh-CN" altLang="en-US" sz="2400" b="1" dirty="0">
              <a:solidFill>
                <a:srgbClr val="009999"/>
              </a:solidFill>
              <a:latin typeface="+mn-ea"/>
            </a:endParaRPr>
          </a:p>
          <a:p>
            <a:pPr eaLnBrk="1" hangingPunct="1">
              <a:lnSpc>
                <a:spcPct val="150000"/>
              </a:lnSpc>
              <a:buFont typeface="Wingdings" panose="05000000000000000000" pitchFamily="2" charset="2"/>
              <a:buNone/>
            </a:pPr>
            <a:r>
              <a:rPr lang="zh-CN" altLang="en-US" sz="2400" b="1" dirty="0" smtClean="0">
                <a:solidFill>
                  <a:srgbClr val="009999"/>
                </a:solidFill>
                <a:latin typeface="+mn-ea"/>
              </a:rPr>
              <a:t>（</a:t>
            </a:r>
            <a:r>
              <a:rPr lang="zh-CN" altLang="en-US" sz="2400" b="1" dirty="0">
                <a:solidFill>
                  <a:srgbClr val="009999"/>
                </a:solidFill>
                <a:latin typeface="+mn-ea"/>
              </a:rPr>
              <a:t>2）构造简单，操作方便</a:t>
            </a:r>
            <a:endParaRPr lang="zh-CN" altLang="en-US" sz="2400" b="1" dirty="0">
              <a:solidFill>
                <a:srgbClr val="009999"/>
              </a:solidFill>
              <a:latin typeface="+mn-ea"/>
            </a:endParaRPr>
          </a:p>
          <a:p>
            <a:pPr eaLnBrk="1" hangingPunct="1">
              <a:lnSpc>
                <a:spcPct val="150000"/>
              </a:lnSpc>
              <a:buFont typeface="Wingdings" panose="05000000000000000000" pitchFamily="2" charset="2"/>
              <a:buNone/>
            </a:pPr>
            <a:r>
              <a:rPr lang="zh-CN" altLang="en-US" sz="2400" b="1" dirty="0" smtClean="0">
                <a:solidFill>
                  <a:srgbClr val="009999"/>
                </a:solidFill>
                <a:latin typeface="+mn-ea"/>
              </a:rPr>
              <a:t>（</a:t>
            </a:r>
            <a:r>
              <a:rPr lang="zh-CN" altLang="en-US" sz="2400" b="1" dirty="0">
                <a:solidFill>
                  <a:srgbClr val="009999"/>
                </a:solidFill>
                <a:latin typeface="+mn-ea"/>
              </a:rPr>
              <a:t>3）试验时对土的结构扰动少</a:t>
            </a:r>
            <a:endParaRPr lang="zh-CN" altLang="en-US" sz="2400" b="1" dirty="0">
              <a:solidFill>
                <a:srgbClr val="009999"/>
              </a:solidFill>
              <a:latin typeface="+mn-ea"/>
            </a:endParaRPr>
          </a:p>
          <a:p>
            <a:pPr eaLnBrk="1" hangingPunct="1">
              <a:lnSpc>
                <a:spcPct val="150000"/>
              </a:lnSpc>
              <a:buFont typeface="Wingdings" panose="05000000000000000000" pitchFamily="2" charset="2"/>
              <a:buNone/>
            </a:pPr>
            <a:endParaRPr lang="zh-CN" altLang="en-US" sz="2400" b="1" dirty="0">
              <a:solidFill>
                <a:srgbClr val="009999"/>
              </a:solidFill>
              <a:latin typeface="+mn-ea"/>
            </a:endParaRPr>
          </a:p>
          <a:p>
            <a:pPr eaLnBrk="1" hangingPunct="1">
              <a:lnSpc>
                <a:spcPct val="150000"/>
              </a:lnSpc>
            </a:pPr>
            <a:r>
              <a:rPr lang="zh-CN" altLang="en-US" sz="2400" b="1" dirty="0">
                <a:solidFill>
                  <a:srgbClr val="FE101B"/>
                </a:solidFill>
                <a:latin typeface="+mn-ea"/>
              </a:rPr>
              <a:t>缺点：</a:t>
            </a:r>
            <a:r>
              <a:rPr lang="zh-CN" altLang="en-US" sz="2400" b="1" dirty="0">
                <a:solidFill>
                  <a:schemeClr val="bg2"/>
                </a:solidFill>
                <a:latin typeface="+mn-ea"/>
              </a:rPr>
              <a:t>软土中有砂薄层时，结果易偏高</a:t>
            </a:r>
            <a:endParaRPr lang="zh-CN" altLang="en-US" sz="2400" b="1" dirty="0">
              <a:solidFill>
                <a:schemeClr val="bg2"/>
              </a:solidFill>
              <a:latin typeface="+mn-ea"/>
            </a:endParaRPr>
          </a:p>
          <a:p>
            <a:pPr eaLnBrk="1" hangingPunct="1">
              <a:lnSpc>
                <a:spcPct val="90000"/>
              </a:lnSpc>
            </a:pPr>
            <a:endParaRPr lang="zh-CN" altLang="en-US" dirty="0">
              <a:solidFill>
                <a:srgbClr val="009999"/>
              </a:solidFill>
              <a:latin typeface="幼圆" panose="02010509060101010101" pitchFamily="49" charset="-122"/>
              <a:ea typeface="幼圆" panose="02010509060101010101" pitchFamily="49" charset="-122"/>
            </a:endParaRPr>
          </a:p>
        </p:txBody>
      </p:sp>
      <p:sp>
        <p:nvSpPr>
          <p:cNvPr id="5" name="Rectangle 6"/>
          <p:cNvSpPr>
            <a:spLocks noChangeArrowheads="1"/>
          </p:cNvSpPr>
          <p:nvPr/>
        </p:nvSpPr>
        <p:spPr bwMode="auto">
          <a:xfrm>
            <a:off x="0" y="-8255"/>
            <a:ext cx="3995937"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§5.3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土的抗剪强度试验</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blinds(horizontal)">
                                      <p:cBhvr>
                                        <p:cTn id="7" dur="500"/>
                                        <p:tgtEl>
                                          <p:spTgt spid="113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3667">
                                            <p:txEl>
                                              <p:pRg st="1" end="1"/>
                                            </p:txEl>
                                          </p:spTgt>
                                        </p:tgtEl>
                                        <p:attrNameLst>
                                          <p:attrName>style.visibility</p:attrName>
                                        </p:attrNameLst>
                                      </p:cBhvr>
                                      <p:to>
                                        <p:strVal val="visible"/>
                                      </p:to>
                                    </p:set>
                                    <p:animEffect transition="in" filter="blinds(horizontal)">
                                      <p:cBhvr>
                                        <p:cTn id="12" dur="500"/>
                                        <p:tgtEl>
                                          <p:spTgt spid="1136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3667">
                                            <p:txEl>
                                              <p:pRg st="2" end="2"/>
                                            </p:txEl>
                                          </p:spTgt>
                                        </p:tgtEl>
                                        <p:attrNameLst>
                                          <p:attrName>style.visibility</p:attrName>
                                        </p:attrNameLst>
                                      </p:cBhvr>
                                      <p:to>
                                        <p:strVal val="visible"/>
                                      </p:to>
                                    </p:set>
                                    <p:animEffect transition="in" filter="blinds(horizontal)">
                                      <p:cBhvr>
                                        <p:cTn id="17" dur="500"/>
                                        <p:tgtEl>
                                          <p:spTgt spid="1136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3667">
                                            <p:txEl>
                                              <p:pRg st="3" end="3"/>
                                            </p:txEl>
                                          </p:spTgt>
                                        </p:tgtEl>
                                        <p:attrNameLst>
                                          <p:attrName>style.visibility</p:attrName>
                                        </p:attrNameLst>
                                      </p:cBhvr>
                                      <p:to>
                                        <p:strVal val="visible"/>
                                      </p:to>
                                    </p:set>
                                    <p:animEffect transition="in" filter="blinds(horizontal)">
                                      <p:cBhvr>
                                        <p:cTn id="22" dur="500"/>
                                        <p:tgtEl>
                                          <p:spTgt spid="1136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3667">
                                            <p:txEl>
                                              <p:pRg st="5" end="5"/>
                                            </p:txEl>
                                          </p:spTgt>
                                        </p:tgtEl>
                                        <p:attrNameLst>
                                          <p:attrName>style.visibility</p:attrName>
                                        </p:attrNameLst>
                                      </p:cBhvr>
                                      <p:to>
                                        <p:strVal val="visible"/>
                                      </p:to>
                                    </p:set>
                                    <p:animEffect transition="in" filter="blinds(horizontal)">
                                      <p:cBhvr>
                                        <p:cTn id="27" dur="500"/>
                                        <p:tgtEl>
                                          <p:spTgt spid="1136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autoUpdateAnimBg="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1"/>
          <p:cNvSpPr>
            <a:spLocks noGrp="1" noChangeArrowheads="1"/>
          </p:cNvSpPr>
          <p:nvPr>
            <p:ph type="sldNum" sz="quarter" idx="12"/>
          </p:nvPr>
        </p:nvSpPr>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lvl="0"/>
            <a:fld id="{01D06F86-3335-4F38-B28B-8CBA0643D8D1}" type="slidenum">
              <a:rPr lang="zh-CN" altLang="en-US" noProof="0" smtClean="0"/>
            </a:fld>
            <a:endParaRPr lang="en-US" altLang="zh-CN" noProof="0"/>
          </a:p>
        </p:txBody>
      </p:sp>
      <p:sp>
        <p:nvSpPr>
          <p:cNvPr id="5123" name="Text Box 6"/>
          <p:cNvSpPr txBox="1">
            <a:spLocks noChangeArrowheads="1"/>
          </p:cNvSpPr>
          <p:nvPr/>
        </p:nvSpPr>
        <p:spPr bwMode="auto">
          <a:xfrm>
            <a:off x="1519420" y="533400"/>
            <a:ext cx="60644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1" lang="zh-CN" altLang="en-US" sz="4800" b="1"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第七章 </a:t>
            </a:r>
            <a:r>
              <a:rPr kumimoji="1" lang="zh-CN" altLang="en-US" sz="4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土</a:t>
            </a:r>
            <a:r>
              <a:rPr kumimoji="1" lang="zh-CN" altLang="en-US" sz="4800" b="1"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的抗剪强度</a:t>
            </a:r>
            <a:endParaRPr kumimoji="1" lang="zh-CN" altLang="en-US" sz="4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sp>
        <p:nvSpPr>
          <p:cNvPr id="5" name="Rectangle 4"/>
          <p:cNvSpPr txBox="1">
            <a:spLocks noChangeArrowheads="1"/>
          </p:cNvSpPr>
          <p:nvPr/>
        </p:nvSpPr>
        <p:spPr>
          <a:xfrm>
            <a:off x="1619250" y="2000250"/>
            <a:ext cx="5983288" cy="3733006"/>
          </a:xfrm>
          <a:prstGeom prst="rect">
            <a:avLst/>
          </a:prstGeom>
          <a:noFill/>
        </p:spPr>
        <p:txBody>
          <a:bodyPr lIns="0" tIns="0" rIns="0" bIns="0"/>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6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6pPr>
            <a:lvl7pPr marL="25958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7pPr>
            <a:lvl8pPr marL="30530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8pPr>
            <a:lvl9pPr marL="35102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9pPr>
          </a:lstStyle>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§5.1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概述</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§5.2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土的抗剪强度理论</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§5.3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土的抗剪强度试验</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latin typeface="Times New Roman" panose="02020603050405020304" pitchFamily="18" charset="0"/>
                <a:ea typeface="+mj-ea"/>
                <a:cs typeface="Times New Roman" panose="02020603050405020304" pitchFamily="18" charset="0"/>
              </a:rPr>
              <a:t>§5.4 </a:t>
            </a:r>
            <a:r>
              <a:rPr lang="zh-CN" altLang="en-US" sz="2800" b="1" kern="0" dirty="0" smtClean="0">
                <a:latin typeface="Times New Roman" panose="02020603050405020304" pitchFamily="18" charset="0"/>
                <a:ea typeface="+mj-ea"/>
                <a:cs typeface="Times New Roman" panose="02020603050405020304" pitchFamily="18" charset="0"/>
              </a:rPr>
              <a:t>三轴压缩试验中的孔隙压力系数</a:t>
            </a:r>
            <a:endParaRPr lang="zh-CN" altLang="en-US" sz="2800" b="1" kern="0" dirty="0" smtClean="0">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§5.5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饱和黏性土的抗剪强度</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§5.6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应力路径在强度问题中的应用</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§5.7</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无黏性土的抗剪强度</a:t>
            </a:r>
            <a:endParaRPr lang="zh-CN" altLang="en-US" sz="2800" b="1" kern="0" dirty="0">
              <a:solidFill>
                <a:schemeClr val="bg1"/>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27584" y="1196752"/>
            <a:ext cx="7593012"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6"/>
          <p:cNvSpPr>
            <a:spLocks noChangeArrowheads="1"/>
          </p:cNvSpPr>
          <p:nvPr/>
        </p:nvSpPr>
        <p:spPr bwMode="auto">
          <a:xfrm>
            <a:off x="1979712" y="6309320"/>
            <a:ext cx="5184576" cy="408623"/>
          </a:xfrm>
          <a:prstGeom prst="roundRect">
            <a:avLst>
              <a:gd name="adj" fmla="val 16667"/>
            </a:avLst>
          </a:prstGeom>
          <a:solidFill>
            <a:srgbClr val="0000FF"/>
          </a:solidFill>
          <a:ln>
            <a:noFill/>
          </a:ln>
          <a:extLst>
            <a:ext uri="{91240B29-F687-4F45-9708-019B960494DF}">
              <a14:hiddenLine xmlns:a14="http://schemas.microsoft.com/office/drawing/2010/main" w="9525">
                <a:solidFill>
                  <a:srgbClr val="000000"/>
                </a:solidFill>
                <a:rou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chemeClr val="bg1"/>
                </a:solidFill>
              </a:rPr>
              <a:t>日本新泻</a:t>
            </a:r>
            <a:r>
              <a:rPr lang="en-US" altLang="zh-CN" sz="2400" dirty="0">
                <a:solidFill>
                  <a:schemeClr val="bg1"/>
                </a:solidFill>
              </a:rPr>
              <a:t>1964</a:t>
            </a:r>
            <a:r>
              <a:rPr lang="zh-CN" altLang="en-US" sz="2400" dirty="0">
                <a:solidFill>
                  <a:schemeClr val="bg1"/>
                </a:solidFill>
              </a:rPr>
              <a:t>年地震引起大面积液化</a:t>
            </a:r>
            <a:endParaRPr lang="zh-CN" altLang="en-US" sz="2400" dirty="0">
              <a:solidFill>
                <a:schemeClr val="bg1"/>
              </a:solidFill>
            </a:endParaRPr>
          </a:p>
        </p:txBody>
      </p:sp>
      <p:sp>
        <p:nvSpPr>
          <p:cNvPr id="6" name="Rectangle 6"/>
          <p:cNvSpPr>
            <a:spLocks noChangeArrowheads="1"/>
          </p:cNvSpPr>
          <p:nvPr/>
        </p:nvSpPr>
        <p:spPr bwMode="auto">
          <a:xfrm>
            <a:off x="1" y="1"/>
            <a:ext cx="198120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§5.1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概述</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sz="half" idx="1"/>
          </p:nvPr>
        </p:nvSpPr>
        <p:spPr>
          <a:xfrm>
            <a:off x="542925" y="821075"/>
            <a:ext cx="5573713" cy="631825"/>
          </a:xfrm>
        </p:spPr>
        <p:txBody>
          <a:bodyPr/>
          <a:lstStyle/>
          <a:p>
            <a:pPr eaLnBrk="1" hangingPunct="1"/>
            <a:r>
              <a:rPr lang="en-US" altLang="zh-CN" sz="2400" b="1" dirty="0" err="1">
                <a:latin typeface="Times New Roman" panose="02020603050405020304" pitchFamily="18" charset="0"/>
                <a:cs typeface="Times New Roman" panose="02020603050405020304" pitchFamily="18" charset="0"/>
              </a:rPr>
              <a:t>Skempton</a:t>
            </a:r>
            <a:r>
              <a:rPr lang="en-US" altLang="zh-CN" sz="2400" b="1" dirty="0">
                <a:latin typeface="Times New Roman" panose="02020603050405020304" pitchFamily="18" charset="0"/>
                <a:cs typeface="Times New Roman" panose="02020603050405020304" pitchFamily="18" charset="0"/>
              </a:rPr>
              <a:t>(1954)</a:t>
            </a:r>
            <a:r>
              <a:rPr lang="zh-CN" altLang="en-US" sz="2400" b="1" dirty="0">
                <a:latin typeface="Times New Roman" panose="02020603050405020304" pitchFamily="18" charset="0"/>
                <a:cs typeface="Times New Roman" panose="02020603050405020304" pitchFamily="18" charset="0"/>
              </a:rPr>
              <a:t>孔隙水压力表达公式</a:t>
            </a:r>
            <a:endParaRPr lang="zh-CN" altLang="en-US" sz="2400" b="1" dirty="0">
              <a:latin typeface="Times New Roman" panose="02020603050405020304" pitchFamily="18" charset="0"/>
              <a:cs typeface="Times New Roman" panose="02020603050405020304" pitchFamily="18" charset="0"/>
            </a:endParaRPr>
          </a:p>
        </p:txBody>
      </p:sp>
      <p:pic>
        <p:nvPicPr>
          <p:cNvPr id="66564" name="Picture 5"/>
          <p:cNvPicPr>
            <a:picLocks noGrp="1" noChangeAspect="1" noChangeArrowheads="1"/>
          </p:cNvPicPr>
          <p:nvPr>
            <p:ph sz="quarter" idx="2"/>
          </p:nvPr>
        </p:nvPicPr>
        <p:blipFill>
          <a:blip r:embed="rId1">
            <a:extLst>
              <a:ext uri="{28A0092B-C50C-407E-A947-70E740481C1C}">
                <a14:useLocalDpi xmlns:a14="http://schemas.microsoft.com/office/drawing/2010/main" val="0"/>
              </a:ext>
            </a:extLst>
          </a:blip>
          <a:srcRect/>
          <a:stretch>
            <a:fillRect/>
          </a:stretch>
        </p:blipFill>
        <p:spPr>
          <a:xfrm>
            <a:off x="2484339" y="1465600"/>
            <a:ext cx="4248150" cy="588962"/>
          </a:xfrm>
          <a:noFill/>
        </p:spPr>
      </p:pic>
      <p:sp>
        <p:nvSpPr>
          <p:cNvPr id="66565" name="Rectangle 7"/>
          <p:cNvSpPr>
            <a:spLocks noChangeArrowheads="1"/>
          </p:cNvSpPr>
          <p:nvPr/>
        </p:nvSpPr>
        <p:spPr bwMode="auto">
          <a:xfrm>
            <a:off x="695325" y="2288047"/>
            <a:ext cx="7775575" cy="53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chemeClr val="tx2"/>
              </a:buClr>
              <a:buSzPct val="70000"/>
              <a:buFont typeface="Wingdings" panose="05000000000000000000" pitchFamily="2" charset="2"/>
              <a:buNone/>
            </a:pPr>
            <a:r>
              <a:rPr lang="en-US" altLang="zh-CN" sz="24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0  </a:t>
            </a:r>
            <a:r>
              <a:rPr lang="en-US" altLang="zh-CN" sz="2400" b="1" i="1" dirty="0">
                <a:solidFill>
                  <a:srgbClr val="0000FF"/>
                </a:solidFill>
                <a:latin typeface="Times New Roman" panose="02020603050405020304" pitchFamily="18" charset="0"/>
                <a:ea typeface="+mn-ea"/>
                <a:cs typeface="Times New Roman" panose="02020603050405020304" pitchFamily="18" charset="0"/>
              </a:rPr>
              <a:t>B</a:t>
            </a:r>
            <a:r>
              <a:rPr lang="en-US" altLang="zh-CN" sz="2400" b="1" dirty="0">
                <a:solidFill>
                  <a:srgbClr val="0000FF"/>
                </a:solidFill>
                <a:latin typeface="Times New Roman" panose="02020603050405020304" pitchFamily="18" charset="0"/>
                <a:ea typeface="+mn-ea"/>
                <a:cs typeface="Times New Roman" panose="02020603050405020304" pitchFamily="18" charset="0"/>
              </a:rPr>
              <a:t> </a:t>
            </a:r>
            <a:r>
              <a:rPr lang="en-US" altLang="zh-CN" sz="24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 1 </a:t>
            </a:r>
            <a:r>
              <a:rPr lang="zh-CN" altLang="en-US" sz="24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zh-CN" altLang="en-US" sz="2400" b="1" u="sng"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饱和土</a:t>
            </a:r>
            <a:r>
              <a:rPr lang="en-US" altLang="zh-CN" sz="2400" b="1" i="1" u="sng"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B</a:t>
            </a:r>
            <a:r>
              <a:rPr lang="en-US" altLang="zh-CN" sz="2400" b="1" u="sng"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=1</a:t>
            </a:r>
            <a:r>
              <a:rPr lang="zh-CN" altLang="en-US" sz="24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；干土</a:t>
            </a:r>
            <a:r>
              <a:rPr lang="en-US" altLang="zh-CN" sz="2400" b="1" i="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B</a:t>
            </a:r>
            <a:r>
              <a:rPr lang="en-US" altLang="zh-CN" sz="24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=0</a:t>
            </a:r>
            <a:r>
              <a:rPr lang="zh-CN" altLang="en-US" sz="24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zh-CN" altLang="en-US" sz="2400" b="1" u="sng"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非饱和土</a:t>
            </a:r>
            <a:r>
              <a:rPr lang="en-US" altLang="zh-CN" sz="2400" b="1" u="sng"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0&lt;</a:t>
            </a:r>
            <a:r>
              <a:rPr lang="en-US" altLang="zh-CN" sz="2400" b="1" i="1" u="sng"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B</a:t>
            </a:r>
            <a:r>
              <a:rPr lang="en-US" altLang="zh-CN" sz="2400" b="1" u="sng"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&lt;1</a:t>
            </a:r>
            <a:r>
              <a:rPr lang="zh-CN" altLang="en-US" sz="24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a:t>
            </a:r>
            <a:endParaRPr lang="zh-CN" altLang="en-US" sz="24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66566" name="Rectangle 405"/>
          <p:cNvSpPr>
            <a:spLocks noChangeArrowheads="1"/>
          </p:cNvSpPr>
          <p:nvPr/>
        </p:nvSpPr>
        <p:spPr bwMode="auto">
          <a:xfrm>
            <a:off x="3306763" y="3987800"/>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66567" name="Text Box 343"/>
          <p:cNvSpPr txBox="1">
            <a:spLocks noChangeArrowheads="1"/>
          </p:cNvSpPr>
          <p:nvPr/>
        </p:nvSpPr>
        <p:spPr bwMode="auto">
          <a:xfrm>
            <a:off x="2339975" y="6370638"/>
            <a:ext cx="1393825" cy="3667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4000" rIns="54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Times New Roman" panose="02020603050405020304" pitchFamily="18" charset="0"/>
                <a:sym typeface="Symbol" panose="05050102010706020507" pitchFamily="18" charset="2"/>
              </a:rPr>
              <a:t></a:t>
            </a:r>
            <a:r>
              <a:rPr lang="en-US" altLang="zh-CN" i="1">
                <a:latin typeface="Times New Roman" panose="02020603050405020304" pitchFamily="18" charset="0"/>
                <a:sym typeface="Symbol" panose="05050102010706020507" pitchFamily="18" charset="2"/>
              </a:rPr>
              <a:t>u </a:t>
            </a:r>
            <a:r>
              <a:rPr lang="en-US" altLang="zh-CN">
                <a:latin typeface="Times New Roman" panose="02020603050405020304" pitchFamily="18" charset="0"/>
                <a:sym typeface="Symbol" panose="05050102010706020507" pitchFamily="18" charset="2"/>
              </a:rPr>
              <a:t>= </a:t>
            </a:r>
            <a:r>
              <a:rPr lang="en-US" altLang="zh-CN" i="1">
                <a:latin typeface="Times New Roman" panose="02020603050405020304" pitchFamily="18" charset="0"/>
                <a:sym typeface="Symbol" panose="05050102010706020507" pitchFamily="18" charset="2"/>
              </a:rPr>
              <a:t>u</a:t>
            </a:r>
            <a:r>
              <a:rPr lang="en-US" altLang="zh-CN" baseline="-25000">
                <a:latin typeface="Times New Roman" panose="02020603050405020304" pitchFamily="18" charset="0"/>
                <a:sym typeface="Symbol" panose="05050102010706020507" pitchFamily="18" charset="2"/>
              </a:rPr>
              <a:t>3</a:t>
            </a:r>
            <a:r>
              <a:rPr lang="en-US" altLang="zh-CN">
                <a:latin typeface="Times New Roman" panose="02020603050405020304" pitchFamily="18" charset="0"/>
                <a:sym typeface="Symbol" panose="05050102010706020507" pitchFamily="18" charset="2"/>
              </a:rPr>
              <a:t>+</a:t>
            </a:r>
            <a:r>
              <a:rPr lang="en-US" altLang="zh-CN" i="1">
                <a:latin typeface="Times New Roman" panose="02020603050405020304" pitchFamily="18" charset="0"/>
                <a:sym typeface="Symbol" panose="05050102010706020507" pitchFamily="18" charset="2"/>
              </a:rPr>
              <a:t>u</a:t>
            </a:r>
            <a:r>
              <a:rPr lang="en-US" altLang="zh-CN" baseline="-25000">
                <a:latin typeface="Times New Roman" panose="02020603050405020304" pitchFamily="18" charset="0"/>
                <a:sym typeface="Symbol" panose="05050102010706020507" pitchFamily="18" charset="2"/>
              </a:rPr>
              <a:t>1</a:t>
            </a:r>
            <a:endParaRPr lang="en-US" altLang="zh-CN" baseline="-25000">
              <a:latin typeface="Times New Roman" panose="02020603050405020304" pitchFamily="18" charset="0"/>
              <a:sym typeface="Symbol" panose="05050102010706020507" pitchFamily="18" charset="2"/>
            </a:endParaRPr>
          </a:p>
        </p:txBody>
      </p:sp>
      <p:pic>
        <p:nvPicPr>
          <p:cNvPr id="66568" name="Picture 357"/>
          <p:cNvPicPr>
            <a:picLocks noGrp="1" noChangeAspect="1" noChangeArrowheads="1"/>
          </p:cNvPicPr>
          <p:nvPr>
            <p:ph sz="quarter" idx="3"/>
          </p:nvPr>
        </p:nvPicPr>
        <p:blipFill>
          <a:blip r:embed="rId2" cstate="hqprint">
            <a:extLst>
              <a:ext uri="{28A0092B-C50C-407E-A947-70E740481C1C}">
                <a14:useLocalDpi xmlns:a14="http://schemas.microsoft.com/office/drawing/2010/main" val="0"/>
              </a:ext>
            </a:extLst>
          </a:blip>
          <a:srcRect/>
          <a:stretch>
            <a:fillRect/>
          </a:stretch>
        </p:blipFill>
        <p:spPr>
          <a:xfrm>
            <a:off x="2051050" y="4570413"/>
            <a:ext cx="2133600" cy="1443037"/>
          </a:xfrm>
          <a:noFill/>
        </p:spPr>
      </p:pic>
      <p:grpSp>
        <p:nvGrpSpPr>
          <p:cNvPr id="66569" name="Group 441"/>
          <p:cNvGrpSpPr/>
          <p:nvPr/>
        </p:nvGrpSpPr>
        <p:grpSpPr bwMode="auto">
          <a:xfrm>
            <a:off x="4498975" y="4621213"/>
            <a:ext cx="1368425" cy="1357312"/>
            <a:chOff x="1655" y="2510"/>
            <a:chExt cx="862" cy="855"/>
          </a:xfrm>
        </p:grpSpPr>
        <p:sp>
          <p:nvSpPr>
            <p:cNvPr id="66594" name="Rectangle 430"/>
            <p:cNvSpPr>
              <a:spLocks noChangeArrowheads="1"/>
            </p:cNvSpPr>
            <p:nvPr/>
          </p:nvSpPr>
          <p:spPr bwMode="auto">
            <a:xfrm>
              <a:off x="1973" y="2840"/>
              <a:ext cx="181" cy="227"/>
            </a:xfrm>
            <a:prstGeom prst="rect">
              <a:avLst/>
            </a:prstGeom>
            <a:noFill/>
            <a:ln w="3175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66595" name="Line 431"/>
            <p:cNvSpPr>
              <a:spLocks noChangeShapeType="1"/>
            </p:cNvSpPr>
            <p:nvPr/>
          </p:nvSpPr>
          <p:spPr bwMode="auto">
            <a:xfrm>
              <a:off x="2064" y="2710"/>
              <a:ext cx="0" cy="136"/>
            </a:xfrm>
            <a:prstGeom prst="line">
              <a:avLst/>
            </a:prstGeom>
            <a:noFill/>
            <a:ln w="9525">
              <a:solidFill>
                <a:schemeClr val="tx1"/>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66596" name="Line 432"/>
            <p:cNvSpPr>
              <a:spLocks noChangeShapeType="1"/>
            </p:cNvSpPr>
            <p:nvPr/>
          </p:nvSpPr>
          <p:spPr bwMode="auto">
            <a:xfrm flipV="1">
              <a:off x="2064" y="3067"/>
              <a:ext cx="0" cy="136"/>
            </a:xfrm>
            <a:prstGeom prst="line">
              <a:avLst/>
            </a:prstGeom>
            <a:noFill/>
            <a:ln w="9525">
              <a:solidFill>
                <a:schemeClr val="tx1"/>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66597" name="Line 433"/>
            <p:cNvSpPr>
              <a:spLocks noChangeShapeType="1"/>
            </p:cNvSpPr>
            <p:nvPr/>
          </p:nvSpPr>
          <p:spPr bwMode="auto">
            <a:xfrm>
              <a:off x="1831" y="2941"/>
              <a:ext cx="136" cy="0"/>
            </a:xfrm>
            <a:prstGeom prst="line">
              <a:avLst/>
            </a:prstGeom>
            <a:noFill/>
            <a:ln w="9525">
              <a:solidFill>
                <a:schemeClr val="tx1"/>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66598" name="Line 435"/>
            <p:cNvSpPr>
              <a:spLocks noChangeShapeType="1"/>
            </p:cNvSpPr>
            <p:nvPr/>
          </p:nvSpPr>
          <p:spPr bwMode="auto">
            <a:xfrm flipH="1">
              <a:off x="2154" y="2941"/>
              <a:ext cx="136" cy="0"/>
            </a:xfrm>
            <a:prstGeom prst="line">
              <a:avLst/>
            </a:prstGeom>
            <a:noFill/>
            <a:ln w="9525">
              <a:solidFill>
                <a:schemeClr val="tx1"/>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66599" name="Text Box 436"/>
            <p:cNvSpPr txBox="1">
              <a:spLocks noChangeArrowheads="1"/>
            </p:cNvSpPr>
            <p:nvPr/>
          </p:nvSpPr>
          <p:spPr bwMode="auto">
            <a:xfrm>
              <a:off x="1945" y="2510"/>
              <a:ext cx="2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i="1">
                  <a:latin typeface="Times New Roman" panose="02020603050405020304" pitchFamily="18" charset="0"/>
                  <a:sym typeface="Symbol" panose="05050102010706020507" pitchFamily="18" charset="2"/>
                </a:rPr>
                <a:t></a:t>
              </a:r>
              <a:r>
                <a:rPr lang="en-US" altLang="zh-CN" sz="1400" baseline="-25000">
                  <a:latin typeface="Times New Roman" panose="02020603050405020304" pitchFamily="18" charset="0"/>
                  <a:sym typeface="Symbol" panose="05050102010706020507" pitchFamily="18" charset="2"/>
                </a:rPr>
                <a:t>c</a:t>
              </a:r>
              <a:r>
                <a:rPr lang="en-US" altLang="zh-CN" sz="1400">
                  <a:latin typeface="Times New Roman" panose="02020603050405020304" pitchFamily="18" charset="0"/>
                  <a:sym typeface="Symbol" panose="05050102010706020507" pitchFamily="18" charset="2"/>
                </a:rPr>
                <a:t>’</a:t>
              </a:r>
              <a:endParaRPr lang="en-US" altLang="zh-CN" sz="1400">
                <a:latin typeface="Times New Roman" panose="02020603050405020304" pitchFamily="18" charset="0"/>
                <a:sym typeface="Symbol" panose="05050102010706020507" pitchFamily="18" charset="2"/>
              </a:endParaRPr>
            </a:p>
          </p:txBody>
        </p:sp>
        <p:sp>
          <p:nvSpPr>
            <p:cNvPr id="66600" name="Text Box 437"/>
            <p:cNvSpPr txBox="1">
              <a:spLocks noChangeArrowheads="1"/>
            </p:cNvSpPr>
            <p:nvPr/>
          </p:nvSpPr>
          <p:spPr bwMode="auto">
            <a:xfrm>
              <a:off x="1957" y="3173"/>
              <a:ext cx="2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i="1">
                  <a:latin typeface="Times New Roman" panose="02020603050405020304" pitchFamily="18" charset="0"/>
                  <a:sym typeface="Symbol" panose="05050102010706020507" pitchFamily="18" charset="2"/>
                </a:rPr>
                <a:t></a:t>
              </a:r>
              <a:r>
                <a:rPr lang="en-US" altLang="zh-CN" sz="1400" baseline="-25000">
                  <a:latin typeface="Times New Roman" panose="02020603050405020304" pitchFamily="18" charset="0"/>
                  <a:sym typeface="Symbol" panose="05050102010706020507" pitchFamily="18" charset="2"/>
                </a:rPr>
                <a:t>c</a:t>
              </a:r>
              <a:r>
                <a:rPr lang="en-US" altLang="zh-CN" sz="1400">
                  <a:latin typeface="Times New Roman" panose="02020603050405020304" pitchFamily="18" charset="0"/>
                  <a:sym typeface="Symbol" panose="05050102010706020507" pitchFamily="18" charset="2"/>
                </a:rPr>
                <a:t>’</a:t>
              </a:r>
              <a:endParaRPr lang="en-US" altLang="zh-CN" sz="1400">
                <a:latin typeface="Times New Roman" panose="02020603050405020304" pitchFamily="18" charset="0"/>
                <a:sym typeface="Symbol" panose="05050102010706020507" pitchFamily="18" charset="2"/>
              </a:endParaRPr>
            </a:p>
          </p:txBody>
        </p:sp>
        <p:sp>
          <p:nvSpPr>
            <p:cNvPr id="66601" name="Text Box 438"/>
            <p:cNvSpPr txBox="1">
              <a:spLocks noChangeArrowheads="1"/>
            </p:cNvSpPr>
            <p:nvPr/>
          </p:nvSpPr>
          <p:spPr bwMode="auto">
            <a:xfrm>
              <a:off x="2264" y="2826"/>
              <a:ext cx="2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i="1">
                  <a:latin typeface="Times New Roman" panose="02020603050405020304" pitchFamily="18" charset="0"/>
                  <a:sym typeface="Symbol" panose="05050102010706020507" pitchFamily="18" charset="2"/>
                </a:rPr>
                <a:t></a:t>
              </a:r>
              <a:r>
                <a:rPr lang="en-US" altLang="zh-CN" sz="1400" baseline="-25000">
                  <a:latin typeface="Times New Roman" panose="02020603050405020304" pitchFamily="18" charset="0"/>
                  <a:sym typeface="Symbol" panose="05050102010706020507" pitchFamily="18" charset="2"/>
                </a:rPr>
                <a:t>c</a:t>
              </a:r>
              <a:r>
                <a:rPr lang="en-US" altLang="zh-CN" sz="1400">
                  <a:latin typeface="Times New Roman" panose="02020603050405020304" pitchFamily="18" charset="0"/>
                  <a:sym typeface="Symbol" panose="05050102010706020507" pitchFamily="18" charset="2"/>
                </a:rPr>
                <a:t>’</a:t>
              </a:r>
              <a:endParaRPr lang="en-US" altLang="zh-CN" sz="1400">
                <a:latin typeface="Times New Roman" panose="02020603050405020304" pitchFamily="18" charset="0"/>
                <a:sym typeface="Symbol" panose="05050102010706020507" pitchFamily="18" charset="2"/>
              </a:endParaRPr>
            </a:p>
          </p:txBody>
        </p:sp>
        <p:sp>
          <p:nvSpPr>
            <p:cNvPr id="66602" name="Text Box 439"/>
            <p:cNvSpPr txBox="1">
              <a:spLocks noChangeArrowheads="1"/>
            </p:cNvSpPr>
            <p:nvPr/>
          </p:nvSpPr>
          <p:spPr bwMode="auto">
            <a:xfrm>
              <a:off x="1655" y="2818"/>
              <a:ext cx="2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i="1">
                  <a:latin typeface="Times New Roman" panose="02020603050405020304" pitchFamily="18" charset="0"/>
                  <a:sym typeface="Symbol" panose="05050102010706020507" pitchFamily="18" charset="2"/>
                </a:rPr>
                <a:t></a:t>
              </a:r>
              <a:r>
                <a:rPr lang="en-US" altLang="zh-CN" sz="1400" baseline="-25000">
                  <a:latin typeface="Times New Roman" panose="02020603050405020304" pitchFamily="18" charset="0"/>
                  <a:sym typeface="Symbol" panose="05050102010706020507" pitchFamily="18" charset="2"/>
                </a:rPr>
                <a:t>c</a:t>
              </a:r>
              <a:r>
                <a:rPr lang="en-US" altLang="zh-CN" sz="1400">
                  <a:latin typeface="Times New Roman" panose="02020603050405020304" pitchFamily="18" charset="0"/>
                  <a:sym typeface="Symbol" panose="05050102010706020507" pitchFamily="18" charset="2"/>
                </a:rPr>
                <a:t>’</a:t>
              </a:r>
              <a:endParaRPr lang="en-US" altLang="zh-CN" sz="1400">
                <a:latin typeface="Times New Roman" panose="02020603050405020304" pitchFamily="18" charset="0"/>
                <a:sym typeface="Symbol" panose="05050102010706020507" pitchFamily="18" charset="2"/>
              </a:endParaRPr>
            </a:p>
          </p:txBody>
        </p:sp>
      </p:grpSp>
      <p:sp>
        <p:nvSpPr>
          <p:cNvPr id="66570" name="Text Box 440"/>
          <p:cNvSpPr txBox="1">
            <a:spLocks noChangeArrowheads="1"/>
          </p:cNvSpPr>
          <p:nvPr/>
        </p:nvSpPr>
        <p:spPr bwMode="auto">
          <a:xfrm>
            <a:off x="4851400" y="6375400"/>
            <a:ext cx="655638"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4000" rIns="54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i="1">
                <a:latin typeface="Times New Roman" panose="02020603050405020304" pitchFamily="18" charset="0"/>
                <a:sym typeface="Symbol" panose="05050102010706020507" pitchFamily="18" charset="2"/>
              </a:rPr>
              <a:t>u</a:t>
            </a:r>
            <a:r>
              <a:rPr lang="en-US" altLang="zh-CN" baseline="-25000">
                <a:latin typeface="Times New Roman" panose="02020603050405020304" pitchFamily="18" charset="0"/>
                <a:sym typeface="Symbol" panose="05050102010706020507" pitchFamily="18" charset="2"/>
              </a:rPr>
              <a:t>0</a:t>
            </a:r>
            <a:r>
              <a:rPr lang="en-US" altLang="zh-CN" i="1">
                <a:latin typeface="Times New Roman" panose="02020603050405020304" pitchFamily="18" charset="0"/>
                <a:sym typeface="Symbol" panose="05050102010706020507" pitchFamily="18" charset="2"/>
              </a:rPr>
              <a:t> </a:t>
            </a:r>
            <a:r>
              <a:rPr lang="en-US" altLang="zh-CN">
                <a:latin typeface="Times New Roman" panose="02020603050405020304" pitchFamily="18" charset="0"/>
                <a:sym typeface="Symbol" panose="05050102010706020507" pitchFamily="18" charset="2"/>
              </a:rPr>
              <a:t>= 0</a:t>
            </a:r>
            <a:endParaRPr lang="en-US" altLang="zh-CN" baseline="-25000">
              <a:latin typeface="Times New Roman" panose="02020603050405020304" pitchFamily="18" charset="0"/>
              <a:sym typeface="Symbol" panose="05050102010706020507" pitchFamily="18" charset="2"/>
            </a:endParaRPr>
          </a:p>
        </p:txBody>
      </p:sp>
      <p:grpSp>
        <p:nvGrpSpPr>
          <p:cNvPr id="66571" name="Group 471"/>
          <p:cNvGrpSpPr/>
          <p:nvPr/>
        </p:nvGrpSpPr>
        <p:grpSpPr bwMode="auto">
          <a:xfrm>
            <a:off x="6116638" y="4610100"/>
            <a:ext cx="1606550" cy="1344613"/>
            <a:chOff x="2608" y="2503"/>
            <a:chExt cx="1012" cy="847"/>
          </a:xfrm>
        </p:grpSpPr>
        <p:sp>
          <p:nvSpPr>
            <p:cNvPr id="66585" name="Rectangle 443"/>
            <p:cNvSpPr>
              <a:spLocks noChangeArrowheads="1"/>
            </p:cNvSpPr>
            <p:nvPr/>
          </p:nvSpPr>
          <p:spPr bwMode="auto">
            <a:xfrm>
              <a:off x="3016" y="2833"/>
              <a:ext cx="181" cy="227"/>
            </a:xfrm>
            <a:prstGeom prst="rect">
              <a:avLst/>
            </a:prstGeom>
            <a:noFill/>
            <a:ln w="3175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66586" name="Line 444"/>
            <p:cNvSpPr>
              <a:spLocks noChangeShapeType="1"/>
            </p:cNvSpPr>
            <p:nvPr/>
          </p:nvSpPr>
          <p:spPr bwMode="auto">
            <a:xfrm>
              <a:off x="3107" y="2703"/>
              <a:ext cx="0" cy="136"/>
            </a:xfrm>
            <a:prstGeom prst="line">
              <a:avLst/>
            </a:prstGeom>
            <a:noFill/>
            <a:ln w="9525">
              <a:solidFill>
                <a:schemeClr val="tx1"/>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66587" name="Line 445"/>
            <p:cNvSpPr>
              <a:spLocks noChangeShapeType="1"/>
            </p:cNvSpPr>
            <p:nvPr/>
          </p:nvSpPr>
          <p:spPr bwMode="auto">
            <a:xfrm flipV="1">
              <a:off x="3107" y="3060"/>
              <a:ext cx="0" cy="136"/>
            </a:xfrm>
            <a:prstGeom prst="line">
              <a:avLst/>
            </a:prstGeom>
            <a:noFill/>
            <a:ln w="9525">
              <a:solidFill>
                <a:schemeClr val="tx1"/>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66588" name="Line 446"/>
            <p:cNvSpPr>
              <a:spLocks noChangeShapeType="1"/>
            </p:cNvSpPr>
            <p:nvPr/>
          </p:nvSpPr>
          <p:spPr bwMode="auto">
            <a:xfrm>
              <a:off x="2874" y="2934"/>
              <a:ext cx="136" cy="0"/>
            </a:xfrm>
            <a:prstGeom prst="line">
              <a:avLst/>
            </a:prstGeom>
            <a:noFill/>
            <a:ln w="9525">
              <a:solidFill>
                <a:schemeClr val="tx1"/>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66589" name="Line 447"/>
            <p:cNvSpPr>
              <a:spLocks noChangeShapeType="1"/>
            </p:cNvSpPr>
            <p:nvPr/>
          </p:nvSpPr>
          <p:spPr bwMode="auto">
            <a:xfrm flipH="1">
              <a:off x="3197" y="2934"/>
              <a:ext cx="136" cy="0"/>
            </a:xfrm>
            <a:prstGeom prst="line">
              <a:avLst/>
            </a:prstGeom>
            <a:noFill/>
            <a:ln w="9525">
              <a:solidFill>
                <a:schemeClr val="tx1"/>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66590" name="Text Box 448"/>
            <p:cNvSpPr txBox="1">
              <a:spLocks noChangeArrowheads="1"/>
            </p:cNvSpPr>
            <p:nvPr/>
          </p:nvSpPr>
          <p:spPr bwMode="auto">
            <a:xfrm>
              <a:off x="2988" y="2503"/>
              <a:ext cx="3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i="1">
                  <a:latin typeface="Times New Roman" panose="02020603050405020304" pitchFamily="18" charset="0"/>
                  <a:sym typeface="Symbol" panose="05050102010706020507" pitchFamily="18" charset="2"/>
                </a:rPr>
                <a:t></a:t>
              </a:r>
              <a:r>
                <a:rPr lang="en-US" altLang="zh-CN" sz="1400" baseline="-25000">
                  <a:latin typeface="Times New Roman" panose="02020603050405020304" pitchFamily="18" charset="0"/>
                  <a:sym typeface="Symbol" panose="05050102010706020507" pitchFamily="18" charset="2"/>
                </a:rPr>
                <a:t>3</a:t>
              </a:r>
              <a:r>
                <a:rPr lang="en-US" altLang="zh-CN" sz="1400">
                  <a:latin typeface="Times New Roman" panose="02020603050405020304" pitchFamily="18" charset="0"/>
                  <a:sym typeface="Symbol" panose="05050102010706020507" pitchFamily="18" charset="2"/>
                </a:rPr>
                <a:t>’</a:t>
              </a:r>
              <a:endParaRPr lang="en-US" altLang="zh-CN" sz="1400">
                <a:latin typeface="Times New Roman" panose="02020603050405020304" pitchFamily="18" charset="0"/>
                <a:sym typeface="Symbol" panose="05050102010706020507" pitchFamily="18" charset="2"/>
              </a:endParaRPr>
            </a:p>
          </p:txBody>
        </p:sp>
        <p:sp>
          <p:nvSpPr>
            <p:cNvPr id="66591" name="Text Box 452"/>
            <p:cNvSpPr txBox="1">
              <a:spLocks noChangeArrowheads="1"/>
            </p:cNvSpPr>
            <p:nvPr/>
          </p:nvSpPr>
          <p:spPr bwMode="auto">
            <a:xfrm>
              <a:off x="3294" y="2814"/>
              <a:ext cx="3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i="1">
                  <a:latin typeface="Times New Roman" panose="02020603050405020304" pitchFamily="18" charset="0"/>
                  <a:sym typeface="Symbol" panose="05050102010706020507" pitchFamily="18" charset="2"/>
                </a:rPr>
                <a:t></a:t>
              </a:r>
              <a:r>
                <a:rPr lang="en-US" altLang="zh-CN" sz="1400" baseline="-25000">
                  <a:latin typeface="Times New Roman" panose="02020603050405020304" pitchFamily="18" charset="0"/>
                  <a:sym typeface="Symbol" panose="05050102010706020507" pitchFamily="18" charset="2"/>
                </a:rPr>
                <a:t>3</a:t>
              </a:r>
              <a:r>
                <a:rPr lang="en-US" altLang="zh-CN" sz="1400">
                  <a:latin typeface="Times New Roman" panose="02020603050405020304" pitchFamily="18" charset="0"/>
                  <a:sym typeface="Symbol" panose="05050102010706020507" pitchFamily="18" charset="2"/>
                </a:rPr>
                <a:t>’</a:t>
              </a:r>
              <a:endParaRPr lang="en-US" altLang="zh-CN" sz="1400">
                <a:latin typeface="Times New Roman" panose="02020603050405020304" pitchFamily="18" charset="0"/>
                <a:sym typeface="Symbol" panose="05050102010706020507" pitchFamily="18" charset="2"/>
              </a:endParaRPr>
            </a:p>
          </p:txBody>
        </p:sp>
        <p:sp>
          <p:nvSpPr>
            <p:cNvPr id="66592" name="Text Box 453"/>
            <p:cNvSpPr txBox="1">
              <a:spLocks noChangeArrowheads="1"/>
            </p:cNvSpPr>
            <p:nvPr/>
          </p:nvSpPr>
          <p:spPr bwMode="auto">
            <a:xfrm>
              <a:off x="2925" y="3158"/>
              <a:ext cx="3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i="1">
                  <a:latin typeface="Times New Roman" panose="02020603050405020304" pitchFamily="18" charset="0"/>
                  <a:sym typeface="Symbol" panose="05050102010706020507" pitchFamily="18" charset="2"/>
                </a:rPr>
                <a:t></a:t>
              </a:r>
              <a:r>
                <a:rPr lang="en-US" altLang="zh-CN" sz="1400" baseline="-25000">
                  <a:latin typeface="Times New Roman" panose="02020603050405020304" pitchFamily="18" charset="0"/>
                  <a:sym typeface="Symbol" panose="05050102010706020507" pitchFamily="18" charset="2"/>
                </a:rPr>
                <a:t>3</a:t>
              </a:r>
              <a:r>
                <a:rPr lang="en-US" altLang="zh-CN" sz="1400">
                  <a:latin typeface="Times New Roman" panose="02020603050405020304" pitchFamily="18" charset="0"/>
                  <a:sym typeface="Symbol" panose="05050102010706020507" pitchFamily="18" charset="2"/>
                </a:rPr>
                <a:t>’</a:t>
              </a:r>
              <a:endParaRPr lang="en-US" altLang="zh-CN" sz="1400">
                <a:latin typeface="Times New Roman" panose="02020603050405020304" pitchFamily="18" charset="0"/>
                <a:sym typeface="Symbol" panose="05050102010706020507" pitchFamily="18" charset="2"/>
              </a:endParaRPr>
            </a:p>
          </p:txBody>
        </p:sp>
        <p:sp>
          <p:nvSpPr>
            <p:cNvPr id="66593" name="Text Box 454"/>
            <p:cNvSpPr txBox="1">
              <a:spLocks noChangeArrowheads="1"/>
            </p:cNvSpPr>
            <p:nvPr/>
          </p:nvSpPr>
          <p:spPr bwMode="auto">
            <a:xfrm>
              <a:off x="2608" y="2830"/>
              <a:ext cx="3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i="1">
                  <a:latin typeface="Times New Roman" panose="02020603050405020304" pitchFamily="18" charset="0"/>
                  <a:sym typeface="Symbol" panose="05050102010706020507" pitchFamily="18" charset="2"/>
                </a:rPr>
                <a:t></a:t>
              </a:r>
              <a:r>
                <a:rPr lang="en-US" altLang="zh-CN" sz="1400" baseline="-25000">
                  <a:latin typeface="Times New Roman" panose="02020603050405020304" pitchFamily="18" charset="0"/>
                  <a:sym typeface="Symbol" panose="05050102010706020507" pitchFamily="18" charset="2"/>
                </a:rPr>
                <a:t>3</a:t>
              </a:r>
              <a:r>
                <a:rPr lang="en-US" altLang="zh-CN" sz="1400">
                  <a:latin typeface="Times New Roman" panose="02020603050405020304" pitchFamily="18" charset="0"/>
                  <a:sym typeface="Symbol" panose="05050102010706020507" pitchFamily="18" charset="2"/>
                </a:rPr>
                <a:t>’</a:t>
              </a:r>
              <a:endParaRPr lang="en-US" altLang="zh-CN" sz="1400">
                <a:latin typeface="Times New Roman" panose="02020603050405020304" pitchFamily="18" charset="0"/>
                <a:sym typeface="Symbol" panose="05050102010706020507" pitchFamily="18" charset="2"/>
              </a:endParaRPr>
            </a:p>
          </p:txBody>
        </p:sp>
      </p:grpSp>
      <p:sp>
        <p:nvSpPr>
          <p:cNvPr id="66572" name="Text Box 455"/>
          <p:cNvSpPr txBox="1">
            <a:spLocks noChangeArrowheads="1"/>
          </p:cNvSpPr>
          <p:nvPr/>
        </p:nvSpPr>
        <p:spPr bwMode="auto">
          <a:xfrm>
            <a:off x="6757988" y="6354763"/>
            <a:ext cx="438150" cy="3667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4000" rIns="54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Times New Roman" panose="02020603050405020304" pitchFamily="18" charset="0"/>
                <a:sym typeface="Symbol" panose="05050102010706020507" pitchFamily="18" charset="2"/>
              </a:rPr>
              <a:t></a:t>
            </a:r>
            <a:r>
              <a:rPr lang="en-US" altLang="zh-CN" i="1">
                <a:latin typeface="Times New Roman" panose="02020603050405020304" pitchFamily="18" charset="0"/>
                <a:sym typeface="Symbol" panose="05050102010706020507" pitchFamily="18" charset="2"/>
              </a:rPr>
              <a:t>u</a:t>
            </a:r>
            <a:r>
              <a:rPr lang="en-US" altLang="zh-CN" baseline="-25000">
                <a:latin typeface="Times New Roman" panose="02020603050405020304" pitchFamily="18" charset="0"/>
                <a:sym typeface="Symbol" panose="05050102010706020507" pitchFamily="18" charset="2"/>
              </a:rPr>
              <a:t>3</a:t>
            </a:r>
            <a:endParaRPr lang="en-US" altLang="zh-CN" baseline="-25000">
              <a:latin typeface="Times New Roman" panose="02020603050405020304" pitchFamily="18" charset="0"/>
              <a:sym typeface="Symbol" panose="05050102010706020507" pitchFamily="18" charset="2"/>
            </a:endParaRPr>
          </a:p>
        </p:txBody>
      </p:sp>
      <p:sp>
        <p:nvSpPr>
          <p:cNvPr id="66573" name="Rectangle 457"/>
          <p:cNvSpPr>
            <a:spLocks noChangeArrowheads="1"/>
          </p:cNvSpPr>
          <p:nvPr/>
        </p:nvSpPr>
        <p:spPr bwMode="auto">
          <a:xfrm>
            <a:off x="8388350" y="5145088"/>
            <a:ext cx="287338" cy="360362"/>
          </a:xfrm>
          <a:prstGeom prst="rect">
            <a:avLst/>
          </a:prstGeom>
          <a:noFill/>
          <a:ln w="3175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66574" name="Line 458"/>
          <p:cNvSpPr>
            <a:spLocks noChangeShapeType="1"/>
          </p:cNvSpPr>
          <p:nvPr/>
        </p:nvSpPr>
        <p:spPr bwMode="auto">
          <a:xfrm>
            <a:off x="8532813" y="4938713"/>
            <a:ext cx="0" cy="215900"/>
          </a:xfrm>
          <a:prstGeom prst="line">
            <a:avLst/>
          </a:prstGeom>
          <a:noFill/>
          <a:ln w="9525">
            <a:solidFill>
              <a:schemeClr val="tx1"/>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66575" name="Line 459"/>
          <p:cNvSpPr>
            <a:spLocks noChangeShapeType="1"/>
          </p:cNvSpPr>
          <p:nvPr/>
        </p:nvSpPr>
        <p:spPr bwMode="auto">
          <a:xfrm flipV="1">
            <a:off x="8532813" y="5505450"/>
            <a:ext cx="0" cy="215900"/>
          </a:xfrm>
          <a:prstGeom prst="line">
            <a:avLst/>
          </a:prstGeom>
          <a:noFill/>
          <a:ln w="9525">
            <a:solidFill>
              <a:schemeClr val="tx1"/>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66576" name="Text Box 466"/>
          <p:cNvSpPr txBox="1">
            <a:spLocks noChangeArrowheads="1"/>
          </p:cNvSpPr>
          <p:nvPr/>
        </p:nvSpPr>
        <p:spPr bwMode="auto">
          <a:xfrm>
            <a:off x="8172450" y="4625975"/>
            <a:ext cx="792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i="1" dirty="0">
                <a:latin typeface="Times New Roman" panose="02020603050405020304" pitchFamily="18" charset="0"/>
                <a:sym typeface="Symbol" panose="05050102010706020507" pitchFamily="18" charset="2"/>
              </a:rPr>
              <a:t></a:t>
            </a:r>
            <a:r>
              <a:rPr lang="en-US" altLang="zh-CN" sz="1400" baseline="-25000" dirty="0">
                <a:latin typeface="Times New Roman" panose="02020603050405020304" pitchFamily="18" charset="0"/>
                <a:sym typeface="Symbol" panose="05050102010706020507" pitchFamily="18" charset="2"/>
              </a:rPr>
              <a:t>1</a:t>
            </a:r>
            <a:r>
              <a:rPr lang="en-US" altLang="zh-CN" sz="1400" dirty="0">
                <a:latin typeface="Times New Roman" panose="02020603050405020304" pitchFamily="18" charset="0"/>
                <a:sym typeface="Symbol" panose="05050102010706020507" pitchFamily="18" charset="2"/>
              </a:rPr>
              <a:t>-</a:t>
            </a:r>
            <a:r>
              <a:rPr lang="en-US" altLang="zh-CN" sz="1400" baseline="-25000" dirty="0">
                <a:latin typeface="Times New Roman" panose="02020603050405020304" pitchFamily="18" charset="0"/>
                <a:sym typeface="Symbol" panose="05050102010706020507" pitchFamily="18" charset="2"/>
              </a:rPr>
              <a:t>3</a:t>
            </a:r>
            <a:endParaRPr lang="en-US" altLang="zh-CN" sz="1400" baseline="-25000" dirty="0">
              <a:latin typeface="Times New Roman" panose="02020603050405020304" pitchFamily="18" charset="0"/>
              <a:sym typeface="Symbol" panose="05050102010706020507" pitchFamily="18" charset="2"/>
            </a:endParaRPr>
          </a:p>
        </p:txBody>
      </p:sp>
      <p:sp>
        <p:nvSpPr>
          <p:cNvPr id="66577" name="Text Box 467"/>
          <p:cNvSpPr txBox="1">
            <a:spLocks noChangeArrowheads="1"/>
          </p:cNvSpPr>
          <p:nvPr/>
        </p:nvSpPr>
        <p:spPr bwMode="auto">
          <a:xfrm>
            <a:off x="8172450" y="5649913"/>
            <a:ext cx="792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i="1">
                <a:latin typeface="Times New Roman" panose="02020603050405020304" pitchFamily="18" charset="0"/>
                <a:sym typeface="Symbol" panose="05050102010706020507" pitchFamily="18" charset="2"/>
              </a:rPr>
              <a:t></a:t>
            </a:r>
            <a:r>
              <a:rPr lang="en-US" altLang="zh-CN" sz="1400" baseline="-25000">
                <a:latin typeface="Times New Roman" panose="02020603050405020304" pitchFamily="18" charset="0"/>
                <a:sym typeface="Symbol" panose="05050102010706020507" pitchFamily="18" charset="2"/>
              </a:rPr>
              <a:t>1</a:t>
            </a:r>
            <a:r>
              <a:rPr lang="en-US" altLang="zh-CN" sz="1400">
                <a:latin typeface="Times New Roman" panose="02020603050405020304" pitchFamily="18" charset="0"/>
                <a:sym typeface="Symbol" panose="05050102010706020507" pitchFamily="18" charset="2"/>
              </a:rPr>
              <a:t>-</a:t>
            </a:r>
            <a:r>
              <a:rPr lang="en-US" altLang="zh-CN" sz="1400" baseline="-25000">
                <a:latin typeface="Times New Roman" panose="02020603050405020304" pitchFamily="18" charset="0"/>
                <a:sym typeface="Symbol" panose="05050102010706020507" pitchFamily="18" charset="2"/>
              </a:rPr>
              <a:t>3</a:t>
            </a:r>
            <a:endParaRPr lang="en-US" altLang="zh-CN" sz="1400" baseline="-25000">
              <a:latin typeface="Times New Roman" panose="02020603050405020304" pitchFamily="18" charset="0"/>
              <a:sym typeface="Symbol" panose="05050102010706020507" pitchFamily="18" charset="2"/>
            </a:endParaRPr>
          </a:p>
        </p:txBody>
      </p:sp>
      <p:sp>
        <p:nvSpPr>
          <p:cNvPr id="66578" name="Text Box 468"/>
          <p:cNvSpPr txBox="1">
            <a:spLocks noChangeArrowheads="1"/>
          </p:cNvSpPr>
          <p:nvPr/>
        </p:nvSpPr>
        <p:spPr bwMode="auto">
          <a:xfrm>
            <a:off x="4191000" y="5032375"/>
            <a:ext cx="392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t>=</a:t>
            </a:r>
            <a:endParaRPr lang="en-US" altLang="zh-CN" sz="2800"/>
          </a:p>
        </p:txBody>
      </p:sp>
      <p:sp>
        <p:nvSpPr>
          <p:cNvPr id="66579" name="Text Box 469"/>
          <p:cNvSpPr txBox="1">
            <a:spLocks noChangeArrowheads="1"/>
          </p:cNvSpPr>
          <p:nvPr/>
        </p:nvSpPr>
        <p:spPr bwMode="auto">
          <a:xfrm>
            <a:off x="5764213" y="5002213"/>
            <a:ext cx="3921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t>+</a:t>
            </a:r>
            <a:endParaRPr lang="en-US" altLang="zh-CN" sz="2800"/>
          </a:p>
        </p:txBody>
      </p:sp>
      <p:sp>
        <p:nvSpPr>
          <p:cNvPr id="66580" name="Text Box 470"/>
          <p:cNvSpPr txBox="1">
            <a:spLocks noChangeArrowheads="1"/>
          </p:cNvSpPr>
          <p:nvPr/>
        </p:nvSpPr>
        <p:spPr bwMode="auto">
          <a:xfrm>
            <a:off x="7715250" y="5002213"/>
            <a:ext cx="392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t>+</a:t>
            </a:r>
            <a:endParaRPr lang="en-US" altLang="zh-CN" sz="2800"/>
          </a:p>
        </p:txBody>
      </p:sp>
      <p:sp>
        <p:nvSpPr>
          <p:cNvPr id="66581" name="Text Box 472"/>
          <p:cNvSpPr txBox="1">
            <a:spLocks noChangeArrowheads="1"/>
          </p:cNvSpPr>
          <p:nvPr/>
        </p:nvSpPr>
        <p:spPr bwMode="auto">
          <a:xfrm>
            <a:off x="8397875" y="6323013"/>
            <a:ext cx="438150" cy="3667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4000" rIns="54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Times New Roman" panose="02020603050405020304" pitchFamily="18" charset="0"/>
                <a:sym typeface="Symbol" panose="05050102010706020507" pitchFamily="18" charset="2"/>
              </a:rPr>
              <a:t></a:t>
            </a:r>
            <a:r>
              <a:rPr lang="en-US" altLang="zh-CN" i="1">
                <a:latin typeface="Times New Roman" panose="02020603050405020304" pitchFamily="18" charset="0"/>
                <a:sym typeface="Symbol" panose="05050102010706020507" pitchFamily="18" charset="2"/>
              </a:rPr>
              <a:t>u</a:t>
            </a:r>
            <a:r>
              <a:rPr lang="en-US" altLang="zh-CN" baseline="-25000">
                <a:latin typeface="Times New Roman" panose="02020603050405020304" pitchFamily="18" charset="0"/>
                <a:sym typeface="Symbol" panose="05050102010706020507" pitchFamily="18" charset="2"/>
              </a:rPr>
              <a:t>1</a:t>
            </a:r>
            <a:endParaRPr lang="en-US" altLang="zh-CN" baseline="-25000">
              <a:latin typeface="Times New Roman" panose="02020603050405020304" pitchFamily="18" charset="0"/>
              <a:sym typeface="Symbol" panose="05050102010706020507" pitchFamily="18" charset="2"/>
            </a:endParaRPr>
          </a:p>
        </p:txBody>
      </p:sp>
      <p:sp>
        <p:nvSpPr>
          <p:cNvPr id="66582" name="Rectangle 474"/>
          <p:cNvSpPr>
            <a:spLocks noChangeArrowheads="1"/>
          </p:cNvSpPr>
          <p:nvPr/>
        </p:nvSpPr>
        <p:spPr bwMode="auto">
          <a:xfrm>
            <a:off x="538956" y="2974975"/>
            <a:ext cx="792003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20000"/>
              </a:spcBef>
              <a:buClr>
                <a:schemeClr val="tx2"/>
              </a:buClr>
              <a:buSzPct val="70000"/>
              <a:buFont typeface="Wingdings" panose="05000000000000000000" pitchFamily="2" charset="2"/>
              <a:buChar char="n"/>
            </a:pPr>
            <a:r>
              <a:rPr lang="zh-CN" altLang="en-US" sz="2400" b="1" dirty="0">
                <a:latin typeface="+mn-ea"/>
                <a:ea typeface="+mn-ea"/>
              </a:rPr>
              <a:t>土的抗剪强度大小与土中应力有关，取决于</a:t>
            </a:r>
            <a:r>
              <a:rPr lang="zh-CN" altLang="en-US" sz="2400" b="1" dirty="0">
                <a:solidFill>
                  <a:srgbClr val="0000FF"/>
                </a:solidFill>
                <a:latin typeface="+mn-ea"/>
                <a:ea typeface="+mn-ea"/>
              </a:rPr>
              <a:t>有效应力</a:t>
            </a:r>
            <a:r>
              <a:rPr lang="zh-CN" altLang="en-US" sz="2400" b="1" dirty="0">
                <a:latin typeface="+mn-ea"/>
                <a:ea typeface="+mn-ea"/>
              </a:rPr>
              <a:t>。三轴试验研究基础上提出：</a:t>
            </a:r>
            <a:endParaRPr lang="en-US" altLang="zh-CN" sz="2400" b="1" dirty="0">
              <a:latin typeface="+mn-ea"/>
              <a:ea typeface="+mn-ea"/>
            </a:endParaRPr>
          </a:p>
        </p:txBody>
      </p:sp>
      <p:pic>
        <p:nvPicPr>
          <p:cNvPr id="66584" name="Picture 4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5720" y="4368800"/>
            <a:ext cx="20637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6"/>
          <p:cNvSpPr>
            <a:spLocks noChangeArrowheads="1"/>
          </p:cNvSpPr>
          <p:nvPr/>
        </p:nvSpPr>
        <p:spPr bwMode="auto">
          <a:xfrm>
            <a:off x="0" y="-6330"/>
            <a:ext cx="601216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§5.4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三轴压缩试验中的孔隙压力系数</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sz="half" idx="1"/>
          </p:nvPr>
        </p:nvSpPr>
        <p:spPr>
          <a:xfrm>
            <a:off x="341436" y="791317"/>
            <a:ext cx="5329287" cy="536575"/>
          </a:xfrm>
        </p:spPr>
        <p:txBody>
          <a:bodyPr/>
          <a:lstStyle/>
          <a:p>
            <a:pPr eaLnBrk="1" hangingPunct="1"/>
            <a:r>
              <a:rPr lang="zh-CN" altLang="en-US" sz="2600" b="1" dirty="0">
                <a:latin typeface="Times New Roman" panose="02020603050405020304" pitchFamily="18" charset="0"/>
                <a:cs typeface="Times New Roman" panose="02020603050405020304" pitchFamily="18" charset="0"/>
                <a:sym typeface="Symbol" panose="05050102010706020507" pitchFamily="18" charset="2"/>
              </a:rPr>
              <a:t></a:t>
            </a:r>
            <a:r>
              <a:rPr lang="zh-CN" altLang="en-US" sz="2600" b="1" i="1"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600" b="1" baseline="-25000" dirty="0">
                <a:latin typeface="Times New Roman" panose="02020603050405020304" pitchFamily="18" charset="0"/>
                <a:cs typeface="Times New Roman" panose="02020603050405020304" pitchFamily="18" charset="0"/>
                <a:sym typeface="Symbol" panose="05050102010706020507" pitchFamily="18" charset="2"/>
              </a:rPr>
              <a:t>3</a:t>
            </a:r>
            <a:r>
              <a:rPr lang="zh-CN" altLang="en-US" sz="2600" b="1" dirty="0">
                <a:latin typeface="Times New Roman" panose="02020603050405020304" pitchFamily="18" charset="0"/>
                <a:cs typeface="Times New Roman" panose="02020603050405020304" pitchFamily="18" charset="0"/>
                <a:sym typeface="Symbol" panose="05050102010706020507" pitchFamily="18" charset="2"/>
              </a:rPr>
              <a:t>作用下，土体产生孔压</a:t>
            </a:r>
            <a:r>
              <a:rPr lang="en-US" altLang="zh-CN" sz="2600" b="1" i="1" dirty="0">
                <a:latin typeface="Times New Roman" panose="02020603050405020304" pitchFamily="18" charset="0"/>
                <a:cs typeface="Times New Roman" panose="02020603050405020304" pitchFamily="18" charset="0"/>
                <a:sym typeface="Symbol" panose="05050102010706020507" pitchFamily="18" charset="2"/>
              </a:rPr>
              <a:t>u</a:t>
            </a:r>
            <a:r>
              <a:rPr lang="en-US" altLang="zh-CN" sz="2600" b="1" baseline="-25000" dirty="0">
                <a:latin typeface="Times New Roman" panose="02020603050405020304" pitchFamily="18" charset="0"/>
                <a:cs typeface="Times New Roman" panose="02020603050405020304" pitchFamily="18" charset="0"/>
                <a:sym typeface="Symbol" panose="05050102010706020507" pitchFamily="18" charset="2"/>
              </a:rPr>
              <a:t>3</a:t>
            </a:r>
            <a:r>
              <a:rPr lang="zh-CN" altLang="en-US" sz="2600" b="1" dirty="0">
                <a:latin typeface="Times New Roman" panose="02020603050405020304" pitchFamily="18" charset="0"/>
                <a:cs typeface="Times New Roman" panose="02020603050405020304" pitchFamily="18" charset="0"/>
                <a:sym typeface="Symbol" panose="05050102010706020507" pitchFamily="18" charset="2"/>
              </a:rPr>
              <a:t>：</a:t>
            </a:r>
            <a:endParaRPr lang="zh-CN" altLang="en-US" sz="2600" b="1" dirty="0">
              <a:latin typeface="Times New Roman" panose="02020603050405020304" pitchFamily="18" charset="0"/>
              <a:cs typeface="Times New Roman" panose="02020603050405020304" pitchFamily="18" charset="0"/>
              <a:sym typeface="Symbol" panose="05050102010706020507" pitchFamily="18" charset="2"/>
            </a:endParaRPr>
          </a:p>
        </p:txBody>
      </p:sp>
      <p:graphicFrame>
        <p:nvGraphicFramePr>
          <p:cNvPr id="67587" name="Object 17"/>
          <p:cNvGraphicFramePr>
            <a:graphicFrameLocks noGrp="1" noChangeAspect="1"/>
          </p:cNvGraphicFramePr>
          <p:nvPr>
            <p:ph sz="quarter" idx="2"/>
          </p:nvPr>
        </p:nvGraphicFramePr>
        <p:xfrm>
          <a:off x="3406775" y="1975645"/>
          <a:ext cx="2160588" cy="427038"/>
        </p:xfrm>
        <a:graphic>
          <a:graphicData uri="http://schemas.openxmlformats.org/presentationml/2006/ole">
            <mc:AlternateContent xmlns:mc="http://schemas.openxmlformats.org/markup-compatibility/2006">
              <mc:Choice xmlns:v="urn:schemas-microsoft-com:vml" Requires="v">
                <p:oleObj spid="_x0000_s144491" name="Equation" r:id="rId1" imgW="1155700" imgH="228600" progId="Equation.DSMT4">
                  <p:embed/>
                </p:oleObj>
              </mc:Choice>
              <mc:Fallback>
                <p:oleObj name="Equation" r:id="rId1" imgW="1155700" imgH="228600" progId="Equation.DSMT4">
                  <p:embed/>
                  <p:pic>
                    <p:nvPicPr>
                      <p:cNvPr id="0" name="Object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6775" y="1975645"/>
                        <a:ext cx="2160588"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588" name="Object 20"/>
          <p:cNvGraphicFramePr>
            <a:graphicFrameLocks noGrp="1" noChangeAspect="1"/>
          </p:cNvGraphicFramePr>
          <p:nvPr>
            <p:ph sz="quarter" idx="3"/>
          </p:nvPr>
        </p:nvGraphicFramePr>
        <p:xfrm>
          <a:off x="3992563" y="2461421"/>
          <a:ext cx="4321175" cy="684212"/>
        </p:xfrm>
        <a:graphic>
          <a:graphicData uri="http://schemas.openxmlformats.org/presentationml/2006/ole">
            <mc:AlternateContent xmlns:mc="http://schemas.openxmlformats.org/markup-compatibility/2006">
              <mc:Choice xmlns:v="urn:schemas-microsoft-com:vml" Requires="v">
                <p:oleObj spid="_x0000_s144492" name="Equation" r:id="rId3" imgW="2489200" imgH="393700" progId="Equation.3">
                  <p:embed/>
                </p:oleObj>
              </mc:Choice>
              <mc:Fallback>
                <p:oleObj name="Equation" r:id="rId3" imgW="2489200" imgH="393700" progId="Equation.3">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2563" y="2461421"/>
                        <a:ext cx="4321175" cy="684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589" name="Rectangle 23"/>
          <p:cNvSpPr>
            <a:spLocks noChangeArrowheads="1"/>
          </p:cNvSpPr>
          <p:nvPr/>
        </p:nvSpPr>
        <p:spPr bwMode="auto">
          <a:xfrm>
            <a:off x="536575" y="2597151"/>
            <a:ext cx="34559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chemeClr val="tx2"/>
              </a:buClr>
              <a:buSzPct val="70000"/>
              <a:buFont typeface="Wingdings" panose="05000000000000000000" pitchFamily="2" charset="2"/>
              <a:buNone/>
            </a:pPr>
            <a:r>
              <a:rPr lang="en-US" altLang="zh-CN" sz="2400" dirty="0">
                <a:latin typeface="Times New Roman" panose="02020603050405020304" pitchFamily="18" charset="0"/>
                <a:sym typeface="Symbol" panose="05050102010706020507" pitchFamily="18" charset="2"/>
              </a:rPr>
              <a:t>② </a:t>
            </a:r>
            <a:r>
              <a:rPr lang="zh-CN" altLang="en-US" sz="2400" dirty="0">
                <a:latin typeface="Times New Roman" panose="02020603050405020304" pitchFamily="18" charset="0"/>
                <a:sym typeface="Symbol" panose="05050102010706020507" pitchFamily="18" charset="2"/>
              </a:rPr>
              <a:t>土体体积变化</a:t>
            </a:r>
            <a:r>
              <a:rPr lang="en-US" altLang="zh-CN" sz="2400" i="1" dirty="0">
                <a:latin typeface="Times New Roman" panose="02020603050405020304" pitchFamily="18" charset="0"/>
                <a:sym typeface="Symbol" panose="05050102010706020507" pitchFamily="18" charset="2"/>
              </a:rPr>
              <a:t>V</a:t>
            </a:r>
            <a:r>
              <a:rPr lang="zh-CN" altLang="en-US" sz="2400" dirty="0">
                <a:latin typeface="Times New Roman" panose="02020603050405020304" pitchFamily="18" charset="0"/>
                <a:sym typeface="Symbol" panose="05050102010706020507" pitchFamily="18" charset="2"/>
              </a:rPr>
              <a:t>为：</a:t>
            </a:r>
            <a:endParaRPr lang="zh-CN" altLang="en-US" sz="2400" dirty="0">
              <a:latin typeface="Times New Roman" panose="02020603050405020304" pitchFamily="18" charset="0"/>
              <a:sym typeface="Symbol" panose="05050102010706020507" pitchFamily="18" charset="2"/>
            </a:endParaRPr>
          </a:p>
        </p:txBody>
      </p:sp>
      <p:sp>
        <p:nvSpPr>
          <p:cNvPr id="67590" name="Rectangle 24"/>
          <p:cNvSpPr>
            <a:spLocks noChangeArrowheads="1"/>
          </p:cNvSpPr>
          <p:nvPr/>
        </p:nvSpPr>
        <p:spPr bwMode="auto">
          <a:xfrm>
            <a:off x="900113" y="3246438"/>
            <a:ext cx="6408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i="1" dirty="0">
                <a:latin typeface="Times New Roman" panose="02020603050405020304" pitchFamily="18" charset="0"/>
              </a:rPr>
              <a:t>C</a:t>
            </a:r>
            <a:r>
              <a:rPr lang="en-US" altLang="zh-CN" baseline="-25000" dirty="0">
                <a:latin typeface="Times New Roman" panose="02020603050405020304" pitchFamily="18" charset="0"/>
              </a:rPr>
              <a:t>s</a:t>
            </a:r>
            <a:r>
              <a:rPr lang="en-US" altLang="zh-CN" dirty="0">
                <a:latin typeface="Times New Roman" panose="02020603050405020304" pitchFamily="18" charset="0"/>
              </a:rPr>
              <a:t> = </a:t>
            </a:r>
            <a:r>
              <a:rPr lang="zh-CN" altLang="en-US" dirty="0">
                <a:latin typeface="Times New Roman" panose="02020603050405020304" pitchFamily="18" charset="0"/>
              </a:rPr>
              <a:t>土体中土骨架的三向体积压缩系数，</a:t>
            </a:r>
            <a:r>
              <a:rPr lang="en-US" altLang="zh-CN" i="1" dirty="0">
                <a:latin typeface="Times New Roman" panose="02020603050405020304" pitchFamily="18" charset="0"/>
              </a:rPr>
              <a:t>V = </a:t>
            </a:r>
            <a:r>
              <a:rPr lang="zh-CN" altLang="en-US" dirty="0">
                <a:latin typeface="Times New Roman" panose="02020603050405020304" pitchFamily="18" charset="0"/>
              </a:rPr>
              <a:t>土样的体积</a:t>
            </a:r>
            <a:endParaRPr lang="zh-CN" altLang="en-US" dirty="0">
              <a:latin typeface="Times New Roman" panose="02020603050405020304" pitchFamily="18" charset="0"/>
            </a:endParaRPr>
          </a:p>
        </p:txBody>
      </p:sp>
      <p:sp>
        <p:nvSpPr>
          <p:cNvPr id="67591" name="Rectangle 25"/>
          <p:cNvSpPr>
            <a:spLocks noChangeArrowheads="1"/>
          </p:cNvSpPr>
          <p:nvPr/>
        </p:nvSpPr>
        <p:spPr bwMode="auto">
          <a:xfrm>
            <a:off x="598488" y="3789363"/>
            <a:ext cx="5897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latin typeface="Times New Roman" panose="02020603050405020304" pitchFamily="18" charset="0"/>
              </a:rPr>
              <a:t>③ </a:t>
            </a:r>
            <a:r>
              <a:rPr lang="zh-CN" altLang="en-US" sz="2400">
                <a:latin typeface="Times New Roman" panose="02020603050405020304" pitchFamily="18" charset="0"/>
              </a:rPr>
              <a:t>孔隙在压力</a:t>
            </a:r>
            <a:r>
              <a:rPr lang="zh-CN" altLang="en-US" sz="2400">
                <a:latin typeface="Times New Roman" panose="02020603050405020304" pitchFamily="18" charset="0"/>
                <a:sym typeface="Symbol" panose="05050102010706020507" pitchFamily="18" charset="2"/>
              </a:rPr>
              <a:t></a:t>
            </a:r>
            <a:r>
              <a:rPr lang="en-US" altLang="zh-CN" sz="2400" i="1">
                <a:latin typeface="Times New Roman" panose="02020603050405020304" pitchFamily="18" charset="0"/>
                <a:sym typeface="Symbol" panose="05050102010706020507" pitchFamily="18" charset="2"/>
              </a:rPr>
              <a:t>u</a:t>
            </a:r>
            <a:r>
              <a:rPr lang="en-US" altLang="zh-CN" sz="2400" baseline="-25000">
                <a:latin typeface="Times New Roman" panose="02020603050405020304" pitchFamily="18" charset="0"/>
                <a:sym typeface="Symbol" panose="05050102010706020507" pitchFamily="18" charset="2"/>
              </a:rPr>
              <a:t>3</a:t>
            </a:r>
            <a:r>
              <a:rPr lang="zh-CN" altLang="en-US" sz="2400">
                <a:latin typeface="Times New Roman" panose="02020603050405020304" pitchFamily="18" charset="0"/>
              </a:rPr>
              <a:t>作用时</a:t>
            </a:r>
            <a:r>
              <a:rPr lang="en-US" altLang="zh-CN" sz="2400">
                <a:latin typeface="Times New Roman" panose="02020603050405020304" pitchFamily="18" charset="0"/>
              </a:rPr>
              <a:t>, </a:t>
            </a:r>
            <a:r>
              <a:rPr lang="zh-CN" altLang="en-US" sz="2400">
                <a:latin typeface="Times New Roman" panose="02020603050405020304" pitchFamily="18" charset="0"/>
              </a:rPr>
              <a:t>体积压缩</a:t>
            </a:r>
            <a:r>
              <a:rPr lang="zh-CN" altLang="en-US" sz="2400">
                <a:latin typeface="Times New Roman" panose="02020603050405020304" pitchFamily="18" charset="0"/>
                <a:sym typeface="Symbol" panose="05050102010706020507" pitchFamily="18" charset="2"/>
              </a:rPr>
              <a:t></a:t>
            </a:r>
            <a:r>
              <a:rPr lang="en-US" altLang="zh-CN" sz="2400" i="1">
                <a:latin typeface="Times New Roman" panose="02020603050405020304" pitchFamily="18" charset="0"/>
                <a:sym typeface="Symbol" panose="05050102010706020507" pitchFamily="18" charset="2"/>
              </a:rPr>
              <a:t>V</a:t>
            </a:r>
            <a:r>
              <a:rPr lang="en-US" altLang="zh-CN" sz="2400" baseline="-25000">
                <a:latin typeface="Times New Roman" panose="02020603050405020304" pitchFamily="18" charset="0"/>
                <a:sym typeface="Symbol" panose="05050102010706020507" pitchFamily="18" charset="2"/>
              </a:rPr>
              <a:t>v</a:t>
            </a:r>
            <a:r>
              <a:rPr lang="zh-CN" altLang="en-US" sz="2400">
                <a:latin typeface="Times New Roman" panose="02020603050405020304" pitchFamily="18" charset="0"/>
              </a:rPr>
              <a:t>为：</a:t>
            </a:r>
            <a:endParaRPr lang="zh-CN" altLang="en-US" sz="2400">
              <a:latin typeface="Times New Roman" panose="02020603050405020304" pitchFamily="18" charset="0"/>
            </a:endParaRPr>
          </a:p>
        </p:txBody>
      </p:sp>
      <p:graphicFrame>
        <p:nvGraphicFramePr>
          <p:cNvPr id="67592" name="Object 26"/>
          <p:cNvGraphicFramePr>
            <a:graphicFrameLocks noChangeAspect="1"/>
          </p:cNvGraphicFramePr>
          <p:nvPr/>
        </p:nvGraphicFramePr>
        <p:xfrm>
          <a:off x="6522319" y="3789363"/>
          <a:ext cx="2051050" cy="434975"/>
        </p:xfrm>
        <a:graphic>
          <a:graphicData uri="http://schemas.openxmlformats.org/presentationml/2006/ole">
            <mc:AlternateContent xmlns:mc="http://schemas.openxmlformats.org/markup-compatibility/2006">
              <mc:Choice xmlns:v="urn:schemas-microsoft-com:vml" Requires="v">
                <p:oleObj spid="_x0000_s144493" name="Equation" r:id="rId5" imgW="901065" imgH="190500" progId="Equation.DSMT4">
                  <p:embed/>
                </p:oleObj>
              </mc:Choice>
              <mc:Fallback>
                <p:oleObj name="Equation" r:id="rId5" imgW="901065" imgH="190500" progId="Equation.DSMT4">
                  <p:embed/>
                  <p:pic>
                    <p:nvPicPr>
                      <p:cNvPr id="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2319" y="3789363"/>
                        <a:ext cx="20510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593" name="Rectangle 27"/>
          <p:cNvSpPr>
            <a:spLocks noChangeArrowheads="1"/>
          </p:cNvSpPr>
          <p:nvPr/>
        </p:nvSpPr>
        <p:spPr bwMode="auto">
          <a:xfrm>
            <a:off x="894631" y="4448968"/>
            <a:ext cx="6408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i="1" dirty="0">
                <a:latin typeface="Times New Roman" panose="02020603050405020304" pitchFamily="18" charset="0"/>
              </a:rPr>
              <a:t>C</a:t>
            </a:r>
            <a:r>
              <a:rPr lang="en-US" altLang="zh-CN" i="1" baseline="-25000" dirty="0">
                <a:latin typeface="Times New Roman" panose="02020603050405020304" pitchFamily="18" charset="0"/>
              </a:rPr>
              <a:t>V</a:t>
            </a:r>
            <a:r>
              <a:rPr lang="en-US" altLang="zh-CN" dirty="0">
                <a:latin typeface="Times New Roman" panose="02020603050405020304" pitchFamily="18" charset="0"/>
              </a:rPr>
              <a:t> = </a:t>
            </a:r>
            <a:r>
              <a:rPr lang="zh-CN" altLang="en-US" dirty="0">
                <a:latin typeface="Times New Roman" panose="02020603050405020304" pitchFamily="18" charset="0"/>
              </a:rPr>
              <a:t>土体中孔隙三向体积压缩系数，</a:t>
            </a:r>
            <a:r>
              <a:rPr lang="en-US" altLang="zh-CN" i="1" dirty="0">
                <a:latin typeface="Times New Roman" panose="02020603050405020304" pitchFamily="18" charset="0"/>
              </a:rPr>
              <a:t>n = </a:t>
            </a:r>
            <a:r>
              <a:rPr lang="zh-CN" altLang="en-US" dirty="0">
                <a:latin typeface="Times New Roman" panose="02020603050405020304" pitchFamily="18" charset="0"/>
              </a:rPr>
              <a:t>孔隙率</a:t>
            </a:r>
            <a:endParaRPr lang="zh-CN" altLang="en-US" dirty="0">
              <a:latin typeface="Times New Roman" panose="02020603050405020304" pitchFamily="18" charset="0"/>
            </a:endParaRPr>
          </a:p>
        </p:txBody>
      </p:sp>
      <p:sp>
        <p:nvSpPr>
          <p:cNvPr id="67594" name="Rectangle 28"/>
          <p:cNvSpPr>
            <a:spLocks noChangeArrowheads="1"/>
          </p:cNvSpPr>
          <p:nvPr/>
        </p:nvSpPr>
        <p:spPr bwMode="auto">
          <a:xfrm>
            <a:off x="598488" y="5061844"/>
            <a:ext cx="482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latin typeface="Times New Roman" panose="02020603050405020304" pitchFamily="18" charset="0"/>
              </a:rPr>
              <a:t>④ </a:t>
            </a:r>
            <a:r>
              <a:rPr lang="zh-CN" altLang="en-US" sz="2400" dirty="0">
                <a:latin typeface="Times New Roman" panose="02020603050405020304" pitchFamily="18" charset="0"/>
              </a:rPr>
              <a:t>土颗粒压缩量忽略，</a:t>
            </a:r>
            <a:r>
              <a:rPr lang="zh-CN" altLang="en-US" sz="2400" i="1" dirty="0">
                <a:latin typeface="Times New Roman" panose="02020603050405020304" pitchFamily="18" charset="0"/>
                <a:sym typeface="Symbol" panose="05050102010706020507" pitchFamily="18" charset="2"/>
              </a:rPr>
              <a:t></a:t>
            </a:r>
            <a:r>
              <a:rPr lang="en-US" altLang="zh-CN" sz="2400" i="1" dirty="0">
                <a:latin typeface="Times New Roman" panose="02020603050405020304" pitchFamily="18" charset="0"/>
                <a:sym typeface="Symbol" panose="05050102010706020507" pitchFamily="18" charset="2"/>
              </a:rPr>
              <a:t>V</a:t>
            </a:r>
            <a:r>
              <a:rPr lang="en-US" altLang="zh-CN" sz="2400" i="1" baseline="-25000" dirty="0">
                <a:latin typeface="Times New Roman" panose="02020603050405020304" pitchFamily="18" charset="0"/>
              </a:rPr>
              <a:t>V</a:t>
            </a:r>
            <a:r>
              <a:rPr lang="en-US" altLang="zh-CN" sz="2400" dirty="0">
                <a:latin typeface="Times New Roman" panose="02020603050405020304" pitchFamily="18" charset="0"/>
              </a:rPr>
              <a:t> = </a:t>
            </a:r>
            <a:r>
              <a:rPr lang="zh-CN" altLang="en-US" sz="2400" dirty="0">
                <a:latin typeface="Times New Roman" panose="02020603050405020304" pitchFamily="18" charset="0"/>
                <a:sym typeface="Symbol" panose="05050102010706020507" pitchFamily="18" charset="2"/>
              </a:rPr>
              <a:t></a:t>
            </a:r>
            <a:r>
              <a:rPr lang="en-US" altLang="zh-CN" sz="2400" i="1" dirty="0">
                <a:latin typeface="Times New Roman" panose="02020603050405020304" pitchFamily="18" charset="0"/>
                <a:sym typeface="Symbol" panose="05050102010706020507" pitchFamily="18" charset="2"/>
              </a:rPr>
              <a:t>V</a:t>
            </a:r>
            <a:endParaRPr lang="en-US" altLang="zh-CN" sz="2400" i="1" dirty="0">
              <a:latin typeface="Times New Roman" panose="02020603050405020304" pitchFamily="18" charset="0"/>
              <a:sym typeface="Symbol" panose="05050102010706020507" pitchFamily="18" charset="2"/>
            </a:endParaRPr>
          </a:p>
        </p:txBody>
      </p:sp>
      <p:sp>
        <p:nvSpPr>
          <p:cNvPr id="67595" name="Rectangle 29"/>
          <p:cNvSpPr>
            <a:spLocks noChangeArrowheads="1"/>
          </p:cNvSpPr>
          <p:nvPr/>
        </p:nvSpPr>
        <p:spPr bwMode="auto">
          <a:xfrm>
            <a:off x="563563" y="1971675"/>
            <a:ext cx="2736850" cy="55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chemeClr val="tx2"/>
              </a:buClr>
              <a:buSzPct val="70000"/>
              <a:buFont typeface="Wingdings" panose="05000000000000000000" pitchFamily="2" charset="2"/>
              <a:buNone/>
            </a:pPr>
            <a:r>
              <a:rPr lang="en-US" altLang="zh-CN" sz="2400" dirty="0">
                <a:latin typeface="Times New Roman" panose="02020603050405020304" pitchFamily="18" charset="0"/>
                <a:sym typeface="Symbol" panose="05050102010706020507" pitchFamily="18" charset="2"/>
              </a:rPr>
              <a:t>① </a:t>
            </a:r>
            <a:r>
              <a:rPr lang="zh-CN" altLang="en-US" sz="2400" dirty="0">
                <a:latin typeface="Times New Roman" panose="02020603050405020304" pitchFamily="18" charset="0"/>
                <a:sym typeface="Symbol" panose="05050102010706020507" pitchFamily="18" charset="2"/>
              </a:rPr>
              <a:t>有效应力原理：</a:t>
            </a:r>
            <a:endParaRPr lang="zh-CN" altLang="en-US" sz="2400" dirty="0">
              <a:latin typeface="Times New Roman" panose="02020603050405020304" pitchFamily="18" charset="0"/>
              <a:sym typeface="Symbol" panose="05050102010706020507" pitchFamily="18" charset="2"/>
            </a:endParaRPr>
          </a:p>
        </p:txBody>
      </p:sp>
      <p:graphicFrame>
        <p:nvGraphicFramePr>
          <p:cNvPr id="67596" name="Object 30"/>
          <p:cNvGraphicFramePr>
            <a:graphicFrameLocks noChangeAspect="1"/>
          </p:cNvGraphicFramePr>
          <p:nvPr/>
        </p:nvGraphicFramePr>
        <p:xfrm>
          <a:off x="794172" y="5944247"/>
          <a:ext cx="3600450" cy="400050"/>
        </p:xfrm>
        <a:graphic>
          <a:graphicData uri="http://schemas.openxmlformats.org/presentationml/2006/ole">
            <mc:AlternateContent xmlns:mc="http://schemas.openxmlformats.org/markup-compatibility/2006">
              <mc:Choice xmlns:v="urn:schemas-microsoft-com:vml" Requires="v">
                <p:oleObj spid="_x0000_s144494" name="Equation" r:id="rId7" imgW="2082800" imgH="228600" progId="Equation.DSMT4">
                  <p:embed/>
                </p:oleObj>
              </mc:Choice>
              <mc:Fallback>
                <p:oleObj name="Equation" r:id="rId7" imgW="2082800" imgH="228600" progId="Equation.DSMT4">
                  <p:embed/>
                  <p:pic>
                    <p:nvPicPr>
                      <p:cNvPr id="0" name="Object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172" y="5944247"/>
                        <a:ext cx="3600450" cy="400050"/>
                      </a:xfrm>
                      <a:prstGeom prst="rect">
                        <a:avLst/>
                      </a:prstGeom>
                      <a:solidFill>
                        <a:srgbClr val="FF99CC">
                          <a:alpha val="41176"/>
                        </a:srgbClr>
                      </a:solidFill>
                      <a:ln>
                        <a:noFill/>
                      </a:ln>
                      <a:extLst>
                        <a:ext uri="{91240B29-F687-4F45-9708-019B960494DF}">
                          <a14:hiddenLine xmlns:a14="http://schemas.microsoft.com/office/drawing/2010/main" w="9525">
                            <a:solidFill>
                              <a:schemeClr val="folHlink"/>
                            </a:solidFill>
                            <a:miter lim="800000"/>
                            <a:headEnd/>
                            <a:tailEnd/>
                          </a14:hiddenLine>
                        </a:ext>
                      </a:extLst>
                    </p:spPr>
                  </p:pic>
                </p:oleObj>
              </mc:Fallback>
            </mc:AlternateContent>
          </a:graphicData>
        </a:graphic>
      </p:graphicFrame>
      <p:sp>
        <p:nvSpPr>
          <p:cNvPr id="67597" name="AutoShape 31"/>
          <p:cNvSpPr>
            <a:spLocks noChangeArrowheads="1"/>
          </p:cNvSpPr>
          <p:nvPr/>
        </p:nvSpPr>
        <p:spPr bwMode="auto">
          <a:xfrm>
            <a:off x="2451100" y="5585819"/>
            <a:ext cx="176683" cy="291453"/>
          </a:xfrm>
          <a:prstGeom prst="downArrow">
            <a:avLst>
              <a:gd name="adj1" fmla="val 50000"/>
              <a:gd name="adj2" fmla="val 50901"/>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67598" name="AutoShape 32"/>
          <p:cNvSpPr>
            <a:spLocks noChangeArrowheads="1"/>
          </p:cNvSpPr>
          <p:nvPr/>
        </p:nvSpPr>
        <p:spPr bwMode="auto">
          <a:xfrm>
            <a:off x="4714292" y="6001597"/>
            <a:ext cx="839787" cy="368300"/>
          </a:xfrm>
          <a:prstGeom prst="rightArrow">
            <a:avLst>
              <a:gd name="adj1" fmla="val 50000"/>
              <a:gd name="adj2" fmla="val 57004"/>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aphicFrame>
        <p:nvGraphicFramePr>
          <p:cNvPr id="67599" name="Object 33"/>
          <p:cNvGraphicFramePr>
            <a:graphicFrameLocks noChangeAspect="1"/>
          </p:cNvGraphicFramePr>
          <p:nvPr/>
        </p:nvGraphicFramePr>
        <p:xfrm>
          <a:off x="5877793" y="5377709"/>
          <a:ext cx="2514600" cy="1247775"/>
        </p:xfrm>
        <a:graphic>
          <a:graphicData uri="http://schemas.openxmlformats.org/presentationml/2006/ole">
            <mc:AlternateContent xmlns:mc="http://schemas.openxmlformats.org/markup-compatibility/2006">
              <mc:Choice xmlns:v="urn:schemas-microsoft-com:vml" Requires="v">
                <p:oleObj spid="_x0000_s144495" name="" r:id="rId9" imgW="1295400" imgH="647700" progId="Equation.3">
                  <p:embed/>
                </p:oleObj>
              </mc:Choice>
              <mc:Fallback>
                <p:oleObj name="" r:id="rId9" imgW="1295400" imgH="647700" progId="Equation.3">
                  <p:embed/>
                  <p:pic>
                    <p:nvPicPr>
                      <p:cNvPr id="0" name="Object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7793" y="5377709"/>
                        <a:ext cx="2514600" cy="12477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600" name="Text Box 34"/>
          <p:cNvSpPr txBox="1">
            <a:spLocks noChangeArrowheads="1"/>
          </p:cNvSpPr>
          <p:nvPr/>
        </p:nvSpPr>
        <p:spPr bwMode="auto">
          <a:xfrm>
            <a:off x="774700" y="1500187"/>
            <a:ext cx="526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0000FF"/>
                </a:solidFill>
                <a:ea typeface="楷体_GB2312" pitchFamily="49" charset="-122"/>
              </a:rPr>
              <a:t>假设弹性土体，各向应力相等，没有剪切应力</a:t>
            </a:r>
            <a:endParaRPr lang="zh-CN" altLang="en-US" sz="2000" dirty="0">
              <a:solidFill>
                <a:srgbClr val="0000FF"/>
              </a:solidFill>
              <a:ea typeface="楷体_GB2312" pitchFamily="49" charset="-122"/>
            </a:endParaRPr>
          </a:p>
        </p:txBody>
      </p:sp>
      <p:grpSp>
        <p:nvGrpSpPr>
          <p:cNvPr id="67602" name="Group 471"/>
          <p:cNvGrpSpPr/>
          <p:nvPr/>
        </p:nvGrpSpPr>
        <p:grpSpPr bwMode="auto">
          <a:xfrm>
            <a:off x="7044606" y="681833"/>
            <a:ext cx="1606550" cy="1344612"/>
            <a:chOff x="2608" y="2503"/>
            <a:chExt cx="1012" cy="847"/>
          </a:xfrm>
        </p:grpSpPr>
        <p:sp>
          <p:nvSpPr>
            <p:cNvPr id="67603" name="Rectangle 443"/>
            <p:cNvSpPr>
              <a:spLocks noChangeArrowheads="1"/>
            </p:cNvSpPr>
            <p:nvPr/>
          </p:nvSpPr>
          <p:spPr bwMode="auto">
            <a:xfrm>
              <a:off x="3016" y="2833"/>
              <a:ext cx="181" cy="227"/>
            </a:xfrm>
            <a:prstGeom prst="rect">
              <a:avLst/>
            </a:prstGeom>
            <a:noFill/>
            <a:ln w="3175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67604" name="Line 444"/>
            <p:cNvSpPr>
              <a:spLocks noChangeShapeType="1"/>
            </p:cNvSpPr>
            <p:nvPr/>
          </p:nvSpPr>
          <p:spPr bwMode="auto">
            <a:xfrm>
              <a:off x="3107" y="2703"/>
              <a:ext cx="0" cy="136"/>
            </a:xfrm>
            <a:prstGeom prst="line">
              <a:avLst/>
            </a:prstGeom>
            <a:noFill/>
            <a:ln w="9525">
              <a:solidFill>
                <a:schemeClr val="tx1"/>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67605" name="Line 445"/>
            <p:cNvSpPr>
              <a:spLocks noChangeShapeType="1"/>
            </p:cNvSpPr>
            <p:nvPr/>
          </p:nvSpPr>
          <p:spPr bwMode="auto">
            <a:xfrm flipV="1">
              <a:off x="3107" y="3060"/>
              <a:ext cx="0" cy="136"/>
            </a:xfrm>
            <a:prstGeom prst="line">
              <a:avLst/>
            </a:prstGeom>
            <a:noFill/>
            <a:ln w="9525">
              <a:solidFill>
                <a:schemeClr val="tx1"/>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67606" name="Line 446"/>
            <p:cNvSpPr>
              <a:spLocks noChangeShapeType="1"/>
            </p:cNvSpPr>
            <p:nvPr/>
          </p:nvSpPr>
          <p:spPr bwMode="auto">
            <a:xfrm>
              <a:off x="2874" y="2934"/>
              <a:ext cx="136" cy="0"/>
            </a:xfrm>
            <a:prstGeom prst="line">
              <a:avLst/>
            </a:prstGeom>
            <a:noFill/>
            <a:ln w="9525">
              <a:solidFill>
                <a:schemeClr val="tx1"/>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67607" name="Line 447"/>
            <p:cNvSpPr>
              <a:spLocks noChangeShapeType="1"/>
            </p:cNvSpPr>
            <p:nvPr/>
          </p:nvSpPr>
          <p:spPr bwMode="auto">
            <a:xfrm flipH="1">
              <a:off x="3197" y="2934"/>
              <a:ext cx="136" cy="0"/>
            </a:xfrm>
            <a:prstGeom prst="line">
              <a:avLst/>
            </a:prstGeom>
            <a:noFill/>
            <a:ln w="9525">
              <a:solidFill>
                <a:schemeClr val="tx1"/>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67608" name="Text Box 448"/>
            <p:cNvSpPr txBox="1">
              <a:spLocks noChangeArrowheads="1"/>
            </p:cNvSpPr>
            <p:nvPr/>
          </p:nvSpPr>
          <p:spPr bwMode="auto">
            <a:xfrm>
              <a:off x="2988" y="2503"/>
              <a:ext cx="3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i="1">
                  <a:latin typeface="Times New Roman" panose="02020603050405020304" pitchFamily="18" charset="0"/>
                  <a:sym typeface="Symbol" panose="05050102010706020507" pitchFamily="18" charset="2"/>
                </a:rPr>
                <a:t></a:t>
              </a:r>
              <a:r>
                <a:rPr lang="en-US" altLang="zh-CN" sz="1400" baseline="-25000">
                  <a:latin typeface="Times New Roman" panose="02020603050405020304" pitchFamily="18" charset="0"/>
                  <a:sym typeface="Symbol" panose="05050102010706020507" pitchFamily="18" charset="2"/>
                </a:rPr>
                <a:t>3</a:t>
              </a:r>
              <a:r>
                <a:rPr lang="en-US" altLang="zh-CN" sz="1400">
                  <a:latin typeface="Times New Roman" panose="02020603050405020304" pitchFamily="18" charset="0"/>
                  <a:sym typeface="Symbol" panose="05050102010706020507" pitchFamily="18" charset="2"/>
                </a:rPr>
                <a:t>’</a:t>
              </a:r>
              <a:endParaRPr lang="en-US" altLang="zh-CN" sz="1400">
                <a:latin typeface="Times New Roman" panose="02020603050405020304" pitchFamily="18" charset="0"/>
                <a:sym typeface="Symbol" panose="05050102010706020507" pitchFamily="18" charset="2"/>
              </a:endParaRPr>
            </a:p>
          </p:txBody>
        </p:sp>
        <p:sp>
          <p:nvSpPr>
            <p:cNvPr id="67609" name="Text Box 452"/>
            <p:cNvSpPr txBox="1">
              <a:spLocks noChangeArrowheads="1"/>
            </p:cNvSpPr>
            <p:nvPr/>
          </p:nvSpPr>
          <p:spPr bwMode="auto">
            <a:xfrm>
              <a:off x="3294" y="2814"/>
              <a:ext cx="3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i="1">
                  <a:latin typeface="Times New Roman" panose="02020603050405020304" pitchFamily="18" charset="0"/>
                  <a:sym typeface="Symbol" panose="05050102010706020507" pitchFamily="18" charset="2"/>
                </a:rPr>
                <a:t></a:t>
              </a:r>
              <a:r>
                <a:rPr lang="en-US" altLang="zh-CN" sz="1400" baseline="-25000">
                  <a:latin typeface="Times New Roman" panose="02020603050405020304" pitchFamily="18" charset="0"/>
                  <a:sym typeface="Symbol" panose="05050102010706020507" pitchFamily="18" charset="2"/>
                </a:rPr>
                <a:t>3</a:t>
              </a:r>
              <a:r>
                <a:rPr lang="en-US" altLang="zh-CN" sz="1400">
                  <a:latin typeface="Times New Roman" panose="02020603050405020304" pitchFamily="18" charset="0"/>
                  <a:sym typeface="Symbol" panose="05050102010706020507" pitchFamily="18" charset="2"/>
                </a:rPr>
                <a:t>’</a:t>
              </a:r>
              <a:endParaRPr lang="en-US" altLang="zh-CN" sz="1400">
                <a:latin typeface="Times New Roman" panose="02020603050405020304" pitchFamily="18" charset="0"/>
                <a:sym typeface="Symbol" panose="05050102010706020507" pitchFamily="18" charset="2"/>
              </a:endParaRPr>
            </a:p>
          </p:txBody>
        </p:sp>
        <p:sp>
          <p:nvSpPr>
            <p:cNvPr id="67610" name="Text Box 453"/>
            <p:cNvSpPr txBox="1">
              <a:spLocks noChangeArrowheads="1"/>
            </p:cNvSpPr>
            <p:nvPr/>
          </p:nvSpPr>
          <p:spPr bwMode="auto">
            <a:xfrm>
              <a:off x="2925" y="3158"/>
              <a:ext cx="3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i="1">
                  <a:latin typeface="Times New Roman" panose="02020603050405020304" pitchFamily="18" charset="0"/>
                  <a:sym typeface="Symbol" panose="05050102010706020507" pitchFamily="18" charset="2"/>
                </a:rPr>
                <a:t></a:t>
              </a:r>
              <a:r>
                <a:rPr lang="en-US" altLang="zh-CN" sz="1400" baseline="-25000">
                  <a:latin typeface="Times New Roman" panose="02020603050405020304" pitchFamily="18" charset="0"/>
                  <a:sym typeface="Symbol" panose="05050102010706020507" pitchFamily="18" charset="2"/>
                </a:rPr>
                <a:t>3</a:t>
              </a:r>
              <a:r>
                <a:rPr lang="en-US" altLang="zh-CN" sz="1400">
                  <a:latin typeface="Times New Roman" panose="02020603050405020304" pitchFamily="18" charset="0"/>
                  <a:sym typeface="Symbol" panose="05050102010706020507" pitchFamily="18" charset="2"/>
                </a:rPr>
                <a:t>’</a:t>
              </a:r>
              <a:endParaRPr lang="en-US" altLang="zh-CN" sz="1400">
                <a:latin typeface="Times New Roman" panose="02020603050405020304" pitchFamily="18" charset="0"/>
                <a:sym typeface="Symbol" panose="05050102010706020507" pitchFamily="18" charset="2"/>
              </a:endParaRPr>
            </a:p>
          </p:txBody>
        </p:sp>
        <p:sp>
          <p:nvSpPr>
            <p:cNvPr id="67611" name="Text Box 454"/>
            <p:cNvSpPr txBox="1">
              <a:spLocks noChangeArrowheads="1"/>
            </p:cNvSpPr>
            <p:nvPr/>
          </p:nvSpPr>
          <p:spPr bwMode="auto">
            <a:xfrm>
              <a:off x="2608" y="2830"/>
              <a:ext cx="3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i="1">
                  <a:latin typeface="Times New Roman" panose="02020603050405020304" pitchFamily="18" charset="0"/>
                  <a:sym typeface="Symbol" panose="05050102010706020507" pitchFamily="18" charset="2"/>
                </a:rPr>
                <a:t></a:t>
              </a:r>
              <a:r>
                <a:rPr lang="en-US" altLang="zh-CN" sz="1400" baseline="-25000">
                  <a:latin typeface="Times New Roman" panose="02020603050405020304" pitchFamily="18" charset="0"/>
                  <a:sym typeface="Symbol" panose="05050102010706020507" pitchFamily="18" charset="2"/>
                </a:rPr>
                <a:t>3</a:t>
              </a:r>
              <a:r>
                <a:rPr lang="en-US" altLang="zh-CN" sz="1400">
                  <a:latin typeface="Times New Roman" panose="02020603050405020304" pitchFamily="18" charset="0"/>
                  <a:sym typeface="Symbol" panose="05050102010706020507" pitchFamily="18" charset="2"/>
                </a:rPr>
                <a:t>’</a:t>
              </a:r>
              <a:endParaRPr lang="en-US" altLang="zh-CN" sz="1400">
                <a:latin typeface="Times New Roman" panose="02020603050405020304" pitchFamily="18" charset="0"/>
                <a:sym typeface="Symbol" panose="05050102010706020507" pitchFamily="18" charset="2"/>
              </a:endParaRPr>
            </a:p>
          </p:txBody>
        </p:sp>
      </p:grpSp>
      <p:sp>
        <p:nvSpPr>
          <p:cNvPr id="28" name="Rectangle 6"/>
          <p:cNvSpPr>
            <a:spLocks noChangeArrowheads="1"/>
          </p:cNvSpPr>
          <p:nvPr/>
        </p:nvSpPr>
        <p:spPr bwMode="auto">
          <a:xfrm>
            <a:off x="0" y="-6330"/>
            <a:ext cx="601216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§5.4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三轴压缩试验中的孔隙压力系数</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title"/>
          </p:nvPr>
        </p:nvSpPr>
        <p:spPr>
          <a:xfrm>
            <a:off x="467544" y="655414"/>
            <a:ext cx="5616624" cy="605061"/>
          </a:xfrm>
        </p:spPr>
        <p:txBody>
          <a:bodyPr/>
          <a:lstStyle/>
          <a:p>
            <a:pPr eaLnBrk="1" hangingPunct="1"/>
            <a:r>
              <a:rPr lang="zh-CN" altLang="en-US" sz="2800" b="1" dirty="0">
                <a:latin typeface="+mn-ea"/>
                <a:ea typeface="+mn-ea"/>
              </a:rPr>
              <a:t>孔隙系数</a:t>
            </a:r>
            <a:r>
              <a:rPr lang="en-US" altLang="zh-CN" sz="2800" b="1" i="1" dirty="0" smtClean="0">
                <a:latin typeface="+mn-ea"/>
                <a:ea typeface="+mn-ea"/>
              </a:rPr>
              <a:t>B </a:t>
            </a:r>
            <a:r>
              <a:rPr lang="zh-CN" altLang="en-US" sz="2800" b="1" dirty="0" smtClean="0">
                <a:latin typeface="+mn-ea"/>
                <a:ea typeface="+mn-ea"/>
              </a:rPr>
              <a:t>的</a:t>
            </a:r>
            <a:r>
              <a:rPr lang="zh-CN" altLang="en-US" sz="2800" b="1" dirty="0">
                <a:latin typeface="+mn-ea"/>
                <a:ea typeface="+mn-ea"/>
              </a:rPr>
              <a:t>物理意义和影响因素</a:t>
            </a:r>
            <a:endParaRPr lang="zh-CN" altLang="en-US" sz="2800" b="1" dirty="0">
              <a:latin typeface="+mn-ea"/>
              <a:ea typeface="+mn-ea"/>
            </a:endParaRPr>
          </a:p>
        </p:txBody>
      </p:sp>
      <p:sp>
        <p:nvSpPr>
          <p:cNvPr id="68611" name="Rectangle 3"/>
          <p:cNvSpPr>
            <a:spLocks noGrp="1" noChangeArrowheads="1"/>
          </p:cNvSpPr>
          <p:nvPr>
            <p:ph type="body" sz="half" idx="1"/>
          </p:nvPr>
        </p:nvSpPr>
        <p:spPr>
          <a:xfrm>
            <a:off x="395288" y="1341438"/>
            <a:ext cx="8209160" cy="2070100"/>
          </a:xfrm>
        </p:spPr>
        <p:txBody>
          <a:bodyPr/>
          <a:lstStyle/>
          <a:p>
            <a:pPr eaLnBrk="1" hangingPunct="1">
              <a:lnSpc>
                <a:spcPct val="150000"/>
              </a:lnSpc>
              <a:spcBef>
                <a:spcPct val="50000"/>
              </a:spcBef>
            </a:pPr>
            <a:r>
              <a:rPr lang="en-US" altLang="zh-CN" sz="2400" b="1" i="1" dirty="0">
                <a:latin typeface="Times New Roman" panose="02020603050405020304" pitchFamily="18" charset="0"/>
                <a:cs typeface="Times New Roman" panose="02020603050405020304" pitchFamily="18" charset="0"/>
              </a:rPr>
              <a:t>B</a:t>
            </a:r>
            <a:r>
              <a:rPr lang="en-US" altLang="zh-CN" sz="2400" b="1" dirty="0">
                <a:latin typeface="Times New Roman" panose="02020603050405020304" pitchFamily="18" charset="0"/>
                <a:cs typeface="Times New Roman" panose="02020603050405020304" pitchFamily="18" charset="0"/>
              </a:rPr>
              <a:t> = </a:t>
            </a:r>
            <a:r>
              <a:rPr lang="zh-CN" altLang="en-US" sz="2400" b="1" dirty="0">
                <a:latin typeface="Times New Roman" panose="02020603050405020304" pitchFamily="18" charset="0"/>
                <a:cs typeface="Times New Roman" panose="02020603050405020304" pitchFamily="18" charset="0"/>
              </a:rPr>
              <a:t>各向应力相等条件下的孔隙压力系数，主要</a:t>
            </a:r>
            <a:r>
              <a:rPr lang="zh-CN" altLang="en-GB" sz="2400" b="1" dirty="0">
                <a:solidFill>
                  <a:srgbClr val="0000FF"/>
                </a:solidFill>
                <a:latin typeface="Times New Roman" panose="02020603050405020304" pitchFamily="18" charset="0"/>
                <a:cs typeface="Times New Roman" panose="02020603050405020304" pitchFamily="18" charset="0"/>
              </a:rPr>
              <a:t>反映土体饱和程度对土体在等向应力增量作用下孔压增量的影响；</a:t>
            </a:r>
            <a:endParaRPr lang="zh-CN" altLang="en-GB" sz="2400" b="1" dirty="0">
              <a:solidFill>
                <a:srgbClr val="0000FF"/>
              </a:solidFill>
              <a:latin typeface="Times New Roman" panose="02020603050405020304" pitchFamily="18" charset="0"/>
              <a:cs typeface="Times New Roman" panose="02020603050405020304" pitchFamily="18" charset="0"/>
            </a:endParaRPr>
          </a:p>
          <a:p>
            <a:pPr eaLnBrk="1" hangingPunct="1">
              <a:lnSpc>
                <a:spcPct val="150000"/>
              </a:lnSpc>
              <a:spcBef>
                <a:spcPct val="50000"/>
              </a:spcBef>
            </a:pPr>
            <a:r>
              <a:rPr lang="en-GB" altLang="zh-CN" sz="2400" b="1" i="1" dirty="0">
                <a:latin typeface="Times New Roman" panose="02020603050405020304" pitchFamily="18" charset="0"/>
                <a:cs typeface="Times New Roman" panose="02020603050405020304" pitchFamily="18" charset="0"/>
              </a:rPr>
              <a:t>B</a:t>
            </a:r>
            <a:r>
              <a:rPr lang="zh-CN" altLang="en-GB" sz="2400" b="1" dirty="0">
                <a:latin typeface="Times New Roman" panose="02020603050405020304" pitchFamily="18" charset="0"/>
                <a:cs typeface="Times New Roman" panose="02020603050405020304" pitchFamily="18" charset="0"/>
              </a:rPr>
              <a:t>受土体饱和度的影响，见下图</a:t>
            </a:r>
            <a:endParaRPr lang="zh-CN" altLang="en-US" sz="2400" b="1" dirty="0">
              <a:latin typeface="Times New Roman" panose="02020603050405020304" pitchFamily="18" charset="0"/>
              <a:cs typeface="Times New Roman" panose="02020603050405020304" pitchFamily="18" charset="0"/>
            </a:endParaRPr>
          </a:p>
        </p:txBody>
      </p:sp>
      <p:pic>
        <p:nvPicPr>
          <p:cNvPr id="68612" name="Picture 8"/>
          <p:cNvPicPr>
            <a:picLocks noGrp="1" noChangeAspect="1" noChangeArrowheads="1"/>
          </p:cNvPicPr>
          <p:nvPr>
            <p:ph sz="half" idx="2"/>
          </p:nvPr>
        </p:nvPicPr>
        <p:blipFill>
          <a:blip r:embed="rId1">
            <a:extLst>
              <a:ext uri="{28A0092B-C50C-407E-A947-70E740481C1C}">
                <a14:useLocalDpi xmlns:a14="http://schemas.microsoft.com/office/drawing/2010/main" val="0"/>
              </a:ext>
            </a:extLst>
          </a:blip>
          <a:srcRect/>
          <a:stretch>
            <a:fillRect/>
          </a:stretch>
        </p:blipFill>
        <p:spPr>
          <a:xfrm>
            <a:off x="1763713" y="3573463"/>
            <a:ext cx="5040312" cy="2760662"/>
          </a:xfrm>
          <a:noFill/>
        </p:spPr>
      </p:pic>
      <p:sp>
        <p:nvSpPr>
          <p:cNvPr id="6" name="Rectangle 6"/>
          <p:cNvSpPr>
            <a:spLocks noChangeArrowheads="1"/>
          </p:cNvSpPr>
          <p:nvPr/>
        </p:nvSpPr>
        <p:spPr bwMode="auto">
          <a:xfrm>
            <a:off x="0" y="-6330"/>
            <a:ext cx="601216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§5.4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三轴压缩试验中的孔隙压力系数</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0"/>
          <p:cNvSpPr>
            <a:spLocks noChangeArrowheads="1"/>
          </p:cNvSpPr>
          <p:nvPr/>
        </p:nvSpPr>
        <p:spPr bwMode="auto">
          <a:xfrm>
            <a:off x="5435600" y="4005263"/>
            <a:ext cx="2952750" cy="23764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69635" name="Rectangle 3"/>
          <p:cNvSpPr>
            <a:spLocks noGrp="1" noChangeArrowheads="1"/>
          </p:cNvSpPr>
          <p:nvPr>
            <p:ph type="body" sz="half" idx="1"/>
          </p:nvPr>
        </p:nvSpPr>
        <p:spPr>
          <a:xfrm>
            <a:off x="395536" y="732282"/>
            <a:ext cx="5482382" cy="720725"/>
          </a:xfrm>
        </p:spPr>
        <p:txBody>
          <a:bodyPr/>
          <a:lstStyle/>
          <a:p>
            <a:pPr eaLnBrk="1" hangingPunct="1"/>
            <a:r>
              <a:rPr lang="zh-CN" altLang="en-US" sz="2600" b="1" dirty="0">
                <a:latin typeface="+mn-ea"/>
              </a:rPr>
              <a:t>应力增量</a:t>
            </a:r>
            <a:r>
              <a:rPr lang="zh-CN" altLang="en-US" sz="2600" b="1" dirty="0">
                <a:latin typeface="+mn-ea"/>
                <a:sym typeface="Symbol" panose="05050102010706020507" pitchFamily="18" charset="2"/>
              </a:rPr>
              <a:t></a:t>
            </a:r>
            <a:r>
              <a:rPr lang="en-US" altLang="zh-CN" sz="2600" b="1" baseline="-25000" dirty="0">
                <a:latin typeface="+mn-ea"/>
                <a:sym typeface="Symbol" panose="05050102010706020507" pitchFamily="18" charset="2"/>
              </a:rPr>
              <a:t>1</a:t>
            </a:r>
            <a:r>
              <a:rPr lang="en-US" altLang="zh-CN" sz="2600" b="1" dirty="0">
                <a:latin typeface="+mn-ea"/>
                <a:sym typeface="Symbol" panose="05050102010706020507" pitchFamily="18" charset="2"/>
              </a:rPr>
              <a:t>-</a:t>
            </a:r>
            <a:r>
              <a:rPr lang="en-US" altLang="zh-CN" sz="2600" b="1" baseline="-25000" dirty="0">
                <a:latin typeface="+mn-ea"/>
                <a:sym typeface="Symbol" panose="05050102010706020507" pitchFamily="18" charset="2"/>
              </a:rPr>
              <a:t>3</a:t>
            </a:r>
            <a:r>
              <a:rPr lang="zh-CN" altLang="en-US" sz="2600" b="1" dirty="0">
                <a:latin typeface="+mn-ea"/>
                <a:sym typeface="Symbol" panose="05050102010706020507" pitchFamily="18" charset="2"/>
              </a:rPr>
              <a:t>作用下产生</a:t>
            </a:r>
            <a:r>
              <a:rPr lang="en-US" altLang="zh-CN" sz="2600" b="1" i="1" dirty="0">
                <a:latin typeface="+mn-ea"/>
                <a:sym typeface="Symbol" panose="05050102010706020507" pitchFamily="18" charset="2"/>
              </a:rPr>
              <a:t>u</a:t>
            </a:r>
            <a:r>
              <a:rPr lang="en-US" altLang="zh-CN" sz="2600" b="1" baseline="-25000" dirty="0">
                <a:latin typeface="+mn-ea"/>
                <a:sym typeface="Symbol" panose="05050102010706020507" pitchFamily="18" charset="2"/>
              </a:rPr>
              <a:t>1</a:t>
            </a:r>
            <a:endParaRPr lang="en-US" altLang="zh-CN" sz="2600" b="1" baseline="-25000" dirty="0">
              <a:latin typeface="+mn-ea"/>
              <a:sym typeface="Symbol" panose="05050102010706020507" pitchFamily="18" charset="2"/>
            </a:endParaRPr>
          </a:p>
        </p:txBody>
      </p:sp>
      <p:pic>
        <p:nvPicPr>
          <p:cNvPr id="69636" name="Picture 4" descr="7-13-3"/>
          <p:cNvPicPr>
            <a:picLocks noGrp="1" noChangeAspect="1" noChangeArrowheads="1"/>
          </p:cNvPicPr>
          <p:nvPr>
            <p:ph sz="quarter" idx="2"/>
          </p:nvPr>
        </p:nvPicPr>
        <p:blipFill>
          <a:blip r:embed="rId1" cstate="hqprint">
            <a:extLst>
              <a:ext uri="{28A0092B-C50C-407E-A947-70E740481C1C}">
                <a14:useLocalDpi xmlns:a14="http://schemas.microsoft.com/office/drawing/2010/main" val="0"/>
              </a:ext>
            </a:extLst>
          </a:blip>
          <a:srcRect/>
          <a:stretch>
            <a:fillRect/>
          </a:stretch>
        </p:blipFill>
        <p:spPr>
          <a:xfrm>
            <a:off x="6732588" y="1557338"/>
            <a:ext cx="846137" cy="2128837"/>
          </a:xfrm>
          <a:noFill/>
        </p:spPr>
      </p:pic>
      <p:grpSp>
        <p:nvGrpSpPr>
          <p:cNvPr id="69637" name="Group 30"/>
          <p:cNvGrpSpPr/>
          <p:nvPr/>
        </p:nvGrpSpPr>
        <p:grpSpPr bwMode="auto">
          <a:xfrm>
            <a:off x="1229837" y="4387175"/>
            <a:ext cx="3071813" cy="1790700"/>
            <a:chOff x="718" y="2338"/>
            <a:chExt cx="1935" cy="1128"/>
          </a:xfrm>
        </p:grpSpPr>
        <p:graphicFrame>
          <p:nvGraphicFramePr>
            <p:cNvPr id="69651" name="Object 11"/>
            <p:cNvGraphicFramePr>
              <a:graphicFrameLocks noChangeAspect="1"/>
            </p:cNvGraphicFramePr>
            <p:nvPr/>
          </p:nvGraphicFramePr>
          <p:xfrm>
            <a:off x="718" y="2338"/>
            <a:ext cx="1754" cy="593"/>
          </p:xfrm>
          <a:graphic>
            <a:graphicData uri="http://schemas.openxmlformats.org/presentationml/2006/ole">
              <mc:AlternateContent xmlns:mc="http://schemas.openxmlformats.org/markup-compatibility/2006">
                <mc:Choice xmlns:v="urn:schemas-microsoft-com:vml" Requires="v">
                  <p:oleObj spid="_x0000_s145510" name="" r:id="rId2" imgW="1841500" imgH="622300" progId="Equation.3">
                    <p:embed/>
                  </p:oleObj>
                </mc:Choice>
                <mc:Fallback>
                  <p:oleObj name="" r:id="rId2" imgW="1841500" imgH="622300" progId="Equation.3">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 y="2338"/>
                          <a:ext cx="1754" cy="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652" name="Object 12"/>
            <p:cNvGraphicFramePr>
              <a:graphicFrameLocks noChangeAspect="1"/>
            </p:cNvGraphicFramePr>
            <p:nvPr/>
          </p:nvGraphicFramePr>
          <p:xfrm>
            <a:off x="955" y="2750"/>
            <a:ext cx="1698" cy="354"/>
          </p:xfrm>
          <a:graphic>
            <a:graphicData uri="http://schemas.openxmlformats.org/presentationml/2006/ole">
              <mc:AlternateContent xmlns:mc="http://schemas.openxmlformats.org/markup-compatibility/2006">
                <mc:Choice xmlns:v="urn:schemas-microsoft-com:vml" Requires="v">
                  <p:oleObj spid="_x0000_s145511" name="" r:id="rId4" imgW="1905000" imgH="393700" progId="Equation.3">
                    <p:embed/>
                  </p:oleObj>
                </mc:Choice>
                <mc:Fallback>
                  <p:oleObj name="" r:id="rId4" imgW="1905000" imgH="39370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 y="2750"/>
                          <a:ext cx="1698"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653" name="Object 13"/>
            <p:cNvGraphicFramePr>
              <a:graphicFrameLocks noChangeAspect="1"/>
            </p:cNvGraphicFramePr>
            <p:nvPr/>
          </p:nvGraphicFramePr>
          <p:xfrm>
            <a:off x="760" y="3113"/>
            <a:ext cx="1802" cy="353"/>
          </p:xfrm>
          <a:graphic>
            <a:graphicData uri="http://schemas.openxmlformats.org/presentationml/2006/ole">
              <mc:AlternateContent xmlns:mc="http://schemas.openxmlformats.org/markup-compatibility/2006">
                <mc:Choice xmlns:v="urn:schemas-microsoft-com:vml" Requires="v">
                  <p:oleObj spid="_x0000_s145512" name="" r:id="rId6" imgW="2019300" imgH="393700" progId="Equation.3">
                    <p:embed/>
                  </p:oleObj>
                </mc:Choice>
                <mc:Fallback>
                  <p:oleObj name="" r:id="rId6" imgW="2019300" imgH="393700" progId="Equation.3">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 y="3113"/>
                          <a:ext cx="1802"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9638" name="Group 18"/>
          <p:cNvGrpSpPr/>
          <p:nvPr/>
        </p:nvGrpSpPr>
        <p:grpSpPr bwMode="auto">
          <a:xfrm>
            <a:off x="684213" y="2349500"/>
            <a:ext cx="4730750" cy="1150938"/>
            <a:chOff x="295" y="1430"/>
            <a:chExt cx="2847" cy="634"/>
          </a:xfrm>
        </p:grpSpPr>
        <p:graphicFrame>
          <p:nvGraphicFramePr>
            <p:cNvPr id="69645" name="Object 7"/>
            <p:cNvGraphicFramePr>
              <a:graphicFrameLocks noChangeAspect="1"/>
            </p:cNvGraphicFramePr>
            <p:nvPr/>
          </p:nvGraphicFramePr>
          <p:xfrm>
            <a:off x="521" y="1842"/>
            <a:ext cx="1406" cy="199"/>
          </p:xfrm>
          <a:graphic>
            <a:graphicData uri="http://schemas.openxmlformats.org/presentationml/2006/ole">
              <mc:AlternateContent xmlns:mc="http://schemas.openxmlformats.org/markup-compatibility/2006">
                <mc:Choice xmlns:v="urn:schemas-microsoft-com:vml" Requires="v">
                  <p:oleObj spid="_x0000_s145513" name="Equation" r:id="rId8" imgW="1612900" imgH="228600" progId="Equation.DSMT4">
                    <p:embed/>
                  </p:oleObj>
                </mc:Choice>
                <mc:Fallback>
                  <p:oleObj name="Equation" r:id="rId8" imgW="1612900" imgH="2286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 y="1842"/>
                          <a:ext cx="140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646" name="Object 10"/>
            <p:cNvGraphicFramePr>
              <a:graphicFrameLocks noChangeAspect="1"/>
            </p:cNvGraphicFramePr>
            <p:nvPr/>
          </p:nvGraphicFramePr>
          <p:xfrm>
            <a:off x="2109" y="1842"/>
            <a:ext cx="726" cy="222"/>
          </p:xfrm>
          <a:graphic>
            <a:graphicData uri="http://schemas.openxmlformats.org/presentationml/2006/ole">
              <mc:AlternateContent xmlns:mc="http://schemas.openxmlformats.org/markup-compatibility/2006">
                <mc:Choice xmlns:v="urn:schemas-microsoft-com:vml" Requires="v">
                  <p:oleObj spid="_x0000_s145514" name="" r:id="rId10" imgW="761365" imgH="228600" progId="Equation.3">
                    <p:embed/>
                  </p:oleObj>
                </mc:Choice>
                <mc:Fallback>
                  <p:oleObj name="" r:id="rId10" imgW="761365" imgH="22860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9" y="1842"/>
                          <a:ext cx="726"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647" name="Line 14"/>
            <p:cNvSpPr>
              <a:spLocks noChangeShapeType="1"/>
            </p:cNvSpPr>
            <p:nvPr/>
          </p:nvSpPr>
          <p:spPr bwMode="auto">
            <a:xfrm>
              <a:off x="657" y="1661"/>
              <a:ext cx="0" cy="181"/>
            </a:xfrm>
            <a:prstGeom prst="line">
              <a:avLst/>
            </a:prstGeom>
            <a:noFill/>
            <a:ln w="9525">
              <a:solidFill>
                <a:srgbClr val="0000FF"/>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69648" name="Text Box 15"/>
            <p:cNvSpPr txBox="1">
              <a:spLocks noChangeArrowheads="1"/>
            </p:cNvSpPr>
            <p:nvPr/>
          </p:nvSpPr>
          <p:spPr bwMode="auto">
            <a:xfrm>
              <a:off x="295" y="1430"/>
              <a:ext cx="121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0000FF"/>
                  </a:solidFill>
                  <a:ea typeface="楷体_GB2312" pitchFamily="49" charset="-122"/>
                </a:rPr>
                <a:t>轴向有效应力增量</a:t>
              </a:r>
              <a:endParaRPr lang="zh-CN" altLang="en-US" dirty="0">
                <a:solidFill>
                  <a:srgbClr val="0000FF"/>
                </a:solidFill>
                <a:ea typeface="楷体_GB2312" pitchFamily="49" charset="-122"/>
              </a:endParaRPr>
            </a:p>
          </p:txBody>
        </p:sp>
        <p:sp>
          <p:nvSpPr>
            <p:cNvPr id="69649" name="Text Box 16"/>
            <p:cNvSpPr txBox="1">
              <a:spLocks noChangeArrowheads="1"/>
            </p:cNvSpPr>
            <p:nvPr/>
          </p:nvSpPr>
          <p:spPr bwMode="auto">
            <a:xfrm>
              <a:off x="1930" y="1434"/>
              <a:ext cx="121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0000FF"/>
                  </a:solidFill>
                  <a:ea typeface="楷体_GB2312" pitchFamily="49" charset="-122"/>
                </a:rPr>
                <a:t>侧向有效应力增量</a:t>
              </a:r>
              <a:endParaRPr lang="zh-CN" altLang="en-US">
                <a:solidFill>
                  <a:srgbClr val="0000FF"/>
                </a:solidFill>
                <a:ea typeface="楷体_GB2312" pitchFamily="49" charset="-122"/>
              </a:endParaRPr>
            </a:p>
          </p:txBody>
        </p:sp>
        <p:sp>
          <p:nvSpPr>
            <p:cNvPr id="69650" name="Line 17"/>
            <p:cNvSpPr>
              <a:spLocks noChangeShapeType="1"/>
            </p:cNvSpPr>
            <p:nvPr/>
          </p:nvSpPr>
          <p:spPr bwMode="auto">
            <a:xfrm>
              <a:off x="2200" y="1661"/>
              <a:ext cx="0" cy="181"/>
            </a:xfrm>
            <a:prstGeom prst="line">
              <a:avLst/>
            </a:prstGeom>
            <a:noFill/>
            <a:ln w="9525">
              <a:solidFill>
                <a:srgbClr val="0000FF"/>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grpSp>
      <p:sp>
        <p:nvSpPr>
          <p:cNvPr id="69639" name="Text Box 19"/>
          <p:cNvSpPr txBox="1">
            <a:spLocks noChangeArrowheads="1"/>
          </p:cNvSpPr>
          <p:nvPr/>
        </p:nvSpPr>
        <p:spPr bwMode="auto">
          <a:xfrm>
            <a:off x="519113" y="1603375"/>
            <a:ext cx="2706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t>① </a:t>
            </a:r>
            <a:r>
              <a:rPr lang="zh-CN" altLang="en-US" sz="2400" dirty="0"/>
              <a:t>有效应力原理：</a:t>
            </a:r>
            <a:endParaRPr lang="zh-CN" altLang="en-US" sz="2400" dirty="0"/>
          </a:p>
        </p:txBody>
      </p:sp>
      <p:sp>
        <p:nvSpPr>
          <p:cNvPr id="69640" name="Text Box 20"/>
          <p:cNvSpPr txBox="1">
            <a:spLocks noChangeArrowheads="1"/>
          </p:cNvSpPr>
          <p:nvPr/>
        </p:nvSpPr>
        <p:spPr bwMode="auto">
          <a:xfrm>
            <a:off x="541337" y="3760788"/>
            <a:ext cx="3382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t>② </a:t>
            </a:r>
            <a:r>
              <a:rPr lang="zh-CN" altLang="en-US" sz="2400" dirty="0"/>
              <a:t>土体体积变化</a:t>
            </a:r>
            <a:r>
              <a:rPr lang="zh-CN" altLang="en-US" sz="2400" dirty="0">
                <a:sym typeface="Symbol" panose="05050102010706020507" pitchFamily="18" charset="2"/>
              </a:rPr>
              <a:t></a:t>
            </a:r>
            <a:r>
              <a:rPr lang="en-US" altLang="zh-CN" sz="2400" i="1" dirty="0">
                <a:latin typeface="Times New Roman" panose="02020603050405020304" pitchFamily="18" charset="0"/>
                <a:sym typeface="Symbol" panose="05050102010706020507" pitchFamily="18" charset="2"/>
              </a:rPr>
              <a:t>V</a:t>
            </a:r>
            <a:r>
              <a:rPr lang="zh-CN" altLang="en-US" sz="2400" dirty="0">
                <a:sym typeface="Symbol" panose="05050102010706020507" pitchFamily="18" charset="2"/>
              </a:rPr>
              <a:t>为：</a:t>
            </a:r>
            <a:endParaRPr lang="zh-CN" altLang="en-US" sz="2400" dirty="0">
              <a:sym typeface="Symbol" panose="05050102010706020507" pitchFamily="18" charset="2"/>
            </a:endParaRPr>
          </a:p>
        </p:txBody>
      </p:sp>
      <p:sp>
        <p:nvSpPr>
          <p:cNvPr id="69641" name="Text Box 41"/>
          <p:cNvSpPr txBox="1">
            <a:spLocks noChangeArrowheads="1"/>
          </p:cNvSpPr>
          <p:nvPr/>
        </p:nvSpPr>
        <p:spPr bwMode="auto">
          <a:xfrm>
            <a:off x="6424613" y="5949950"/>
            <a:ext cx="890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i="1">
                <a:latin typeface="Times New Roman" panose="02020603050405020304" pitchFamily="18" charset="0"/>
              </a:rPr>
              <a:t>C</a:t>
            </a:r>
            <a:r>
              <a:rPr lang="en-US" altLang="zh-CN" i="1" baseline="-25000">
                <a:latin typeface="Times New Roman" panose="02020603050405020304" pitchFamily="18" charset="0"/>
              </a:rPr>
              <a:t>s </a:t>
            </a:r>
            <a:r>
              <a:rPr lang="zh-CN" altLang="en-US">
                <a:latin typeface="Times New Roman" panose="02020603050405020304" pitchFamily="18" charset="0"/>
              </a:rPr>
              <a:t>定义</a:t>
            </a:r>
            <a:endParaRPr lang="zh-CN" altLang="en-US">
              <a:latin typeface="Times New Roman" panose="02020603050405020304" pitchFamily="18" charset="0"/>
            </a:endParaRPr>
          </a:p>
        </p:txBody>
      </p:sp>
      <p:pic>
        <p:nvPicPr>
          <p:cNvPr id="69642" name="Picture 47"/>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5508625" y="4076700"/>
            <a:ext cx="2592388"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3" name="Text Box 49"/>
          <p:cNvSpPr txBox="1">
            <a:spLocks noChangeArrowheads="1"/>
          </p:cNvSpPr>
          <p:nvPr/>
        </p:nvSpPr>
        <p:spPr bwMode="auto">
          <a:xfrm>
            <a:off x="7670800" y="5532438"/>
            <a:ext cx="614363"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latin typeface="Times New Roman" panose="02020603050405020304" pitchFamily="18" charset="0"/>
                <a:sym typeface="Symbol" panose="05050102010706020507" pitchFamily="18" charset="2"/>
              </a:rPr>
              <a:t></a:t>
            </a:r>
            <a:r>
              <a:rPr lang="en-US" altLang="zh-CN" baseline="-25000">
                <a:latin typeface="Times New Roman" panose="02020603050405020304" pitchFamily="18" charset="0"/>
                <a:sym typeface="Symbol" panose="05050102010706020507" pitchFamily="18" charset="2"/>
              </a:rPr>
              <a:t>3</a:t>
            </a:r>
            <a:r>
              <a:rPr lang="en-US" altLang="zh-CN">
                <a:latin typeface="Times New Roman" panose="02020603050405020304" pitchFamily="18" charset="0"/>
                <a:sym typeface="Symbol" panose="05050102010706020507" pitchFamily="18" charset="2"/>
              </a:rPr>
              <a:t>’</a:t>
            </a:r>
            <a:endParaRPr lang="en-US" altLang="zh-CN">
              <a:latin typeface="Times New Roman" panose="02020603050405020304" pitchFamily="18" charset="0"/>
              <a:sym typeface="Symbol" panose="05050102010706020507" pitchFamily="18" charset="2"/>
            </a:endParaRPr>
          </a:p>
        </p:txBody>
      </p:sp>
      <p:sp>
        <p:nvSpPr>
          <p:cNvPr id="22" name="Rectangle 6"/>
          <p:cNvSpPr>
            <a:spLocks noChangeArrowheads="1"/>
          </p:cNvSpPr>
          <p:nvPr/>
        </p:nvSpPr>
        <p:spPr bwMode="auto">
          <a:xfrm>
            <a:off x="0" y="-6330"/>
            <a:ext cx="601216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§5.4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三轴压缩试验中的孔隙压力系数</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561975" y="2585639"/>
            <a:ext cx="5875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t>④ </a:t>
            </a:r>
            <a:r>
              <a:rPr lang="zh-CN" altLang="en-US" sz="2400" dirty="0"/>
              <a:t>土体体积变化</a:t>
            </a:r>
            <a:r>
              <a:rPr lang="zh-CN" altLang="en-US" sz="2400" dirty="0">
                <a:sym typeface="Symbol" panose="05050102010706020507" pitchFamily="18" charset="2"/>
              </a:rPr>
              <a:t></a:t>
            </a:r>
            <a:r>
              <a:rPr lang="en-US" altLang="zh-CN" sz="2400" i="1" dirty="0">
                <a:latin typeface="Times New Roman" panose="02020603050405020304" pitchFamily="18" charset="0"/>
                <a:sym typeface="Symbol" panose="05050102010706020507" pitchFamily="18" charset="2"/>
              </a:rPr>
              <a:t>V = </a:t>
            </a:r>
            <a:r>
              <a:rPr lang="zh-CN" altLang="en-US" sz="2400" dirty="0">
                <a:latin typeface="Times New Roman" panose="02020603050405020304" pitchFamily="18" charset="0"/>
                <a:sym typeface="Symbol" panose="05050102010706020507" pitchFamily="18" charset="2"/>
              </a:rPr>
              <a:t>土体中孔隙体积变化</a:t>
            </a:r>
            <a:endParaRPr lang="zh-CN" altLang="en-US" sz="2400" dirty="0">
              <a:sym typeface="Symbol" panose="05050102010706020507" pitchFamily="18" charset="2"/>
            </a:endParaRPr>
          </a:p>
        </p:txBody>
      </p:sp>
      <p:sp>
        <p:nvSpPr>
          <p:cNvPr id="70659" name="Rectangle 5"/>
          <p:cNvSpPr>
            <a:spLocks noChangeArrowheads="1"/>
          </p:cNvSpPr>
          <p:nvPr/>
        </p:nvSpPr>
        <p:spPr bwMode="auto">
          <a:xfrm>
            <a:off x="1416348" y="1425972"/>
            <a:ext cx="263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0000FF"/>
                </a:solidFill>
                <a:ea typeface="楷体_GB2312" pitchFamily="49" charset="-122"/>
              </a:rPr>
              <a:t>土颗粒压缩量忽略</a:t>
            </a:r>
            <a:endParaRPr lang="zh-CN" altLang="en-US" sz="2400" b="1" dirty="0">
              <a:solidFill>
                <a:srgbClr val="0000FF"/>
              </a:solidFill>
              <a:ea typeface="楷体_GB2312" pitchFamily="49" charset="-122"/>
            </a:endParaRPr>
          </a:p>
        </p:txBody>
      </p:sp>
      <p:sp>
        <p:nvSpPr>
          <p:cNvPr id="70660" name="Text Box 7"/>
          <p:cNvSpPr txBox="1">
            <a:spLocks noChangeArrowheads="1"/>
          </p:cNvSpPr>
          <p:nvPr/>
        </p:nvSpPr>
        <p:spPr bwMode="auto">
          <a:xfrm>
            <a:off x="539750" y="933450"/>
            <a:ext cx="4718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latin typeface="Times New Roman" panose="02020603050405020304" pitchFamily="18" charset="0"/>
              </a:rPr>
              <a:t>③ </a:t>
            </a:r>
            <a:r>
              <a:rPr lang="zh-CN" altLang="en-US" sz="2400" dirty="0">
                <a:latin typeface="Times New Roman" panose="02020603050405020304" pitchFamily="18" charset="0"/>
              </a:rPr>
              <a:t>土体中的孔隙体积变化</a:t>
            </a:r>
            <a:r>
              <a:rPr lang="zh-CN" altLang="en-US" sz="2400" dirty="0">
                <a:latin typeface="Times New Roman" panose="02020603050405020304" pitchFamily="18" charset="0"/>
                <a:sym typeface="Symbol" panose="05050102010706020507" pitchFamily="18" charset="2"/>
              </a:rPr>
              <a:t></a:t>
            </a:r>
            <a:r>
              <a:rPr lang="en-US" altLang="zh-CN" sz="2400" i="1" dirty="0">
                <a:latin typeface="Times New Roman" panose="02020603050405020304" pitchFamily="18" charset="0"/>
                <a:sym typeface="Symbol" panose="05050102010706020507" pitchFamily="18" charset="2"/>
              </a:rPr>
              <a:t>V</a:t>
            </a:r>
            <a:r>
              <a:rPr lang="en-US" altLang="zh-CN" sz="2400" i="1" baseline="-25000" dirty="0">
                <a:latin typeface="Times New Roman" panose="02020603050405020304" pitchFamily="18" charset="0"/>
                <a:sym typeface="Symbol" panose="05050102010706020507" pitchFamily="18" charset="2"/>
              </a:rPr>
              <a:t>V</a:t>
            </a:r>
            <a:r>
              <a:rPr lang="zh-CN" altLang="en-US" sz="2400" dirty="0">
                <a:latin typeface="Times New Roman" panose="02020603050405020304" pitchFamily="18" charset="0"/>
                <a:sym typeface="Symbol" panose="05050102010706020507" pitchFamily="18" charset="2"/>
              </a:rPr>
              <a:t>为：</a:t>
            </a:r>
            <a:endParaRPr lang="zh-CN" altLang="en-US" sz="2400" dirty="0">
              <a:latin typeface="Times New Roman" panose="02020603050405020304" pitchFamily="18" charset="0"/>
              <a:sym typeface="Symbol" panose="05050102010706020507" pitchFamily="18" charset="2"/>
            </a:endParaRPr>
          </a:p>
        </p:txBody>
      </p:sp>
      <p:graphicFrame>
        <p:nvGraphicFramePr>
          <p:cNvPr id="70661" name="Object 8"/>
          <p:cNvGraphicFramePr>
            <a:graphicFrameLocks noGrp="1" noChangeAspect="1"/>
          </p:cNvGraphicFramePr>
          <p:nvPr>
            <p:ph sz="quarter" idx="1"/>
          </p:nvPr>
        </p:nvGraphicFramePr>
        <p:xfrm>
          <a:off x="5218906" y="991394"/>
          <a:ext cx="2089150" cy="482600"/>
        </p:xfrm>
        <a:graphic>
          <a:graphicData uri="http://schemas.openxmlformats.org/presentationml/2006/ole">
            <mc:AlternateContent xmlns:mc="http://schemas.openxmlformats.org/markup-compatibility/2006">
              <mc:Choice xmlns:v="urn:schemas-microsoft-com:vml" Requires="v">
                <p:oleObj spid="_x0000_s146514" name="Equation" r:id="rId1" imgW="990600" imgH="228600" progId="Equation.DSMT4">
                  <p:embed/>
                </p:oleObj>
              </mc:Choice>
              <mc:Fallback>
                <p:oleObj name="Equation" r:id="rId1" imgW="990600" imgH="228600" progId="Equation.DSMT4">
                  <p:embed/>
                  <p:pic>
                    <p:nvPicPr>
                      <p:cNvPr id="0" name="Object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8906" y="991394"/>
                        <a:ext cx="208915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62" name="Object 15"/>
          <p:cNvGraphicFramePr>
            <a:graphicFrameLocks noGrp="1" noChangeAspect="1"/>
          </p:cNvGraphicFramePr>
          <p:nvPr>
            <p:ph sz="quarter" idx="2"/>
          </p:nvPr>
        </p:nvGraphicFramePr>
        <p:xfrm>
          <a:off x="611188" y="3722688"/>
          <a:ext cx="4752975" cy="1001712"/>
        </p:xfrm>
        <a:graphic>
          <a:graphicData uri="http://schemas.openxmlformats.org/presentationml/2006/ole">
            <mc:AlternateContent xmlns:mc="http://schemas.openxmlformats.org/markup-compatibility/2006">
              <mc:Choice xmlns:v="urn:schemas-microsoft-com:vml" Requires="v">
                <p:oleObj spid="_x0000_s146515" name="Equation" r:id="rId3" imgW="3009900" imgH="635000" progId="Equation.DSMT4">
                  <p:embed/>
                </p:oleObj>
              </mc:Choice>
              <mc:Fallback>
                <p:oleObj name="Equation" r:id="rId3" imgW="3009900" imgH="635000" progId="Equation.DSMT4">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722688"/>
                        <a:ext cx="4752975" cy="100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63" name="Object 20"/>
          <p:cNvGraphicFramePr>
            <a:graphicFrameLocks noGrp="1" noChangeAspect="1"/>
          </p:cNvGraphicFramePr>
          <p:nvPr>
            <p:ph sz="quarter" idx="3"/>
          </p:nvPr>
        </p:nvGraphicFramePr>
        <p:xfrm>
          <a:off x="4067175" y="5229225"/>
          <a:ext cx="4392613" cy="847725"/>
        </p:xfrm>
        <a:graphic>
          <a:graphicData uri="http://schemas.openxmlformats.org/presentationml/2006/ole">
            <mc:AlternateContent xmlns:mc="http://schemas.openxmlformats.org/markup-compatibility/2006">
              <mc:Choice xmlns:v="urn:schemas-microsoft-com:vml" Requires="v">
                <p:oleObj spid="_x0000_s146516" name="Equation" r:id="rId5" imgW="2171700" imgH="419100" progId="Equation.DSMT4">
                  <p:embed/>
                </p:oleObj>
              </mc:Choice>
              <mc:Fallback>
                <p:oleObj name="Equation" r:id="rId5" imgW="2171700" imgH="419100" progId="Equation.DSMT4">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5229225"/>
                        <a:ext cx="4392613" cy="847725"/>
                      </a:xfrm>
                      <a:prstGeom prst="rect">
                        <a:avLst/>
                      </a:prstGeom>
                      <a:noFill/>
                      <a:ln w="889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4" name="Text Box 19"/>
          <p:cNvSpPr txBox="1">
            <a:spLocks noChangeArrowheads="1"/>
          </p:cNvSpPr>
          <p:nvPr/>
        </p:nvSpPr>
        <p:spPr bwMode="auto">
          <a:xfrm>
            <a:off x="561975" y="5143500"/>
            <a:ext cx="2354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latin typeface="Times New Roman" panose="02020603050405020304" pitchFamily="18" charset="0"/>
              </a:rPr>
              <a:t>⑤ </a:t>
            </a:r>
            <a:r>
              <a:rPr lang="zh-CN" altLang="en-US" sz="2400" dirty="0">
                <a:latin typeface="Times New Roman" panose="02020603050405020304" pitchFamily="18" charset="0"/>
                <a:sym typeface="Symbol" panose="05050102010706020507" pitchFamily="18" charset="2"/>
              </a:rPr>
              <a:t></a:t>
            </a:r>
            <a:r>
              <a:rPr lang="en-US" altLang="zh-CN" sz="2400" i="1" dirty="0">
                <a:latin typeface="Times New Roman" panose="02020603050405020304" pitchFamily="18" charset="0"/>
                <a:sym typeface="Symbol" panose="05050102010706020507" pitchFamily="18" charset="2"/>
              </a:rPr>
              <a:t>u</a:t>
            </a:r>
            <a:r>
              <a:rPr lang="en-US" altLang="zh-CN" sz="2400" dirty="0">
                <a:latin typeface="Times New Roman" panose="02020603050405020304" pitchFamily="18" charset="0"/>
                <a:sym typeface="Symbol" panose="05050102010706020507" pitchFamily="18" charset="2"/>
              </a:rPr>
              <a:t> = </a:t>
            </a:r>
            <a:r>
              <a:rPr lang="zh-CN" altLang="en-US" sz="2400" dirty="0">
                <a:latin typeface="Times New Roman" panose="02020603050405020304" pitchFamily="18" charset="0"/>
                <a:sym typeface="Symbol" panose="05050102010706020507" pitchFamily="18" charset="2"/>
              </a:rPr>
              <a:t></a:t>
            </a:r>
            <a:r>
              <a:rPr lang="en-US" altLang="zh-CN" sz="2400" i="1" dirty="0">
                <a:latin typeface="Times New Roman" panose="02020603050405020304" pitchFamily="18" charset="0"/>
                <a:sym typeface="Symbol" panose="05050102010706020507" pitchFamily="18" charset="2"/>
              </a:rPr>
              <a:t>u</a:t>
            </a:r>
            <a:r>
              <a:rPr lang="en-US" altLang="zh-CN" sz="2400" baseline="-25000" dirty="0">
                <a:latin typeface="Times New Roman" panose="02020603050405020304" pitchFamily="18" charset="0"/>
                <a:sym typeface="Symbol" panose="05050102010706020507" pitchFamily="18" charset="2"/>
              </a:rPr>
              <a:t>1</a:t>
            </a:r>
            <a:r>
              <a:rPr lang="en-US" altLang="zh-CN" sz="2400" dirty="0">
                <a:latin typeface="Times New Roman" panose="02020603050405020304" pitchFamily="18" charset="0"/>
                <a:sym typeface="Symbol" panose="05050102010706020507" pitchFamily="18" charset="2"/>
              </a:rPr>
              <a:t>+ </a:t>
            </a:r>
            <a:r>
              <a:rPr lang="zh-CN" altLang="en-US" sz="2400" dirty="0">
                <a:latin typeface="Times New Roman" panose="02020603050405020304" pitchFamily="18" charset="0"/>
                <a:sym typeface="Symbol" panose="05050102010706020507" pitchFamily="18" charset="2"/>
              </a:rPr>
              <a:t></a:t>
            </a:r>
            <a:r>
              <a:rPr lang="en-US" altLang="zh-CN" sz="2400" i="1" dirty="0">
                <a:latin typeface="Times New Roman" panose="02020603050405020304" pitchFamily="18" charset="0"/>
                <a:sym typeface="Symbol" panose="05050102010706020507" pitchFamily="18" charset="2"/>
              </a:rPr>
              <a:t>u</a:t>
            </a:r>
            <a:r>
              <a:rPr lang="en-US" altLang="zh-CN" sz="2400" baseline="-25000" dirty="0">
                <a:latin typeface="Times New Roman" panose="02020603050405020304" pitchFamily="18" charset="0"/>
                <a:sym typeface="Symbol" panose="05050102010706020507" pitchFamily="18" charset="2"/>
              </a:rPr>
              <a:t>3</a:t>
            </a:r>
            <a:endParaRPr lang="en-US" altLang="zh-CN" sz="2400" baseline="-25000" dirty="0">
              <a:latin typeface="Times New Roman" panose="02020603050405020304" pitchFamily="18" charset="0"/>
              <a:sym typeface="Symbol" panose="05050102010706020507" pitchFamily="18" charset="2"/>
            </a:endParaRPr>
          </a:p>
        </p:txBody>
      </p:sp>
      <p:sp>
        <p:nvSpPr>
          <p:cNvPr id="70665" name="Line 23"/>
          <p:cNvSpPr>
            <a:spLocks noChangeShapeType="1"/>
          </p:cNvSpPr>
          <p:nvPr/>
        </p:nvSpPr>
        <p:spPr bwMode="auto">
          <a:xfrm>
            <a:off x="5651500" y="4149725"/>
            <a:ext cx="647700" cy="0"/>
          </a:xfrm>
          <a:prstGeom prst="line">
            <a:avLst/>
          </a:prstGeom>
          <a:noFill/>
          <a:ln w="120650">
            <a:solidFill>
              <a:srgbClr val="FF0000"/>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0666" name="Line 24"/>
          <p:cNvSpPr>
            <a:spLocks noChangeShapeType="1"/>
          </p:cNvSpPr>
          <p:nvPr/>
        </p:nvSpPr>
        <p:spPr bwMode="auto">
          <a:xfrm>
            <a:off x="2717801" y="3074988"/>
            <a:ext cx="0" cy="647700"/>
          </a:xfrm>
          <a:prstGeom prst="line">
            <a:avLst/>
          </a:prstGeom>
          <a:noFill/>
          <a:ln w="127000">
            <a:solidFill>
              <a:srgbClr val="FF0000"/>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0667" name="Line 25"/>
          <p:cNvSpPr>
            <a:spLocks noChangeShapeType="1"/>
          </p:cNvSpPr>
          <p:nvPr/>
        </p:nvSpPr>
        <p:spPr bwMode="auto">
          <a:xfrm>
            <a:off x="2706688" y="2001838"/>
            <a:ext cx="0" cy="576262"/>
          </a:xfrm>
          <a:prstGeom prst="line">
            <a:avLst/>
          </a:prstGeom>
          <a:noFill/>
          <a:ln w="114300">
            <a:solidFill>
              <a:srgbClr val="FF0000"/>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0668" name="Text Box 26"/>
          <p:cNvSpPr txBox="1">
            <a:spLocks noChangeArrowheads="1"/>
          </p:cNvSpPr>
          <p:nvPr/>
        </p:nvSpPr>
        <p:spPr bwMode="auto">
          <a:xfrm>
            <a:off x="5435600" y="3219450"/>
            <a:ext cx="15128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0000FF"/>
                </a:solidFill>
                <a:latin typeface="Times New Roman" panose="02020603050405020304" pitchFamily="18" charset="0"/>
                <a:ea typeface="楷体_GB2312" pitchFamily="49" charset="-122"/>
              </a:rPr>
              <a:t>修正“</a:t>
            </a:r>
            <a:r>
              <a:rPr lang="en-US" altLang="zh-CN" b="1">
                <a:solidFill>
                  <a:srgbClr val="0000FF"/>
                </a:solidFill>
                <a:latin typeface="Times New Roman" panose="02020603050405020304" pitchFamily="18" charset="0"/>
                <a:ea typeface="楷体_GB2312" pitchFamily="49" charset="-122"/>
              </a:rPr>
              <a:t>1/3”</a:t>
            </a:r>
            <a:r>
              <a:rPr lang="zh-CN" altLang="en-US" b="1">
                <a:solidFill>
                  <a:srgbClr val="0000FF"/>
                </a:solidFill>
                <a:latin typeface="Times New Roman" panose="02020603050405020304" pitchFamily="18" charset="0"/>
                <a:ea typeface="楷体_GB2312" pitchFamily="49" charset="-122"/>
              </a:rPr>
              <a:t>，以</a:t>
            </a:r>
            <a:r>
              <a:rPr lang="en-US" altLang="zh-CN" b="1" i="1">
                <a:solidFill>
                  <a:srgbClr val="0000FF"/>
                </a:solidFill>
                <a:latin typeface="Times New Roman" panose="02020603050405020304" pitchFamily="18" charset="0"/>
                <a:ea typeface="楷体_GB2312" pitchFamily="49" charset="-122"/>
              </a:rPr>
              <a:t>A</a:t>
            </a:r>
            <a:r>
              <a:rPr lang="zh-CN" altLang="en-US" b="1">
                <a:solidFill>
                  <a:srgbClr val="0000FF"/>
                </a:solidFill>
                <a:latin typeface="Times New Roman" panose="02020603050405020304" pitchFamily="18" charset="0"/>
                <a:ea typeface="楷体_GB2312" pitchFamily="49" charset="-122"/>
              </a:rPr>
              <a:t>代替</a:t>
            </a:r>
            <a:endParaRPr lang="zh-CN" altLang="en-US" b="1">
              <a:solidFill>
                <a:srgbClr val="0000FF"/>
              </a:solidFill>
              <a:latin typeface="Times New Roman" panose="02020603050405020304" pitchFamily="18" charset="0"/>
              <a:ea typeface="楷体_GB2312" pitchFamily="49" charset="-122"/>
            </a:endParaRPr>
          </a:p>
        </p:txBody>
      </p:sp>
      <p:graphicFrame>
        <p:nvGraphicFramePr>
          <p:cNvPr id="70669" name="Object 27"/>
          <p:cNvGraphicFramePr>
            <a:graphicFrameLocks noGrp="1" noChangeAspect="1"/>
          </p:cNvGraphicFramePr>
          <p:nvPr>
            <p:ph sz="quarter" idx="4"/>
          </p:nvPr>
        </p:nvGraphicFramePr>
        <p:xfrm>
          <a:off x="6516688" y="3933825"/>
          <a:ext cx="2484437" cy="403225"/>
        </p:xfrm>
        <a:graphic>
          <a:graphicData uri="http://schemas.openxmlformats.org/presentationml/2006/ole">
            <mc:AlternateContent xmlns:mc="http://schemas.openxmlformats.org/markup-compatibility/2006">
              <mc:Choice xmlns:v="urn:schemas-microsoft-com:vml" Requires="v">
                <p:oleObj spid="_x0000_s146517" name="Equation" r:id="rId7" imgW="1409700" imgH="228600" progId="Equation.DSMT4">
                  <p:embed/>
                </p:oleObj>
              </mc:Choice>
              <mc:Fallback>
                <p:oleObj name="Equation" r:id="rId7" imgW="1409700" imgH="228600" progId="Equation.DSMT4">
                  <p:embed/>
                  <p:pic>
                    <p:nvPicPr>
                      <p:cNvPr id="0"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688" y="3933825"/>
                        <a:ext cx="2484437" cy="403225"/>
                      </a:xfrm>
                      <a:prstGeom prst="rect">
                        <a:avLst/>
                      </a:prstGeom>
                      <a:noFill/>
                      <a:ln w="349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70" name="AutoShape 30"/>
          <p:cNvSpPr>
            <a:spLocks noChangeArrowheads="1"/>
          </p:cNvSpPr>
          <p:nvPr/>
        </p:nvSpPr>
        <p:spPr bwMode="auto">
          <a:xfrm>
            <a:off x="2986931" y="5152231"/>
            <a:ext cx="792163" cy="5762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6" name="Rectangle 6"/>
          <p:cNvSpPr>
            <a:spLocks noChangeArrowheads="1"/>
          </p:cNvSpPr>
          <p:nvPr/>
        </p:nvSpPr>
        <p:spPr bwMode="auto">
          <a:xfrm>
            <a:off x="0" y="-6330"/>
            <a:ext cx="601216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§5.4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三轴压缩试验中的孔隙压力系数</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501452" y="764704"/>
            <a:ext cx="5482952" cy="558899"/>
          </a:xfrm>
        </p:spPr>
        <p:txBody>
          <a:bodyPr/>
          <a:lstStyle/>
          <a:p>
            <a:pPr eaLnBrk="1" hangingPunct="1"/>
            <a:r>
              <a:rPr lang="zh-CN" altLang="en-US" sz="2800" b="1" dirty="0">
                <a:latin typeface="Times New Roman" panose="02020603050405020304" pitchFamily="18" charset="0"/>
                <a:ea typeface="+mn-ea"/>
                <a:cs typeface="Times New Roman" panose="02020603050405020304" pitchFamily="18" charset="0"/>
              </a:rPr>
              <a:t>孔压系数</a:t>
            </a:r>
            <a:r>
              <a:rPr lang="en-US" altLang="zh-CN" sz="2800" b="1" i="1" dirty="0">
                <a:latin typeface="Times New Roman" panose="02020603050405020304" pitchFamily="18" charset="0"/>
                <a:ea typeface="+mn-ea"/>
                <a:cs typeface="Times New Roman" panose="02020603050405020304" pitchFamily="18" charset="0"/>
              </a:rPr>
              <a:t>A</a:t>
            </a:r>
            <a:r>
              <a:rPr lang="zh-CN" altLang="en-US" sz="2800" b="1" dirty="0">
                <a:latin typeface="Times New Roman" panose="02020603050405020304" pitchFamily="18" charset="0"/>
                <a:ea typeface="+mn-ea"/>
                <a:cs typeface="Times New Roman" panose="02020603050405020304" pitchFamily="18" charset="0"/>
              </a:rPr>
              <a:t>的物理含义和影响因素</a:t>
            </a:r>
            <a:endParaRPr lang="zh-CN" altLang="en-US" sz="2800" b="1" dirty="0">
              <a:latin typeface="Times New Roman" panose="02020603050405020304" pitchFamily="18" charset="0"/>
              <a:ea typeface="+mn-ea"/>
              <a:cs typeface="Times New Roman" panose="02020603050405020304" pitchFamily="18" charset="0"/>
            </a:endParaRPr>
          </a:p>
        </p:txBody>
      </p:sp>
      <p:sp>
        <p:nvSpPr>
          <p:cNvPr id="71683" name="Rectangle 3"/>
          <p:cNvSpPr>
            <a:spLocks noGrp="1" noChangeArrowheads="1"/>
          </p:cNvSpPr>
          <p:nvPr>
            <p:ph type="body" idx="1"/>
          </p:nvPr>
        </p:nvSpPr>
        <p:spPr>
          <a:xfrm>
            <a:off x="395536" y="1484784"/>
            <a:ext cx="8363272" cy="4680520"/>
          </a:xfrm>
        </p:spPr>
        <p:txBody>
          <a:bodyPr/>
          <a:lstStyle/>
          <a:p>
            <a:pPr eaLnBrk="1" hangingPunct="1">
              <a:lnSpc>
                <a:spcPct val="150000"/>
              </a:lnSpc>
              <a:spcBef>
                <a:spcPct val="50000"/>
              </a:spcBef>
            </a:pPr>
            <a:r>
              <a:rPr lang="zh-CN" altLang="en-US" sz="2200" b="1" dirty="0">
                <a:latin typeface="Times New Roman" panose="02020603050405020304" pitchFamily="18" charset="0"/>
                <a:cs typeface="Times New Roman" panose="02020603050405020304" pitchFamily="18" charset="0"/>
              </a:rPr>
              <a:t>孔压系数</a:t>
            </a:r>
            <a:r>
              <a:rPr lang="en-GB" altLang="zh-CN" sz="2200" b="1" i="1" dirty="0">
                <a:latin typeface="Times New Roman" panose="02020603050405020304" pitchFamily="18" charset="0"/>
                <a:cs typeface="Times New Roman" panose="02020603050405020304" pitchFamily="18" charset="0"/>
              </a:rPr>
              <a:t>A</a:t>
            </a:r>
            <a:r>
              <a:rPr lang="zh-CN" altLang="en-GB" sz="2200" b="1" dirty="0">
                <a:latin typeface="Times New Roman" panose="02020603050405020304" pitchFamily="18" charset="0"/>
                <a:cs typeface="Times New Roman" panose="02020603050405020304" pitchFamily="18" charset="0"/>
              </a:rPr>
              <a:t>是反映土体在偏应力增量作用下受剪时产生体积变化对土体中孔压增量的影响（也即</a:t>
            </a:r>
            <a:r>
              <a:rPr lang="zh-CN" altLang="en-GB" sz="2200" b="1" dirty="0">
                <a:solidFill>
                  <a:srgbClr val="0000FF"/>
                </a:solidFill>
                <a:latin typeface="Times New Roman" panose="02020603050405020304" pitchFamily="18" charset="0"/>
                <a:cs typeface="Times New Roman" panose="02020603050405020304" pitchFamily="18" charset="0"/>
              </a:rPr>
              <a:t>剪胀性</a:t>
            </a:r>
            <a:r>
              <a:rPr lang="zh-CN" altLang="en-GB" sz="2200" b="1" dirty="0">
                <a:latin typeface="Times New Roman" panose="02020603050405020304" pitchFamily="18" charset="0"/>
                <a:cs typeface="Times New Roman" panose="02020603050405020304" pitchFamily="18" charset="0"/>
              </a:rPr>
              <a:t>）；</a:t>
            </a:r>
            <a:endParaRPr lang="zh-CN" altLang="en-GB" sz="2200" b="1" dirty="0">
              <a:latin typeface="Times New Roman" panose="02020603050405020304" pitchFamily="18" charset="0"/>
              <a:cs typeface="Times New Roman" panose="02020603050405020304" pitchFamily="18" charset="0"/>
            </a:endParaRPr>
          </a:p>
          <a:p>
            <a:pPr eaLnBrk="1" hangingPunct="1">
              <a:lnSpc>
                <a:spcPct val="150000"/>
              </a:lnSpc>
              <a:spcBef>
                <a:spcPct val="50000"/>
              </a:spcBef>
            </a:pPr>
            <a:r>
              <a:rPr lang="zh-CN" altLang="en-US" sz="2200" b="1" dirty="0">
                <a:latin typeface="Times New Roman" panose="02020603050405020304" pitchFamily="18" charset="0"/>
                <a:cs typeface="Times New Roman" panose="02020603050405020304" pitchFamily="18" charset="0"/>
              </a:rPr>
              <a:t>孔隙压力系数</a:t>
            </a:r>
            <a:r>
              <a:rPr lang="en-US" altLang="zh-CN" sz="2200" b="1" i="1" dirty="0">
                <a:latin typeface="Times New Roman" panose="02020603050405020304" pitchFamily="18" charset="0"/>
                <a:cs typeface="Times New Roman" panose="02020603050405020304" pitchFamily="18" charset="0"/>
              </a:rPr>
              <a:t>A</a:t>
            </a:r>
            <a:r>
              <a:rPr lang="zh-CN" altLang="en-US" sz="2200" b="1" dirty="0">
                <a:latin typeface="Times New Roman" panose="02020603050405020304" pitchFamily="18" charset="0"/>
                <a:cs typeface="Times New Roman" panose="02020603050405020304" pitchFamily="18" charset="0"/>
              </a:rPr>
              <a:t>值取决于偏应力所引起的体积变化；</a:t>
            </a:r>
            <a:endParaRPr lang="zh-CN" altLang="en-US" sz="2200" b="1" dirty="0">
              <a:latin typeface="Times New Roman" panose="02020603050405020304" pitchFamily="18" charset="0"/>
              <a:cs typeface="Times New Roman" panose="02020603050405020304" pitchFamily="18" charset="0"/>
            </a:endParaRPr>
          </a:p>
          <a:p>
            <a:pPr eaLnBrk="1" hangingPunct="1">
              <a:lnSpc>
                <a:spcPct val="150000"/>
              </a:lnSpc>
              <a:spcBef>
                <a:spcPct val="50000"/>
              </a:spcBef>
            </a:pPr>
            <a:r>
              <a:rPr lang="zh-CN" altLang="en-US" sz="2200" b="1" dirty="0">
                <a:solidFill>
                  <a:srgbClr val="0000FF"/>
                </a:solidFill>
                <a:latin typeface="Times New Roman" panose="02020603050405020304" pitchFamily="18" charset="0"/>
                <a:cs typeface="Times New Roman" panose="02020603050405020304" pitchFamily="18" charset="0"/>
              </a:rPr>
              <a:t>高</a:t>
            </a:r>
            <a:r>
              <a:rPr lang="zh-CN" altLang="en-US" sz="2200" b="1" dirty="0" smtClean="0">
                <a:solidFill>
                  <a:srgbClr val="0000FF"/>
                </a:solidFill>
                <a:latin typeface="Times New Roman" panose="02020603050405020304" pitchFamily="18" charset="0"/>
                <a:cs typeface="Times New Roman" panose="02020603050405020304" pitchFamily="18" charset="0"/>
              </a:rPr>
              <a:t>压缩性黏土</a:t>
            </a:r>
            <a:r>
              <a:rPr lang="zh-CN" altLang="en-US" sz="2200" b="1" dirty="0">
                <a:solidFill>
                  <a:srgbClr val="0000FF"/>
                </a:solidFill>
                <a:latin typeface="Times New Roman" panose="02020603050405020304" pitchFamily="18" charset="0"/>
                <a:cs typeface="Times New Roman" panose="02020603050405020304" pitchFamily="18" charset="0"/>
              </a:rPr>
              <a:t>的</a:t>
            </a:r>
            <a:r>
              <a:rPr lang="en-US" altLang="zh-CN" sz="2200" b="1" i="1" dirty="0">
                <a:solidFill>
                  <a:srgbClr val="0000FF"/>
                </a:solidFill>
                <a:latin typeface="Times New Roman" panose="02020603050405020304" pitchFamily="18" charset="0"/>
                <a:cs typeface="Times New Roman" panose="02020603050405020304" pitchFamily="18" charset="0"/>
              </a:rPr>
              <a:t>A</a:t>
            </a:r>
            <a:r>
              <a:rPr lang="zh-CN" altLang="en-US" sz="2200" b="1" dirty="0">
                <a:solidFill>
                  <a:srgbClr val="0000FF"/>
                </a:solidFill>
                <a:latin typeface="Times New Roman" panose="02020603050405020304" pitchFamily="18" charset="0"/>
                <a:cs typeface="Times New Roman" panose="02020603050405020304" pitchFamily="18" charset="0"/>
              </a:rPr>
              <a:t>值大</a:t>
            </a:r>
            <a:r>
              <a:rPr lang="zh-CN" altLang="en-US" sz="2200" b="1" dirty="0">
                <a:latin typeface="Times New Roman" panose="02020603050405020304" pitchFamily="18" charset="0"/>
                <a:cs typeface="Times New Roman" panose="02020603050405020304" pitchFamily="18" charset="0"/>
              </a:rPr>
              <a:t>；正常</a:t>
            </a:r>
            <a:r>
              <a:rPr lang="zh-CN" altLang="en-US" sz="2200" b="1" dirty="0" smtClean="0">
                <a:latin typeface="Times New Roman" panose="02020603050405020304" pitchFamily="18" charset="0"/>
                <a:cs typeface="Times New Roman" panose="02020603050405020304" pitchFamily="18" charset="0"/>
              </a:rPr>
              <a:t>固结黏土</a:t>
            </a:r>
            <a:r>
              <a:rPr lang="en-US" altLang="zh-CN" sz="2200" b="1" i="1" dirty="0">
                <a:latin typeface="Times New Roman" panose="02020603050405020304" pitchFamily="18" charset="0"/>
                <a:cs typeface="Times New Roman" panose="02020603050405020304" pitchFamily="18" charset="0"/>
              </a:rPr>
              <a:t>A</a:t>
            </a:r>
            <a:r>
              <a:rPr lang="zh-CN" altLang="en-US" sz="2200" b="1" dirty="0">
                <a:latin typeface="Times New Roman" panose="02020603050405020304" pitchFamily="18" charset="0"/>
                <a:cs typeface="Times New Roman" panose="02020603050405020304" pitchFamily="18" charset="0"/>
              </a:rPr>
              <a:t>值为正；</a:t>
            </a:r>
            <a:endParaRPr lang="zh-CN" altLang="en-US" sz="2200" b="1" dirty="0">
              <a:latin typeface="Times New Roman" panose="02020603050405020304" pitchFamily="18" charset="0"/>
              <a:cs typeface="Times New Roman" panose="02020603050405020304" pitchFamily="18" charset="0"/>
            </a:endParaRPr>
          </a:p>
          <a:p>
            <a:pPr eaLnBrk="1" hangingPunct="1">
              <a:lnSpc>
                <a:spcPct val="150000"/>
              </a:lnSpc>
              <a:spcBef>
                <a:spcPct val="50000"/>
              </a:spcBef>
            </a:pPr>
            <a:r>
              <a:rPr lang="zh-CN" altLang="en-US" sz="2200" b="1" dirty="0" smtClean="0">
                <a:solidFill>
                  <a:srgbClr val="0000FF"/>
                </a:solidFill>
                <a:latin typeface="Times New Roman" panose="02020603050405020304" pitchFamily="18" charset="0"/>
                <a:cs typeface="Times New Roman" panose="02020603050405020304" pitchFamily="18" charset="0"/>
              </a:rPr>
              <a:t>超固结黏土</a:t>
            </a:r>
            <a:r>
              <a:rPr lang="zh-CN" altLang="en-US" sz="2200" b="1" dirty="0">
                <a:latin typeface="Times New Roman" panose="02020603050405020304" pitchFamily="18" charset="0"/>
                <a:cs typeface="Times New Roman" panose="02020603050405020304" pitchFamily="18" charset="0"/>
              </a:rPr>
              <a:t>在偏应力作用下将发生体积膨胀，产生负的孔隙压力，因此</a:t>
            </a:r>
            <a:r>
              <a:rPr lang="en-US" altLang="zh-CN" sz="2200" b="1" i="1" dirty="0">
                <a:solidFill>
                  <a:srgbClr val="0000FF"/>
                </a:solidFill>
                <a:latin typeface="Times New Roman" panose="02020603050405020304" pitchFamily="18" charset="0"/>
                <a:cs typeface="Times New Roman" panose="02020603050405020304" pitchFamily="18" charset="0"/>
              </a:rPr>
              <a:t>A</a:t>
            </a:r>
            <a:r>
              <a:rPr lang="zh-CN" altLang="en-US" sz="2200" b="1" dirty="0">
                <a:solidFill>
                  <a:srgbClr val="0000FF"/>
                </a:solidFill>
                <a:latin typeface="Times New Roman" panose="02020603050405020304" pitchFamily="18" charset="0"/>
                <a:cs typeface="Times New Roman" panose="02020603050405020304" pitchFamily="18" charset="0"/>
              </a:rPr>
              <a:t>值是负的</a:t>
            </a:r>
            <a:r>
              <a:rPr lang="zh-CN" altLang="en-US" sz="2200" b="1" dirty="0">
                <a:latin typeface="Times New Roman" panose="02020603050405020304" pitchFamily="18" charset="0"/>
                <a:cs typeface="Times New Roman" panose="02020603050405020304" pitchFamily="18" charset="0"/>
              </a:rPr>
              <a:t>；</a:t>
            </a:r>
            <a:endParaRPr lang="zh-CN" altLang="en-US" sz="2200" b="1" dirty="0">
              <a:latin typeface="Times New Roman" panose="02020603050405020304" pitchFamily="18" charset="0"/>
              <a:cs typeface="Times New Roman" panose="02020603050405020304" pitchFamily="18" charset="0"/>
            </a:endParaRPr>
          </a:p>
          <a:p>
            <a:pPr eaLnBrk="1" hangingPunct="1">
              <a:lnSpc>
                <a:spcPct val="150000"/>
              </a:lnSpc>
              <a:spcBef>
                <a:spcPct val="50000"/>
              </a:spcBef>
            </a:pPr>
            <a:r>
              <a:rPr lang="zh-CN" altLang="en-US" sz="2200" b="1" dirty="0">
                <a:latin typeface="Times New Roman" panose="02020603050405020304" pitchFamily="18" charset="0"/>
                <a:cs typeface="Times New Roman" panose="02020603050405020304" pitchFamily="18" charset="0"/>
              </a:rPr>
              <a:t>孔隙压力系数</a:t>
            </a:r>
            <a:r>
              <a:rPr lang="en-US" altLang="zh-CN" sz="2200" b="1" i="1" dirty="0">
                <a:latin typeface="Times New Roman" panose="02020603050405020304" pitchFamily="18" charset="0"/>
                <a:cs typeface="Times New Roman" panose="02020603050405020304" pitchFamily="18" charset="0"/>
              </a:rPr>
              <a:t>A</a:t>
            </a:r>
            <a:r>
              <a:rPr lang="zh-CN" altLang="en-US" sz="2200" b="1" dirty="0">
                <a:latin typeface="Times New Roman" panose="02020603050405020304" pitchFamily="18" charset="0"/>
                <a:cs typeface="Times New Roman" panose="02020603050405020304" pitchFamily="18" charset="0"/>
              </a:rPr>
              <a:t>值不是常数，受其应变大小、初始应力状态、应力历史和荷载的类型</a:t>
            </a:r>
            <a:r>
              <a:rPr lang="zh-CN" altLang="en-US" sz="2200" b="1" dirty="0" smtClean="0">
                <a:latin typeface="Times New Roman" panose="02020603050405020304" pitchFamily="18" charset="0"/>
                <a:cs typeface="Times New Roman" panose="02020603050405020304" pitchFamily="18" charset="0"/>
              </a:rPr>
              <a:t>（加荷、卸</a:t>
            </a:r>
            <a:r>
              <a:rPr lang="zh-CN" altLang="en-US" sz="2200" b="1" dirty="0">
                <a:latin typeface="Times New Roman" panose="02020603050405020304" pitchFamily="18" charset="0"/>
                <a:cs typeface="Times New Roman" panose="02020603050405020304" pitchFamily="18" charset="0"/>
              </a:rPr>
              <a:t>荷）影响。</a:t>
            </a:r>
            <a:endParaRPr lang="zh-CN" altLang="en-US" sz="2200" b="1" dirty="0">
              <a:latin typeface="Times New Roman" panose="02020603050405020304" pitchFamily="18" charset="0"/>
              <a:cs typeface="Times New Roman" panose="02020603050405020304" pitchFamily="18" charset="0"/>
            </a:endParaRPr>
          </a:p>
          <a:p>
            <a:pPr eaLnBrk="1" hangingPunct="1">
              <a:lnSpc>
                <a:spcPct val="110000"/>
              </a:lnSpc>
              <a:spcBef>
                <a:spcPct val="50000"/>
              </a:spcBef>
            </a:pPr>
            <a:endParaRPr lang="zh-CN" altLang="en-US" sz="2400" dirty="0">
              <a:latin typeface="幼圆" panose="02010509060101010101" pitchFamily="49" charset="-122"/>
              <a:ea typeface="幼圆" panose="02010509060101010101" pitchFamily="49" charset="-122"/>
            </a:endParaRPr>
          </a:p>
        </p:txBody>
      </p:sp>
      <p:sp>
        <p:nvSpPr>
          <p:cNvPr id="5" name="Rectangle 6"/>
          <p:cNvSpPr>
            <a:spLocks noChangeArrowheads="1"/>
          </p:cNvSpPr>
          <p:nvPr/>
        </p:nvSpPr>
        <p:spPr bwMode="auto">
          <a:xfrm>
            <a:off x="0" y="-6330"/>
            <a:ext cx="601216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§5.4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三轴压缩试验中的孔隙压力系数</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1"/>
          <p:cNvSpPr>
            <a:spLocks noGrp="1" noChangeArrowheads="1"/>
          </p:cNvSpPr>
          <p:nvPr>
            <p:ph type="sldNum" sz="quarter" idx="12"/>
          </p:nvPr>
        </p:nvSpPr>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lvl="0"/>
            <a:fld id="{01D06F86-3335-4F38-B28B-8CBA0643D8D1}" type="slidenum">
              <a:rPr lang="zh-CN" altLang="en-US" noProof="0" smtClean="0"/>
            </a:fld>
            <a:endParaRPr lang="en-US" altLang="zh-CN" noProof="0"/>
          </a:p>
        </p:txBody>
      </p:sp>
      <p:sp>
        <p:nvSpPr>
          <p:cNvPr id="5123" name="Text Box 6"/>
          <p:cNvSpPr txBox="1">
            <a:spLocks noChangeArrowheads="1"/>
          </p:cNvSpPr>
          <p:nvPr/>
        </p:nvSpPr>
        <p:spPr bwMode="auto">
          <a:xfrm>
            <a:off x="1519420" y="533400"/>
            <a:ext cx="60644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1" lang="zh-CN" altLang="en-US" sz="4800" b="1"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第七章 </a:t>
            </a:r>
            <a:r>
              <a:rPr kumimoji="1" lang="zh-CN" altLang="en-US" sz="4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土</a:t>
            </a:r>
            <a:r>
              <a:rPr kumimoji="1" lang="zh-CN" altLang="en-US" sz="4800" b="1"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的抗剪强度</a:t>
            </a:r>
            <a:endParaRPr kumimoji="1" lang="zh-CN" altLang="en-US" sz="4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sp>
        <p:nvSpPr>
          <p:cNvPr id="5" name="Rectangle 4"/>
          <p:cNvSpPr txBox="1">
            <a:spLocks noChangeArrowheads="1"/>
          </p:cNvSpPr>
          <p:nvPr/>
        </p:nvSpPr>
        <p:spPr>
          <a:xfrm>
            <a:off x="1619250" y="2000250"/>
            <a:ext cx="5983288" cy="3733006"/>
          </a:xfrm>
          <a:prstGeom prst="rect">
            <a:avLst/>
          </a:prstGeom>
          <a:noFill/>
        </p:spPr>
        <p:txBody>
          <a:bodyPr lIns="0" tIns="0" rIns="0" bIns="0"/>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6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6pPr>
            <a:lvl7pPr marL="25958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7pPr>
            <a:lvl8pPr marL="30530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8pPr>
            <a:lvl9pPr marL="35102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9pPr>
          </a:lstStyle>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§5.1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概述</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§5.2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土的抗剪强度理论</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§5.3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土的抗剪强度试验</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§5.4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三轴压缩试验中的孔隙压力系数</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latin typeface="Times New Roman" panose="02020603050405020304" pitchFamily="18" charset="0"/>
                <a:ea typeface="+mj-ea"/>
                <a:cs typeface="Times New Roman" panose="02020603050405020304" pitchFamily="18" charset="0"/>
              </a:rPr>
              <a:t>§5.5 </a:t>
            </a:r>
            <a:r>
              <a:rPr lang="zh-CN" altLang="en-US" sz="2800" b="1" kern="0" dirty="0" smtClean="0">
                <a:latin typeface="Times New Roman" panose="02020603050405020304" pitchFamily="18" charset="0"/>
                <a:ea typeface="+mj-ea"/>
                <a:cs typeface="Times New Roman" panose="02020603050405020304" pitchFamily="18" charset="0"/>
              </a:rPr>
              <a:t>饱和黏性土的抗剪强度</a:t>
            </a:r>
            <a:endParaRPr lang="zh-CN" altLang="en-US" sz="2800" b="1" kern="0" dirty="0" smtClean="0">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§5.6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应力路径在强度问题中的应用</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§5.7</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无黏性土的抗剪强度</a:t>
            </a:r>
            <a:endParaRPr lang="zh-CN" altLang="en-US" sz="2800" b="1" kern="0" dirty="0">
              <a:solidFill>
                <a:schemeClr val="bg1"/>
              </a:solidFill>
              <a:latin typeface="幼圆" panose="02010509060101010101" pitchFamily="49" charset="-122"/>
              <a:ea typeface="幼圆" panose="02010509060101010101" pitchFamily="49" charset="-122"/>
            </a:endParaRPr>
          </a:p>
        </p:txBody>
      </p:sp>
      <p:sp>
        <p:nvSpPr>
          <p:cNvPr id="2" name="文本框 1"/>
          <p:cNvSpPr txBox="1"/>
          <p:nvPr/>
        </p:nvSpPr>
        <p:spPr>
          <a:xfrm>
            <a:off x="3563888" y="4581128"/>
            <a:ext cx="3312368" cy="1938992"/>
          </a:xfrm>
          <a:prstGeom prst="rect">
            <a:avLst/>
          </a:prstGeom>
          <a:noFill/>
        </p:spPr>
        <p:txBody>
          <a:bodyPr wrap="square" rtlCol="0">
            <a:spAutoFit/>
          </a:bodyPr>
          <a:lstStyle/>
          <a:p>
            <a:pPr>
              <a:lnSpc>
                <a:spcPct val="150000"/>
              </a:lnSpc>
            </a:pPr>
            <a:r>
              <a:rPr lang="en-US" altLang="zh-CN" sz="2000" b="1" dirty="0" smtClean="0">
                <a:latin typeface="+mn-ea"/>
                <a:ea typeface="+mn-ea"/>
              </a:rPr>
              <a:t>1. </a:t>
            </a:r>
            <a:r>
              <a:rPr lang="zh-CN" altLang="en-US" sz="2000" b="1" dirty="0" smtClean="0">
                <a:latin typeface="+mn-ea"/>
                <a:ea typeface="+mn-ea"/>
              </a:rPr>
              <a:t>不排水抗剪强度</a:t>
            </a:r>
            <a:endParaRPr lang="en-US" altLang="zh-CN" sz="2000" b="1" dirty="0" smtClean="0">
              <a:latin typeface="+mn-ea"/>
              <a:ea typeface="+mn-ea"/>
            </a:endParaRPr>
          </a:p>
          <a:p>
            <a:pPr>
              <a:lnSpc>
                <a:spcPct val="150000"/>
              </a:lnSpc>
            </a:pPr>
            <a:r>
              <a:rPr lang="en-US" altLang="zh-CN" sz="2000" b="1" dirty="0" smtClean="0">
                <a:latin typeface="+mn-ea"/>
                <a:ea typeface="+mn-ea"/>
              </a:rPr>
              <a:t>2. </a:t>
            </a:r>
            <a:r>
              <a:rPr lang="zh-CN" altLang="en-US" sz="2000" b="1" dirty="0" smtClean="0">
                <a:latin typeface="+mn-ea"/>
                <a:ea typeface="+mn-ea"/>
              </a:rPr>
              <a:t>固结不排水抗剪强度</a:t>
            </a:r>
            <a:endParaRPr lang="en-US" altLang="zh-CN" sz="2000" b="1" dirty="0" smtClean="0">
              <a:latin typeface="+mn-ea"/>
              <a:ea typeface="+mn-ea"/>
            </a:endParaRPr>
          </a:p>
          <a:p>
            <a:pPr>
              <a:lnSpc>
                <a:spcPct val="150000"/>
              </a:lnSpc>
            </a:pPr>
            <a:r>
              <a:rPr lang="en-US" altLang="zh-CN" sz="2000" b="1" dirty="0" smtClean="0">
                <a:latin typeface="+mn-ea"/>
                <a:ea typeface="+mn-ea"/>
              </a:rPr>
              <a:t>3. </a:t>
            </a:r>
            <a:r>
              <a:rPr lang="zh-CN" altLang="en-US" sz="2000" b="1" dirty="0" smtClean="0">
                <a:latin typeface="+mn-ea"/>
                <a:ea typeface="+mn-ea"/>
              </a:rPr>
              <a:t>排水抗剪强度</a:t>
            </a:r>
            <a:endParaRPr lang="en-US" altLang="zh-CN" sz="2000" b="1" dirty="0" smtClean="0">
              <a:latin typeface="+mn-ea"/>
              <a:ea typeface="+mn-ea"/>
            </a:endParaRPr>
          </a:p>
          <a:p>
            <a:pPr>
              <a:lnSpc>
                <a:spcPct val="150000"/>
              </a:lnSpc>
            </a:pPr>
            <a:r>
              <a:rPr lang="en-US" altLang="zh-CN" sz="2000" b="1" dirty="0" smtClean="0">
                <a:latin typeface="+mn-ea"/>
                <a:ea typeface="+mn-ea"/>
              </a:rPr>
              <a:t>4. </a:t>
            </a:r>
            <a:r>
              <a:rPr lang="zh-CN" altLang="en-US" sz="2000" b="1" dirty="0" smtClean="0">
                <a:latin typeface="+mn-ea"/>
                <a:ea typeface="+mn-ea"/>
              </a:rPr>
              <a:t>抗剪强度指标的选择</a:t>
            </a:r>
            <a:endParaRPr lang="zh-CN" altLang="en-US" sz="2000" b="1"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bwMode="auto">
          <a:xfrm>
            <a:off x="5884863" y="449263"/>
            <a:ext cx="3038475" cy="2817812"/>
            <a:chOff x="2567" y="1435"/>
            <a:chExt cx="1914" cy="1775"/>
          </a:xfrm>
        </p:grpSpPr>
        <p:sp>
          <p:nvSpPr>
            <p:cNvPr id="74769" name="Rectangle 5" descr="大纸屑"/>
            <p:cNvSpPr>
              <a:spLocks noChangeArrowheads="1"/>
            </p:cNvSpPr>
            <p:nvPr/>
          </p:nvSpPr>
          <p:spPr bwMode="auto">
            <a:xfrm>
              <a:off x="3299" y="2657"/>
              <a:ext cx="325" cy="59"/>
            </a:xfrm>
            <a:prstGeom prst="rect">
              <a:avLst/>
            </a:prstGeom>
            <a:blipFill dpi="0" rotWithShape="0">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74770" name="Rectangle 6" descr="浅色上对角线"/>
            <p:cNvSpPr>
              <a:spLocks noChangeArrowheads="1"/>
            </p:cNvSpPr>
            <p:nvPr/>
          </p:nvSpPr>
          <p:spPr bwMode="auto">
            <a:xfrm>
              <a:off x="3292" y="1903"/>
              <a:ext cx="325" cy="116"/>
            </a:xfrm>
            <a:prstGeom prst="rect">
              <a:avLst/>
            </a:prstGeom>
            <a:blipFill dpi="0" rotWithShape="0">
              <a:blip r:embed="rId2"/>
              <a:srcRect/>
              <a:tile tx="0" ty="0" sx="100000" sy="100000" flip="none" algn="tl"/>
            </a:blip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nvGrpSpPr>
            <p:cNvPr id="74771" name="Group 7"/>
            <p:cNvGrpSpPr/>
            <p:nvPr/>
          </p:nvGrpSpPr>
          <p:grpSpPr bwMode="auto">
            <a:xfrm>
              <a:off x="3288" y="1936"/>
              <a:ext cx="345" cy="819"/>
              <a:chOff x="3374" y="2353"/>
              <a:chExt cx="452" cy="1025"/>
            </a:xfrm>
          </p:grpSpPr>
          <p:sp>
            <p:nvSpPr>
              <p:cNvPr id="74795" name="Line 8"/>
              <p:cNvSpPr>
                <a:spLocks noChangeShapeType="1"/>
              </p:cNvSpPr>
              <p:nvPr/>
            </p:nvSpPr>
            <p:spPr bwMode="auto">
              <a:xfrm>
                <a:off x="3374" y="2359"/>
                <a:ext cx="0" cy="1019"/>
              </a:xfrm>
              <a:prstGeom prst="line">
                <a:avLst/>
              </a:prstGeom>
              <a:noFill/>
              <a:ln w="38100">
                <a:solidFill>
                  <a:srgbClr val="FFCC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74796" name="Line 9"/>
              <p:cNvSpPr>
                <a:spLocks noChangeShapeType="1"/>
              </p:cNvSpPr>
              <p:nvPr/>
            </p:nvSpPr>
            <p:spPr bwMode="auto">
              <a:xfrm>
                <a:off x="3826" y="2353"/>
                <a:ext cx="0" cy="1019"/>
              </a:xfrm>
              <a:prstGeom prst="line">
                <a:avLst/>
              </a:prstGeom>
              <a:noFill/>
              <a:ln w="38100">
                <a:solidFill>
                  <a:srgbClr val="FFCC66"/>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74772" name="Group 10"/>
            <p:cNvGrpSpPr/>
            <p:nvPr/>
          </p:nvGrpSpPr>
          <p:grpSpPr bwMode="auto">
            <a:xfrm>
              <a:off x="3247" y="1951"/>
              <a:ext cx="420" cy="799"/>
              <a:chOff x="3321" y="2371"/>
              <a:chExt cx="549" cy="1001"/>
            </a:xfrm>
          </p:grpSpPr>
          <p:sp>
            <p:nvSpPr>
              <p:cNvPr id="74791" name="Oval 11"/>
              <p:cNvSpPr>
                <a:spLocks noChangeArrowheads="1"/>
              </p:cNvSpPr>
              <p:nvPr/>
            </p:nvSpPr>
            <p:spPr bwMode="auto">
              <a:xfrm>
                <a:off x="3330" y="2383"/>
                <a:ext cx="35" cy="3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74792" name="Oval 12"/>
              <p:cNvSpPr>
                <a:spLocks noChangeArrowheads="1"/>
              </p:cNvSpPr>
              <p:nvPr/>
            </p:nvSpPr>
            <p:spPr bwMode="auto">
              <a:xfrm>
                <a:off x="3832" y="3329"/>
                <a:ext cx="36" cy="3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74793" name="Oval 13"/>
              <p:cNvSpPr>
                <a:spLocks noChangeArrowheads="1"/>
              </p:cNvSpPr>
              <p:nvPr/>
            </p:nvSpPr>
            <p:spPr bwMode="auto">
              <a:xfrm>
                <a:off x="3321" y="3335"/>
                <a:ext cx="35" cy="3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74794" name="Oval 14"/>
              <p:cNvSpPr>
                <a:spLocks noChangeArrowheads="1"/>
              </p:cNvSpPr>
              <p:nvPr/>
            </p:nvSpPr>
            <p:spPr bwMode="auto">
              <a:xfrm>
                <a:off x="3835" y="2371"/>
                <a:ext cx="35" cy="3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spcBef>
                    <a:spcPct val="20000"/>
                  </a:spcBef>
                </a:pPr>
                <a:endParaRPr lang="zh-CN" altLang="en-US" sz="2400">
                  <a:latin typeface="Times New Roman" panose="02020603050405020304" pitchFamily="18" charset="0"/>
                  <a:sym typeface="Symbol" panose="05050102010706020507" pitchFamily="18" charset="2"/>
                </a:endParaRPr>
              </a:p>
            </p:txBody>
          </p:sp>
        </p:grpSp>
        <p:grpSp>
          <p:nvGrpSpPr>
            <p:cNvPr id="74773" name="Group 15"/>
            <p:cNvGrpSpPr/>
            <p:nvPr/>
          </p:nvGrpSpPr>
          <p:grpSpPr bwMode="auto">
            <a:xfrm>
              <a:off x="3023" y="2716"/>
              <a:ext cx="868" cy="319"/>
              <a:chOff x="3028" y="3329"/>
              <a:chExt cx="1135" cy="400"/>
            </a:xfrm>
          </p:grpSpPr>
          <p:sp>
            <p:nvSpPr>
              <p:cNvPr id="74789" name="Rectangle 16"/>
              <p:cNvSpPr>
                <a:spLocks noChangeArrowheads="1"/>
              </p:cNvSpPr>
              <p:nvPr/>
            </p:nvSpPr>
            <p:spPr bwMode="auto">
              <a:xfrm>
                <a:off x="3389" y="3329"/>
                <a:ext cx="425" cy="218"/>
              </a:xfrm>
              <a:prstGeom prst="rect">
                <a:avLst/>
              </a:prstGeom>
              <a:solidFill>
                <a:schemeClr val="bg2"/>
              </a:solidFill>
              <a:ln w="9525">
                <a:solidFill>
                  <a:schemeClr val="bg2"/>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74790" name="Rectangle 17"/>
              <p:cNvSpPr>
                <a:spLocks noChangeArrowheads="1"/>
              </p:cNvSpPr>
              <p:nvPr/>
            </p:nvSpPr>
            <p:spPr bwMode="auto">
              <a:xfrm>
                <a:off x="3028" y="3547"/>
                <a:ext cx="1135" cy="182"/>
              </a:xfrm>
              <a:prstGeom prst="rect">
                <a:avLst/>
              </a:prstGeom>
              <a:solidFill>
                <a:schemeClr val="bg2"/>
              </a:solidFill>
              <a:ln w="9525">
                <a:solidFill>
                  <a:schemeClr val="bg2"/>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nvGrpSpPr>
            <p:cNvPr id="74774" name="Group 18"/>
            <p:cNvGrpSpPr/>
            <p:nvPr/>
          </p:nvGrpSpPr>
          <p:grpSpPr bwMode="auto">
            <a:xfrm>
              <a:off x="2919" y="1675"/>
              <a:ext cx="1085" cy="1215"/>
              <a:chOff x="2199" y="973"/>
              <a:chExt cx="1419" cy="1521"/>
            </a:xfrm>
          </p:grpSpPr>
          <p:sp>
            <p:nvSpPr>
              <p:cNvPr id="74785" name="Line 19" descr="30%"/>
              <p:cNvSpPr>
                <a:spLocks noChangeShapeType="1"/>
              </p:cNvSpPr>
              <p:nvPr/>
            </p:nvSpPr>
            <p:spPr bwMode="auto">
              <a:xfrm>
                <a:off x="2412" y="1076"/>
                <a:ext cx="0" cy="1418"/>
              </a:xfrm>
              <a:prstGeom prst="line">
                <a:avLst/>
              </a:prstGeom>
              <a:noFill/>
              <a:ln w="57150">
                <a:solidFill>
                  <a:srgbClr val="0000CC"/>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4786" name="Line 20" descr="30%"/>
              <p:cNvSpPr>
                <a:spLocks noChangeShapeType="1"/>
              </p:cNvSpPr>
              <p:nvPr/>
            </p:nvSpPr>
            <p:spPr bwMode="auto">
              <a:xfrm>
                <a:off x="3405" y="1076"/>
                <a:ext cx="0" cy="1418"/>
              </a:xfrm>
              <a:prstGeom prst="line">
                <a:avLst/>
              </a:prstGeom>
              <a:noFill/>
              <a:ln w="57150">
                <a:solidFill>
                  <a:srgbClr val="0000CC"/>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4787" name="Rectangle 21" descr="30%"/>
              <p:cNvSpPr>
                <a:spLocks noChangeArrowheads="1"/>
              </p:cNvSpPr>
              <p:nvPr/>
            </p:nvSpPr>
            <p:spPr bwMode="auto">
              <a:xfrm>
                <a:off x="2199" y="973"/>
                <a:ext cx="639" cy="10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74788" name="Rectangle 22" descr="30%"/>
              <p:cNvSpPr>
                <a:spLocks noChangeArrowheads="1"/>
              </p:cNvSpPr>
              <p:nvPr/>
            </p:nvSpPr>
            <p:spPr bwMode="auto">
              <a:xfrm>
                <a:off x="2980" y="973"/>
                <a:ext cx="638" cy="10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sp>
          <p:nvSpPr>
            <p:cNvPr id="74775" name="Rectangle 23" descr="浅色竖线"/>
            <p:cNvSpPr>
              <a:spLocks noChangeArrowheads="1"/>
            </p:cNvSpPr>
            <p:nvPr/>
          </p:nvSpPr>
          <p:spPr bwMode="auto">
            <a:xfrm>
              <a:off x="3405" y="1435"/>
              <a:ext cx="111" cy="465"/>
            </a:xfrm>
            <a:prstGeom prst="rect">
              <a:avLst/>
            </a:prstGeom>
            <a:blipFill dpi="0" rotWithShape="0">
              <a:blip r:embed="rId4"/>
              <a:srcRect/>
              <a:tile tx="0" ty="0" sx="100000" sy="100000" flip="none" algn="tl"/>
            </a:blip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nvGrpSpPr>
            <p:cNvPr id="74776" name="Group 24"/>
            <p:cNvGrpSpPr/>
            <p:nvPr/>
          </p:nvGrpSpPr>
          <p:grpSpPr bwMode="auto">
            <a:xfrm>
              <a:off x="2567" y="2890"/>
              <a:ext cx="623" cy="320"/>
              <a:chOff x="1739" y="2494"/>
              <a:chExt cx="815" cy="401"/>
            </a:xfrm>
          </p:grpSpPr>
          <p:sp>
            <p:nvSpPr>
              <p:cNvPr id="74783" name="Rectangle 25"/>
              <p:cNvSpPr>
                <a:spLocks noChangeArrowheads="1"/>
              </p:cNvSpPr>
              <p:nvPr/>
            </p:nvSpPr>
            <p:spPr bwMode="auto">
              <a:xfrm>
                <a:off x="2519" y="2494"/>
                <a:ext cx="35" cy="364"/>
              </a:xfrm>
              <a:prstGeom prst="rect">
                <a:avLst/>
              </a:prstGeom>
              <a:solidFill>
                <a:schemeClr val="hlink"/>
              </a:solidFill>
              <a:ln w="12700">
                <a:solidFill>
                  <a:srgbClr val="009900"/>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74784" name="Rectangle 26"/>
              <p:cNvSpPr>
                <a:spLocks noChangeArrowheads="1"/>
              </p:cNvSpPr>
              <p:nvPr/>
            </p:nvSpPr>
            <p:spPr bwMode="auto">
              <a:xfrm>
                <a:off x="1739" y="2858"/>
                <a:ext cx="815" cy="37"/>
              </a:xfrm>
              <a:prstGeom prst="rect">
                <a:avLst/>
              </a:prstGeom>
              <a:solidFill>
                <a:schemeClr val="hlink"/>
              </a:solidFill>
              <a:ln w="9525">
                <a:solidFill>
                  <a:srgbClr val="009900"/>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nvGrpSpPr>
            <p:cNvPr id="74777" name="Group 27"/>
            <p:cNvGrpSpPr/>
            <p:nvPr/>
          </p:nvGrpSpPr>
          <p:grpSpPr bwMode="auto">
            <a:xfrm>
              <a:off x="3516" y="2716"/>
              <a:ext cx="868" cy="436"/>
              <a:chOff x="2980" y="2276"/>
              <a:chExt cx="1134" cy="546"/>
            </a:xfrm>
          </p:grpSpPr>
          <p:sp>
            <p:nvSpPr>
              <p:cNvPr id="74781" name="Rectangle 28"/>
              <p:cNvSpPr>
                <a:spLocks noChangeArrowheads="1"/>
              </p:cNvSpPr>
              <p:nvPr/>
            </p:nvSpPr>
            <p:spPr bwMode="auto">
              <a:xfrm>
                <a:off x="2980" y="2276"/>
                <a:ext cx="35" cy="509"/>
              </a:xfrm>
              <a:prstGeom prst="rect">
                <a:avLst/>
              </a:prstGeom>
              <a:solidFill>
                <a:schemeClr val="hlink"/>
              </a:solidFill>
              <a:ln w="9525">
                <a:solidFill>
                  <a:srgbClr val="009900"/>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74782" name="Rectangle 29"/>
              <p:cNvSpPr>
                <a:spLocks noChangeArrowheads="1"/>
              </p:cNvSpPr>
              <p:nvPr/>
            </p:nvSpPr>
            <p:spPr bwMode="auto">
              <a:xfrm>
                <a:off x="2980" y="2785"/>
                <a:ext cx="1134" cy="37"/>
              </a:xfrm>
              <a:prstGeom prst="rect">
                <a:avLst/>
              </a:prstGeom>
              <a:solidFill>
                <a:schemeClr val="hlink"/>
              </a:solidFill>
              <a:ln w="9525">
                <a:solidFill>
                  <a:srgbClr val="009900"/>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sp>
          <p:nvSpPr>
            <p:cNvPr id="74778" name="Rectangle 30"/>
            <p:cNvSpPr>
              <a:spLocks noChangeArrowheads="1"/>
            </p:cNvSpPr>
            <p:nvPr/>
          </p:nvSpPr>
          <p:spPr bwMode="auto">
            <a:xfrm>
              <a:off x="3294" y="2019"/>
              <a:ext cx="333" cy="638"/>
            </a:xfrm>
            <a:prstGeom prst="rect">
              <a:avLst/>
            </a:prstGeom>
            <a:solidFill>
              <a:srgbClr val="990000"/>
            </a:solidFill>
            <a:ln w="9525">
              <a:solidFill>
                <a:schemeClr val="accent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74779" name="Line 31"/>
            <p:cNvSpPr>
              <a:spLocks noChangeShapeType="1"/>
            </p:cNvSpPr>
            <p:nvPr/>
          </p:nvSpPr>
          <p:spPr bwMode="auto">
            <a:xfrm>
              <a:off x="2588" y="3123"/>
              <a:ext cx="328" cy="1"/>
            </a:xfrm>
            <a:prstGeom prst="line">
              <a:avLst/>
            </a:prstGeom>
            <a:noFill/>
            <a:ln w="57150">
              <a:solidFill>
                <a:srgbClr val="3399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4780" name="AutoShape 32"/>
            <p:cNvSpPr>
              <a:spLocks noChangeArrowheads="1"/>
            </p:cNvSpPr>
            <p:nvPr/>
          </p:nvSpPr>
          <p:spPr bwMode="auto">
            <a:xfrm>
              <a:off x="4372" y="3079"/>
              <a:ext cx="109" cy="117"/>
            </a:xfrm>
            <a:prstGeom prst="flowChartSummingJunction">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sp>
        <p:nvSpPr>
          <p:cNvPr id="120865" name="Text Box 33"/>
          <p:cNvSpPr txBox="1">
            <a:spLocks noChangeArrowheads="1"/>
          </p:cNvSpPr>
          <p:nvPr/>
        </p:nvSpPr>
        <p:spPr bwMode="auto">
          <a:xfrm>
            <a:off x="613528" y="3550443"/>
            <a:ext cx="482256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30000"/>
              </a:spcBef>
            </a:pPr>
            <a:r>
              <a:rPr lang="zh-CN" altLang="en-US" sz="2000" b="1" dirty="0">
                <a:solidFill>
                  <a:srgbClr val="008000"/>
                </a:solidFill>
                <a:latin typeface="幼圆" panose="02010509060101010101" pitchFamily="49" charset="-122"/>
                <a:ea typeface="幼圆" panose="02010509060101010101" pitchFamily="49" charset="-122"/>
                <a:sym typeface="Symbol" panose="05050102010706020507" pitchFamily="18" charset="2"/>
              </a:rPr>
              <a:t>方法：</a:t>
            </a:r>
            <a:endParaRPr lang="zh-CN" altLang="en-US" sz="2000" b="1" dirty="0">
              <a:solidFill>
                <a:srgbClr val="008000"/>
              </a:solidFill>
              <a:latin typeface="幼圆" panose="02010509060101010101" pitchFamily="49" charset="-122"/>
              <a:ea typeface="幼圆" panose="02010509060101010101" pitchFamily="49" charset="-122"/>
              <a:sym typeface="Symbol" panose="05050102010706020507" pitchFamily="18" charset="2"/>
            </a:endParaRPr>
          </a:p>
          <a:p>
            <a:pPr eaLnBrk="1" hangingPunct="1">
              <a:lnSpc>
                <a:spcPct val="150000"/>
              </a:lnSpc>
              <a:spcBef>
                <a:spcPct val="30000"/>
              </a:spcBef>
            </a:pPr>
            <a:r>
              <a:rPr lang="zh-CN" altLang="en-US"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首先试样施加静水压力</a:t>
            </a:r>
            <a:r>
              <a:rPr lang="en-US" altLang="zh-CN" sz="2000" b="1" dirty="0">
                <a:solidFill>
                  <a:srgbClr val="0000FF"/>
                </a:solidFill>
                <a:latin typeface="宋体" panose="02010600030101010101" pitchFamily="2" charset="-122"/>
                <a:ea typeface="幼圆" panose="02010509060101010101" pitchFamily="49" charset="-122"/>
                <a:sym typeface="Symbol" panose="05050102010706020507" pitchFamily="18" charset="2"/>
              </a:rPr>
              <a:t>—</a:t>
            </a:r>
            <a:r>
              <a:rPr lang="zh-CN" altLang="en-US"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室压（</a:t>
            </a:r>
            <a:r>
              <a:rPr lang="zh-CN" altLang="en-US" sz="2000" b="1" u="sng" dirty="0">
                <a:solidFill>
                  <a:srgbClr val="FF0000"/>
                </a:solidFill>
                <a:latin typeface="幼圆" panose="02010509060101010101" pitchFamily="49" charset="-122"/>
                <a:ea typeface="幼圆" panose="02010509060101010101" pitchFamily="49" charset="-122"/>
                <a:sym typeface="Symbol" panose="05050102010706020507" pitchFamily="18" charset="2"/>
              </a:rPr>
              <a:t>围压</a:t>
            </a:r>
            <a:r>
              <a:rPr lang="zh-CN" altLang="en-US"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 </a:t>
            </a:r>
            <a:r>
              <a:rPr lang="en-US" altLang="zh-CN" sz="2000" b="1" baseline="-25000" dirty="0">
                <a:solidFill>
                  <a:srgbClr val="0000FF"/>
                </a:solidFill>
                <a:latin typeface="幼圆" panose="02010509060101010101" pitchFamily="49" charset="-122"/>
                <a:ea typeface="幼圆" panose="02010509060101010101" pitchFamily="49" charset="-122"/>
                <a:sym typeface="Symbol" panose="05050102010706020507" pitchFamily="18" charset="2"/>
              </a:rPr>
              <a:t>1</a:t>
            </a:r>
            <a:r>
              <a:rPr lang="en-US" altLang="zh-CN"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a:t>
            </a:r>
            <a:r>
              <a:rPr lang="en-US" altLang="zh-CN" sz="2000" b="1" baseline="-25000" dirty="0">
                <a:solidFill>
                  <a:srgbClr val="0000FF"/>
                </a:solidFill>
                <a:latin typeface="幼圆" panose="02010509060101010101" pitchFamily="49" charset="-122"/>
                <a:ea typeface="幼圆" panose="02010509060101010101" pitchFamily="49" charset="-122"/>
                <a:sym typeface="Symbol" panose="05050102010706020507" pitchFamily="18" charset="2"/>
              </a:rPr>
              <a:t>2</a:t>
            </a:r>
            <a:r>
              <a:rPr lang="en-US" altLang="zh-CN"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a:t>
            </a:r>
            <a:r>
              <a:rPr lang="en-US" altLang="zh-CN" sz="2000" b="1" baseline="-25000" dirty="0">
                <a:solidFill>
                  <a:srgbClr val="0000FF"/>
                </a:solidFill>
                <a:latin typeface="幼圆" panose="02010509060101010101" pitchFamily="49" charset="-122"/>
                <a:ea typeface="幼圆" panose="02010509060101010101" pitchFamily="49" charset="-122"/>
                <a:sym typeface="Symbol" panose="05050102010706020507" pitchFamily="18" charset="2"/>
              </a:rPr>
              <a:t>3</a:t>
            </a:r>
            <a:r>
              <a:rPr lang="en-US" altLang="zh-CN"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 </a:t>
            </a:r>
            <a:r>
              <a:rPr lang="zh-CN" altLang="en-US"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 </a:t>
            </a:r>
            <a:endParaRPr lang="zh-CN" altLang="en-US" sz="2000" b="1" dirty="0">
              <a:solidFill>
                <a:srgbClr val="0000FF"/>
              </a:solidFill>
              <a:latin typeface="幼圆" panose="02010509060101010101" pitchFamily="49" charset="-122"/>
              <a:ea typeface="幼圆" panose="02010509060101010101" pitchFamily="49" charset="-122"/>
              <a:sym typeface="Symbol" panose="05050102010706020507" pitchFamily="18" charset="2"/>
            </a:endParaRPr>
          </a:p>
          <a:p>
            <a:pPr eaLnBrk="1" hangingPunct="1">
              <a:lnSpc>
                <a:spcPct val="150000"/>
              </a:lnSpc>
              <a:spcBef>
                <a:spcPct val="30000"/>
              </a:spcBef>
            </a:pPr>
            <a:r>
              <a:rPr lang="zh-CN" altLang="en-US"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然后通过活塞杆施加的是应力差（</a:t>
            </a:r>
            <a:r>
              <a:rPr lang="zh-CN" altLang="en-US" sz="2000" b="1" u="sng" dirty="0">
                <a:solidFill>
                  <a:srgbClr val="FF0000"/>
                </a:solidFill>
                <a:latin typeface="幼圆" panose="02010509060101010101" pitchFamily="49" charset="-122"/>
                <a:ea typeface="幼圆" panose="02010509060101010101" pitchFamily="49" charset="-122"/>
                <a:sym typeface="Symbol" panose="05050102010706020507" pitchFamily="18" charset="2"/>
              </a:rPr>
              <a:t>偏应力</a:t>
            </a:r>
            <a:r>
              <a:rPr lang="en-US" altLang="zh-CN" sz="2000" b="1" u="sng" dirty="0">
                <a:solidFill>
                  <a:srgbClr val="FF0000"/>
                </a:solidFill>
                <a:latin typeface="幼圆" panose="02010509060101010101" pitchFamily="49" charset="-122"/>
                <a:ea typeface="幼圆" panose="02010509060101010101" pitchFamily="49" charset="-122"/>
                <a:sym typeface="Symbol" panose="05050102010706020507" pitchFamily="18" charset="2"/>
              </a:rPr>
              <a:t>/</a:t>
            </a:r>
            <a:r>
              <a:rPr lang="zh-CN" altLang="en-US" sz="2000" b="1" u="sng" dirty="0">
                <a:solidFill>
                  <a:srgbClr val="FF0000"/>
                </a:solidFill>
                <a:latin typeface="幼圆" panose="02010509060101010101" pitchFamily="49" charset="-122"/>
                <a:ea typeface="幼圆" panose="02010509060101010101" pitchFamily="49" charset="-122"/>
                <a:sym typeface="Symbol" panose="05050102010706020507" pitchFamily="18" charset="2"/>
              </a:rPr>
              <a:t>轴向应力增量</a:t>
            </a:r>
            <a:r>
              <a:rPr lang="zh-CN" altLang="en-US" sz="2000" b="1" dirty="0" smtClean="0">
                <a:solidFill>
                  <a:srgbClr val="0000FF"/>
                </a:solidFill>
                <a:latin typeface="幼圆" panose="02010509060101010101" pitchFamily="49" charset="-122"/>
                <a:ea typeface="幼圆" panose="02010509060101010101" pitchFamily="49" charset="-122"/>
                <a:sym typeface="Symbol" panose="05050102010706020507" pitchFamily="18" charset="2"/>
              </a:rPr>
              <a:t>）  </a:t>
            </a:r>
            <a:r>
              <a:rPr lang="el-GR" altLang="zh-CN" sz="2000" b="1" dirty="0" smtClean="0">
                <a:solidFill>
                  <a:srgbClr val="0000FF"/>
                </a:solidFill>
                <a:latin typeface="幼圆" panose="02010509060101010101" pitchFamily="49" charset="-122"/>
                <a:ea typeface="幼圆" panose="02010509060101010101" pitchFamily="49" charset="-122"/>
                <a:sym typeface="Symbol" panose="05050102010706020507" pitchFamily="18" charset="2"/>
              </a:rPr>
              <a:t>Δ</a:t>
            </a:r>
            <a:r>
              <a:rPr lang="en-US" altLang="zh-CN"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a:t>
            </a:r>
            <a:r>
              <a:rPr lang="en-US" altLang="zh-CN" sz="2000" b="1" baseline="-25000" dirty="0">
                <a:solidFill>
                  <a:srgbClr val="0000FF"/>
                </a:solidFill>
                <a:latin typeface="幼圆" panose="02010509060101010101" pitchFamily="49" charset="-122"/>
                <a:ea typeface="幼圆" panose="02010509060101010101" pitchFamily="49" charset="-122"/>
                <a:sym typeface="Symbol" panose="05050102010706020507" pitchFamily="18" charset="2"/>
              </a:rPr>
              <a:t>1</a:t>
            </a:r>
            <a:r>
              <a:rPr lang="en-US" altLang="zh-CN"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a:t>
            </a:r>
            <a:r>
              <a:rPr lang="zh-CN" altLang="el-GR"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 </a:t>
            </a:r>
            <a:r>
              <a:rPr lang="en-US" altLang="zh-CN"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a:t>
            </a:r>
            <a:r>
              <a:rPr lang="en-US" altLang="zh-CN" sz="2000" b="1" baseline="-25000" dirty="0">
                <a:solidFill>
                  <a:srgbClr val="0000FF"/>
                </a:solidFill>
                <a:latin typeface="幼圆" panose="02010509060101010101" pitchFamily="49" charset="-122"/>
                <a:ea typeface="幼圆" panose="02010509060101010101" pitchFamily="49" charset="-122"/>
                <a:sym typeface="Symbol" panose="05050102010706020507" pitchFamily="18" charset="2"/>
              </a:rPr>
              <a:t>1</a:t>
            </a:r>
            <a:r>
              <a:rPr lang="en-US" altLang="zh-CN"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a:t>
            </a:r>
            <a:r>
              <a:rPr lang="en-US" altLang="zh-CN" sz="2000" b="1" baseline="-25000" dirty="0">
                <a:solidFill>
                  <a:srgbClr val="0000FF"/>
                </a:solidFill>
                <a:latin typeface="幼圆" panose="02010509060101010101" pitchFamily="49" charset="-122"/>
                <a:ea typeface="幼圆" panose="02010509060101010101" pitchFamily="49" charset="-122"/>
                <a:sym typeface="Symbol" panose="05050102010706020507" pitchFamily="18" charset="2"/>
              </a:rPr>
              <a:t>3</a:t>
            </a:r>
            <a:r>
              <a:rPr lang="en-US" altLang="zh-CN"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 </a:t>
            </a:r>
            <a:r>
              <a:rPr lang="zh-CN" altLang="en-US"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 </a:t>
            </a:r>
            <a:endParaRPr lang="zh-CN" altLang="en-US" sz="2000" b="1" dirty="0">
              <a:solidFill>
                <a:srgbClr val="0000FF"/>
              </a:solidFill>
              <a:latin typeface="幼圆" panose="02010509060101010101" pitchFamily="49" charset="-122"/>
              <a:ea typeface="幼圆" panose="02010509060101010101" pitchFamily="49" charset="-122"/>
              <a:sym typeface="Symbol" panose="05050102010706020507" pitchFamily="18" charset="2"/>
            </a:endParaRPr>
          </a:p>
        </p:txBody>
      </p:sp>
      <p:sp>
        <p:nvSpPr>
          <p:cNvPr id="120866" name="Text Box 34"/>
          <p:cNvSpPr txBox="1">
            <a:spLocks noChangeArrowheads="1"/>
          </p:cNvSpPr>
          <p:nvPr/>
        </p:nvSpPr>
        <p:spPr bwMode="auto">
          <a:xfrm>
            <a:off x="634582" y="1187153"/>
            <a:ext cx="3922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30000"/>
              </a:spcBef>
            </a:pPr>
            <a:r>
              <a:rPr lang="en-US" altLang="zh-CN" sz="2400" b="1" dirty="0">
                <a:solidFill>
                  <a:srgbClr val="800000"/>
                </a:solidFill>
                <a:latin typeface="幼圆" panose="02010509060101010101" pitchFamily="49" charset="-122"/>
                <a:ea typeface="幼圆" panose="02010509060101010101" pitchFamily="49" charset="-122"/>
              </a:rPr>
              <a:t>1</a:t>
            </a:r>
            <a:r>
              <a:rPr lang="zh-CN" altLang="en-US" sz="2400" b="1" dirty="0">
                <a:solidFill>
                  <a:srgbClr val="800000"/>
                </a:solidFill>
                <a:latin typeface="幼圆" panose="02010509060101010101" pitchFamily="49" charset="-122"/>
                <a:ea typeface="幼圆" panose="02010509060101010101" pitchFamily="49" charset="-122"/>
              </a:rPr>
              <a:t>、试样应力特点与试验方法</a:t>
            </a:r>
            <a:endParaRPr lang="zh-CN" altLang="en-US" sz="2400" b="1" dirty="0">
              <a:solidFill>
                <a:srgbClr val="800000"/>
              </a:solidFill>
              <a:latin typeface="幼圆" panose="02010509060101010101" pitchFamily="49" charset="-122"/>
              <a:ea typeface="幼圆" panose="02010509060101010101" pitchFamily="49" charset="-122"/>
            </a:endParaRPr>
          </a:p>
        </p:txBody>
      </p:sp>
      <p:sp>
        <p:nvSpPr>
          <p:cNvPr id="120867" name="Text Box 35"/>
          <p:cNvSpPr txBox="1">
            <a:spLocks noChangeArrowheads="1"/>
          </p:cNvSpPr>
          <p:nvPr/>
        </p:nvSpPr>
        <p:spPr bwMode="auto">
          <a:xfrm>
            <a:off x="619182" y="1733550"/>
            <a:ext cx="4576491"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30000"/>
              </a:spcBef>
            </a:pPr>
            <a:r>
              <a:rPr lang="zh-CN" altLang="en-US" sz="2000" b="1" dirty="0">
                <a:solidFill>
                  <a:srgbClr val="008000"/>
                </a:solidFill>
                <a:latin typeface="幼圆" panose="02010509060101010101" pitchFamily="49" charset="-122"/>
                <a:ea typeface="幼圆" panose="02010509060101010101" pitchFamily="49" charset="-122"/>
              </a:rPr>
              <a:t>特点：</a:t>
            </a:r>
            <a:endParaRPr lang="zh-CN" altLang="en-US" sz="2000" b="1" dirty="0">
              <a:solidFill>
                <a:srgbClr val="008000"/>
              </a:solidFill>
              <a:latin typeface="幼圆" panose="02010509060101010101" pitchFamily="49" charset="-122"/>
              <a:ea typeface="幼圆" panose="02010509060101010101" pitchFamily="49" charset="-122"/>
            </a:endParaRPr>
          </a:p>
          <a:p>
            <a:pPr eaLnBrk="1" hangingPunct="1">
              <a:lnSpc>
                <a:spcPct val="150000"/>
              </a:lnSpc>
              <a:spcBef>
                <a:spcPct val="30000"/>
              </a:spcBef>
            </a:pPr>
            <a:r>
              <a:rPr lang="zh-CN" altLang="en-US" sz="2000" b="1" dirty="0">
                <a:solidFill>
                  <a:srgbClr val="0000FF"/>
                </a:solidFill>
                <a:latin typeface="幼圆" panose="02010509060101010101" pitchFamily="49" charset="-122"/>
                <a:ea typeface="幼圆" panose="02010509060101010101" pitchFamily="49" charset="-122"/>
              </a:rPr>
              <a:t>试样是轴对称应力状态。垂直应力</a:t>
            </a:r>
            <a:r>
              <a:rPr lang="zh-CN" altLang="en-US"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a:t>
            </a:r>
            <a:r>
              <a:rPr lang="en-US" altLang="zh-CN" sz="2000" b="1" baseline="-25000" dirty="0">
                <a:solidFill>
                  <a:srgbClr val="0000FF"/>
                </a:solidFill>
                <a:latin typeface="幼圆" panose="02010509060101010101" pitchFamily="49" charset="-122"/>
                <a:ea typeface="幼圆" panose="02010509060101010101" pitchFamily="49" charset="-122"/>
                <a:sym typeface="Symbol" panose="05050102010706020507" pitchFamily="18" charset="2"/>
              </a:rPr>
              <a:t>z</a:t>
            </a:r>
            <a:r>
              <a:rPr lang="zh-CN" altLang="en-US"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一般是大主应力；径向与切向应力总是相等</a:t>
            </a:r>
            <a:r>
              <a:rPr lang="en-US" altLang="zh-CN" sz="2000" b="1" baseline="-25000" dirty="0">
                <a:solidFill>
                  <a:srgbClr val="0000FF"/>
                </a:solidFill>
                <a:latin typeface="幼圆" panose="02010509060101010101" pitchFamily="49" charset="-122"/>
                <a:ea typeface="幼圆" panose="02010509060101010101" pitchFamily="49" charset="-122"/>
                <a:sym typeface="Symbol" panose="05050102010706020507" pitchFamily="18" charset="2"/>
              </a:rPr>
              <a:t>r</a:t>
            </a:r>
            <a:r>
              <a:rPr lang="en-US" altLang="zh-CN"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a:t>
            </a:r>
            <a:r>
              <a:rPr lang="en-US" altLang="zh-CN" sz="2000" b="1" baseline="-25000" dirty="0">
                <a:solidFill>
                  <a:srgbClr val="0000FF"/>
                </a:solidFill>
                <a:latin typeface="幼圆" panose="02010509060101010101" pitchFamily="49" charset="-122"/>
                <a:ea typeface="幼圆" panose="02010509060101010101" pitchFamily="49" charset="-122"/>
                <a:sym typeface="Symbol" panose="05050102010706020507" pitchFamily="18" charset="2"/>
              </a:rPr>
              <a:t></a:t>
            </a:r>
            <a:r>
              <a:rPr lang="zh-CN" altLang="en-US"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，亦即</a:t>
            </a:r>
            <a:r>
              <a:rPr lang="en-US" altLang="zh-CN" sz="2000" b="1" baseline="-25000" dirty="0">
                <a:solidFill>
                  <a:srgbClr val="0000FF"/>
                </a:solidFill>
                <a:latin typeface="幼圆" panose="02010509060101010101" pitchFamily="49" charset="-122"/>
                <a:ea typeface="幼圆" panose="02010509060101010101" pitchFamily="49" charset="-122"/>
                <a:sym typeface="Symbol" panose="05050102010706020507" pitchFamily="18" charset="2"/>
              </a:rPr>
              <a:t>1</a:t>
            </a:r>
            <a:r>
              <a:rPr lang="en-US" altLang="zh-CN"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a:t>
            </a:r>
            <a:r>
              <a:rPr lang="en-US" altLang="zh-CN" sz="2000" b="1" baseline="-25000" dirty="0">
                <a:solidFill>
                  <a:srgbClr val="0000FF"/>
                </a:solidFill>
                <a:latin typeface="幼圆" panose="02010509060101010101" pitchFamily="49" charset="-122"/>
                <a:ea typeface="幼圆" panose="02010509060101010101" pitchFamily="49" charset="-122"/>
                <a:sym typeface="Symbol" panose="05050102010706020507" pitchFamily="18" charset="2"/>
              </a:rPr>
              <a:t>z</a:t>
            </a:r>
            <a:r>
              <a:rPr lang="zh-CN" altLang="en-US"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a:t>
            </a:r>
            <a:r>
              <a:rPr lang="en-US" altLang="zh-CN" sz="2000" b="1" baseline="-25000" dirty="0">
                <a:solidFill>
                  <a:srgbClr val="0000FF"/>
                </a:solidFill>
                <a:latin typeface="幼圆" panose="02010509060101010101" pitchFamily="49" charset="-122"/>
                <a:ea typeface="幼圆" panose="02010509060101010101" pitchFamily="49" charset="-122"/>
                <a:sym typeface="Symbol" panose="05050102010706020507" pitchFamily="18" charset="2"/>
              </a:rPr>
              <a:t>2</a:t>
            </a:r>
            <a:r>
              <a:rPr lang="en-US" altLang="zh-CN"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a:t>
            </a:r>
            <a:r>
              <a:rPr lang="en-US" altLang="zh-CN" sz="2000" b="1" baseline="-25000" dirty="0">
                <a:solidFill>
                  <a:srgbClr val="0000FF"/>
                </a:solidFill>
                <a:latin typeface="幼圆" panose="02010509060101010101" pitchFamily="49" charset="-122"/>
                <a:ea typeface="幼圆" panose="02010509060101010101" pitchFamily="49" charset="-122"/>
                <a:sym typeface="Symbol" panose="05050102010706020507" pitchFamily="18" charset="2"/>
              </a:rPr>
              <a:t>3</a:t>
            </a:r>
            <a:r>
              <a:rPr lang="en-US" altLang="zh-CN"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a:t>
            </a:r>
            <a:r>
              <a:rPr lang="en-US" altLang="zh-CN" sz="2000" b="1" baseline="-25000" dirty="0">
                <a:solidFill>
                  <a:srgbClr val="0000FF"/>
                </a:solidFill>
                <a:latin typeface="幼圆" panose="02010509060101010101" pitchFamily="49" charset="-122"/>
                <a:ea typeface="幼圆" panose="02010509060101010101" pitchFamily="49" charset="-122"/>
                <a:sym typeface="Symbol" panose="05050102010706020507" pitchFamily="18" charset="2"/>
              </a:rPr>
              <a:t>r</a:t>
            </a:r>
            <a:endParaRPr lang="en-US" altLang="zh-CN" sz="2000" b="1" baseline="-25000" dirty="0">
              <a:solidFill>
                <a:srgbClr val="0000FF"/>
              </a:solidFill>
              <a:latin typeface="幼圆" panose="02010509060101010101" pitchFamily="49" charset="-122"/>
              <a:ea typeface="幼圆" panose="02010509060101010101" pitchFamily="49" charset="-122"/>
            </a:endParaRPr>
          </a:p>
        </p:txBody>
      </p:sp>
      <p:grpSp>
        <p:nvGrpSpPr>
          <p:cNvPr id="9" name="Group 38"/>
          <p:cNvGrpSpPr/>
          <p:nvPr/>
        </p:nvGrpSpPr>
        <p:grpSpPr bwMode="auto">
          <a:xfrm>
            <a:off x="6181725" y="3786188"/>
            <a:ext cx="2162175" cy="2376487"/>
            <a:chOff x="330" y="1026"/>
            <a:chExt cx="1362" cy="1497"/>
          </a:xfrm>
        </p:grpSpPr>
        <p:sp>
          <p:nvSpPr>
            <p:cNvPr id="74760" name="AutoShape 39"/>
            <p:cNvSpPr>
              <a:spLocks noChangeArrowheads="1"/>
            </p:cNvSpPr>
            <p:nvPr/>
          </p:nvSpPr>
          <p:spPr bwMode="auto">
            <a:xfrm>
              <a:off x="612" y="1474"/>
              <a:ext cx="529" cy="1049"/>
            </a:xfrm>
            <a:prstGeom prst="flowChartMagneticDisk">
              <a:avLst/>
            </a:prstGeom>
            <a:solidFill>
              <a:srgbClr val="99CC00"/>
            </a:solidFill>
            <a:ln w="12700">
              <a:solidFill>
                <a:srgbClr val="800000"/>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aphicFrame>
          <p:nvGraphicFramePr>
            <p:cNvPr id="74761" name="Object 40"/>
            <p:cNvGraphicFramePr>
              <a:graphicFrameLocks noChangeAspect="1"/>
            </p:cNvGraphicFramePr>
            <p:nvPr/>
          </p:nvGraphicFramePr>
          <p:xfrm>
            <a:off x="330" y="1978"/>
            <a:ext cx="255" cy="351"/>
          </p:xfrm>
          <a:graphic>
            <a:graphicData uri="http://schemas.openxmlformats.org/presentationml/2006/ole">
              <mc:AlternateContent xmlns:mc="http://schemas.openxmlformats.org/markup-compatibility/2006">
                <mc:Choice xmlns:v="urn:schemas-microsoft-com:vml" Requires="v">
                  <p:oleObj spid="_x0000_s147542" name="Equation" r:id="rId5" imgW="203200" imgH="254000" progId="Equation.DSMT4">
                    <p:embed/>
                  </p:oleObj>
                </mc:Choice>
                <mc:Fallback>
                  <p:oleObj name="Equation" r:id="rId5" imgW="203200" imgH="254000" progId="Equation.DSMT4">
                    <p:embed/>
                    <p:pic>
                      <p:nvPicPr>
                        <p:cNvPr id="0" name="Object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 y="1978"/>
                          <a:ext cx="255" cy="351"/>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62" name="Object 41"/>
            <p:cNvGraphicFramePr>
              <a:graphicFrameLocks noChangeAspect="1"/>
            </p:cNvGraphicFramePr>
            <p:nvPr/>
          </p:nvGraphicFramePr>
          <p:xfrm>
            <a:off x="1274" y="2040"/>
            <a:ext cx="278" cy="350"/>
          </p:xfrm>
          <a:graphic>
            <a:graphicData uri="http://schemas.openxmlformats.org/presentationml/2006/ole">
              <mc:AlternateContent xmlns:mc="http://schemas.openxmlformats.org/markup-compatibility/2006">
                <mc:Choice xmlns:v="urn:schemas-microsoft-com:vml" Requires="v">
                  <p:oleObj spid="_x0000_s147543" name="Equation" r:id="rId7" imgW="203200" imgH="254000" progId="Equation.DSMT4">
                    <p:embed/>
                  </p:oleObj>
                </mc:Choice>
                <mc:Fallback>
                  <p:oleObj name="Equation" r:id="rId7" imgW="203200" imgH="254000" progId="Equation.DSMT4">
                    <p:embed/>
                    <p:pic>
                      <p:nvPicPr>
                        <p:cNvPr id="0" name="Object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4" y="2040"/>
                          <a:ext cx="278" cy="35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63" name="Object 42"/>
            <p:cNvGraphicFramePr>
              <a:graphicFrameLocks noChangeAspect="1"/>
            </p:cNvGraphicFramePr>
            <p:nvPr/>
          </p:nvGraphicFramePr>
          <p:xfrm>
            <a:off x="965" y="1026"/>
            <a:ext cx="727" cy="349"/>
          </p:xfrm>
          <a:graphic>
            <a:graphicData uri="http://schemas.openxmlformats.org/presentationml/2006/ole">
              <mc:AlternateContent xmlns:mc="http://schemas.openxmlformats.org/markup-compatibility/2006">
                <mc:Choice xmlns:v="urn:schemas-microsoft-com:vml" Requires="v">
                  <p:oleObj spid="_x0000_s147544" name="Equation" r:id="rId9" imgW="596900" imgH="254000" progId="Equation.DSMT4">
                    <p:embed/>
                  </p:oleObj>
                </mc:Choice>
                <mc:Fallback>
                  <p:oleObj name="Equation" r:id="rId9" imgW="596900" imgH="254000" progId="Equation.DSMT4">
                    <p:embed/>
                    <p:pic>
                      <p:nvPicPr>
                        <p:cNvPr id="0" name="Object 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5" y="1026"/>
                          <a:ext cx="727" cy="349"/>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764" name="Freeform 43"/>
            <p:cNvSpPr/>
            <p:nvPr/>
          </p:nvSpPr>
          <p:spPr bwMode="auto">
            <a:xfrm>
              <a:off x="676" y="2051"/>
              <a:ext cx="198" cy="136"/>
            </a:xfrm>
            <a:custGeom>
              <a:avLst/>
              <a:gdLst>
                <a:gd name="T0" fmla="*/ 0 w 198"/>
                <a:gd name="T1" fmla="*/ 136 h 136"/>
                <a:gd name="T2" fmla="*/ 198 w 198"/>
                <a:gd name="T3" fmla="*/ 0 h 136"/>
                <a:gd name="T4" fmla="*/ 0 60000 65536"/>
                <a:gd name="T5" fmla="*/ 0 60000 65536"/>
                <a:gd name="T6" fmla="*/ 0 w 198"/>
                <a:gd name="T7" fmla="*/ 0 h 136"/>
                <a:gd name="T8" fmla="*/ 198 w 198"/>
                <a:gd name="T9" fmla="*/ 136 h 136"/>
              </a:gdLst>
              <a:ahLst/>
              <a:cxnLst>
                <a:cxn ang="T4">
                  <a:pos x="T0" y="T1"/>
                </a:cxn>
                <a:cxn ang="T5">
                  <a:pos x="T2" y="T3"/>
                </a:cxn>
              </a:cxnLst>
              <a:rect l="T6" t="T7" r="T8" b="T9"/>
              <a:pathLst>
                <a:path w="198" h="136">
                  <a:moveTo>
                    <a:pt x="0" y="136"/>
                  </a:moveTo>
                  <a:lnTo>
                    <a:pt x="198" y="0"/>
                  </a:lnTo>
                </a:path>
              </a:pathLst>
            </a:custGeom>
            <a:noFill/>
            <a:ln w="57150">
              <a:solidFill>
                <a:srgbClr val="800000"/>
              </a:solidFill>
              <a:miter lim="800000"/>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74765" name="Freeform 44"/>
            <p:cNvSpPr/>
            <p:nvPr/>
          </p:nvSpPr>
          <p:spPr bwMode="auto">
            <a:xfrm>
              <a:off x="1130" y="2051"/>
              <a:ext cx="258" cy="1"/>
            </a:xfrm>
            <a:custGeom>
              <a:avLst/>
              <a:gdLst>
                <a:gd name="T0" fmla="*/ 258 w 258"/>
                <a:gd name="T1" fmla="*/ 1 h 1"/>
                <a:gd name="T2" fmla="*/ 0 w 258"/>
                <a:gd name="T3" fmla="*/ 0 h 1"/>
                <a:gd name="T4" fmla="*/ 0 60000 65536"/>
                <a:gd name="T5" fmla="*/ 0 60000 65536"/>
                <a:gd name="T6" fmla="*/ 0 w 258"/>
                <a:gd name="T7" fmla="*/ 0 h 1"/>
                <a:gd name="T8" fmla="*/ 258 w 258"/>
                <a:gd name="T9" fmla="*/ 1 h 1"/>
              </a:gdLst>
              <a:ahLst/>
              <a:cxnLst>
                <a:cxn ang="T4">
                  <a:pos x="T0" y="T1"/>
                </a:cxn>
                <a:cxn ang="T5">
                  <a:pos x="T2" y="T3"/>
                </a:cxn>
              </a:cxnLst>
              <a:rect l="T6" t="T7" r="T8" b="T9"/>
              <a:pathLst>
                <a:path w="258" h="1">
                  <a:moveTo>
                    <a:pt x="258" y="1"/>
                  </a:moveTo>
                  <a:lnTo>
                    <a:pt x="0" y="0"/>
                  </a:lnTo>
                </a:path>
              </a:pathLst>
            </a:custGeom>
            <a:noFill/>
            <a:ln w="57150">
              <a:solidFill>
                <a:srgbClr val="800000"/>
              </a:solidFill>
              <a:miter lim="800000"/>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74766" name="Freeform 45"/>
            <p:cNvSpPr/>
            <p:nvPr/>
          </p:nvSpPr>
          <p:spPr bwMode="auto">
            <a:xfrm>
              <a:off x="874" y="1037"/>
              <a:ext cx="5" cy="306"/>
            </a:xfrm>
            <a:custGeom>
              <a:avLst/>
              <a:gdLst>
                <a:gd name="T0" fmla="*/ 5 w 5"/>
                <a:gd name="T1" fmla="*/ 0 h 306"/>
                <a:gd name="T2" fmla="*/ 0 w 5"/>
                <a:gd name="T3" fmla="*/ 306 h 306"/>
                <a:gd name="T4" fmla="*/ 0 60000 65536"/>
                <a:gd name="T5" fmla="*/ 0 60000 65536"/>
                <a:gd name="T6" fmla="*/ 0 w 5"/>
                <a:gd name="T7" fmla="*/ 0 h 306"/>
                <a:gd name="T8" fmla="*/ 5 w 5"/>
                <a:gd name="T9" fmla="*/ 306 h 306"/>
              </a:gdLst>
              <a:ahLst/>
              <a:cxnLst>
                <a:cxn ang="T4">
                  <a:pos x="T0" y="T1"/>
                </a:cxn>
                <a:cxn ang="T5">
                  <a:pos x="T2" y="T3"/>
                </a:cxn>
              </a:cxnLst>
              <a:rect l="T6" t="T7" r="T8" b="T9"/>
              <a:pathLst>
                <a:path w="5" h="306">
                  <a:moveTo>
                    <a:pt x="5" y="0"/>
                  </a:moveTo>
                  <a:lnTo>
                    <a:pt x="0" y="306"/>
                  </a:lnTo>
                </a:path>
              </a:pathLst>
            </a:custGeom>
            <a:noFill/>
            <a:ln w="57150">
              <a:solidFill>
                <a:srgbClr val="800000"/>
              </a:solidFill>
              <a:rou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zh-CN" altLang="en-US"/>
            </a:p>
          </p:txBody>
        </p:sp>
        <p:sp>
          <p:nvSpPr>
            <p:cNvPr id="74767" name="Freeform 46"/>
            <p:cNvSpPr/>
            <p:nvPr/>
          </p:nvSpPr>
          <p:spPr bwMode="auto">
            <a:xfrm>
              <a:off x="874" y="1371"/>
              <a:ext cx="1" cy="245"/>
            </a:xfrm>
            <a:custGeom>
              <a:avLst/>
              <a:gdLst>
                <a:gd name="T0" fmla="*/ 1 w 1"/>
                <a:gd name="T1" fmla="*/ 0 h 245"/>
                <a:gd name="T2" fmla="*/ 0 w 1"/>
                <a:gd name="T3" fmla="*/ 245 h 245"/>
                <a:gd name="T4" fmla="*/ 0 60000 65536"/>
                <a:gd name="T5" fmla="*/ 0 60000 65536"/>
                <a:gd name="T6" fmla="*/ 0 w 1"/>
                <a:gd name="T7" fmla="*/ 0 h 245"/>
                <a:gd name="T8" fmla="*/ 1 w 1"/>
                <a:gd name="T9" fmla="*/ 245 h 245"/>
              </a:gdLst>
              <a:ahLst/>
              <a:cxnLst>
                <a:cxn ang="T4">
                  <a:pos x="T0" y="T1"/>
                </a:cxn>
                <a:cxn ang="T5">
                  <a:pos x="T2" y="T3"/>
                </a:cxn>
              </a:cxnLst>
              <a:rect l="T6" t="T7" r="T8" b="T9"/>
              <a:pathLst>
                <a:path w="1" h="245">
                  <a:moveTo>
                    <a:pt x="1" y="0"/>
                  </a:moveTo>
                  <a:lnTo>
                    <a:pt x="0" y="245"/>
                  </a:lnTo>
                </a:path>
              </a:pathLst>
            </a:custGeom>
            <a:noFill/>
            <a:ln w="57150">
              <a:solidFill>
                <a:srgbClr val="800000"/>
              </a:solidFill>
              <a:miter lim="800000"/>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graphicFrame>
          <p:nvGraphicFramePr>
            <p:cNvPr id="74768" name="Object 47"/>
            <p:cNvGraphicFramePr>
              <a:graphicFrameLocks noChangeAspect="1"/>
            </p:cNvGraphicFramePr>
            <p:nvPr/>
          </p:nvGraphicFramePr>
          <p:xfrm>
            <a:off x="1050" y="1298"/>
            <a:ext cx="278" cy="350"/>
          </p:xfrm>
          <a:graphic>
            <a:graphicData uri="http://schemas.openxmlformats.org/presentationml/2006/ole">
              <mc:AlternateContent xmlns:mc="http://schemas.openxmlformats.org/markup-compatibility/2006">
                <mc:Choice xmlns:v="urn:schemas-microsoft-com:vml" Requires="v">
                  <p:oleObj spid="_x0000_s147545" name="Equation" r:id="rId11" imgW="203200" imgH="254000" progId="Equation.DSMT4">
                    <p:embed/>
                  </p:oleObj>
                </mc:Choice>
                <mc:Fallback>
                  <p:oleObj name="Equation" r:id="rId11" imgW="203200" imgH="254000" progId="Equation.DSMT4">
                    <p:embed/>
                    <p:pic>
                      <p:nvPicPr>
                        <p:cNvPr id="0" name="Object 4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0" y="1298"/>
                          <a:ext cx="278" cy="35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 name="文本框 2"/>
          <p:cNvSpPr txBox="1"/>
          <p:nvPr/>
        </p:nvSpPr>
        <p:spPr>
          <a:xfrm>
            <a:off x="2704044" y="525523"/>
            <a:ext cx="2653885" cy="523220"/>
          </a:xfrm>
          <a:prstGeom prst="rect">
            <a:avLst/>
          </a:prstGeom>
          <a:noFill/>
        </p:spPr>
        <p:txBody>
          <a:bodyPr wrap="square" rtlCol="0">
            <a:spAutoFit/>
          </a:bodyPr>
          <a:lstStyle/>
          <a:p>
            <a:r>
              <a:rPr lang="zh-CN" altLang="en-US" sz="2800" b="1" dirty="0" smtClean="0">
                <a:latin typeface="+mn-ea"/>
                <a:ea typeface="+mn-ea"/>
              </a:rPr>
              <a:t>三轴压缩试验</a:t>
            </a:r>
            <a:endParaRPr lang="zh-CN" altLang="en-US" sz="2800" b="1" dirty="0">
              <a:latin typeface="+mn-ea"/>
              <a:ea typeface="+mn-ea"/>
            </a:endParaRPr>
          </a:p>
        </p:txBody>
      </p:sp>
      <p:sp>
        <p:nvSpPr>
          <p:cNvPr id="46" name="Rectangle 6"/>
          <p:cNvSpPr>
            <a:spLocks noChangeArrowheads="1"/>
          </p:cNvSpPr>
          <p:nvPr/>
        </p:nvSpPr>
        <p:spPr bwMode="auto">
          <a:xfrm>
            <a:off x="0" y="-4771"/>
            <a:ext cx="480060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§5.5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饱和黏性土的抗剪强度</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0866"/>
                                        </p:tgtEl>
                                        <p:attrNameLst>
                                          <p:attrName>style.visibility</p:attrName>
                                        </p:attrNameLst>
                                      </p:cBhvr>
                                      <p:to>
                                        <p:strVal val="visible"/>
                                      </p:to>
                                    </p:set>
                                    <p:animEffect transition="in" filter="wipe(left)">
                                      <p:cBhvr>
                                        <p:cTn id="7" dur="500"/>
                                        <p:tgtEl>
                                          <p:spTgt spid="12086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2"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lide(from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0867"/>
                                        </p:tgtEl>
                                        <p:attrNameLst>
                                          <p:attrName>style.visibility</p:attrName>
                                        </p:attrNameLst>
                                      </p:cBhvr>
                                      <p:to>
                                        <p:strVal val="visible"/>
                                      </p:to>
                                    </p:set>
                                    <p:animEffect transition="in" filter="wipe(left)">
                                      <p:cBhvr>
                                        <p:cTn id="21" dur="500"/>
                                        <p:tgtEl>
                                          <p:spTgt spid="12086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0865"/>
                                        </p:tgtEl>
                                        <p:attrNameLst>
                                          <p:attrName>style.visibility</p:attrName>
                                        </p:attrNameLst>
                                      </p:cBhvr>
                                      <p:to>
                                        <p:strVal val="visible"/>
                                      </p:to>
                                    </p:set>
                                    <p:animEffect transition="in" filter="wipe(left)">
                                      <p:cBhvr>
                                        <p:cTn id="26" dur="500"/>
                                        <p:tgtEl>
                                          <p:spTgt spid="120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65" grpId="0"/>
      <p:bldP spid="120866" grpId="0"/>
      <p:bldP spid="12086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Rot="1" noChangeArrowheads="1"/>
          </p:cNvSpPr>
          <p:nvPr/>
        </p:nvSpPr>
        <p:spPr bwMode="auto">
          <a:xfrm>
            <a:off x="5562600" y="40386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20000"/>
              </a:spcBef>
              <a:buClr>
                <a:schemeClr val="hlink"/>
              </a:buClr>
              <a:buSzPct val="75000"/>
              <a:buFont typeface="Wingdings" panose="05000000000000000000" pitchFamily="2" charset="2"/>
              <a:buNone/>
            </a:pPr>
            <a:r>
              <a:rPr lang="zh-CN" altLang="en-US" sz="2000" b="1">
                <a:solidFill>
                  <a:srgbClr val="0000FF"/>
                </a:solidFill>
                <a:ea typeface="幼圆" panose="02010509060101010101" pitchFamily="49" charset="-122"/>
              </a:rPr>
              <a:t>强度包线</a:t>
            </a:r>
            <a:endParaRPr lang="zh-CN" altLang="en-US" sz="2000" b="1">
              <a:solidFill>
                <a:srgbClr val="0000FF"/>
              </a:solidFill>
              <a:latin typeface="隶书" panose="02010509060101010101" pitchFamily="49" charset="-122"/>
              <a:ea typeface="幼圆" panose="02010509060101010101" pitchFamily="49" charset="-122"/>
            </a:endParaRPr>
          </a:p>
        </p:txBody>
      </p:sp>
      <p:sp>
        <p:nvSpPr>
          <p:cNvPr id="121859" name="Oval 3"/>
          <p:cNvSpPr>
            <a:spLocks noChangeArrowheads="1"/>
          </p:cNvSpPr>
          <p:nvPr/>
        </p:nvSpPr>
        <p:spPr bwMode="auto">
          <a:xfrm>
            <a:off x="5337175" y="4848225"/>
            <a:ext cx="520700" cy="523875"/>
          </a:xfrm>
          <a:prstGeom prst="ellipse">
            <a:avLst/>
          </a:prstGeom>
          <a:noFill/>
          <a:ln w="34925">
            <a:solidFill>
              <a:srgbClr val="666633"/>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21860" name="Oval 4"/>
          <p:cNvSpPr>
            <a:spLocks noChangeArrowheads="1"/>
          </p:cNvSpPr>
          <p:nvPr/>
        </p:nvSpPr>
        <p:spPr bwMode="auto">
          <a:xfrm>
            <a:off x="5761038" y="4691063"/>
            <a:ext cx="854075" cy="879475"/>
          </a:xfrm>
          <a:prstGeom prst="ellipse">
            <a:avLst/>
          </a:prstGeom>
          <a:noFill/>
          <a:ln w="34925">
            <a:solidFill>
              <a:srgbClr val="0000FF"/>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21861" name="Oval 5"/>
          <p:cNvSpPr>
            <a:spLocks noChangeArrowheads="1"/>
          </p:cNvSpPr>
          <p:nvPr/>
        </p:nvSpPr>
        <p:spPr bwMode="auto">
          <a:xfrm>
            <a:off x="6205538" y="4521200"/>
            <a:ext cx="1270000" cy="1282700"/>
          </a:xfrm>
          <a:prstGeom prst="ellipse">
            <a:avLst/>
          </a:prstGeom>
          <a:noFill/>
          <a:ln w="34925">
            <a:solidFill>
              <a:srgbClr val="FF3300"/>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21862" name="Line 6"/>
          <p:cNvSpPr>
            <a:spLocks noChangeShapeType="1"/>
          </p:cNvSpPr>
          <p:nvPr/>
        </p:nvSpPr>
        <p:spPr bwMode="auto">
          <a:xfrm>
            <a:off x="6205538" y="5405438"/>
            <a:ext cx="1587" cy="722312"/>
          </a:xfrm>
          <a:prstGeom prst="line">
            <a:avLst/>
          </a:prstGeom>
          <a:noFill/>
          <a:ln w="9525">
            <a:solidFill>
              <a:srgbClr val="0033CC"/>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1863" name="Line 7"/>
          <p:cNvSpPr>
            <a:spLocks noChangeShapeType="1"/>
          </p:cNvSpPr>
          <p:nvPr/>
        </p:nvSpPr>
        <p:spPr bwMode="auto">
          <a:xfrm>
            <a:off x="6205538" y="6016625"/>
            <a:ext cx="1270000" cy="1588"/>
          </a:xfrm>
          <a:prstGeom prst="line">
            <a:avLst/>
          </a:prstGeom>
          <a:noFill/>
          <a:ln w="9525">
            <a:solidFill>
              <a:srgbClr val="0033CC"/>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1864" name="Rectangle 8"/>
          <p:cNvSpPr>
            <a:spLocks noChangeArrowheads="1"/>
          </p:cNvSpPr>
          <p:nvPr/>
        </p:nvSpPr>
        <p:spPr bwMode="auto">
          <a:xfrm>
            <a:off x="6434138" y="6159500"/>
            <a:ext cx="96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000" b="1">
                <a:solidFill>
                  <a:srgbClr val="0000FF"/>
                </a:solidFill>
                <a:latin typeface="Times New Roman" panose="02020603050405020304" pitchFamily="18" charset="0"/>
              </a:rPr>
              <a:t>(</a:t>
            </a:r>
            <a:r>
              <a:rPr kumimoji="1" lang="en-US" altLang="zh-CN" sz="2000" b="1">
                <a:solidFill>
                  <a:srgbClr val="0000FF"/>
                </a:solidFill>
                <a:latin typeface="Times New Roman" panose="02020603050405020304" pitchFamily="18" charset="0"/>
                <a:sym typeface="Symbol" panose="05050102010706020507" pitchFamily="18" charset="2"/>
              </a:rPr>
              <a:t></a:t>
            </a:r>
            <a:r>
              <a:rPr kumimoji="1" lang="en-US" altLang="zh-CN" sz="2000" b="1" baseline="-25000">
                <a:solidFill>
                  <a:srgbClr val="0000FF"/>
                </a:solidFill>
                <a:latin typeface="Times New Roman" panose="02020603050405020304" pitchFamily="18" charset="0"/>
                <a:sym typeface="Symbol" panose="05050102010706020507" pitchFamily="18" charset="2"/>
              </a:rPr>
              <a:t>1</a:t>
            </a:r>
            <a:r>
              <a:rPr kumimoji="1" lang="en-US" altLang="zh-CN" sz="2000" b="1">
                <a:solidFill>
                  <a:srgbClr val="0000FF"/>
                </a:solidFill>
                <a:latin typeface="Times New Roman" panose="02020603050405020304" pitchFamily="18" charset="0"/>
              </a:rPr>
              <a:t>-</a:t>
            </a:r>
            <a:r>
              <a:rPr kumimoji="1" lang="en-US" altLang="zh-CN" sz="2000" b="1">
                <a:solidFill>
                  <a:srgbClr val="0000FF"/>
                </a:solidFill>
                <a:latin typeface="Times New Roman" panose="02020603050405020304" pitchFamily="18" charset="0"/>
                <a:sym typeface="Symbol" panose="05050102010706020507" pitchFamily="18" charset="2"/>
              </a:rPr>
              <a:t></a:t>
            </a:r>
            <a:r>
              <a:rPr kumimoji="1" lang="en-US" altLang="zh-CN" sz="2000" b="1" baseline="-25000">
                <a:solidFill>
                  <a:srgbClr val="0000FF"/>
                </a:solidFill>
                <a:latin typeface="Times New Roman" panose="02020603050405020304" pitchFamily="18" charset="0"/>
                <a:sym typeface="Symbol" panose="05050102010706020507" pitchFamily="18" charset="2"/>
              </a:rPr>
              <a:t></a:t>
            </a:r>
            <a:r>
              <a:rPr kumimoji="1" lang="en-US" altLang="zh-CN" sz="2000" b="1">
                <a:solidFill>
                  <a:srgbClr val="0000FF"/>
                </a:solidFill>
                <a:latin typeface="Times New Roman" panose="02020603050405020304" pitchFamily="18" charset="0"/>
                <a:sym typeface="Symbol" panose="05050102010706020507" pitchFamily="18" charset="2"/>
              </a:rPr>
              <a:t>)</a:t>
            </a:r>
            <a:r>
              <a:rPr kumimoji="1" lang="en-US" altLang="zh-CN" sz="2000" b="1" baseline="-25000">
                <a:solidFill>
                  <a:srgbClr val="0000FF"/>
                </a:solidFill>
                <a:latin typeface="Times New Roman" panose="02020603050405020304" pitchFamily="18" charset="0"/>
                <a:sym typeface="Symbol" panose="05050102010706020507" pitchFamily="18" charset="2"/>
              </a:rPr>
              <a:t>f</a:t>
            </a:r>
            <a:endParaRPr kumimoji="1" lang="en-US" altLang="zh-CN" sz="2000" b="1" baseline="-25000">
              <a:solidFill>
                <a:srgbClr val="0000FF"/>
              </a:solidFill>
              <a:latin typeface="Times New Roman" panose="02020603050405020304" pitchFamily="18" charset="0"/>
              <a:sym typeface="Symbol" panose="05050102010706020507" pitchFamily="18" charset="2"/>
            </a:endParaRPr>
          </a:p>
        </p:txBody>
      </p:sp>
      <p:sp>
        <p:nvSpPr>
          <p:cNvPr id="121865" name="Line 9"/>
          <p:cNvSpPr>
            <a:spLocks noChangeShapeType="1"/>
          </p:cNvSpPr>
          <p:nvPr/>
        </p:nvSpPr>
        <p:spPr bwMode="auto">
          <a:xfrm>
            <a:off x="6967538" y="4454525"/>
            <a:ext cx="1096962" cy="1588"/>
          </a:xfrm>
          <a:prstGeom prst="line">
            <a:avLst/>
          </a:prstGeom>
          <a:noFill/>
          <a:ln w="9525">
            <a:solidFill>
              <a:schemeClr val="folHlink"/>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1866" name="Text Box 10"/>
          <p:cNvSpPr txBox="1">
            <a:spLocks noChangeArrowheads="1"/>
          </p:cNvSpPr>
          <p:nvPr/>
        </p:nvSpPr>
        <p:spPr bwMode="auto">
          <a:xfrm>
            <a:off x="4792663" y="4829175"/>
            <a:ext cx="2333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45000"/>
              </a:lnSpc>
              <a:spcBef>
                <a:spcPct val="50000"/>
              </a:spcBef>
            </a:pPr>
            <a:r>
              <a:rPr lang="en-US" altLang="zh-CN" sz="2400" b="1">
                <a:solidFill>
                  <a:srgbClr val="FF3300"/>
                </a:solidFill>
                <a:latin typeface="Times New Roman" panose="02020603050405020304" pitchFamily="18" charset="0"/>
                <a:sym typeface="Symbol" panose="05050102010706020507" pitchFamily="18" charset="2"/>
              </a:rPr>
              <a:t>c</a:t>
            </a:r>
            <a:endParaRPr lang="en-US" altLang="zh-CN" sz="2400" b="1">
              <a:solidFill>
                <a:srgbClr val="FF3300"/>
              </a:solidFill>
              <a:latin typeface="Times New Roman" panose="02020603050405020304" pitchFamily="18" charset="0"/>
              <a:sym typeface="Symbol" panose="05050102010706020507" pitchFamily="18" charset="2"/>
            </a:endParaRPr>
          </a:p>
        </p:txBody>
      </p:sp>
      <p:sp>
        <p:nvSpPr>
          <p:cNvPr id="121867" name="Rectangle 11"/>
          <p:cNvSpPr>
            <a:spLocks noChangeArrowheads="1"/>
          </p:cNvSpPr>
          <p:nvPr/>
        </p:nvSpPr>
        <p:spPr bwMode="auto">
          <a:xfrm>
            <a:off x="7686675" y="3948113"/>
            <a:ext cx="3984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45000"/>
              </a:lnSpc>
              <a:spcBef>
                <a:spcPct val="20000"/>
              </a:spcBef>
            </a:pPr>
            <a:r>
              <a:rPr kumimoji="1" lang="zh-CN" altLang="en-US" sz="2400" b="1">
                <a:solidFill>
                  <a:srgbClr val="FF3300"/>
                </a:solidFill>
                <a:latin typeface="Times New Roman" panose="02020603050405020304" pitchFamily="18" charset="0"/>
                <a:sym typeface="Symbol" panose="05050102010706020507" pitchFamily="18" charset="2"/>
              </a:rPr>
              <a:t> </a:t>
            </a:r>
            <a:endParaRPr kumimoji="1" lang="zh-CN" altLang="en-US" sz="2400" b="1">
              <a:solidFill>
                <a:srgbClr val="FF3300"/>
              </a:solidFill>
              <a:latin typeface="Times New Roman" panose="02020603050405020304" pitchFamily="18" charset="0"/>
              <a:sym typeface="Symbol" panose="05050102010706020507" pitchFamily="18" charset="2"/>
            </a:endParaRPr>
          </a:p>
          <a:p>
            <a:pPr eaLnBrk="1" hangingPunct="1">
              <a:lnSpc>
                <a:spcPct val="45000"/>
              </a:lnSpc>
              <a:spcBef>
                <a:spcPct val="20000"/>
              </a:spcBef>
            </a:pPr>
            <a:r>
              <a:rPr kumimoji="1" lang="zh-CN" altLang="en-US" sz="2400" b="1">
                <a:solidFill>
                  <a:srgbClr val="FF3300"/>
                </a:solidFill>
                <a:latin typeface="Times New Roman" panose="02020603050405020304" pitchFamily="18" charset="0"/>
                <a:sym typeface="Symbol" panose="05050102010706020507" pitchFamily="18" charset="2"/>
              </a:rPr>
              <a:t></a:t>
            </a:r>
            <a:endParaRPr kumimoji="1" lang="zh-CN" altLang="en-US" sz="2400" b="1">
              <a:solidFill>
                <a:srgbClr val="FF3300"/>
              </a:solidFill>
              <a:latin typeface="Times New Roman" panose="02020603050405020304" pitchFamily="18" charset="0"/>
              <a:sym typeface="Symbol" panose="05050102010706020507" pitchFamily="18" charset="2"/>
            </a:endParaRPr>
          </a:p>
        </p:txBody>
      </p:sp>
      <p:sp>
        <p:nvSpPr>
          <p:cNvPr id="121868" name="Line 12"/>
          <p:cNvSpPr>
            <a:spLocks noChangeShapeType="1"/>
          </p:cNvSpPr>
          <p:nvPr/>
        </p:nvSpPr>
        <p:spPr bwMode="auto">
          <a:xfrm flipV="1">
            <a:off x="5105400" y="4100513"/>
            <a:ext cx="3116263" cy="869950"/>
          </a:xfrm>
          <a:prstGeom prst="line">
            <a:avLst/>
          </a:prstGeom>
          <a:noFill/>
          <a:ln w="38100">
            <a:solidFill>
              <a:srgbClr val="FF33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1869" name="Line 13"/>
          <p:cNvSpPr>
            <a:spLocks noChangeShapeType="1"/>
          </p:cNvSpPr>
          <p:nvPr/>
        </p:nvSpPr>
        <p:spPr bwMode="auto">
          <a:xfrm>
            <a:off x="5337175" y="5365750"/>
            <a:ext cx="1588" cy="781050"/>
          </a:xfrm>
          <a:prstGeom prst="line">
            <a:avLst/>
          </a:prstGeom>
          <a:noFill/>
          <a:ln w="9525">
            <a:solidFill>
              <a:srgbClr val="00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70" name="Freeform 14"/>
          <p:cNvSpPr/>
          <p:nvPr/>
        </p:nvSpPr>
        <p:spPr bwMode="auto">
          <a:xfrm>
            <a:off x="5337175" y="6032500"/>
            <a:ext cx="511175" cy="1588"/>
          </a:xfrm>
          <a:custGeom>
            <a:avLst/>
            <a:gdLst>
              <a:gd name="T0" fmla="*/ 0 w 322"/>
              <a:gd name="T1" fmla="*/ 0 h 1"/>
              <a:gd name="T2" fmla="*/ 2147483646 w 322"/>
              <a:gd name="T3" fmla="*/ 0 h 1"/>
              <a:gd name="T4" fmla="*/ 0 60000 65536"/>
              <a:gd name="T5" fmla="*/ 0 60000 65536"/>
              <a:gd name="T6" fmla="*/ 0 w 322"/>
              <a:gd name="T7" fmla="*/ 0 h 1"/>
              <a:gd name="T8" fmla="*/ 322 w 322"/>
              <a:gd name="T9" fmla="*/ 1 h 1"/>
            </a:gdLst>
            <a:ahLst/>
            <a:cxnLst>
              <a:cxn ang="T4">
                <a:pos x="T0" y="T1"/>
              </a:cxn>
              <a:cxn ang="T5">
                <a:pos x="T2" y="T3"/>
              </a:cxn>
            </a:cxnLst>
            <a:rect l="T6" t="T7" r="T8" b="T9"/>
            <a:pathLst>
              <a:path w="322" h="1">
                <a:moveTo>
                  <a:pt x="0" y="0"/>
                </a:moveTo>
                <a:lnTo>
                  <a:pt x="322" y="0"/>
                </a:lnTo>
              </a:path>
            </a:pathLst>
          </a:custGeom>
          <a:noFill/>
          <a:ln w="9525">
            <a:solidFill>
              <a:srgbClr val="0033CC"/>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1871" name="Rectangle 15"/>
          <p:cNvSpPr>
            <a:spLocks noChangeArrowheads="1"/>
          </p:cNvSpPr>
          <p:nvPr/>
        </p:nvSpPr>
        <p:spPr bwMode="auto">
          <a:xfrm>
            <a:off x="5129213" y="6159500"/>
            <a:ext cx="96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000" b="1">
                <a:solidFill>
                  <a:srgbClr val="0000FF"/>
                </a:solidFill>
                <a:latin typeface="Times New Roman" panose="02020603050405020304" pitchFamily="18" charset="0"/>
              </a:rPr>
              <a:t>(</a:t>
            </a:r>
            <a:r>
              <a:rPr kumimoji="1" lang="en-US" altLang="zh-CN" sz="2000" b="1">
                <a:solidFill>
                  <a:srgbClr val="0000FF"/>
                </a:solidFill>
                <a:latin typeface="Times New Roman" panose="02020603050405020304" pitchFamily="18" charset="0"/>
                <a:sym typeface="Symbol" panose="05050102010706020507" pitchFamily="18" charset="2"/>
              </a:rPr>
              <a:t></a:t>
            </a:r>
            <a:r>
              <a:rPr kumimoji="1" lang="en-US" altLang="zh-CN" sz="2000" b="1" baseline="-25000">
                <a:solidFill>
                  <a:srgbClr val="0000FF"/>
                </a:solidFill>
                <a:latin typeface="Times New Roman" panose="02020603050405020304" pitchFamily="18" charset="0"/>
                <a:sym typeface="Symbol" panose="05050102010706020507" pitchFamily="18" charset="2"/>
              </a:rPr>
              <a:t>1</a:t>
            </a:r>
            <a:r>
              <a:rPr kumimoji="1" lang="en-US" altLang="zh-CN" sz="2000" b="1">
                <a:solidFill>
                  <a:srgbClr val="0000FF"/>
                </a:solidFill>
                <a:latin typeface="Times New Roman" panose="02020603050405020304" pitchFamily="18" charset="0"/>
              </a:rPr>
              <a:t>-</a:t>
            </a:r>
            <a:r>
              <a:rPr kumimoji="1" lang="en-US" altLang="zh-CN" sz="2000" b="1">
                <a:solidFill>
                  <a:srgbClr val="0000FF"/>
                </a:solidFill>
                <a:latin typeface="Times New Roman" panose="02020603050405020304" pitchFamily="18" charset="0"/>
                <a:sym typeface="Symbol" panose="05050102010706020507" pitchFamily="18" charset="2"/>
              </a:rPr>
              <a:t></a:t>
            </a:r>
            <a:r>
              <a:rPr kumimoji="1" lang="en-US" altLang="zh-CN" sz="2000" b="1" baseline="-25000">
                <a:solidFill>
                  <a:srgbClr val="0000FF"/>
                </a:solidFill>
                <a:latin typeface="Times New Roman" panose="02020603050405020304" pitchFamily="18" charset="0"/>
                <a:sym typeface="Symbol" panose="05050102010706020507" pitchFamily="18" charset="2"/>
              </a:rPr>
              <a:t></a:t>
            </a:r>
            <a:r>
              <a:rPr kumimoji="1" lang="en-US" altLang="zh-CN" sz="2000" b="1">
                <a:solidFill>
                  <a:srgbClr val="0000FF"/>
                </a:solidFill>
                <a:latin typeface="Times New Roman" panose="02020603050405020304" pitchFamily="18" charset="0"/>
                <a:sym typeface="Symbol" panose="05050102010706020507" pitchFamily="18" charset="2"/>
              </a:rPr>
              <a:t>)</a:t>
            </a:r>
            <a:r>
              <a:rPr kumimoji="1" lang="en-US" altLang="zh-CN" sz="2000" b="1" baseline="-25000">
                <a:solidFill>
                  <a:srgbClr val="0000FF"/>
                </a:solidFill>
                <a:latin typeface="Times New Roman" panose="02020603050405020304" pitchFamily="18" charset="0"/>
                <a:sym typeface="Symbol" panose="05050102010706020507" pitchFamily="18" charset="2"/>
              </a:rPr>
              <a:t>f</a:t>
            </a:r>
            <a:endParaRPr kumimoji="1" lang="en-US" altLang="zh-CN" sz="2000" b="1" baseline="-25000">
              <a:solidFill>
                <a:srgbClr val="0000FF"/>
              </a:solidFill>
              <a:latin typeface="Times New Roman" panose="02020603050405020304" pitchFamily="18" charset="0"/>
              <a:sym typeface="Symbol" panose="05050102010706020507" pitchFamily="18" charset="2"/>
            </a:endParaRPr>
          </a:p>
        </p:txBody>
      </p:sp>
      <p:sp>
        <p:nvSpPr>
          <p:cNvPr id="121872" name="Line 16"/>
          <p:cNvSpPr>
            <a:spLocks noChangeShapeType="1"/>
          </p:cNvSpPr>
          <p:nvPr/>
        </p:nvSpPr>
        <p:spPr bwMode="auto">
          <a:xfrm>
            <a:off x="7500938" y="5330825"/>
            <a:ext cx="1587" cy="781050"/>
          </a:xfrm>
          <a:prstGeom prst="line">
            <a:avLst/>
          </a:prstGeom>
          <a:noFill/>
          <a:ln w="9525">
            <a:solidFill>
              <a:srgbClr val="00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73" name="Line 17"/>
          <p:cNvSpPr>
            <a:spLocks noChangeShapeType="1"/>
          </p:cNvSpPr>
          <p:nvPr/>
        </p:nvSpPr>
        <p:spPr bwMode="auto">
          <a:xfrm>
            <a:off x="5853113" y="5407025"/>
            <a:ext cx="1587" cy="781050"/>
          </a:xfrm>
          <a:prstGeom prst="line">
            <a:avLst/>
          </a:prstGeom>
          <a:noFill/>
          <a:ln w="9525">
            <a:solidFill>
              <a:srgbClr val="00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74" name="Freeform 18"/>
          <p:cNvSpPr/>
          <p:nvPr/>
        </p:nvSpPr>
        <p:spPr bwMode="auto">
          <a:xfrm>
            <a:off x="7534275" y="4292600"/>
            <a:ext cx="76200" cy="158750"/>
          </a:xfrm>
          <a:custGeom>
            <a:avLst/>
            <a:gdLst>
              <a:gd name="T0" fmla="*/ 0 w 48"/>
              <a:gd name="T1" fmla="*/ 0 h 102"/>
              <a:gd name="T2" fmla="*/ 2147483646 w 48"/>
              <a:gd name="T3" fmla="*/ 2147483646 h 102"/>
              <a:gd name="T4" fmla="*/ 2147483646 w 48"/>
              <a:gd name="T5" fmla="*/ 2147483646 h 102"/>
              <a:gd name="T6" fmla="*/ 0 60000 65536"/>
              <a:gd name="T7" fmla="*/ 0 60000 65536"/>
              <a:gd name="T8" fmla="*/ 0 60000 65536"/>
              <a:gd name="T9" fmla="*/ 0 w 48"/>
              <a:gd name="T10" fmla="*/ 0 h 102"/>
              <a:gd name="T11" fmla="*/ 48 w 48"/>
              <a:gd name="T12" fmla="*/ 102 h 102"/>
            </a:gdLst>
            <a:ahLst/>
            <a:cxnLst>
              <a:cxn ang="T6">
                <a:pos x="T0" y="T1"/>
              </a:cxn>
              <a:cxn ang="T7">
                <a:pos x="T2" y="T3"/>
              </a:cxn>
              <a:cxn ang="T8">
                <a:pos x="T4" y="T5"/>
              </a:cxn>
            </a:cxnLst>
            <a:rect l="T9" t="T10" r="T11" b="T12"/>
            <a:pathLst>
              <a:path w="48" h="102">
                <a:moveTo>
                  <a:pt x="0" y="0"/>
                </a:moveTo>
                <a:cubicBezTo>
                  <a:pt x="29" y="10"/>
                  <a:pt x="39" y="33"/>
                  <a:pt x="48" y="60"/>
                </a:cubicBezTo>
                <a:cubicBezTo>
                  <a:pt x="42" y="98"/>
                  <a:pt x="42" y="84"/>
                  <a:pt x="42" y="102"/>
                </a:cubicBezTo>
              </a:path>
            </a:pathLst>
          </a:custGeom>
          <a:noFill/>
          <a:ln w="9525">
            <a:solidFill>
              <a:schemeClr val="folHlink"/>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2" name="Group 19"/>
          <p:cNvGrpSpPr/>
          <p:nvPr/>
        </p:nvGrpSpPr>
        <p:grpSpPr bwMode="auto">
          <a:xfrm>
            <a:off x="4724400" y="3505200"/>
            <a:ext cx="3657600" cy="1981200"/>
            <a:chOff x="2976" y="2208"/>
            <a:chExt cx="2304" cy="1248"/>
          </a:xfrm>
        </p:grpSpPr>
        <p:sp>
          <p:nvSpPr>
            <p:cNvPr id="75840" name="Line 20"/>
            <p:cNvSpPr>
              <a:spLocks noChangeShapeType="1"/>
            </p:cNvSpPr>
            <p:nvPr/>
          </p:nvSpPr>
          <p:spPr bwMode="auto">
            <a:xfrm>
              <a:off x="3035" y="3225"/>
              <a:ext cx="2074" cy="1"/>
            </a:xfrm>
            <a:prstGeom prst="line">
              <a:avLst/>
            </a:prstGeom>
            <a:noFill/>
            <a:ln w="34925">
              <a:solidFill>
                <a:srgbClr val="0000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5841" name="Line 21"/>
            <p:cNvSpPr>
              <a:spLocks noChangeShapeType="1"/>
            </p:cNvSpPr>
            <p:nvPr/>
          </p:nvSpPr>
          <p:spPr bwMode="auto">
            <a:xfrm flipV="1">
              <a:off x="3216" y="2311"/>
              <a:ext cx="2" cy="914"/>
            </a:xfrm>
            <a:prstGeom prst="line">
              <a:avLst/>
            </a:prstGeom>
            <a:noFill/>
            <a:ln w="34925">
              <a:solidFill>
                <a:srgbClr val="0000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5842" name="Rectangle 22"/>
            <p:cNvSpPr>
              <a:spLocks noChangeArrowheads="1"/>
            </p:cNvSpPr>
            <p:nvPr/>
          </p:nvSpPr>
          <p:spPr bwMode="auto">
            <a:xfrm>
              <a:off x="2976" y="2208"/>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a:solidFill>
                    <a:srgbClr val="CC3300"/>
                  </a:solidFill>
                  <a:latin typeface="Times New Roman" panose="02020603050405020304" pitchFamily="18" charset="0"/>
                  <a:sym typeface="Symbol" panose="05050102010706020507" pitchFamily="18" charset="2"/>
                </a:rPr>
                <a:t></a:t>
              </a:r>
              <a:endParaRPr kumimoji="1" lang="zh-CN" altLang="en-US" sz="2400" b="1" baseline="-25000">
                <a:solidFill>
                  <a:srgbClr val="CC3300"/>
                </a:solidFill>
                <a:latin typeface="Times New Roman" panose="02020603050405020304" pitchFamily="18" charset="0"/>
                <a:sym typeface="Symbol" panose="05050102010706020507" pitchFamily="18" charset="2"/>
              </a:endParaRPr>
            </a:p>
          </p:txBody>
        </p:sp>
        <p:sp>
          <p:nvSpPr>
            <p:cNvPr id="75843" name="Rectangle 23"/>
            <p:cNvSpPr>
              <a:spLocks noChangeArrowheads="1"/>
            </p:cNvSpPr>
            <p:nvPr/>
          </p:nvSpPr>
          <p:spPr bwMode="auto">
            <a:xfrm>
              <a:off x="4992" y="3168"/>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a:solidFill>
                    <a:srgbClr val="CC3300"/>
                  </a:solidFill>
                  <a:latin typeface="Times New Roman" panose="02020603050405020304" pitchFamily="18" charset="0"/>
                  <a:sym typeface="Symbol" panose="05050102010706020507" pitchFamily="18" charset="2"/>
                </a:rPr>
                <a:t></a:t>
              </a:r>
              <a:endParaRPr kumimoji="1" lang="zh-CN" altLang="en-US" sz="2400" b="1" baseline="-25000">
                <a:solidFill>
                  <a:srgbClr val="CC3300"/>
                </a:solidFill>
                <a:latin typeface="Times New Roman" panose="02020603050405020304" pitchFamily="18" charset="0"/>
                <a:sym typeface="Symbol" panose="05050102010706020507" pitchFamily="18" charset="2"/>
              </a:endParaRPr>
            </a:p>
          </p:txBody>
        </p:sp>
      </p:grpSp>
      <p:sp>
        <p:nvSpPr>
          <p:cNvPr id="121880" name="Freeform 24"/>
          <p:cNvSpPr/>
          <p:nvPr/>
        </p:nvSpPr>
        <p:spPr bwMode="auto">
          <a:xfrm>
            <a:off x="5105400" y="1611313"/>
            <a:ext cx="2327275" cy="1493837"/>
          </a:xfrm>
          <a:custGeom>
            <a:avLst/>
            <a:gdLst>
              <a:gd name="T0" fmla="*/ 0 w 1466"/>
              <a:gd name="T1" fmla="*/ 2147483646 h 941"/>
              <a:gd name="T2" fmla="*/ 2147483646 w 1466"/>
              <a:gd name="T3" fmla="*/ 2147483646 h 941"/>
              <a:gd name="T4" fmla="*/ 2147483646 w 1466"/>
              <a:gd name="T5" fmla="*/ 2147483646 h 941"/>
              <a:gd name="T6" fmla="*/ 2147483646 w 1466"/>
              <a:gd name="T7" fmla="*/ 2147483646 h 941"/>
              <a:gd name="T8" fmla="*/ 2147483646 w 1466"/>
              <a:gd name="T9" fmla="*/ 2147483646 h 941"/>
              <a:gd name="T10" fmla="*/ 2147483646 w 1466"/>
              <a:gd name="T11" fmla="*/ 2147483646 h 941"/>
              <a:gd name="T12" fmla="*/ 2147483646 w 1466"/>
              <a:gd name="T13" fmla="*/ 2147483646 h 941"/>
              <a:gd name="T14" fmla="*/ 2147483646 w 1466"/>
              <a:gd name="T15" fmla="*/ 2147483646 h 941"/>
              <a:gd name="T16" fmla="*/ 2147483646 w 1466"/>
              <a:gd name="T17" fmla="*/ 2147483646 h 941"/>
              <a:gd name="T18" fmla="*/ 2147483646 w 1466"/>
              <a:gd name="T19" fmla="*/ 2147483646 h 941"/>
              <a:gd name="T20" fmla="*/ 2147483646 w 1466"/>
              <a:gd name="T21" fmla="*/ 2147483646 h 941"/>
              <a:gd name="T22" fmla="*/ 2147483646 w 1466"/>
              <a:gd name="T23" fmla="*/ 2147483646 h 941"/>
              <a:gd name="T24" fmla="*/ 2147483646 w 1466"/>
              <a:gd name="T25" fmla="*/ 2147483646 h 941"/>
              <a:gd name="T26" fmla="*/ 2147483646 w 1466"/>
              <a:gd name="T27" fmla="*/ 2147483646 h 9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66"/>
              <a:gd name="T43" fmla="*/ 0 h 941"/>
              <a:gd name="T44" fmla="*/ 1466 w 1466"/>
              <a:gd name="T45" fmla="*/ 941 h 9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66" h="941">
                <a:moveTo>
                  <a:pt x="0" y="941"/>
                </a:moveTo>
                <a:cubicBezTo>
                  <a:pt x="14" y="918"/>
                  <a:pt x="44" y="848"/>
                  <a:pt x="69" y="794"/>
                </a:cubicBezTo>
                <a:cubicBezTo>
                  <a:pt x="94" y="740"/>
                  <a:pt x="130" y="660"/>
                  <a:pt x="151" y="616"/>
                </a:cubicBezTo>
                <a:cubicBezTo>
                  <a:pt x="179" y="558"/>
                  <a:pt x="209" y="500"/>
                  <a:pt x="235" y="449"/>
                </a:cubicBezTo>
                <a:cubicBezTo>
                  <a:pt x="261" y="398"/>
                  <a:pt x="287" y="351"/>
                  <a:pt x="310" y="309"/>
                </a:cubicBezTo>
                <a:cubicBezTo>
                  <a:pt x="333" y="267"/>
                  <a:pt x="347" y="235"/>
                  <a:pt x="372" y="197"/>
                </a:cubicBezTo>
                <a:cubicBezTo>
                  <a:pt x="397" y="159"/>
                  <a:pt x="431" y="112"/>
                  <a:pt x="461" y="81"/>
                </a:cubicBezTo>
                <a:cubicBezTo>
                  <a:pt x="492" y="50"/>
                  <a:pt x="525" y="29"/>
                  <a:pt x="552" y="14"/>
                </a:cubicBezTo>
                <a:cubicBezTo>
                  <a:pt x="587" y="2"/>
                  <a:pt x="622" y="0"/>
                  <a:pt x="669" y="8"/>
                </a:cubicBezTo>
                <a:cubicBezTo>
                  <a:pt x="716" y="16"/>
                  <a:pt x="780" y="34"/>
                  <a:pt x="837" y="62"/>
                </a:cubicBezTo>
                <a:cubicBezTo>
                  <a:pt x="897" y="98"/>
                  <a:pt x="956" y="137"/>
                  <a:pt x="1014" y="177"/>
                </a:cubicBezTo>
                <a:cubicBezTo>
                  <a:pt x="1056" y="205"/>
                  <a:pt x="1056" y="211"/>
                  <a:pt x="1089" y="230"/>
                </a:cubicBezTo>
                <a:cubicBezTo>
                  <a:pt x="1122" y="249"/>
                  <a:pt x="1152" y="266"/>
                  <a:pt x="1215" y="291"/>
                </a:cubicBezTo>
                <a:cubicBezTo>
                  <a:pt x="1278" y="316"/>
                  <a:pt x="1414" y="361"/>
                  <a:pt x="1466" y="379"/>
                </a:cubicBezTo>
              </a:path>
            </a:pathLst>
          </a:custGeom>
          <a:noFill/>
          <a:ln w="38100">
            <a:solidFill>
              <a:srgbClr val="CC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1881" name="Freeform 25"/>
          <p:cNvSpPr/>
          <p:nvPr/>
        </p:nvSpPr>
        <p:spPr bwMode="auto">
          <a:xfrm>
            <a:off x="5114925" y="2328863"/>
            <a:ext cx="2324100" cy="776287"/>
          </a:xfrm>
          <a:custGeom>
            <a:avLst/>
            <a:gdLst>
              <a:gd name="T0" fmla="*/ 0 w 1464"/>
              <a:gd name="T1" fmla="*/ 2147483646 h 489"/>
              <a:gd name="T2" fmla="*/ 2147483646 w 1464"/>
              <a:gd name="T3" fmla="*/ 2147483646 h 489"/>
              <a:gd name="T4" fmla="*/ 2147483646 w 1464"/>
              <a:gd name="T5" fmla="*/ 2147483646 h 489"/>
              <a:gd name="T6" fmla="*/ 2147483646 w 1464"/>
              <a:gd name="T7" fmla="*/ 2147483646 h 489"/>
              <a:gd name="T8" fmla="*/ 2147483646 w 1464"/>
              <a:gd name="T9" fmla="*/ 2147483646 h 489"/>
              <a:gd name="T10" fmla="*/ 2147483646 w 1464"/>
              <a:gd name="T11" fmla="*/ 2147483646 h 489"/>
              <a:gd name="T12" fmla="*/ 2147483646 w 1464"/>
              <a:gd name="T13" fmla="*/ 2147483646 h 489"/>
              <a:gd name="T14" fmla="*/ 2147483646 w 1464"/>
              <a:gd name="T15" fmla="*/ 2147483646 h 489"/>
              <a:gd name="T16" fmla="*/ 2147483646 w 1464"/>
              <a:gd name="T17" fmla="*/ 2147483646 h 489"/>
              <a:gd name="T18" fmla="*/ 2147483646 w 1464"/>
              <a:gd name="T19" fmla="*/ 0 h 4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4"/>
              <a:gd name="T31" fmla="*/ 0 h 489"/>
              <a:gd name="T32" fmla="*/ 1464 w 1464"/>
              <a:gd name="T33" fmla="*/ 489 h 4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4" h="489">
                <a:moveTo>
                  <a:pt x="0" y="489"/>
                </a:moveTo>
                <a:cubicBezTo>
                  <a:pt x="3" y="473"/>
                  <a:pt x="27" y="436"/>
                  <a:pt x="46" y="424"/>
                </a:cubicBezTo>
                <a:cubicBezTo>
                  <a:pt x="66" y="403"/>
                  <a:pt x="86" y="376"/>
                  <a:pt x="105" y="354"/>
                </a:cubicBezTo>
                <a:cubicBezTo>
                  <a:pt x="124" y="332"/>
                  <a:pt x="141" y="314"/>
                  <a:pt x="162" y="294"/>
                </a:cubicBezTo>
                <a:cubicBezTo>
                  <a:pt x="183" y="274"/>
                  <a:pt x="204" y="255"/>
                  <a:pt x="234" y="231"/>
                </a:cubicBezTo>
                <a:cubicBezTo>
                  <a:pt x="264" y="207"/>
                  <a:pt x="304" y="173"/>
                  <a:pt x="339" y="150"/>
                </a:cubicBezTo>
                <a:cubicBezTo>
                  <a:pt x="373" y="122"/>
                  <a:pt x="406" y="107"/>
                  <a:pt x="444" y="90"/>
                </a:cubicBezTo>
                <a:cubicBezTo>
                  <a:pt x="482" y="73"/>
                  <a:pt x="499" y="60"/>
                  <a:pt x="567" y="48"/>
                </a:cubicBezTo>
                <a:cubicBezTo>
                  <a:pt x="635" y="36"/>
                  <a:pt x="706" y="23"/>
                  <a:pt x="855" y="15"/>
                </a:cubicBezTo>
                <a:cubicBezTo>
                  <a:pt x="1004" y="7"/>
                  <a:pt x="1337" y="3"/>
                  <a:pt x="1464" y="0"/>
                </a:cubicBezTo>
              </a:path>
            </a:pathLst>
          </a:custGeom>
          <a:noFill/>
          <a:ln w="38100">
            <a:solidFill>
              <a:srgbClr val="CC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1882" name="Line 26"/>
          <p:cNvSpPr>
            <a:spLocks noChangeShapeType="1"/>
          </p:cNvSpPr>
          <p:nvPr/>
        </p:nvSpPr>
        <p:spPr bwMode="auto">
          <a:xfrm>
            <a:off x="6089650" y="1600200"/>
            <a:ext cx="0" cy="1520825"/>
          </a:xfrm>
          <a:prstGeom prst="line">
            <a:avLst/>
          </a:prstGeom>
          <a:noFill/>
          <a:ln w="12700">
            <a:solidFill>
              <a:srgbClr val="0000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121883" name="Freeform 27"/>
          <p:cNvSpPr/>
          <p:nvPr/>
        </p:nvSpPr>
        <p:spPr bwMode="auto">
          <a:xfrm>
            <a:off x="6915150" y="2333625"/>
            <a:ext cx="6350" cy="781050"/>
          </a:xfrm>
          <a:custGeom>
            <a:avLst/>
            <a:gdLst>
              <a:gd name="T0" fmla="*/ 0 w 4"/>
              <a:gd name="T1" fmla="*/ 0 h 492"/>
              <a:gd name="T2" fmla="*/ 2147483646 w 4"/>
              <a:gd name="T3" fmla="*/ 2147483646 h 492"/>
              <a:gd name="T4" fmla="*/ 0 60000 65536"/>
              <a:gd name="T5" fmla="*/ 0 60000 65536"/>
              <a:gd name="T6" fmla="*/ 0 w 4"/>
              <a:gd name="T7" fmla="*/ 0 h 492"/>
              <a:gd name="T8" fmla="*/ 4 w 4"/>
              <a:gd name="T9" fmla="*/ 492 h 492"/>
            </a:gdLst>
            <a:ahLst/>
            <a:cxnLst>
              <a:cxn ang="T4">
                <a:pos x="T0" y="T1"/>
              </a:cxn>
              <a:cxn ang="T5">
                <a:pos x="T2" y="T3"/>
              </a:cxn>
            </a:cxnLst>
            <a:rect l="T6" t="T7" r="T8" b="T9"/>
            <a:pathLst>
              <a:path w="4" h="492">
                <a:moveTo>
                  <a:pt x="0" y="0"/>
                </a:moveTo>
                <a:lnTo>
                  <a:pt x="4" y="492"/>
                </a:lnTo>
              </a:path>
            </a:pathLst>
          </a:custGeom>
          <a:noFill/>
          <a:ln w="12700">
            <a:solidFill>
              <a:srgbClr val="0000FF"/>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3" name="Group 28"/>
          <p:cNvGrpSpPr/>
          <p:nvPr/>
        </p:nvGrpSpPr>
        <p:grpSpPr bwMode="auto">
          <a:xfrm>
            <a:off x="4572000" y="685800"/>
            <a:ext cx="3790950" cy="2816225"/>
            <a:chOff x="2880" y="432"/>
            <a:chExt cx="2388" cy="1774"/>
          </a:xfrm>
        </p:grpSpPr>
        <p:sp>
          <p:nvSpPr>
            <p:cNvPr id="75835" name="Text Box 29"/>
            <p:cNvSpPr txBox="1">
              <a:spLocks noChangeArrowheads="1"/>
            </p:cNvSpPr>
            <p:nvPr/>
          </p:nvSpPr>
          <p:spPr bwMode="auto">
            <a:xfrm>
              <a:off x="4935" y="1918"/>
              <a:ext cx="3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hlink"/>
                </a:buClr>
                <a:buSzPct val="75000"/>
                <a:buFont typeface="Wingdings" panose="05000000000000000000" pitchFamily="2" charset="2"/>
                <a:buNone/>
              </a:pPr>
              <a:r>
                <a:rPr lang="zh-CN" altLang="en-US" sz="2400" b="1" i="1">
                  <a:solidFill>
                    <a:srgbClr val="CC0000"/>
                  </a:solidFill>
                  <a:latin typeface="Times New Roman" panose="02020603050405020304" pitchFamily="18" charset="0"/>
                  <a:ea typeface="隶书" panose="02010509060101010101" pitchFamily="49" charset="-122"/>
                  <a:sym typeface="Symbol" panose="05050102010706020507" pitchFamily="18" charset="2"/>
                </a:rPr>
                <a:t></a:t>
              </a:r>
              <a:r>
                <a:rPr lang="en-US" altLang="zh-CN" sz="2400" b="1" baseline="-25000">
                  <a:solidFill>
                    <a:srgbClr val="CC0000"/>
                  </a:solidFill>
                  <a:latin typeface="Times New Roman" panose="02020603050405020304" pitchFamily="18" charset="0"/>
                  <a:ea typeface="隶书" panose="02010509060101010101" pitchFamily="49" charset="-122"/>
                  <a:sym typeface="Symbol" panose="05050102010706020507" pitchFamily="18" charset="2"/>
                </a:rPr>
                <a:t>1</a:t>
              </a:r>
              <a:endParaRPr lang="en-US" altLang="zh-CN" sz="2400" b="1">
                <a:solidFill>
                  <a:srgbClr val="CC0000"/>
                </a:solidFill>
                <a:latin typeface="Times New Roman" panose="02020603050405020304" pitchFamily="18" charset="0"/>
                <a:ea typeface="隶书" panose="02010509060101010101" pitchFamily="49" charset="-122"/>
              </a:endParaRPr>
            </a:p>
          </p:txBody>
        </p:sp>
        <p:grpSp>
          <p:nvGrpSpPr>
            <p:cNvPr id="75836" name="Group 30"/>
            <p:cNvGrpSpPr/>
            <p:nvPr/>
          </p:nvGrpSpPr>
          <p:grpSpPr bwMode="auto">
            <a:xfrm>
              <a:off x="3207" y="713"/>
              <a:ext cx="1849" cy="1253"/>
              <a:chOff x="3207" y="713"/>
              <a:chExt cx="1849" cy="1253"/>
            </a:xfrm>
          </p:grpSpPr>
          <p:sp>
            <p:nvSpPr>
              <p:cNvPr id="75838" name="Line 31"/>
              <p:cNvSpPr>
                <a:spLocks noChangeShapeType="1"/>
              </p:cNvSpPr>
              <p:nvPr/>
            </p:nvSpPr>
            <p:spPr bwMode="auto">
              <a:xfrm flipV="1">
                <a:off x="3207" y="713"/>
                <a:ext cx="0" cy="1253"/>
              </a:xfrm>
              <a:prstGeom prst="line">
                <a:avLst/>
              </a:prstGeom>
              <a:noFill/>
              <a:ln w="34925">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5839" name="Line 32"/>
              <p:cNvSpPr>
                <a:spLocks noChangeShapeType="1"/>
              </p:cNvSpPr>
              <p:nvPr/>
            </p:nvSpPr>
            <p:spPr bwMode="auto">
              <a:xfrm>
                <a:off x="3207" y="1966"/>
                <a:ext cx="1849" cy="0"/>
              </a:xfrm>
              <a:prstGeom prst="line">
                <a:avLst/>
              </a:prstGeom>
              <a:noFill/>
              <a:ln w="34925">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75837" name="Rectangle 33"/>
            <p:cNvSpPr>
              <a:spLocks noChangeArrowheads="1"/>
            </p:cNvSpPr>
            <p:nvPr/>
          </p:nvSpPr>
          <p:spPr bwMode="auto">
            <a:xfrm>
              <a:off x="2880" y="432"/>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a:solidFill>
                    <a:srgbClr val="CC3300"/>
                  </a:solidFill>
                  <a:latin typeface="Times New Roman" panose="02020603050405020304" pitchFamily="18" charset="0"/>
                  <a:sym typeface="Symbol" panose="05050102010706020507" pitchFamily="18" charset="2"/>
                </a:rPr>
                <a:t></a:t>
              </a:r>
              <a:r>
                <a:rPr kumimoji="1" lang="en-US" altLang="zh-CN" sz="2400" b="1" baseline="-25000">
                  <a:solidFill>
                    <a:srgbClr val="CC3300"/>
                  </a:solidFill>
                  <a:latin typeface="Times New Roman" panose="02020603050405020304" pitchFamily="18" charset="0"/>
                  <a:sym typeface="Symbol" panose="05050102010706020507" pitchFamily="18" charset="2"/>
                </a:rPr>
                <a:t>1</a:t>
              </a:r>
              <a:r>
                <a:rPr kumimoji="1" lang="en-US" altLang="zh-CN" sz="2400" b="1">
                  <a:solidFill>
                    <a:srgbClr val="CC3300"/>
                  </a:solidFill>
                  <a:latin typeface="Times New Roman" panose="02020603050405020304" pitchFamily="18" charset="0"/>
                  <a:sym typeface="Symbol" panose="05050102010706020507" pitchFamily="18" charset="2"/>
                </a:rPr>
                <a:t>- </a:t>
              </a:r>
              <a:r>
                <a:rPr kumimoji="1" lang="en-US" altLang="zh-CN" sz="2400" b="1" baseline="-25000">
                  <a:solidFill>
                    <a:srgbClr val="CC3300"/>
                  </a:solidFill>
                  <a:latin typeface="Times New Roman" panose="02020603050405020304" pitchFamily="18" charset="0"/>
                  <a:sym typeface="Symbol" panose="05050102010706020507" pitchFamily="18" charset="2"/>
                </a:rPr>
                <a:t>3</a:t>
              </a:r>
              <a:endParaRPr kumimoji="1" lang="en-US" altLang="zh-CN" sz="2400" b="1">
                <a:solidFill>
                  <a:srgbClr val="CC3300"/>
                </a:solidFill>
                <a:latin typeface="Times New Roman" panose="02020603050405020304" pitchFamily="18" charset="0"/>
                <a:sym typeface="Symbol" panose="05050102010706020507" pitchFamily="18" charset="2"/>
              </a:endParaRPr>
            </a:p>
          </p:txBody>
        </p:sp>
      </p:grpSp>
      <p:sp>
        <p:nvSpPr>
          <p:cNvPr id="121890" name="Text Box 34"/>
          <p:cNvSpPr txBox="1">
            <a:spLocks noChangeArrowheads="1"/>
          </p:cNvSpPr>
          <p:nvPr/>
        </p:nvSpPr>
        <p:spPr bwMode="auto">
          <a:xfrm>
            <a:off x="6477000" y="30480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hlink"/>
              </a:buClr>
              <a:buSzPct val="75000"/>
              <a:buFont typeface="Wingdings" panose="05000000000000000000" pitchFamily="2" charset="2"/>
              <a:buNone/>
            </a:pPr>
            <a:r>
              <a:rPr lang="zh-CN" altLang="en-US" sz="2400" b="1" i="1">
                <a:solidFill>
                  <a:srgbClr val="CC0000"/>
                </a:solidFill>
                <a:latin typeface="Times New Roman" panose="02020603050405020304" pitchFamily="18" charset="0"/>
                <a:ea typeface="隶书" panose="02010509060101010101" pitchFamily="49" charset="-122"/>
                <a:sym typeface="Symbol" panose="05050102010706020507" pitchFamily="18" charset="2"/>
              </a:rPr>
              <a:t></a:t>
            </a:r>
            <a:r>
              <a:rPr lang="en-US" altLang="zh-CN" sz="2400" b="1" baseline="-25000">
                <a:solidFill>
                  <a:srgbClr val="CC0000"/>
                </a:solidFill>
                <a:latin typeface="Times New Roman" panose="02020603050405020304" pitchFamily="18" charset="0"/>
                <a:ea typeface="隶书" panose="02010509060101010101" pitchFamily="49" charset="-122"/>
                <a:sym typeface="Symbol" panose="05050102010706020507" pitchFamily="18" charset="2"/>
              </a:rPr>
              <a:t>1</a:t>
            </a:r>
            <a:r>
              <a:rPr lang="en-US" altLang="zh-CN" sz="2000" b="1" i="1">
                <a:solidFill>
                  <a:srgbClr val="CC0000"/>
                </a:solidFill>
                <a:latin typeface="Times New Roman" panose="02020603050405020304" pitchFamily="18" charset="0"/>
                <a:ea typeface="隶书" panose="02010509060101010101" pitchFamily="49" charset="-122"/>
                <a:sym typeface="Symbol" panose="05050102010706020507" pitchFamily="18" charset="2"/>
              </a:rPr>
              <a:t> </a:t>
            </a:r>
            <a:r>
              <a:rPr lang="en-US" altLang="zh-CN" sz="2000" b="1">
                <a:solidFill>
                  <a:srgbClr val="CC0000"/>
                </a:solidFill>
                <a:latin typeface="Times New Roman" panose="02020603050405020304" pitchFamily="18" charset="0"/>
                <a:ea typeface="隶书" panose="02010509060101010101" pitchFamily="49" charset="-122"/>
                <a:sym typeface="Symbol" panose="05050102010706020507" pitchFamily="18" charset="2"/>
              </a:rPr>
              <a:t>=15%</a:t>
            </a:r>
            <a:endParaRPr lang="en-US" altLang="zh-CN" sz="2000" b="1">
              <a:solidFill>
                <a:srgbClr val="CC0000"/>
              </a:solidFill>
              <a:latin typeface="Times New Roman" panose="02020603050405020304" pitchFamily="18" charset="0"/>
              <a:ea typeface="隶书" panose="02010509060101010101" pitchFamily="49" charset="-122"/>
              <a:sym typeface="Symbol" panose="05050102010706020507" pitchFamily="18" charset="2"/>
            </a:endParaRPr>
          </a:p>
        </p:txBody>
      </p:sp>
      <p:sp>
        <p:nvSpPr>
          <p:cNvPr id="121891" name="Rectangle 35"/>
          <p:cNvSpPr>
            <a:spLocks noChangeArrowheads="1"/>
          </p:cNvSpPr>
          <p:nvPr/>
        </p:nvSpPr>
        <p:spPr bwMode="auto">
          <a:xfrm>
            <a:off x="228600" y="1387474"/>
            <a:ext cx="4267200" cy="139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20000"/>
              </a:spcBef>
              <a:buClr>
                <a:schemeClr val="hlink"/>
              </a:buClr>
              <a:buSzPct val="75000"/>
              <a:buFont typeface="Wingdings" panose="05000000000000000000" pitchFamily="2" charset="2"/>
              <a:buChar char="v"/>
            </a:pPr>
            <a:r>
              <a:rPr lang="zh-CN" altLang="en-US" sz="2000" b="1" dirty="0">
                <a:solidFill>
                  <a:srgbClr val="0000FF"/>
                </a:solidFill>
                <a:latin typeface="Times New Roman" panose="02020603050405020304" pitchFamily="18" charset="0"/>
                <a:ea typeface="幼圆" panose="02010509060101010101" pitchFamily="49" charset="-122"/>
              </a:rPr>
              <a:t>分别作围压</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b="1" baseline="-25000"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b="1" dirty="0">
                <a:solidFill>
                  <a:srgbClr val="0000FF"/>
                </a:solidFill>
                <a:latin typeface="Times New Roman" panose="02020603050405020304" pitchFamily="18" charset="0"/>
                <a:ea typeface="幼圆" panose="02010509060101010101" pitchFamily="49" charset="-122"/>
              </a:rPr>
              <a:t>为</a:t>
            </a:r>
            <a:r>
              <a:rPr lang="en-US" altLang="zh-CN" sz="2000" b="1" dirty="0">
                <a:solidFill>
                  <a:srgbClr val="0000FF"/>
                </a:solidFill>
                <a:latin typeface="Times New Roman" panose="02020603050405020304" pitchFamily="18" charset="0"/>
                <a:ea typeface="幼圆" panose="02010509060101010101" pitchFamily="49" charset="-122"/>
              </a:rPr>
              <a:t>100 </a:t>
            </a:r>
            <a:r>
              <a:rPr lang="en-US" altLang="zh-CN" sz="2000" b="1" dirty="0" err="1">
                <a:solidFill>
                  <a:srgbClr val="0000FF"/>
                </a:solidFill>
                <a:latin typeface="Times New Roman" panose="02020603050405020304" pitchFamily="18" charset="0"/>
                <a:ea typeface="幼圆" panose="02010509060101010101" pitchFamily="49" charset="-122"/>
                <a:sym typeface="Symbol" panose="05050102010706020507" pitchFamily="18" charset="2"/>
              </a:rPr>
              <a:t>kPa</a:t>
            </a:r>
            <a:r>
              <a:rPr lang="en-US" altLang="zh-CN" sz="2000" b="1" dirty="0">
                <a:solidFill>
                  <a:srgbClr val="0000FF"/>
                </a:solidFill>
                <a:latin typeface="Times New Roman" panose="02020603050405020304" pitchFamily="18" charset="0"/>
                <a:ea typeface="幼圆" panose="02010509060101010101" pitchFamily="49" charset="-122"/>
              </a:rPr>
              <a:t> </a:t>
            </a:r>
            <a:r>
              <a:rPr lang="zh-CN" altLang="en-US" sz="2000" b="1" dirty="0">
                <a:solidFill>
                  <a:srgbClr val="0000FF"/>
                </a:solidFill>
                <a:latin typeface="Times New Roman" panose="02020603050405020304" pitchFamily="18" charset="0"/>
                <a:ea typeface="幼圆" panose="02010509060101010101" pitchFamily="49" charset="-122"/>
              </a:rPr>
              <a:t>、</a:t>
            </a:r>
            <a:r>
              <a:rPr lang="en-US" altLang="zh-CN" sz="2000" b="1" dirty="0">
                <a:solidFill>
                  <a:srgbClr val="0000FF"/>
                </a:solidFill>
                <a:latin typeface="Times New Roman" panose="02020603050405020304" pitchFamily="18" charset="0"/>
                <a:ea typeface="幼圆" panose="02010509060101010101" pitchFamily="49" charset="-122"/>
              </a:rPr>
              <a:t>200 </a:t>
            </a:r>
            <a:r>
              <a:rPr lang="en-US" altLang="zh-CN" sz="2000" b="1" dirty="0" err="1">
                <a:solidFill>
                  <a:srgbClr val="0000FF"/>
                </a:solidFill>
                <a:latin typeface="Times New Roman" panose="02020603050405020304" pitchFamily="18" charset="0"/>
                <a:ea typeface="幼圆" panose="02010509060101010101" pitchFamily="49" charset="-122"/>
                <a:sym typeface="Symbol" panose="05050102010706020507" pitchFamily="18" charset="2"/>
              </a:rPr>
              <a:t>kPa</a:t>
            </a:r>
            <a:r>
              <a:rPr lang="en-US" altLang="zh-CN" sz="2000" b="1" dirty="0">
                <a:solidFill>
                  <a:srgbClr val="0000FF"/>
                </a:solidFill>
                <a:latin typeface="Times New Roman" panose="02020603050405020304" pitchFamily="18" charset="0"/>
                <a:ea typeface="幼圆" panose="02010509060101010101" pitchFamily="49" charset="-122"/>
              </a:rPr>
              <a:t> </a:t>
            </a:r>
            <a:r>
              <a:rPr lang="zh-CN" altLang="en-US" sz="2000" b="1" dirty="0">
                <a:solidFill>
                  <a:srgbClr val="0000FF"/>
                </a:solidFill>
                <a:latin typeface="Times New Roman" panose="02020603050405020304" pitchFamily="18" charset="0"/>
                <a:ea typeface="幼圆" panose="02010509060101010101" pitchFamily="49" charset="-122"/>
              </a:rPr>
              <a:t>、</a:t>
            </a:r>
            <a:r>
              <a:rPr lang="en-US" altLang="zh-CN" sz="2000" b="1" dirty="0">
                <a:solidFill>
                  <a:srgbClr val="0000FF"/>
                </a:solidFill>
                <a:latin typeface="Times New Roman" panose="02020603050405020304" pitchFamily="18" charset="0"/>
                <a:ea typeface="幼圆" panose="02010509060101010101" pitchFamily="49" charset="-122"/>
              </a:rPr>
              <a:t>300 </a:t>
            </a:r>
            <a:r>
              <a:rPr lang="en-US" altLang="zh-CN" sz="2000" b="1" dirty="0" err="1">
                <a:solidFill>
                  <a:srgbClr val="0000FF"/>
                </a:solidFill>
                <a:latin typeface="Times New Roman" panose="02020603050405020304" pitchFamily="18" charset="0"/>
                <a:ea typeface="幼圆" panose="02010509060101010101" pitchFamily="49" charset="-122"/>
                <a:sym typeface="Symbol" panose="05050102010706020507" pitchFamily="18" charset="2"/>
              </a:rPr>
              <a:t>kPa</a:t>
            </a:r>
            <a:r>
              <a:rPr lang="zh-CN" altLang="en-US" sz="2000" b="1" dirty="0">
                <a:solidFill>
                  <a:srgbClr val="0000FF"/>
                </a:solidFill>
                <a:latin typeface="Times New Roman" panose="02020603050405020304" pitchFamily="18" charset="0"/>
                <a:ea typeface="幼圆" panose="02010509060101010101" pitchFamily="49" charset="-122"/>
              </a:rPr>
              <a:t>的三轴试验，得到破坏时相应的（</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en-US" altLang="zh-CN" sz="2000" b="1" baseline="-25000" dirty="0">
                <a:solidFill>
                  <a:srgbClr val="0000FF"/>
                </a:solidFill>
                <a:latin typeface="Times New Roman" panose="02020603050405020304" pitchFamily="18" charset="0"/>
                <a:ea typeface="幼圆" panose="02010509060101010101" pitchFamily="49" charset="-122"/>
                <a:sym typeface="Symbol" panose="05050102010706020507" pitchFamily="18" charset="2"/>
              </a:rPr>
              <a:t>1</a:t>
            </a:r>
            <a:r>
              <a:rPr lang="en-US" altLang="zh-CN" sz="2000" b="1" dirty="0">
                <a:solidFill>
                  <a:srgbClr val="0000FF"/>
                </a:solidFill>
                <a:latin typeface="Times New Roman" panose="02020603050405020304" pitchFamily="18" charset="0"/>
                <a:ea typeface="幼圆" panose="02010509060101010101" pitchFamily="49" charset="-122"/>
              </a:rPr>
              <a:t>-</a:t>
            </a:r>
            <a:r>
              <a:rPr lang="en-US" altLang="zh-CN"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en-US" altLang="zh-CN" sz="2000" b="1" baseline="-25000"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en-US" altLang="zh-CN"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en-US" altLang="zh-CN" sz="2000" b="1" baseline="-25000" dirty="0">
                <a:solidFill>
                  <a:srgbClr val="0000FF"/>
                </a:solidFill>
                <a:latin typeface="Times New Roman" panose="02020603050405020304" pitchFamily="18" charset="0"/>
                <a:ea typeface="幼圆" panose="02010509060101010101" pitchFamily="49" charset="-122"/>
                <a:sym typeface="Symbol" panose="05050102010706020507" pitchFamily="18" charset="2"/>
              </a:rPr>
              <a:t>f</a:t>
            </a:r>
            <a:endParaRPr lang="en-US" altLang="zh-CN" sz="2000" b="1" baseline="-25000" dirty="0">
              <a:solidFill>
                <a:srgbClr val="0000FF"/>
              </a:solidFill>
              <a:latin typeface="Times New Roman" panose="02020603050405020304" pitchFamily="18" charset="0"/>
              <a:ea typeface="幼圆" panose="02010509060101010101" pitchFamily="49" charset="-122"/>
              <a:sym typeface="Symbol" panose="05050102010706020507" pitchFamily="18" charset="2"/>
            </a:endParaRPr>
          </a:p>
        </p:txBody>
      </p:sp>
      <p:sp>
        <p:nvSpPr>
          <p:cNvPr id="121892" name="Rectangle 36"/>
          <p:cNvSpPr>
            <a:spLocks noChangeArrowheads="1"/>
          </p:cNvSpPr>
          <p:nvPr/>
        </p:nvSpPr>
        <p:spPr bwMode="auto">
          <a:xfrm>
            <a:off x="297657" y="3121025"/>
            <a:ext cx="4191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20000"/>
              </a:spcBef>
              <a:buClr>
                <a:schemeClr val="hlink"/>
              </a:buClr>
              <a:buSzPct val="75000"/>
              <a:buFont typeface="Wingdings" panose="05000000000000000000" pitchFamily="2" charset="2"/>
              <a:buChar char="v"/>
            </a:pP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绘制三个破坏状态的应力莫尔圆，画出它们的公切线</a:t>
            </a:r>
            <a:r>
              <a:rPr lang="en-US" altLang="zh-CN"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强度包线，得到强度指标 </a:t>
            </a:r>
            <a:r>
              <a:rPr lang="en-US" altLang="zh-CN"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c </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与 </a:t>
            </a:r>
            <a:r>
              <a:rPr kumimoji="1"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 </a:t>
            </a:r>
            <a:endPar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endParaRPr>
          </a:p>
        </p:txBody>
      </p:sp>
      <p:sp>
        <p:nvSpPr>
          <p:cNvPr id="121895" name="Text Box 39"/>
          <p:cNvSpPr txBox="1">
            <a:spLocks noChangeArrowheads="1"/>
          </p:cNvSpPr>
          <p:nvPr/>
        </p:nvSpPr>
        <p:spPr bwMode="auto">
          <a:xfrm>
            <a:off x="729369" y="860578"/>
            <a:ext cx="2012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30000"/>
              </a:spcBef>
            </a:pPr>
            <a:r>
              <a:rPr lang="en-US" altLang="zh-CN" sz="2400" b="1" dirty="0">
                <a:solidFill>
                  <a:srgbClr val="800000"/>
                </a:solidFill>
                <a:latin typeface="幼圆" panose="02010509060101010101" pitchFamily="49" charset="-122"/>
                <a:ea typeface="幼圆" panose="02010509060101010101" pitchFamily="49" charset="-122"/>
              </a:rPr>
              <a:t>2</a:t>
            </a:r>
            <a:r>
              <a:rPr lang="zh-CN" altLang="en-US" sz="2400" b="1" dirty="0">
                <a:solidFill>
                  <a:srgbClr val="800000"/>
                </a:solidFill>
                <a:latin typeface="幼圆" panose="02010509060101010101" pitchFamily="49" charset="-122"/>
                <a:ea typeface="幼圆" panose="02010509060101010101" pitchFamily="49" charset="-122"/>
              </a:rPr>
              <a:t>、强度包线</a:t>
            </a:r>
            <a:endParaRPr lang="zh-CN" altLang="en-US" sz="2400" b="1" dirty="0">
              <a:solidFill>
                <a:srgbClr val="800000"/>
              </a:solidFill>
              <a:latin typeface="幼圆" panose="02010509060101010101" pitchFamily="49" charset="-122"/>
              <a:ea typeface="幼圆" panose="02010509060101010101" pitchFamily="49" charset="-122"/>
            </a:endParaRPr>
          </a:p>
        </p:txBody>
      </p:sp>
      <p:sp>
        <p:nvSpPr>
          <p:cNvPr id="68" name="Rectangle 6"/>
          <p:cNvSpPr>
            <a:spLocks noChangeArrowheads="1"/>
          </p:cNvSpPr>
          <p:nvPr/>
        </p:nvSpPr>
        <p:spPr bwMode="auto">
          <a:xfrm>
            <a:off x="0" y="-4771"/>
            <a:ext cx="480060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§5.5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饱和黏性土的抗剪强度</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1895"/>
                                        </p:tgtEl>
                                        <p:attrNameLst>
                                          <p:attrName>style.visibility</p:attrName>
                                        </p:attrNameLst>
                                      </p:cBhvr>
                                      <p:to>
                                        <p:strVal val="visible"/>
                                      </p:to>
                                    </p:set>
                                    <p:animEffect transition="in" filter="wipe(left)">
                                      <p:cBhvr>
                                        <p:cTn id="7" dur="500"/>
                                        <p:tgtEl>
                                          <p:spTgt spid="12189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1891"/>
                                        </p:tgtEl>
                                        <p:attrNameLst>
                                          <p:attrName>style.visibility</p:attrName>
                                        </p:attrNameLst>
                                      </p:cBhvr>
                                      <p:to>
                                        <p:strVal val="visible"/>
                                      </p:to>
                                    </p:set>
                                    <p:anim calcmode="discrete" valueType="clr">
                                      <p:cBhvr override="childStyle">
                                        <p:cTn id="12" dur="80"/>
                                        <p:tgtEl>
                                          <p:spTgt spid="12189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1891"/>
                                        </p:tgtEl>
                                        <p:attrNameLst>
                                          <p:attrName>fillcolor</p:attrName>
                                        </p:attrNameLst>
                                      </p:cBhvr>
                                      <p:tavLst>
                                        <p:tav tm="0">
                                          <p:val>
                                            <p:clrVal>
                                              <a:schemeClr val="accent2"/>
                                            </p:clrVal>
                                          </p:val>
                                        </p:tav>
                                        <p:tav tm="50000">
                                          <p:val>
                                            <p:clrVal>
                                              <a:schemeClr val="hlink"/>
                                            </p:clrVal>
                                          </p:val>
                                        </p:tav>
                                      </p:tavLst>
                                    </p:anim>
                                    <p:set>
                                      <p:cBhvr>
                                        <p:cTn id="14" dur="80"/>
                                        <p:tgtEl>
                                          <p:spTgt spid="12189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1881"/>
                                        </p:tgtEl>
                                        <p:attrNameLst>
                                          <p:attrName>style.visibility</p:attrName>
                                        </p:attrNameLst>
                                      </p:cBhvr>
                                      <p:to>
                                        <p:strVal val="visible"/>
                                      </p:to>
                                    </p:set>
                                    <p:animEffect transition="in" filter="wipe(left)">
                                      <p:cBhvr>
                                        <p:cTn id="25" dur="500"/>
                                        <p:tgtEl>
                                          <p:spTgt spid="121881"/>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21883"/>
                                        </p:tgtEl>
                                        <p:attrNameLst>
                                          <p:attrName>style.visibility</p:attrName>
                                        </p:attrNameLst>
                                      </p:cBhvr>
                                      <p:to>
                                        <p:strVal val="visible"/>
                                      </p:to>
                                    </p:set>
                                    <p:animEffect transition="in" filter="wipe(up)">
                                      <p:cBhvr>
                                        <p:cTn id="29" dur="500"/>
                                        <p:tgtEl>
                                          <p:spTgt spid="121883"/>
                                        </p:tgtEl>
                                      </p:cBhvr>
                                    </p:animEffect>
                                  </p:childTnLst>
                                </p:cTn>
                              </p:par>
                            </p:childTnLst>
                          </p:cTn>
                        </p:par>
                        <p:par>
                          <p:cTn id="30" fill="hold">
                            <p:stCondLst>
                              <p:cond delay="1000"/>
                            </p:stCondLst>
                            <p:childTnLst>
                              <p:par>
                                <p:cTn id="31" presetID="12" presetClass="entr" presetSubtype="1" fill="hold" grpId="0" nodeType="afterEffect">
                                  <p:stCondLst>
                                    <p:cond delay="0"/>
                                  </p:stCondLst>
                                  <p:childTnLst>
                                    <p:set>
                                      <p:cBhvr>
                                        <p:cTn id="32" dur="1" fill="hold">
                                          <p:stCondLst>
                                            <p:cond delay="0"/>
                                          </p:stCondLst>
                                        </p:cTn>
                                        <p:tgtEl>
                                          <p:spTgt spid="121890"/>
                                        </p:tgtEl>
                                        <p:attrNameLst>
                                          <p:attrName>style.visibility</p:attrName>
                                        </p:attrNameLst>
                                      </p:cBhvr>
                                      <p:to>
                                        <p:strVal val="visible"/>
                                      </p:to>
                                    </p:set>
                                    <p:animEffect transition="in" filter="slide(fromTop)">
                                      <p:cBhvr>
                                        <p:cTn id="33" dur="500"/>
                                        <p:tgtEl>
                                          <p:spTgt spid="12189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21880"/>
                                        </p:tgtEl>
                                        <p:attrNameLst>
                                          <p:attrName>style.visibility</p:attrName>
                                        </p:attrNameLst>
                                      </p:cBhvr>
                                      <p:to>
                                        <p:strVal val="visible"/>
                                      </p:to>
                                    </p:set>
                                    <p:animEffect transition="in" filter="wipe(left)">
                                      <p:cBhvr>
                                        <p:cTn id="38" dur="500"/>
                                        <p:tgtEl>
                                          <p:spTgt spid="121880"/>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121882"/>
                                        </p:tgtEl>
                                        <p:attrNameLst>
                                          <p:attrName>style.visibility</p:attrName>
                                        </p:attrNameLst>
                                      </p:cBhvr>
                                      <p:to>
                                        <p:strVal val="visible"/>
                                      </p:to>
                                    </p:set>
                                    <p:animEffect transition="in" filter="wipe(up)">
                                      <p:cBhvr>
                                        <p:cTn id="42" dur="500"/>
                                        <p:tgtEl>
                                          <p:spTgt spid="121882"/>
                                        </p:tgtEl>
                                      </p:cBhvr>
                                    </p:animEffec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121892"/>
                                        </p:tgtEl>
                                        <p:attrNameLst>
                                          <p:attrName>style.visibility</p:attrName>
                                        </p:attrNameLst>
                                      </p:cBhvr>
                                      <p:to>
                                        <p:strVal val="visible"/>
                                      </p:to>
                                    </p:set>
                                    <p:anim calcmode="discrete" valueType="clr">
                                      <p:cBhvr override="childStyle">
                                        <p:cTn id="47" dur="80"/>
                                        <p:tgtEl>
                                          <p:spTgt spid="121892"/>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21892"/>
                                        </p:tgtEl>
                                        <p:attrNameLst>
                                          <p:attrName>fillcolor</p:attrName>
                                        </p:attrNameLst>
                                      </p:cBhvr>
                                      <p:tavLst>
                                        <p:tav tm="0">
                                          <p:val>
                                            <p:clrVal>
                                              <a:schemeClr val="accent2"/>
                                            </p:clrVal>
                                          </p:val>
                                        </p:tav>
                                        <p:tav tm="50000">
                                          <p:val>
                                            <p:clrVal>
                                              <a:schemeClr val="hlink"/>
                                            </p:clrVal>
                                          </p:val>
                                        </p:tav>
                                      </p:tavLst>
                                    </p:anim>
                                    <p:set>
                                      <p:cBhvr>
                                        <p:cTn id="49" dur="80"/>
                                        <p:tgtEl>
                                          <p:spTgt spid="121892"/>
                                        </p:tgtEl>
                                        <p:attrNameLst>
                                          <p:attrName>fill.type</p:attrName>
                                        </p:attrNameLst>
                                      </p:cBhvr>
                                      <p:to>
                                        <p:strVal val="solid"/>
                                      </p:to>
                                    </p:set>
                                  </p:childTnLst>
                                </p:cTn>
                              </p:par>
                            </p:childTnLst>
                          </p:cTn>
                        </p:par>
                        <p:par>
                          <p:cTn id="50" fill="hold">
                            <p:stCondLst>
                              <p:cond delay="1759"/>
                            </p:stCondLst>
                            <p:childTnLst>
                              <p:par>
                                <p:cTn id="51" presetID="5" presetClass="entr" presetSubtype="10"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checkerboard(across)">
                                      <p:cBhvr>
                                        <p:cTn id="53" dur="500"/>
                                        <p:tgtEl>
                                          <p:spTgt spid="2"/>
                                        </p:tgtEl>
                                      </p:cBhvr>
                                    </p:animEffect>
                                  </p:childTnLst>
                                </p:cTn>
                              </p:par>
                            </p:childTnLst>
                          </p:cTn>
                        </p:par>
                        <p:par>
                          <p:cTn id="54" fill="hold">
                            <p:stCondLst>
                              <p:cond delay="2259"/>
                            </p:stCondLst>
                            <p:childTnLst>
                              <p:par>
                                <p:cTn id="55" presetID="9" presetClass="entr" presetSubtype="0" fill="hold" grpId="0" nodeType="afterEffect">
                                  <p:stCondLst>
                                    <p:cond delay="0"/>
                                  </p:stCondLst>
                                  <p:childTnLst>
                                    <p:set>
                                      <p:cBhvr>
                                        <p:cTn id="56" dur="1" fill="hold">
                                          <p:stCondLst>
                                            <p:cond delay="0"/>
                                          </p:stCondLst>
                                        </p:cTn>
                                        <p:tgtEl>
                                          <p:spTgt spid="121859"/>
                                        </p:tgtEl>
                                        <p:attrNameLst>
                                          <p:attrName>style.visibility</p:attrName>
                                        </p:attrNameLst>
                                      </p:cBhvr>
                                      <p:to>
                                        <p:strVal val="visible"/>
                                      </p:to>
                                    </p:set>
                                    <p:animEffect transition="in" filter="dissolve">
                                      <p:cBhvr>
                                        <p:cTn id="57" dur="500"/>
                                        <p:tgtEl>
                                          <p:spTgt spid="121859"/>
                                        </p:tgtEl>
                                      </p:cBhvr>
                                    </p:animEffect>
                                  </p:childTnLst>
                                </p:cTn>
                              </p:par>
                            </p:childTnLst>
                          </p:cTn>
                        </p:par>
                        <p:par>
                          <p:cTn id="58" fill="hold">
                            <p:stCondLst>
                              <p:cond delay="2759"/>
                            </p:stCondLst>
                            <p:childTnLst>
                              <p:par>
                                <p:cTn id="59" presetID="9" presetClass="entr" presetSubtype="0" fill="hold" nodeType="afterEffect">
                                  <p:stCondLst>
                                    <p:cond delay="0"/>
                                  </p:stCondLst>
                                  <p:childTnLst>
                                    <p:set>
                                      <p:cBhvr>
                                        <p:cTn id="60" dur="1" fill="hold">
                                          <p:stCondLst>
                                            <p:cond delay="0"/>
                                          </p:stCondLst>
                                        </p:cTn>
                                        <p:tgtEl>
                                          <p:spTgt spid="121869"/>
                                        </p:tgtEl>
                                        <p:attrNameLst>
                                          <p:attrName>style.visibility</p:attrName>
                                        </p:attrNameLst>
                                      </p:cBhvr>
                                      <p:to>
                                        <p:strVal val="visible"/>
                                      </p:to>
                                    </p:set>
                                    <p:animEffect transition="in" filter="dissolve">
                                      <p:cBhvr>
                                        <p:cTn id="61" dur="500"/>
                                        <p:tgtEl>
                                          <p:spTgt spid="121869"/>
                                        </p:tgtEl>
                                      </p:cBhvr>
                                    </p:animEffect>
                                  </p:childTnLst>
                                </p:cTn>
                              </p:par>
                            </p:childTnLst>
                          </p:cTn>
                        </p:par>
                        <p:par>
                          <p:cTn id="62" fill="hold">
                            <p:stCondLst>
                              <p:cond delay="3259"/>
                            </p:stCondLst>
                            <p:childTnLst>
                              <p:par>
                                <p:cTn id="63" presetID="9" presetClass="entr" presetSubtype="0" fill="hold" nodeType="afterEffect">
                                  <p:stCondLst>
                                    <p:cond delay="0"/>
                                  </p:stCondLst>
                                  <p:childTnLst>
                                    <p:set>
                                      <p:cBhvr>
                                        <p:cTn id="64" dur="1" fill="hold">
                                          <p:stCondLst>
                                            <p:cond delay="0"/>
                                          </p:stCondLst>
                                        </p:cTn>
                                        <p:tgtEl>
                                          <p:spTgt spid="121873"/>
                                        </p:tgtEl>
                                        <p:attrNameLst>
                                          <p:attrName>style.visibility</p:attrName>
                                        </p:attrNameLst>
                                      </p:cBhvr>
                                      <p:to>
                                        <p:strVal val="visible"/>
                                      </p:to>
                                    </p:set>
                                    <p:animEffect transition="in" filter="dissolve">
                                      <p:cBhvr>
                                        <p:cTn id="65" dur="500"/>
                                        <p:tgtEl>
                                          <p:spTgt spid="121873"/>
                                        </p:tgtEl>
                                      </p:cBhvr>
                                    </p:animEffect>
                                  </p:childTnLst>
                                </p:cTn>
                              </p:par>
                            </p:childTnLst>
                          </p:cTn>
                        </p:par>
                        <p:par>
                          <p:cTn id="66" fill="hold">
                            <p:stCondLst>
                              <p:cond delay="3759"/>
                            </p:stCondLst>
                            <p:childTnLst>
                              <p:par>
                                <p:cTn id="67" presetID="16" presetClass="entr" presetSubtype="37" fill="hold" nodeType="afterEffect">
                                  <p:stCondLst>
                                    <p:cond delay="0"/>
                                  </p:stCondLst>
                                  <p:childTnLst>
                                    <p:set>
                                      <p:cBhvr>
                                        <p:cTn id="68" dur="1" fill="hold">
                                          <p:stCondLst>
                                            <p:cond delay="0"/>
                                          </p:stCondLst>
                                        </p:cTn>
                                        <p:tgtEl>
                                          <p:spTgt spid="121870"/>
                                        </p:tgtEl>
                                        <p:attrNameLst>
                                          <p:attrName>style.visibility</p:attrName>
                                        </p:attrNameLst>
                                      </p:cBhvr>
                                      <p:to>
                                        <p:strVal val="visible"/>
                                      </p:to>
                                    </p:set>
                                    <p:animEffect transition="in" filter="barn(outVertical)">
                                      <p:cBhvr>
                                        <p:cTn id="69" dur="500"/>
                                        <p:tgtEl>
                                          <p:spTgt spid="121870"/>
                                        </p:tgtEl>
                                      </p:cBhvr>
                                    </p:animEffect>
                                  </p:childTnLst>
                                </p:cTn>
                              </p:par>
                            </p:childTnLst>
                          </p:cTn>
                        </p:par>
                        <p:par>
                          <p:cTn id="70" fill="hold">
                            <p:stCondLst>
                              <p:cond delay="4259"/>
                            </p:stCondLst>
                            <p:childTnLst>
                              <p:par>
                                <p:cTn id="71" presetID="12" presetClass="entr" presetSubtype="4" fill="hold" grpId="0" nodeType="afterEffect">
                                  <p:stCondLst>
                                    <p:cond delay="0"/>
                                  </p:stCondLst>
                                  <p:childTnLst>
                                    <p:set>
                                      <p:cBhvr>
                                        <p:cTn id="72" dur="1" fill="hold">
                                          <p:stCondLst>
                                            <p:cond delay="0"/>
                                          </p:stCondLst>
                                        </p:cTn>
                                        <p:tgtEl>
                                          <p:spTgt spid="121871"/>
                                        </p:tgtEl>
                                        <p:attrNameLst>
                                          <p:attrName>style.visibility</p:attrName>
                                        </p:attrNameLst>
                                      </p:cBhvr>
                                      <p:to>
                                        <p:strVal val="visible"/>
                                      </p:to>
                                    </p:set>
                                    <p:animEffect transition="in" filter="slide(fromBottom)">
                                      <p:cBhvr>
                                        <p:cTn id="73" dur="500"/>
                                        <p:tgtEl>
                                          <p:spTgt spid="121871"/>
                                        </p:tgtEl>
                                      </p:cBhvr>
                                    </p:animEffect>
                                  </p:childTnLst>
                                </p:cTn>
                              </p:par>
                            </p:childTnLst>
                          </p:cTn>
                        </p:par>
                        <p:par>
                          <p:cTn id="74" fill="hold">
                            <p:stCondLst>
                              <p:cond delay="4759"/>
                            </p:stCondLst>
                            <p:childTnLst>
                              <p:par>
                                <p:cTn id="75" presetID="5" presetClass="entr" presetSubtype="10" fill="hold" grpId="0" nodeType="afterEffect">
                                  <p:stCondLst>
                                    <p:cond delay="0"/>
                                  </p:stCondLst>
                                  <p:childTnLst>
                                    <p:set>
                                      <p:cBhvr>
                                        <p:cTn id="76" dur="1" fill="hold">
                                          <p:stCondLst>
                                            <p:cond delay="0"/>
                                          </p:stCondLst>
                                        </p:cTn>
                                        <p:tgtEl>
                                          <p:spTgt spid="121860"/>
                                        </p:tgtEl>
                                        <p:attrNameLst>
                                          <p:attrName>style.visibility</p:attrName>
                                        </p:attrNameLst>
                                      </p:cBhvr>
                                      <p:to>
                                        <p:strVal val="visible"/>
                                      </p:to>
                                    </p:set>
                                    <p:animEffect transition="in" filter="checkerboard(across)">
                                      <p:cBhvr>
                                        <p:cTn id="77" dur="500"/>
                                        <p:tgtEl>
                                          <p:spTgt spid="121860"/>
                                        </p:tgtEl>
                                      </p:cBhvr>
                                    </p:animEffect>
                                  </p:childTnLst>
                                </p:cTn>
                              </p:par>
                            </p:childTnLst>
                          </p:cTn>
                        </p:par>
                        <p:par>
                          <p:cTn id="78" fill="hold">
                            <p:stCondLst>
                              <p:cond delay="5259"/>
                            </p:stCondLst>
                            <p:childTnLst>
                              <p:par>
                                <p:cTn id="79" presetID="9" presetClass="entr" presetSubtype="0" fill="hold" grpId="0" nodeType="afterEffect">
                                  <p:stCondLst>
                                    <p:cond delay="0"/>
                                  </p:stCondLst>
                                  <p:childTnLst>
                                    <p:set>
                                      <p:cBhvr>
                                        <p:cTn id="80" dur="1" fill="hold">
                                          <p:stCondLst>
                                            <p:cond delay="0"/>
                                          </p:stCondLst>
                                        </p:cTn>
                                        <p:tgtEl>
                                          <p:spTgt spid="121861"/>
                                        </p:tgtEl>
                                        <p:attrNameLst>
                                          <p:attrName>style.visibility</p:attrName>
                                        </p:attrNameLst>
                                      </p:cBhvr>
                                      <p:to>
                                        <p:strVal val="visible"/>
                                      </p:to>
                                    </p:set>
                                    <p:animEffect transition="in" filter="dissolve">
                                      <p:cBhvr>
                                        <p:cTn id="81" dur="500"/>
                                        <p:tgtEl>
                                          <p:spTgt spid="121861"/>
                                        </p:tgtEl>
                                      </p:cBhvr>
                                    </p:animEffect>
                                  </p:childTnLst>
                                </p:cTn>
                              </p:par>
                            </p:childTnLst>
                          </p:cTn>
                        </p:par>
                        <p:par>
                          <p:cTn id="82" fill="hold">
                            <p:stCondLst>
                              <p:cond delay="5759"/>
                            </p:stCondLst>
                            <p:childTnLst>
                              <p:par>
                                <p:cTn id="83" presetID="17" presetClass="entr" presetSubtype="1" fill="hold" nodeType="afterEffect">
                                  <p:stCondLst>
                                    <p:cond delay="0"/>
                                  </p:stCondLst>
                                  <p:childTnLst>
                                    <p:set>
                                      <p:cBhvr>
                                        <p:cTn id="84" dur="1" fill="hold">
                                          <p:stCondLst>
                                            <p:cond delay="0"/>
                                          </p:stCondLst>
                                        </p:cTn>
                                        <p:tgtEl>
                                          <p:spTgt spid="121862"/>
                                        </p:tgtEl>
                                        <p:attrNameLst>
                                          <p:attrName>style.visibility</p:attrName>
                                        </p:attrNameLst>
                                      </p:cBhvr>
                                      <p:to>
                                        <p:strVal val="visible"/>
                                      </p:to>
                                    </p:set>
                                    <p:anim calcmode="lin" valueType="num">
                                      <p:cBhvr>
                                        <p:cTn id="85" dur="500" fill="hold"/>
                                        <p:tgtEl>
                                          <p:spTgt spid="121862"/>
                                        </p:tgtEl>
                                        <p:attrNameLst>
                                          <p:attrName>ppt_x</p:attrName>
                                        </p:attrNameLst>
                                      </p:cBhvr>
                                      <p:tavLst>
                                        <p:tav tm="0">
                                          <p:val>
                                            <p:strVal val="#ppt_x"/>
                                          </p:val>
                                        </p:tav>
                                        <p:tav tm="100000">
                                          <p:val>
                                            <p:strVal val="#ppt_x"/>
                                          </p:val>
                                        </p:tav>
                                      </p:tavLst>
                                    </p:anim>
                                    <p:anim calcmode="lin" valueType="num">
                                      <p:cBhvr>
                                        <p:cTn id="86" dur="500" fill="hold"/>
                                        <p:tgtEl>
                                          <p:spTgt spid="121862"/>
                                        </p:tgtEl>
                                        <p:attrNameLst>
                                          <p:attrName>ppt_y</p:attrName>
                                        </p:attrNameLst>
                                      </p:cBhvr>
                                      <p:tavLst>
                                        <p:tav tm="0">
                                          <p:val>
                                            <p:strVal val="#ppt_y-#ppt_h/2"/>
                                          </p:val>
                                        </p:tav>
                                        <p:tav tm="100000">
                                          <p:val>
                                            <p:strVal val="#ppt_y"/>
                                          </p:val>
                                        </p:tav>
                                      </p:tavLst>
                                    </p:anim>
                                    <p:anim calcmode="lin" valueType="num">
                                      <p:cBhvr>
                                        <p:cTn id="87" dur="500" fill="hold"/>
                                        <p:tgtEl>
                                          <p:spTgt spid="121862"/>
                                        </p:tgtEl>
                                        <p:attrNameLst>
                                          <p:attrName>ppt_w</p:attrName>
                                        </p:attrNameLst>
                                      </p:cBhvr>
                                      <p:tavLst>
                                        <p:tav tm="0">
                                          <p:val>
                                            <p:strVal val="#ppt_w"/>
                                          </p:val>
                                        </p:tav>
                                        <p:tav tm="100000">
                                          <p:val>
                                            <p:strVal val="#ppt_w"/>
                                          </p:val>
                                        </p:tav>
                                      </p:tavLst>
                                    </p:anim>
                                    <p:anim calcmode="lin" valueType="num">
                                      <p:cBhvr>
                                        <p:cTn id="88" dur="500" fill="hold"/>
                                        <p:tgtEl>
                                          <p:spTgt spid="121862"/>
                                        </p:tgtEl>
                                        <p:attrNameLst>
                                          <p:attrName>ppt_h</p:attrName>
                                        </p:attrNameLst>
                                      </p:cBhvr>
                                      <p:tavLst>
                                        <p:tav tm="0">
                                          <p:val>
                                            <p:fltVal val="0"/>
                                          </p:val>
                                        </p:tav>
                                        <p:tav tm="100000">
                                          <p:val>
                                            <p:strVal val="#ppt_h"/>
                                          </p:val>
                                        </p:tav>
                                      </p:tavLst>
                                    </p:anim>
                                  </p:childTnLst>
                                </p:cTn>
                              </p:par>
                            </p:childTnLst>
                          </p:cTn>
                        </p:par>
                        <p:par>
                          <p:cTn id="89" fill="hold">
                            <p:stCondLst>
                              <p:cond delay="6259"/>
                            </p:stCondLst>
                            <p:childTnLst>
                              <p:par>
                                <p:cTn id="90" presetID="17" presetClass="entr" presetSubtype="1" fill="hold" nodeType="afterEffect">
                                  <p:stCondLst>
                                    <p:cond delay="0"/>
                                  </p:stCondLst>
                                  <p:childTnLst>
                                    <p:set>
                                      <p:cBhvr>
                                        <p:cTn id="91" dur="1" fill="hold">
                                          <p:stCondLst>
                                            <p:cond delay="0"/>
                                          </p:stCondLst>
                                        </p:cTn>
                                        <p:tgtEl>
                                          <p:spTgt spid="121872"/>
                                        </p:tgtEl>
                                        <p:attrNameLst>
                                          <p:attrName>style.visibility</p:attrName>
                                        </p:attrNameLst>
                                      </p:cBhvr>
                                      <p:to>
                                        <p:strVal val="visible"/>
                                      </p:to>
                                    </p:set>
                                    <p:anim calcmode="lin" valueType="num">
                                      <p:cBhvr>
                                        <p:cTn id="92" dur="500" fill="hold"/>
                                        <p:tgtEl>
                                          <p:spTgt spid="121872"/>
                                        </p:tgtEl>
                                        <p:attrNameLst>
                                          <p:attrName>ppt_x</p:attrName>
                                        </p:attrNameLst>
                                      </p:cBhvr>
                                      <p:tavLst>
                                        <p:tav tm="0">
                                          <p:val>
                                            <p:strVal val="#ppt_x"/>
                                          </p:val>
                                        </p:tav>
                                        <p:tav tm="100000">
                                          <p:val>
                                            <p:strVal val="#ppt_x"/>
                                          </p:val>
                                        </p:tav>
                                      </p:tavLst>
                                    </p:anim>
                                    <p:anim calcmode="lin" valueType="num">
                                      <p:cBhvr>
                                        <p:cTn id="93" dur="500" fill="hold"/>
                                        <p:tgtEl>
                                          <p:spTgt spid="121872"/>
                                        </p:tgtEl>
                                        <p:attrNameLst>
                                          <p:attrName>ppt_y</p:attrName>
                                        </p:attrNameLst>
                                      </p:cBhvr>
                                      <p:tavLst>
                                        <p:tav tm="0">
                                          <p:val>
                                            <p:strVal val="#ppt_y-#ppt_h/2"/>
                                          </p:val>
                                        </p:tav>
                                        <p:tav tm="100000">
                                          <p:val>
                                            <p:strVal val="#ppt_y"/>
                                          </p:val>
                                        </p:tav>
                                      </p:tavLst>
                                    </p:anim>
                                    <p:anim calcmode="lin" valueType="num">
                                      <p:cBhvr>
                                        <p:cTn id="94" dur="500" fill="hold"/>
                                        <p:tgtEl>
                                          <p:spTgt spid="121872"/>
                                        </p:tgtEl>
                                        <p:attrNameLst>
                                          <p:attrName>ppt_w</p:attrName>
                                        </p:attrNameLst>
                                      </p:cBhvr>
                                      <p:tavLst>
                                        <p:tav tm="0">
                                          <p:val>
                                            <p:strVal val="#ppt_w"/>
                                          </p:val>
                                        </p:tav>
                                        <p:tav tm="100000">
                                          <p:val>
                                            <p:strVal val="#ppt_w"/>
                                          </p:val>
                                        </p:tav>
                                      </p:tavLst>
                                    </p:anim>
                                    <p:anim calcmode="lin" valueType="num">
                                      <p:cBhvr>
                                        <p:cTn id="95" dur="500" fill="hold"/>
                                        <p:tgtEl>
                                          <p:spTgt spid="121872"/>
                                        </p:tgtEl>
                                        <p:attrNameLst>
                                          <p:attrName>ppt_h</p:attrName>
                                        </p:attrNameLst>
                                      </p:cBhvr>
                                      <p:tavLst>
                                        <p:tav tm="0">
                                          <p:val>
                                            <p:fltVal val="0"/>
                                          </p:val>
                                        </p:tav>
                                        <p:tav tm="100000">
                                          <p:val>
                                            <p:strVal val="#ppt_h"/>
                                          </p:val>
                                        </p:tav>
                                      </p:tavLst>
                                    </p:anim>
                                  </p:childTnLst>
                                </p:cTn>
                              </p:par>
                            </p:childTnLst>
                          </p:cTn>
                        </p:par>
                        <p:par>
                          <p:cTn id="96" fill="hold">
                            <p:stCondLst>
                              <p:cond delay="6759"/>
                            </p:stCondLst>
                            <p:childTnLst>
                              <p:par>
                                <p:cTn id="97" presetID="16" presetClass="entr" presetSubtype="37" fill="hold" nodeType="afterEffect">
                                  <p:stCondLst>
                                    <p:cond delay="0"/>
                                  </p:stCondLst>
                                  <p:childTnLst>
                                    <p:set>
                                      <p:cBhvr>
                                        <p:cTn id="98" dur="1" fill="hold">
                                          <p:stCondLst>
                                            <p:cond delay="0"/>
                                          </p:stCondLst>
                                        </p:cTn>
                                        <p:tgtEl>
                                          <p:spTgt spid="121863"/>
                                        </p:tgtEl>
                                        <p:attrNameLst>
                                          <p:attrName>style.visibility</p:attrName>
                                        </p:attrNameLst>
                                      </p:cBhvr>
                                      <p:to>
                                        <p:strVal val="visible"/>
                                      </p:to>
                                    </p:set>
                                    <p:animEffect transition="in" filter="barn(outVertical)">
                                      <p:cBhvr>
                                        <p:cTn id="99" dur="500"/>
                                        <p:tgtEl>
                                          <p:spTgt spid="121863"/>
                                        </p:tgtEl>
                                      </p:cBhvr>
                                    </p:animEffect>
                                  </p:childTnLst>
                                </p:cTn>
                              </p:par>
                            </p:childTnLst>
                          </p:cTn>
                        </p:par>
                        <p:par>
                          <p:cTn id="100" fill="hold">
                            <p:stCondLst>
                              <p:cond delay="7259"/>
                            </p:stCondLst>
                            <p:childTnLst>
                              <p:par>
                                <p:cTn id="101" presetID="22" presetClass="entr" presetSubtype="8" fill="hold" grpId="0" nodeType="afterEffect">
                                  <p:stCondLst>
                                    <p:cond delay="0"/>
                                  </p:stCondLst>
                                  <p:childTnLst>
                                    <p:set>
                                      <p:cBhvr>
                                        <p:cTn id="102" dur="1" fill="hold">
                                          <p:stCondLst>
                                            <p:cond delay="0"/>
                                          </p:stCondLst>
                                        </p:cTn>
                                        <p:tgtEl>
                                          <p:spTgt spid="121864"/>
                                        </p:tgtEl>
                                        <p:attrNameLst>
                                          <p:attrName>style.visibility</p:attrName>
                                        </p:attrNameLst>
                                      </p:cBhvr>
                                      <p:to>
                                        <p:strVal val="visible"/>
                                      </p:to>
                                    </p:set>
                                    <p:animEffect transition="in" filter="wipe(left)">
                                      <p:cBhvr>
                                        <p:cTn id="103" dur="500"/>
                                        <p:tgtEl>
                                          <p:spTgt spid="121864"/>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121868"/>
                                        </p:tgtEl>
                                        <p:attrNameLst>
                                          <p:attrName>style.visibility</p:attrName>
                                        </p:attrNameLst>
                                      </p:cBhvr>
                                      <p:to>
                                        <p:strVal val="visible"/>
                                      </p:to>
                                    </p:set>
                                    <p:animEffect transition="in" filter="wipe(left)">
                                      <p:cBhvr>
                                        <p:cTn id="108" dur="500"/>
                                        <p:tgtEl>
                                          <p:spTgt spid="121868"/>
                                        </p:tgtEl>
                                      </p:cBhvr>
                                    </p:animEffect>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121858"/>
                                        </p:tgtEl>
                                        <p:attrNameLst>
                                          <p:attrName>style.visibility</p:attrName>
                                        </p:attrNameLst>
                                      </p:cBhvr>
                                      <p:to>
                                        <p:strVal val="visible"/>
                                      </p:to>
                                    </p:set>
                                    <p:animEffect transition="in" filter="wipe(left)">
                                      <p:cBhvr>
                                        <p:cTn id="112" dur="500"/>
                                        <p:tgtEl>
                                          <p:spTgt spid="121858"/>
                                        </p:tgtEl>
                                      </p:cBhvr>
                                    </p:animEffect>
                                  </p:childTnLst>
                                </p:cTn>
                              </p:par>
                            </p:childTnLst>
                          </p:cTn>
                        </p:par>
                        <p:par>
                          <p:cTn id="113" fill="hold">
                            <p:stCondLst>
                              <p:cond delay="1000"/>
                            </p:stCondLst>
                            <p:childTnLst>
                              <p:par>
                                <p:cTn id="114" presetID="12" presetClass="entr" presetSubtype="2" fill="hold" grpId="0" nodeType="afterEffect">
                                  <p:stCondLst>
                                    <p:cond delay="0"/>
                                  </p:stCondLst>
                                  <p:childTnLst>
                                    <p:set>
                                      <p:cBhvr>
                                        <p:cTn id="115" dur="1" fill="hold">
                                          <p:stCondLst>
                                            <p:cond delay="0"/>
                                          </p:stCondLst>
                                        </p:cTn>
                                        <p:tgtEl>
                                          <p:spTgt spid="121866"/>
                                        </p:tgtEl>
                                        <p:attrNameLst>
                                          <p:attrName>style.visibility</p:attrName>
                                        </p:attrNameLst>
                                      </p:cBhvr>
                                      <p:to>
                                        <p:strVal val="visible"/>
                                      </p:to>
                                    </p:set>
                                    <p:animEffect transition="in" filter="slide(fromRight)">
                                      <p:cBhvr>
                                        <p:cTn id="116" dur="500"/>
                                        <p:tgtEl>
                                          <p:spTgt spid="121866"/>
                                        </p:tgtEl>
                                      </p:cBhvr>
                                    </p:animEffect>
                                  </p:childTnLst>
                                </p:cTn>
                              </p:par>
                            </p:childTnLst>
                          </p:cTn>
                        </p:par>
                        <p:par>
                          <p:cTn id="117" fill="hold">
                            <p:stCondLst>
                              <p:cond delay="1500"/>
                            </p:stCondLst>
                            <p:childTnLst>
                              <p:par>
                                <p:cTn id="118" presetID="16" presetClass="entr" presetSubtype="37" fill="hold" nodeType="afterEffect">
                                  <p:stCondLst>
                                    <p:cond delay="0"/>
                                  </p:stCondLst>
                                  <p:childTnLst>
                                    <p:set>
                                      <p:cBhvr>
                                        <p:cTn id="119" dur="1" fill="hold">
                                          <p:stCondLst>
                                            <p:cond delay="0"/>
                                          </p:stCondLst>
                                        </p:cTn>
                                        <p:tgtEl>
                                          <p:spTgt spid="121865"/>
                                        </p:tgtEl>
                                        <p:attrNameLst>
                                          <p:attrName>style.visibility</p:attrName>
                                        </p:attrNameLst>
                                      </p:cBhvr>
                                      <p:to>
                                        <p:strVal val="visible"/>
                                      </p:to>
                                    </p:set>
                                    <p:animEffect transition="in" filter="barn(outVertical)">
                                      <p:cBhvr>
                                        <p:cTn id="120" dur="500"/>
                                        <p:tgtEl>
                                          <p:spTgt spid="121865"/>
                                        </p:tgtEl>
                                      </p:cBhvr>
                                    </p:animEffect>
                                  </p:childTnLst>
                                </p:cTn>
                              </p:par>
                            </p:childTnLst>
                          </p:cTn>
                        </p:par>
                        <p:par>
                          <p:cTn id="121" fill="hold">
                            <p:stCondLst>
                              <p:cond delay="2000"/>
                            </p:stCondLst>
                            <p:childTnLst>
                              <p:par>
                                <p:cTn id="122" presetID="1" presetClass="entr" presetSubtype="0" fill="hold" nodeType="afterEffect">
                                  <p:stCondLst>
                                    <p:cond delay="0"/>
                                  </p:stCondLst>
                                  <p:childTnLst>
                                    <p:set>
                                      <p:cBhvr>
                                        <p:cTn id="123" dur="1" fill="hold">
                                          <p:stCondLst>
                                            <p:cond delay="499"/>
                                          </p:stCondLst>
                                        </p:cTn>
                                        <p:tgtEl>
                                          <p:spTgt spid="121874"/>
                                        </p:tgtEl>
                                        <p:attrNameLst>
                                          <p:attrName>style.visibility</p:attrName>
                                        </p:attrNameLst>
                                      </p:cBhvr>
                                      <p:to>
                                        <p:strVal val="visible"/>
                                      </p:to>
                                    </p:set>
                                  </p:childTnLst>
                                </p:cTn>
                              </p:par>
                            </p:childTnLst>
                          </p:cTn>
                        </p:par>
                        <p:par>
                          <p:cTn id="124" fill="hold">
                            <p:stCondLst>
                              <p:cond delay="2500"/>
                            </p:stCondLst>
                            <p:childTnLst>
                              <p:par>
                                <p:cTn id="125" presetID="22" presetClass="entr" presetSubtype="8" fill="hold" grpId="0" nodeType="afterEffect">
                                  <p:stCondLst>
                                    <p:cond delay="0"/>
                                  </p:stCondLst>
                                  <p:childTnLst>
                                    <p:set>
                                      <p:cBhvr>
                                        <p:cTn id="126" dur="1" fill="hold">
                                          <p:stCondLst>
                                            <p:cond delay="0"/>
                                          </p:stCondLst>
                                        </p:cTn>
                                        <p:tgtEl>
                                          <p:spTgt spid="121867"/>
                                        </p:tgtEl>
                                        <p:attrNameLst>
                                          <p:attrName>style.visibility</p:attrName>
                                        </p:attrNameLst>
                                      </p:cBhvr>
                                      <p:to>
                                        <p:strVal val="visible"/>
                                      </p:to>
                                    </p:set>
                                    <p:animEffect transition="in" filter="wipe(left)">
                                      <p:cBhvr>
                                        <p:cTn id="127" dur="500"/>
                                        <p:tgtEl>
                                          <p:spTgt spid="121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autoUpdateAnimBg="0"/>
      <p:bldP spid="121859" grpId="0" animBg="1"/>
      <p:bldP spid="121860" grpId="0" animBg="1"/>
      <p:bldP spid="121861" grpId="0" animBg="1"/>
      <p:bldP spid="121864" grpId="0" autoUpdateAnimBg="0"/>
      <p:bldP spid="121866" grpId="0" autoUpdateAnimBg="0"/>
      <p:bldP spid="121867" grpId="0" autoUpdateAnimBg="0"/>
      <p:bldP spid="121871" grpId="0" autoUpdateAnimBg="0"/>
      <p:bldP spid="121890" grpId="0" autoUpdateAnimBg="0"/>
      <p:bldP spid="121891" grpId="0" autoUpdateAnimBg="0"/>
      <p:bldP spid="121892" grpId="0" autoUpdateAnimBg="0"/>
      <p:bldP spid="12189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228600" y="1436688"/>
            <a:ext cx="8447856" cy="158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buClr>
                <a:schemeClr val="hlink"/>
              </a:buClr>
              <a:buSzPct val="75000"/>
              <a:buFont typeface="Wingdings" panose="05000000000000000000" pitchFamily="2" charset="2"/>
              <a:buChar char="v"/>
            </a:pPr>
            <a:r>
              <a:rPr lang="zh-CN" altLang="en-US" sz="2400" dirty="0">
                <a:solidFill>
                  <a:srgbClr val="008000"/>
                </a:solidFill>
                <a:latin typeface="黑体" panose="02010609060101010101" pitchFamily="49" charset="-122"/>
                <a:ea typeface="黑体" panose="02010609060101010101" pitchFamily="49" charset="-122"/>
              </a:rPr>
              <a:t>固结排水试验（</a:t>
            </a:r>
            <a:r>
              <a:rPr lang="en-US" altLang="zh-CN" sz="2400" b="1" dirty="0">
                <a:solidFill>
                  <a:srgbClr val="008000"/>
                </a:solidFill>
                <a:latin typeface="黑体" panose="02010609060101010101" pitchFamily="49" charset="-122"/>
                <a:ea typeface="黑体" panose="02010609060101010101" pitchFamily="49" charset="-122"/>
              </a:rPr>
              <a:t>CD</a:t>
            </a:r>
            <a:r>
              <a:rPr lang="zh-CN" altLang="en-US" sz="2400" dirty="0">
                <a:solidFill>
                  <a:srgbClr val="008000"/>
                </a:solidFill>
                <a:latin typeface="黑体" panose="02010609060101010101" pitchFamily="49" charset="-122"/>
                <a:ea typeface="黑体" panose="02010609060101010101" pitchFamily="49" charset="-122"/>
              </a:rPr>
              <a:t>试验）</a:t>
            </a:r>
            <a:endParaRPr lang="zh-CN" altLang="en-US" sz="2000" dirty="0">
              <a:solidFill>
                <a:srgbClr val="008000"/>
              </a:solidFill>
              <a:latin typeface="黑体" panose="02010609060101010101" pitchFamily="49" charset="-122"/>
              <a:ea typeface="黑体" panose="02010609060101010101" pitchFamily="49" charset="-122"/>
              <a:sym typeface="Symbol" panose="05050102010706020507" pitchFamily="18" charset="2"/>
            </a:endParaRPr>
          </a:p>
          <a:p>
            <a:pPr lvl="1" algn="just" eaLnBrk="1" hangingPunct="1">
              <a:spcBef>
                <a:spcPct val="20000"/>
              </a:spcBef>
              <a:buClr>
                <a:schemeClr val="accent2"/>
              </a:buClr>
              <a:buSzPct val="85000"/>
              <a:buFont typeface="Wingdings" panose="05000000000000000000" pitchFamily="2" charset="2"/>
              <a:buNone/>
            </a:pPr>
            <a:r>
              <a:rPr lang="en-US" altLang="zh-CN"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1 </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打开排水阀门，</a:t>
            </a:r>
            <a:r>
              <a:rPr lang="zh-CN" altLang="en-US" sz="2000" b="1" dirty="0">
                <a:solidFill>
                  <a:srgbClr val="0000FF"/>
                </a:solidFill>
                <a:latin typeface="Times New Roman" panose="02020603050405020304" pitchFamily="18" charset="0"/>
                <a:ea typeface="幼圆" panose="02010509060101010101" pitchFamily="49" charset="-122"/>
              </a:rPr>
              <a:t>施加围压</a:t>
            </a:r>
            <a:r>
              <a:rPr lang="zh-CN" altLang="en-US" sz="24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400" b="1" baseline="-25000"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后充分固结，超静孔隙水压力完全消散；</a:t>
            </a:r>
            <a:endPar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endParaRPr>
          </a:p>
          <a:p>
            <a:pPr lvl="1" algn="just" eaLnBrk="1" hangingPunct="1">
              <a:spcBef>
                <a:spcPct val="20000"/>
              </a:spcBef>
              <a:buClr>
                <a:schemeClr val="accent2"/>
              </a:buClr>
              <a:buSzPct val="85000"/>
              <a:buFont typeface="Wingdings" panose="05000000000000000000" pitchFamily="2" charset="2"/>
              <a:buNone/>
            </a:pPr>
            <a:r>
              <a:rPr lang="en-US" altLang="zh-CN"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2 </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打开排水阀门，慢慢施加轴向应力差</a:t>
            </a:r>
            <a:r>
              <a:rPr lang="zh-CN" altLang="en-US" sz="2000" b="1" baseline="-25000"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b="1" baseline="-25000"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以便充分排水，避免产生超静孔压</a:t>
            </a:r>
            <a:endParaRPr lang="zh-CN" altLang="en-US" sz="2400" b="1" baseline="-25000" dirty="0">
              <a:solidFill>
                <a:srgbClr val="0000FF"/>
              </a:solidFill>
              <a:latin typeface="Times New Roman" panose="02020603050405020304" pitchFamily="18" charset="0"/>
              <a:ea typeface="幼圆" panose="02010509060101010101" pitchFamily="49" charset="-122"/>
              <a:sym typeface="Symbol" panose="05050102010706020507" pitchFamily="18" charset="2"/>
            </a:endParaRPr>
          </a:p>
        </p:txBody>
      </p:sp>
      <p:sp>
        <p:nvSpPr>
          <p:cNvPr id="122883" name="Rectangle 3"/>
          <p:cNvSpPr>
            <a:spLocks noChangeArrowheads="1"/>
          </p:cNvSpPr>
          <p:nvPr/>
        </p:nvSpPr>
        <p:spPr bwMode="auto">
          <a:xfrm>
            <a:off x="228600" y="3228210"/>
            <a:ext cx="8591872"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buClr>
                <a:schemeClr val="hlink"/>
              </a:buClr>
              <a:buSzPct val="75000"/>
              <a:buFont typeface="Wingdings" panose="05000000000000000000" pitchFamily="2" charset="2"/>
              <a:buChar char="v"/>
            </a:pPr>
            <a:r>
              <a:rPr lang="zh-CN" altLang="en-US" sz="2400" dirty="0">
                <a:solidFill>
                  <a:srgbClr val="008000"/>
                </a:solidFill>
                <a:latin typeface="黑体" panose="02010609060101010101" pitchFamily="49" charset="-122"/>
                <a:ea typeface="黑体" panose="02010609060101010101" pitchFamily="49" charset="-122"/>
              </a:rPr>
              <a:t>固结不排水试验（</a:t>
            </a:r>
            <a:r>
              <a:rPr lang="en-US" altLang="zh-CN" sz="2400" b="1" dirty="0">
                <a:solidFill>
                  <a:srgbClr val="008000"/>
                </a:solidFill>
                <a:latin typeface="黑体" panose="02010609060101010101" pitchFamily="49" charset="-122"/>
                <a:ea typeface="黑体" panose="02010609060101010101" pitchFamily="49" charset="-122"/>
              </a:rPr>
              <a:t>CU</a:t>
            </a:r>
            <a:r>
              <a:rPr lang="zh-CN" altLang="en-US" sz="2400" dirty="0">
                <a:solidFill>
                  <a:srgbClr val="008000"/>
                </a:solidFill>
                <a:latin typeface="黑体" panose="02010609060101010101" pitchFamily="49" charset="-122"/>
                <a:ea typeface="黑体" panose="02010609060101010101" pitchFamily="49" charset="-122"/>
              </a:rPr>
              <a:t>试验）</a:t>
            </a:r>
            <a:endParaRPr lang="zh-CN" altLang="en-US" sz="2400" dirty="0">
              <a:solidFill>
                <a:srgbClr val="008000"/>
              </a:solidFill>
              <a:latin typeface="黑体" panose="02010609060101010101" pitchFamily="49" charset="-122"/>
              <a:ea typeface="黑体" panose="02010609060101010101" pitchFamily="49" charset="-122"/>
            </a:endParaRPr>
          </a:p>
          <a:p>
            <a:pPr lvl="1" algn="just" eaLnBrk="1" hangingPunct="1">
              <a:spcBef>
                <a:spcPct val="20000"/>
              </a:spcBef>
              <a:buClr>
                <a:schemeClr val="accent2"/>
              </a:buClr>
              <a:buSzPct val="85000"/>
              <a:buFont typeface="Wingdings" panose="05000000000000000000" pitchFamily="2" charset="2"/>
              <a:buNone/>
            </a:pPr>
            <a:r>
              <a:rPr lang="en-US" altLang="zh-CN"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1 </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打开排水阀门，</a:t>
            </a:r>
            <a:r>
              <a:rPr lang="zh-CN" altLang="en-US" sz="2000" b="1" dirty="0">
                <a:solidFill>
                  <a:srgbClr val="0000FF"/>
                </a:solidFill>
                <a:latin typeface="Times New Roman" panose="02020603050405020304" pitchFamily="18" charset="0"/>
                <a:ea typeface="幼圆" panose="02010509060101010101" pitchFamily="49" charset="-122"/>
              </a:rPr>
              <a:t>施加围压</a:t>
            </a:r>
            <a:r>
              <a:rPr lang="zh-CN" altLang="en-US" sz="24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400" b="1" baseline="-25000"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后充分固结，超静孔隙水压力完全消散；</a:t>
            </a:r>
            <a:endPar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endParaRPr>
          </a:p>
          <a:p>
            <a:pPr lvl="1" algn="just" eaLnBrk="1" hangingPunct="1">
              <a:spcBef>
                <a:spcPct val="20000"/>
              </a:spcBef>
              <a:buClr>
                <a:schemeClr val="accent2"/>
              </a:buClr>
              <a:buSzPct val="85000"/>
              <a:buFont typeface="Wingdings" panose="05000000000000000000" pitchFamily="2" charset="2"/>
              <a:buNone/>
            </a:pPr>
            <a:r>
              <a:rPr lang="en-US" altLang="zh-CN" sz="2000" b="1" dirty="0" smtClean="0">
                <a:solidFill>
                  <a:srgbClr val="0000FF"/>
                </a:solidFill>
                <a:latin typeface="Times New Roman" panose="02020603050405020304" pitchFamily="18" charset="0"/>
                <a:ea typeface="幼圆" panose="02010509060101010101" pitchFamily="49" charset="-122"/>
                <a:sym typeface="Symbol" panose="05050102010706020507" pitchFamily="18" charset="2"/>
              </a:rPr>
              <a:t>2</a:t>
            </a:r>
            <a:r>
              <a:rPr lang="zh-CN" altLang="en-US" sz="2000" b="1" dirty="0" smtClean="0">
                <a:solidFill>
                  <a:srgbClr val="0000FF"/>
                </a:solidFill>
                <a:latin typeface="Times New Roman" panose="02020603050405020304" pitchFamily="18" charset="0"/>
                <a:ea typeface="幼圆" panose="02010509060101010101" pitchFamily="49" charset="-122"/>
                <a:sym typeface="Symbol" panose="05050102010706020507" pitchFamily="18" charset="2"/>
              </a:rPr>
              <a:t>关闭</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排水阀门，很快剪切破坏，在施加轴向应力差</a:t>
            </a:r>
            <a:r>
              <a:rPr lang="zh-CN" altLang="en-US" sz="2000" b="1" baseline="-25000"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b="1" baseline="-25000"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过程中不排水</a:t>
            </a:r>
            <a:endPar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endParaRPr>
          </a:p>
        </p:txBody>
      </p:sp>
      <p:sp>
        <p:nvSpPr>
          <p:cNvPr id="122884" name="Rectangle 4"/>
          <p:cNvSpPr>
            <a:spLocks noChangeArrowheads="1"/>
          </p:cNvSpPr>
          <p:nvPr/>
        </p:nvSpPr>
        <p:spPr bwMode="auto">
          <a:xfrm>
            <a:off x="228600" y="4869160"/>
            <a:ext cx="8591872" cy="158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buClr>
                <a:schemeClr val="hlink"/>
              </a:buClr>
              <a:buSzPct val="75000"/>
              <a:buFont typeface="Wingdings" panose="05000000000000000000" pitchFamily="2" charset="2"/>
              <a:buChar char="v"/>
            </a:pPr>
            <a:r>
              <a:rPr lang="zh-CN" altLang="en-US" sz="2400" dirty="0">
                <a:solidFill>
                  <a:srgbClr val="008000"/>
                </a:solidFill>
                <a:latin typeface="黑体" panose="02010609060101010101" pitchFamily="49" charset="-122"/>
                <a:ea typeface="黑体" panose="02010609060101010101" pitchFamily="49" charset="-122"/>
              </a:rPr>
              <a:t>不固结不排水试验（</a:t>
            </a:r>
            <a:r>
              <a:rPr lang="en-US" altLang="zh-CN" sz="2400" b="1" dirty="0">
                <a:solidFill>
                  <a:srgbClr val="008000"/>
                </a:solidFill>
                <a:latin typeface="黑体" panose="02010609060101010101" pitchFamily="49" charset="-122"/>
                <a:ea typeface="黑体" panose="02010609060101010101" pitchFamily="49" charset="-122"/>
              </a:rPr>
              <a:t>UU</a:t>
            </a:r>
            <a:r>
              <a:rPr lang="zh-CN" altLang="en-US" sz="2400" dirty="0">
                <a:solidFill>
                  <a:srgbClr val="008000"/>
                </a:solidFill>
                <a:latin typeface="黑体" panose="02010609060101010101" pitchFamily="49" charset="-122"/>
                <a:ea typeface="黑体" panose="02010609060101010101" pitchFamily="49" charset="-122"/>
              </a:rPr>
              <a:t>试验）</a:t>
            </a:r>
            <a:endParaRPr lang="zh-CN" altLang="en-US" sz="2400" dirty="0">
              <a:solidFill>
                <a:srgbClr val="008000"/>
              </a:solidFill>
              <a:latin typeface="黑体" panose="02010609060101010101" pitchFamily="49" charset="-122"/>
              <a:ea typeface="黑体" panose="02010609060101010101" pitchFamily="49" charset="-122"/>
              <a:sym typeface="Symbol" panose="05050102010706020507" pitchFamily="18" charset="2"/>
            </a:endParaRPr>
          </a:p>
          <a:p>
            <a:pPr lvl="1" algn="just" eaLnBrk="1" hangingPunct="1">
              <a:spcBef>
                <a:spcPct val="20000"/>
              </a:spcBef>
              <a:buClr>
                <a:schemeClr val="accent2"/>
              </a:buClr>
              <a:buSzPct val="85000"/>
              <a:buFont typeface="Wingdings" panose="05000000000000000000" pitchFamily="2" charset="2"/>
              <a:buNone/>
            </a:pPr>
            <a:r>
              <a:rPr lang="en-US" altLang="zh-CN" sz="2000" b="1" dirty="0" smtClean="0">
                <a:solidFill>
                  <a:srgbClr val="0000FF"/>
                </a:solidFill>
                <a:latin typeface="Times New Roman" panose="02020603050405020304" pitchFamily="18" charset="0"/>
                <a:ea typeface="幼圆" panose="02010509060101010101" pitchFamily="49" charset="-122"/>
                <a:sym typeface="Symbol" panose="05050102010706020507" pitchFamily="18" charset="2"/>
              </a:rPr>
              <a:t>1 </a:t>
            </a:r>
            <a:r>
              <a:rPr lang="zh-CN" altLang="en-US" sz="2000" b="1" dirty="0" smtClean="0">
                <a:solidFill>
                  <a:srgbClr val="0000FF"/>
                </a:solidFill>
                <a:latin typeface="Times New Roman" panose="02020603050405020304" pitchFamily="18" charset="0"/>
                <a:ea typeface="幼圆" panose="02010509060101010101" pitchFamily="49" charset="-122"/>
                <a:sym typeface="Symbol" panose="05050102010706020507" pitchFamily="18" charset="2"/>
              </a:rPr>
              <a:t>关闭</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排水阀门，</a:t>
            </a:r>
            <a:r>
              <a:rPr lang="zh-CN" altLang="en-US" sz="2000" b="1" dirty="0">
                <a:solidFill>
                  <a:srgbClr val="0000FF"/>
                </a:solidFill>
                <a:latin typeface="Times New Roman" panose="02020603050405020304" pitchFamily="18" charset="0"/>
                <a:ea typeface="幼圆" panose="02010509060101010101" pitchFamily="49" charset="-122"/>
              </a:rPr>
              <a:t>围压</a:t>
            </a:r>
            <a:r>
              <a:rPr lang="zh-CN" altLang="en-US" sz="24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400" b="1" baseline="-25000"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下不固结；</a:t>
            </a:r>
            <a:endPar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endParaRPr>
          </a:p>
          <a:p>
            <a:pPr lvl="1" algn="just" eaLnBrk="1" hangingPunct="1">
              <a:spcBef>
                <a:spcPct val="20000"/>
              </a:spcBef>
              <a:buClr>
                <a:schemeClr val="accent2"/>
              </a:buClr>
              <a:buSzPct val="85000"/>
              <a:buFont typeface="Wingdings" panose="05000000000000000000" pitchFamily="2" charset="2"/>
              <a:buNone/>
            </a:pPr>
            <a:r>
              <a:rPr lang="en-US" altLang="zh-CN" sz="2000" b="1" dirty="0" smtClean="0">
                <a:solidFill>
                  <a:srgbClr val="0000FF"/>
                </a:solidFill>
                <a:latin typeface="Times New Roman" panose="02020603050405020304" pitchFamily="18" charset="0"/>
                <a:ea typeface="幼圆" panose="02010509060101010101" pitchFamily="49" charset="-122"/>
                <a:sym typeface="Symbol" panose="05050102010706020507" pitchFamily="18" charset="2"/>
              </a:rPr>
              <a:t>2 </a:t>
            </a:r>
            <a:r>
              <a:rPr lang="zh-CN" altLang="en-US" sz="2000" b="1" dirty="0" smtClean="0">
                <a:solidFill>
                  <a:srgbClr val="0000FF"/>
                </a:solidFill>
                <a:latin typeface="Times New Roman" panose="02020603050405020304" pitchFamily="18" charset="0"/>
                <a:ea typeface="幼圆" panose="02010509060101010101" pitchFamily="49" charset="-122"/>
                <a:sym typeface="Symbol" panose="05050102010706020507" pitchFamily="18" charset="2"/>
              </a:rPr>
              <a:t>关闭</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排水阀门，很快剪切破坏，在施加轴向应力差</a:t>
            </a:r>
            <a:r>
              <a:rPr lang="zh-CN" altLang="en-US" sz="2000" b="1" baseline="-25000"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b="1" baseline="-25000"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过程中不排水</a:t>
            </a:r>
            <a:endPar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endParaRPr>
          </a:p>
        </p:txBody>
      </p:sp>
      <p:sp>
        <p:nvSpPr>
          <p:cNvPr id="122885" name="Text Box 5"/>
          <p:cNvSpPr txBox="1">
            <a:spLocks noChangeArrowheads="1"/>
          </p:cNvSpPr>
          <p:nvPr/>
        </p:nvSpPr>
        <p:spPr bwMode="auto">
          <a:xfrm>
            <a:off x="4038600" y="1436688"/>
            <a:ext cx="1219200" cy="4206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Bef>
                <a:spcPct val="50000"/>
              </a:spcBef>
            </a:pPr>
            <a:r>
              <a:rPr lang="en-US" altLang="zh-CN" sz="2400" b="1">
                <a:solidFill>
                  <a:schemeClr val="bg1"/>
                </a:solidFill>
                <a:sym typeface="Symbol" panose="05050102010706020507" pitchFamily="18" charset="2"/>
              </a:rPr>
              <a:t>c</a:t>
            </a:r>
            <a:r>
              <a:rPr lang="en-US" altLang="zh-CN" sz="2400" b="1" baseline="-25000">
                <a:solidFill>
                  <a:schemeClr val="bg1"/>
                </a:solidFill>
                <a:sym typeface="Symbol" panose="05050102010706020507" pitchFamily="18" charset="2"/>
              </a:rPr>
              <a:t>d </a:t>
            </a:r>
            <a:r>
              <a:rPr lang="zh-CN" altLang="en-US" sz="2400" b="1" baseline="-25000">
                <a:solidFill>
                  <a:schemeClr val="bg1"/>
                </a:solidFill>
                <a:sym typeface="Symbol" panose="05050102010706020507" pitchFamily="18" charset="2"/>
              </a:rPr>
              <a:t>、</a:t>
            </a:r>
            <a:r>
              <a:rPr kumimoji="1" lang="zh-CN" altLang="en-US" sz="2400" b="1">
                <a:solidFill>
                  <a:schemeClr val="bg1"/>
                </a:solidFill>
                <a:sym typeface="Symbol" panose="05050102010706020507" pitchFamily="18" charset="2"/>
              </a:rPr>
              <a:t></a:t>
            </a:r>
            <a:r>
              <a:rPr kumimoji="1" lang="en-US" altLang="zh-CN" sz="2400" b="1" baseline="-25000">
                <a:solidFill>
                  <a:schemeClr val="bg1"/>
                </a:solidFill>
                <a:sym typeface="Symbol" panose="05050102010706020507" pitchFamily="18" charset="2"/>
              </a:rPr>
              <a:t>d</a:t>
            </a:r>
            <a:r>
              <a:rPr lang="en-US" altLang="zh-CN" sz="2400" b="1">
                <a:solidFill>
                  <a:schemeClr val="bg1"/>
                </a:solidFill>
                <a:sym typeface="Symbol" panose="05050102010706020507" pitchFamily="18" charset="2"/>
              </a:rPr>
              <a:t> </a:t>
            </a:r>
            <a:endParaRPr lang="en-US" altLang="zh-CN" sz="2400" b="1">
              <a:solidFill>
                <a:schemeClr val="bg1"/>
              </a:solidFill>
              <a:sym typeface="Symbol" panose="05050102010706020507" pitchFamily="18" charset="2"/>
            </a:endParaRPr>
          </a:p>
        </p:txBody>
      </p:sp>
      <p:sp>
        <p:nvSpPr>
          <p:cNvPr id="122886" name="Text Box 6"/>
          <p:cNvSpPr txBox="1">
            <a:spLocks noChangeArrowheads="1"/>
          </p:cNvSpPr>
          <p:nvPr/>
        </p:nvSpPr>
        <p:spPr bwMode="auto">
          <a:xfrm>
            <a:off x="4278635" y="3249542"/>
            <a:ext cx="1447800" cy="4206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Bef>
                <a:spcPct val="50000"/>
              </a:spcBef>
            </a:pPr>
            <a:r>
              <a:rPr lang="en-US" altLang="zh-CN" sz="2400" b="1" dirty="0" err="1">
                <a:solidFill>
                  <a:schemeClr val="bg1"/>
                </a:solidFill>
                <a:sym typeface="Symbol" panose="05050102010706020507" pitchFamily="18" charset="2"/>
              </a:rPr>
              <a:t>c</a:t>
            </a:r>
            <a:r>
              <a:rPr lang="en-US" altLang="zh-CN" sz="2400" b="1" baseline="-25000" dirty="0" err="1">
                <a:solidFill>
                  <a:schemeClr val="bg1"/>
                </a:solidFill>
                <a:sym typeface="Symbol" panose="05050102010706020507" pitchFamily="18" charset="2"/>
              </a:rPr>
              <a:t>cu</a:t>
            </a:r>
            <a:r>
              <a:rPr lang="en-US" altLang="zh-CN" sz="2400" b="1" baseline="-25000" dirty="0">
                <a:solidFill>
                  <a:schemeClr val="bg1"/>
                </a:solidFill>
                <a:sym typeface="Symbol" panose="05050102010706020507" pitchFamily="18" charset="2"/>
              </a:rPr>
              <a:t> </a:t>
            </a:r>
            <a:r>
              <a:rPr lang="zh-CN" altLang="en-US" sz="2400" b="1" baseline="-25000" dirty="0">
                <a:solidFill>
                  <a:schemeClr val="bg1"/>
                </a:solidFill>
                <a:sym typeface="Symbol" panose="05050102010706020507" pitchFamily="18" charset="2"/>
              </a:rPr>
              <a:t>、</a:t>
            </a:r>
            <a:r>
              <a:rPr kumimoji="1" lang="zh-CN" altLang="en-US" sz="2400" b="1" dirty="0">
                <a:solidFill>
                  <a:schemeClr val="bg1"/>
                </a:solidFill>
                <a:sym typeface="Symbol" panose="05050102010706020507" pitchFamily="18" charset="2"/>
              </a:rPr>
              <a:t></a:t>
            </a:r>
            <a:r>
              <a:rPr kumimoji="1" lang="en-US" altLang="zh-CN" sz="2400" b="1" baseline="-25000" dirty="0">
                <a:solidFill>
                  <a:schemeClr val="bg1"/>
                </a:solidFill>
                <a:sym typeface="Symbol" panose="05050102010706020507" pitchFamily="18" charset="2"/>
              </a:rPr>
              <a:t>cu</a:t>
            </a:r>
            <a:r>
              <a:rPr lang="en-US" altLang="zh-CN" sz="2400" b="1" dirty="0">
                <a:solidFill>
                  <a:schemeClr val="bg1"/>
                </a:solidFill>
                <a:sym typeface="Symbol" panose="05050102010706020507" pitchFamily="18" charset="2"/>
              </a:rPr>
              <a:t> </a:t>
            </a:r>
            <a:endParaRPr lang="en-US" altLang="zh-CN" sz="2400" b="1" dirty="0">
              <a:solidFill>
                <a:schemeClr val="bg1"/>
              </a:solidFill>
              <a:sym typeface="Symbol" panose="05050102010706020507" pitchFamily="18" charset="2"/>
            </a:endParaRPr>
          </a:p>
        </p:txBody>
      </p:sp>
      <p:sp>
        <p:nvSpPr>
          <p:cNvPr id="122887" name="Text Box 7"/>
          <p:cNvSpPr txBox="1">
            <a:spLocks noChangeArrowheads="1"/>
          </p:cNvSpPr>
          <p:nvPr/>
        </p:nvSpPr>
        <p:spPr bwMode="auto">
          <a:xfrm>
            <a:off x="4705350" y="4900116"/>
            <a:ext cx="1219200" cy="4206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Bef>
                <a:spcPct val="50000"/>
              </a:spcBef>
            </a:pPr>
            <a:r>
              <a:rPr lang="en-US" altLang="zh-CN" sz="2400" b="1">
                <a:solidFill>
                  <a:schemeClr val="bg1"/>
                </a:solidFill>
                <a:sym typeface="Symbol" panose="05050102010706020507" pitchFamily="18" charset="2"/>
              </a:rPr>
              <a:t>c</a:t>
            </a:r>
            <a:r>
              <a:rPr lang="en-US" altLang="zh-CN" sz="2400" b="1" baseline="-25000">
                <a:solidFill>
                  <a:schemeClr val="bg1"/>
                </a:solidFill>
                <a:sym typeface="Symbol" panose="05050102010706020507" pitchFamily="18" charset="2"/>
              </a:rPr>
              <a:t>u </a:t>
            </a:r>
            <a:r>
              <a:rPr lang="zh-CN" altLang="en-US" sz="2400" b="1" baseline="-25000">
                <a:solidFill>
                  <a:schemeClr val="bg1"/>
                </a:solidFill>
                <a:sym typeface="Symbol" panose="05050102010706020507" pitchFamily="18" charset="2"/>
              </a:rPr>
              <a:t>、</a:t>
            </a:r>
            <a:r>
              <a:rPr kumimoji="1" lang="zh-CN" altLang="en-US" sz="2400" b="1">
                <a:solidFill>
                  <a:schemeClr val="bg1"/>
                </a:solidFill>
                <a:sym typeface="Symbol" panose="05050102010706020507" pitchFamily="18" charset="2"/>
              </a:rPr>
              <a:t></a:t>
            </a:r>
            <a:r>
              <a:rPr kumimoji="1" lang="en-US" altLang="zh-CN" sz="2400" b="1" baseline="-25000">
                <a:solidFill>
                  <a:schemeClr val="bg1"/>
                </a:solidFill>
                <a:sym typeface="Symbol" panose="05050102010706020507" pitchFamily="18" charset="2"/>
              </a:rPr>
              <a:t>u</a:t>
            </a:r>
            <a:r>
              <a:rPr lang="en-US" altLang="zh-CN" sz="2400" b="1">
                <a:solidFill>
                  <a:schemeClr val="bg1"/>
                </a:solidFill>
                <a:sym typeface="Symbol" panose="05050102010706020507" pitchFamily="18" charset="2"/>
              </a:rPr>
              <a:t> </a:t>
            </a:r>
            <a:endParaRPr lang="en-US" altLang="zh-CN" sz="2400" b="1">
              <a:solidFill>
                <a:schemeClr val="bg1"/>
              </a:solidFill>
              <a:sym typeface="Symbol" panose="05050102010706020507" pitchFamily="18" charset="2"/>
            </a:endParaRPr>
          </a:p>
        </p:txBody>
      </p:sp>
      <p:sp>
        <p:nvSpPr>
          <p:cNvPr id="122888" name="Text Box 8"/>
          <p:cNvSpPr txBox="1">
            <a:spLocks noChangeArrowheads="1"/>
          </p:cNvSpPr>
          <p:nvPr/>
        </p:nvSpPr>
        <p:spPr bwMode="auto">
          <a:xfrm>
            <a:off x="611560" y="862013"/>
            <a:ext cx="1978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30000"/>
              </a:spcBef>
            </a:pPr>
            <a:r>
              <a:rPr lang="en-US" altLang="zh-CN" sz="2400" b="1" dirty="0">
                <a:solidFill>
                  <a:srgbClr val="800000"/>
                </a:solidFill>
                <a:latin typeface="幼圆" panose="02010509060101010101" pitchFamily="49" charset="-122"/>
                <a:ea typeface="幼圆" panose="02010509060101010101" pitchFamily="49" charset="-122"/>
              </a:rPr>
              <a:t>3</a:t>
            </a:r>
            <a:r>
              <a:rPr lang="zh-CN" altLang="en-US" sz="2400" b="1" dirty="0">
                <a:solidFill>
                  <a:srgbClr val="800000"/>
                </a:solidFill>
                <a:latin typeface="幼圆" panose="02010509060101010101" pitchFamily="49" charset="-122"/>
                <a:ea typeface="幼圆" panose="02010509060101010101" pitchFamily="49" charset="-122"/>
              </a:rPr>
              <a:t>、试验类型</a:t>
            </a:r>
            <a:endParaRPr lang="zh-CN" altLang="en-US" sz="2400" b="1" dirty="0">
              <a:solidFill>
                <a:srgbClr val="800000"/>
              </a:solidFill>
              <a:latin typeface="幼圆" panose="02010509060101010101" pitchFamily="49" charset="-122"/>
              <a:ea typeface="幼圆" panose="02010509060101010101" pitchFamily="49" charset="-122"/>
            </a:endParaRPr>
          </a:p>
        </p:txBody>
      </p:sp>
      <p:sp>
        <p:nvSpPr>
          <p:cNvPr id="39" name="Rectangle 6"/>
          <p:cNvSpPr>
            <a:spLocks noChangeArrowheads="1"/>
          </p:cNvSpPr>
          <p:nvPr/>
        </p:nvSpPr>
        <p:spPr bwMode="auto">
          <a:xfrm>
            <a:off x="0" y="-4771"/>
            <a:ext cx="480060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§5.5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饱和黏性土的抗剪强度</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888"/>
                                        </p:tgtEl>
                                        <p:attrNameLst>
                                          <p:attrName>style.visibility</p:attrName>
                                        </p:attrNameLst>
                                      </p:cBhvr>
                                      <p:to>
                                        <p:strVal val="visible"/>
                                      </p:to>
                                    </p:set>
                                    <p:animEffect transition="in" filter="wipe(left)">
                                      <p:cBhvr>
                                        <p:cTn id="7" dur="500"/>
                                        <p:tgtEl>
                                          <p:spTgt spid="1228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882"/>
                                        </p:tgtEl>
                                        <p:attrNameLst>
                                          <p:attrName>style.visibility</p:attrName>
                                        </p:attrNameLst>
                                      </p:cBhvr>
                                      <p:to>
                                        <p:strVal val="visible"/>
                                      </p:to>
                                    </p:set>
                                    <p:animEffect transition="in" filter="wipe(left)">
                                      <p:cBhvr>
                                        <p:cTn id="12" dur="500"/>
                                        <p:tgtEl>
                                          <p:spTgt spid="12288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2885"/>
                                        </p:tgtEl>
                                        <p:attrNameLst>
                                          <p:attrName>style.visibility</p:attrName>
                                        </p:attrNameLst>
                                      </p:cBhvr>
                                      <p:to>
                                        <p:strVal val="visible"/>
                                      </p:to>
                                    </p:set>
                                    <p:animEffect transition="in" filter="slide(fromLeft)">
                                      <p:cBhvr>
                                        <p:cTn id="17" dur="500"/>
                                        <p:tgtEl>
                                          <p:spTgt spid="12288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883"/>
                                        </p:tgtEl>
                                        <p:attrNameLst>
                                          <p:attrName>style.visibility</p:attrName>
                                        </p:attrNameLst>
                                      </p:cBhvr>
                                      <p:to>
                                        <p:strVal val="visible"/>
                                      </p:to>
                                    </p:set>
                                    <p:animEffect transition="in" filter="wipe(left)">
                                      <p:cBhvr>
                                        <p:cTn id="22" dur="500"/>
                                        <p:tgtEl>
                                          <p:spTgt spid="12288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22886"/>
                                        </p:tgtEl>
                                        <p:attrNameLst>
                                          <p:attrName>style.visibility</p:attrName>
                                        </p:attrNameLst>
                                      </p:cBhvr>
                                      <p:to>
                                        <p:strVal val="visible"/>
                                      </p:to>
                                    </p:set>
                                    <p:animEffect transition="in" filter="slide(fromLeft)">
                                      <p:cBhvr>
                                        <p:cTn id="27" dur="500"/>
                                        <p:tgtEl>
                                          <p:spTgt spid="122886"/>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22884"/>
                                        </p:tgtEl>
                                        <p:attrNameLst>
                                          <p:attrName>style.visibility</p:attrName>
                                        </p:attrNameLst>
                                      </p:cBhvr>
                                      <p:to>
                                        <p:strVal val="visible"/>
                                      </p:to>
                                    </p:set>
                                    <p:animEffect transition="in" filter="slide(fromLeft)">
                                      <p:cBhvr>
                                        <p:cTn id="32" dur="500"/>
                                        <p:tgtEl>
                                          <p:spTgt spid="12288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22887"/>
                                        </p:tgtEl>
                                        <p:attrNameLst>
                                          <p:attrName>style.visibility</p:attrName>
                                        </p:attrNameLst>
                                      </p:cBhvr>
                                      <p:to>
                                        <p:strVal val="visible"/>
                                      </p:to>
                                    </p:set>
                                    <p:animEffect transition="in" filter="slide(fromLeft)">
                                      <p:cBhvr>
                                        <p:cTn id="37" dur="500"/>
                                        <p:tgtEl>
                                          <p:spTgt spid="122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utoUpdateAnimBg="0"/>
      <p:bldP spid="122883" grpId="0" autoUpdateAnimBg="0"/>
      <p:bldP spid="122884" grpId="0" autoUpdateAnimBg="0"/>
      <p:bldP spid="122885" grpId="0" animBg="1" autoUpdateAnimBg="0"/>
      <p:bldP spid="122886" grpId="0" animBg="1" autoUpdateAnimBg="0"/>
      <p:bldP spid="122887" grpId="0" animBg="1" autoUpdateAnimBg="0"/>
      <p:bldP spid="1228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Object 2"/>
          <p:cNvGraphicFramePr>
            <a:graphicFrameLocks noChangeAspect="1"/>
          </p:cNvGraphicFramePr>
          <p:nvPr/>
        </p:nvGraphicFramePr>
        <p:xfrm>
          <a:off x="1459633" y="1844824"/>
          <a:ext cx="5648671" cy="3618944"/>
        </p:xfrm>
        <a:graphic>
          <a:graphicData uri="http://schemas.openxmlformats.org/presentationml/2006/ole">
            <mc:AlternateContent xmlns:mc="http://schemas.openxmlformats.org/markup-compatibility/2006">
              <mc:Choice xmlns:v="urn:schemas-microsoft-com:vml" Requires="v">
                <p:oleObj spid="_x0000_s119829" name="BMP 图象" r:id="rId1" imgW="8620125" imgH="5486400" progId="Paint.Picture">
                  <p:embed/>
                </p:oleObj>
              </mc:Choice>
              <mc:Fallback>
                <p:oleObj name="BMP 图象" r:id="rId1" imgW="8620125" imgH="5486400" progId="Paint.Picture">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633" y="1844824"/>
                        <a:ext cx="5648671" cy="3618944"/>
                      </a:xfrm>
                      <a:prstGeom prst="rect">
                        <a:avLst/>
                      </a:prstGeom>
                      <a:noFill/>
                      <a:ln>
                        <a:noFill/>
                      </a:ln>
                      <a:effectLst/>
                    </p:spPr>
                  </p:pic>
                </p:oleObj>
              </mc:Fallback>
            </mc:AlternateContent>
          </a:graphicData>
        </a:graphic>
      </p:graphicFrame>
      <p:sp>
        <p:nvSpPr>
          <p:cNvPr id="105475" name="Text Box 3"/>
          <p:cNvSpPr txBox="1">
            <a:spLocks noChangeArrowheads="1"/>
          </p:cNvSpPr>
          <p:nvPr/>
        </p:nvSpPr>
        <p:spPr bwMode="auto">
          <a:xfrm>
            <a:off x="2267744" y="5661248"/>
            <a:ext cx="425536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dirty="0" smtClean="0">
                <a:solidFill>
                  <a:srgbClr val="0000FF"/>
                </a:solidFill>
                <a:latin typeface="楷体_GB2312" pitchFamily="49" charset="-122"/>
                <a:ea typeface="楷体_GB2312" pitchFamily="49" charset="-122"/>
              </a:rPr>
              <a:t>土</a:t>
            </a:r>
            <a:r>
              <a:rPr kumimoji="1" lang="zh-CN" altLang="en-US" sz="2400" b="1" dirty="0">
                <a:solidFill>
                  <a:srgbClr val="0000FF"/>
                </a:solidFill>
                <a:latin typeface="楷体_GB2312" pitchFamily="49" charset="-122"/>
                <a:ea typeface="楷体_GB2312" pitchFamily="49" charset="-122"/>
              </a:rPr>
              <a:t>的强度破坏有关的工程问题</a:t>
            </a:r>
            <a:endParaRPr kumimoji="1" lang="zh-CN" altLang="en-US" sz="2400" b="1" dirty="0">
              <a:solidFill>
                <a:srgbClr val="0000FF"/>
              </a:solidFill>
              <a:latin typeface="楷体_GB2312" pitchFamily="49" charset="-122"/>
              <a:ea typeface="楷体_GB2312" pitchFamily="49" charset="-122"/>
            </a:endParaRPr>
          </a:p>
        </p:txBody>
      </p:sp>
      <p:sp>
        <p:nvSpPr>
          <p:cNvPr id="6" name="Rectangle 6"/>
          <p:cNvSpPr>
            <a:spLocks noChangeArrowheads="1"/>
          </p:cNvSpPr>
          <p:nvPr/>
        </p:nvSpPr>
        <p:spPr bwMode="auto">
          <a:xfrm>
            <a:off x="1" y="1"/>
            <a:ext cx="198120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§5.1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概述</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
        <p:nvSpPr>
          <p:cNvPr id="7" name="Rectangle 3"/>
          <p:cNvSpPr txBox="1">
            <a:spLocks noChangeArrowheads="1"/>
          </p:cNvSpPr>
          <p:nvPr/>
        </p:nvSpPr>
        <p:spPr>
          <a:xfrm>
            <a:off x="755577" y="836712"/>
            <a:ext cx="7056784" cy="457200"/>
          </a:xfrm>
          <a:prstGeom prst="rect">
            <a:avLst/>
          </a:prstGeom>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6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6pPr>
            <a:lvl7pPr marL="25958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7pPr>
            <a:lvl8pPr marL="30530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8pPr>
            <a:lvl9pPr marL="35102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9pPr>
          </a:lstStyle>
          <a:p>
            <a:pPr eaLnBrk="1" hangingPunct="1">
              <a:lnSpc>
                <a:spcPct val="90000"/>
              </a:lnSpc>
              <a:buFont typeface="Wingdings" panose="05000000000000000000" pitchFamily="2" charset="2"/>
              <a:buNone/>
            </a:pPr>
            <a:r>
              <a:rPr lang="zh-CN" altLang="en-US" sz="2600" b="1" kern="0" smtClean="0">
                <a:solidFill>
                  <a:srgbClr val="009999"/>
                </a:solidFill>
                <a:latin typeface="幼圆" panose="02010509060101010101" pitchFamily="49" charset="-122"/>
                <a:ea typeface="幼圆" panose="02010509060101010101" pitchFamily="49" charset="-122"/>
              </a:rPr>
              <a:t>土的抗剪强度：</a:t>
            </a:r>
            <a:r>
              <a:rPr lang="zh-CN" altLang="en-US" sz="2600" b="1" kern="0" smtClean="0">
                <a:solidFill>
                  <a:srgbClr val="FE101B"/>
                </a:solidFill>
                <a:latin typeface="幼圆" panose="02010509060101010101" pitchFamily="49" charset="-122"/>
                <a:ea typeface="幼圆" panose="02010509060101010101" pitchFamily="49" charset="-122"/>
              </a:rPr>
              <a:t>土体抵抗剪切破坏的极限能力 </a:t>
            </a:r>
            <a:endParaRPr lang="zh-CN" altLang="en-US" sz="2600" b="1" kern="0" dirty="0">
              <a:solidFill>
                <a:srgbClr val="FE101B"/>
              </a:solidFill>
              <a:latin typeface="幼圆" panose="02010509060101010101" pitchFamily="49" charset="-122"/>
              <a:ea typeface="幼圆" panose="02010509060101010101" pitchFamily="49"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slide(fromBottom)">
                                      <p:cBhvr>
                                        <p:cTn id="7" dur="500"/>
                                        <p:tgtEl>
                                          <p:spTgt spid="1054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5475"/>
                                        </p:tgtEl>
                                        <p:attrNameLst>
                                          <p:attrName>style.visibility</p:attrName>
                                        </p:attrNameLst>
                                      </p:cBhvr>
                                      <p:to>
                                        <p:strVal val="visible"/>
                                      </p:to>
                                    </p:set>
                                    <p:anim calcmode="lin" valueType="num">
                                      <p:cBhvr additive="base">
                                        <p:cTn id="12" dur="500" fill="hold"/>
                                        <p:tgtEl>
                                          <p:spTgt spid="105475"/>
                                        </p:tgtEl>
                                        <p:attrNameLst>
                                          <p:attrName>ppt_x</p:attrName>
                                        </p:attrNameLst>
                                      </p:cBhvr>
                                      <p:tavLst>
                                        <p:tav tm="0">
                                          <p:val>
                                            <p:strVal val="0-#ppt_w/2"/>
                                          </p:val>
                                        </p:tav>
                                        <p:tav tm="100000">
                                          <p:val>
                                            <p:strVal val="#ppt_x"/>
                                          </p:val>
                                        </p:tav>
                                      </p:tavLst>
                                    </p:anim>
                                    <p:anim calcmode="lin" valueType="num">
                                      <p:cBhvr additive="base">
                                        <p:cTn id="13" dur="500" fill="hold"/>
                                        <p:tgtEl>
                                          <p:spTgt spid="10547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linds(horizontal)">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autoUpdateAnimBg="0"/>
      <p:bldP spid="7" grpId="0" autoUpdateAnimBg="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5" name="Text Box 13"/>
          <p:cNvSpPr txBox="1">
            <a:spLocks noChangeArrowheads="1"/>
          </p:cNvSpPr>
          <p:nvPr/>
        </p:nvSpPr>
        <p:spPr bwMode="auto">
          <a:xfrm>
            <a:off x="683568" y="731044"/>
            <a:ext cx="2664296" cy="427038"/>
          </a:xfrm>
          <a:prstGeom prst="rect">
            <a:avLst/>
          </a:prstGeom>
          <a:solidFill>
            <a:srgbClr val="FFC000"/>
          </a:solidFill>
          <a:ln>
            <a:noFill/>
          </a:ln>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800" b="1" dirty="0">
                <a:latin typeface="+mn-ea"/>
                <a:ea typeface="+mn-ea"/>
              </a:rPr>
              <a:t>不排水</a:t>
            </a:r>
            <a:r>
              <a:rPr kumimoji="1" lang="zh-CN" altLang="en-US" sz="2800" b="1" dirty="0" smtClean="0">
                <a:latin typeface="+mn-ea"/>
                <a:ea typeface="+mn-ea"/>
              </a:rPr>
              <a:t>抗剪强度</a:t>
            </a:r>
            <a:endParaRPr kumimoji="1" lang="zh-CN" altLang="en-US" sz="2800" b="1" dirty="0">
              <a:latin typeface="+mn-ea"/>
              <a:ea typeface="+mn-ea"/>
            </a:endParaRPr>
          </a:p>
        </p:txBody>
      </p:sp>
      <p:sp>
        <p:nvSpPr>
          <p:cNvPr id="85008" name="AutoShape 16"/>
          <p:cNvSpPr>
            <a:spLocks noChangeArrowheads="1"/>
          </p:cNvSpPr>
          <p:nvPr/>
        </p:nvSpPr>
        <p:spPr bwMode="auto">
          <a:xfrm>
            <a:off x="6934200" y="3429000"/>
            <a:ext cx="762000" cy="1447800"/>
          </a:xfrm>
          <a:prstGeom prst="flowChartMagneticDisk">
            <a:avLst/>
          </a:prstGeom>
          <a:solidFill>
            <a:schemeClr val="folHlink"/>
          </a:solidFill>
          <a:ln w="28575">
            <a:solidFill>
              <a:schemeClr val="tx1"/>
            </a:solidFill>
            <a:round/>
            <a:tailEnd type="none" w="sm" len="lg"/>
          </a:ln>
        </p:spPr>
        <p:txBody>
          <a:bodyPr wrap="none" lIns="90000" tIns="46800" rIns="90000" bIns="468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nvGrpSpPr>
          <p:cNvPr id="2" name="Group 17"/>
          <p:cNvGrpSpPr/>
          <p:nvPr/>
        </p:nvGrpSpPr>
        <p:grpSpPr bwMode="auto">
          <a:xfrm>
            <a:off x="6248400" y="2971800"/>
            <a:ext cx="2133600" cy="2590800"/>
            <a:chOff x="3504" y="1920"/>
            <a:chExt cx="1344" cy="1632"/>
          </a:xfrm>
        </p:grpSpPr>
        <p:sp>
          <p:nvSpPr>
            <p:cNvPr id="72722" name="Line 18"/>
            <p:cNvSpPr>
              <a:spLocks noChangeShapeType="1"/>
            </p:cNvSpPr>
            <p:nvPr/>
          </p:nvSpPr>
          <p:spPr bwMode="auto">
            <a:xfrm>
              <a:off x="3504" y="2688"/>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2723" name="Line 19"/>
            <p:cNvSpPr>
              <a:spLocks noChangeShapeType="1"/>
            </p:cNvSpPr>
            <p:nvPr/>
          </p:nvSpPr>
          <p:spPr bwMode="auto">
            <a:xfrm flipH="1">
              <a:off x="4416" y="2736"/>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2724" name="Line 20"/>
            <p:cNvSpPr>
              <a:spLocks noChangeShapeType="1"/>
            </p:cNvSpPr>
            <p:nvPr/>
          </p:nvSpPr>
          <p:spPr bwMode="auto">
            <a:xfrm rot="-2727187">
              <a:off x="3721" y="2999"/>
              <a:ext cx="432" cy="1"/>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2725" name="Line 21"/>
            <p:cNvSpPr>
              <a:spLocks noChangeShapeType="1"/>
            </p:cNvSpPr>
            <p:nvPr/>
          </p:nvSpPr>
          <p:spPr bwMode="auto">
            <a:xfrm rot="-2727187" flipH="1" flipV="1">
              <a:off x="4345" y="2471"/>
              <a:ext cx="432" cy="1"/>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2726" name="Line 22"/>
            <p:cNvSpPr>
              <a:spLocks noChangeShapeType="1"/>
            </p:cNvSpPr>
            <p:nvPr/>
          </p:nvSpPr>
          <p:spPr bwMode="auto">
            <a:xfrm rot="5400000">
              <a:off x="3960" y="2136"/>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2727" name="Line 23"/>
            <p:cNvSpPr>
              <a:spLocks noChangeShapeType="1"/>
            </p:cNvSpPr>
            <p:nvPr/>
          </p:nvSpPr>
          <p:spPr bwMode="auto">
            <a:xfrm rot="16200000" flipV="1">
              <a:off x="3960" y="3336"/>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2728" name="Rectangle 24"/>
            <p:cNvSpPr>
              <a:spLocks noChangeArrowheads="1"/>
            </p:cNvSpPr>
            <p:nvPr/>
          </p:nvSpPr>
          <p:spPr bwMode="auto">
            <a:xfrm>
              <a:off x="3504" y="2496"/>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72729" name="Rectangle 25"/>
            <p:cNvSpPr>
              <a:spLocks noChangeArrowheads="1"/>
            </p:cNvSpPr>
            <p:nvPr/>
          </p:nvSpPr>
          <p:spPr bwMode="auto">
            <a:xfrm>
              <a:off x="4656" y="2544"/>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72730" name="Rectangle 26"/>
            <p:cNvSpPr>
              <a:spLocks noChangeArrowheads="1"/>
            </p:cNvSpPr>
            <p:nvPr/>
          </p:nvSpPr>
          <p:spPr bwMode="auto">
            <a:xfrm>
              <a:off x="4464" y="2208"/>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72731" name="Rectangle 27"/>
            <p:cNvSpPr>
              <a:spLocks noChangeArrowheads="1"/>
            </p:cNvSpPr>
            <p:nvPr/>
          </p:nvSpPr>
          <p:spPr bwMode="auto">
            <a:xfrm>
              <a:off x="3648" y="2928"/>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72732" name="Rectangle 28"/>
            <p:cNvSpPr>
              <a:spLocks noChangeArrowheads="1"/>
            </p:cNvSpPr>
            <p:nvPr/>
          </p:nvSpPr>
          <p:spPr bwMode="auto">
            <a:xfrm>
              <a:off x="4224" y="3312"/>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72733" name="Rectangle 29"/>
            <p:cNvSpPr>
              <a:spLocks noChangeArrowheads="1"/>
            </p:cNvSpPr>
            <p:nvPr/>
          </p:nvSpPr>
          <p:spPr bwMode="auto">
            <a:xfrm>
              <a:off x="4224" y="1920"/>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grpSp>
      <p:grpSp>
        <p:nvGrpSpPr>
          <p:cNvPr id="3" name="Group 30"/>
          <p:cNvGrpSpPr/>
          <p:nvPr/>
        </p:nvGrpSpPr>
        <p:grpSpPr bwMode="auto">
          <a:xfrm>
            <a:off x="7270750" y="2438400"/>
            <a:ext cx="498475" cy="3657600"/>
            <a:chOff x="4148" y="1584"/>
            <a:chExt cx="314" cy="2304"/>
          </a:xfrm>
        </p:grpSpPr>
        <p:sp>
          <p:nvSpPr>
            <p:cNvPr id="72718" name="Line 31"/>
            <p:cNvSpPr>
              <a:spLocks noChangeShapeType="1"/>
            </p:cNvSpPr>
            <p:nvPr/>
          </p:nvSpPr>
          <p:spPr bwMode="auto">
            <a:xfrm rot="5400000">
              <a:off x="4032" y="1728"/>
              <a:ext cx="288"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2719" name="Line 32"/>
            <p:cNvSpPr>
              <a:spLocks noChangeShapeType="1"/>
            </p:cNvSpPr>
            <p:nvPr/>
          </p:nvSpPr>
          <p:spPr bwMode="auto">
            <a:xfrm rot="16200000" flipV="1">
              <a:off x="4032" y="3744"/>
              <a:ext cx="288"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2720" name="Rectangle 33"/>
            <p:cNvSpPr>
              <a:spLocks noChangeArrowheads="1"/>
            </p:cNvSpPr>
            <p:nvPr/>
          </p:nvSpPr>
          <p:spPr bwMode="auto">
            <a:xfrm>
              <a:off x="4148" y="3648"/>
              <a:ext cx="31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en-US" altLang="zh-CN" sz="2000" b="1" baseline="-25000">
                  <a:solidFill>
                    <a:srgbClr val="0000FF"/>
                  </a:solidFill>
                  <a:latin typeface="Times New Roman" panose="02020603050405020304" pitchFamily="18" charset="0"/>
                  <a:ea typeface="楷体_GB2312" pitchFamily="49" charset="-122"/>
                  <a:sym typeface="Symbol" panose="05050102010706020507" pitchFamily="18" charset="2"/>
                </a:rPr>
                <a:t>1</a:t>
              </a:r>
              <a:endParaRPr kumimoji="1" lang="zh-CN" altLang="en-US" sz="2000" b="1" baseline="-25000">
                <a:solidFill>
                  <a:srgbClr val="0000FF"/>
                </a:solidFill>
                <a:latin typeface="Times New Roman" panose="02020603050405020304" pitchFamily="18" charset="0"/>
                <a:ea typeface="楷体_GB2312" pitchFamily="49" charset="-122"/>
              </a:endParaRPr>
            </a:p>
          </p:txBody>
        </p:sp>
        <p:sp>
          <p:nvSpPr>
            <p:cNvPr id="72721" name="Rectangle 34"/>
            <p:cNvSpPr>
              <a:spLocks noChangeArrowheads="1"/>
            </p:cNvSpPr>
            <p:nvPr/>
          </p:nvSpPr>
          <p:spPr bwMode="auto">
            <a:xfrm>
              <a:off x="4148" y="1632"/>
              <a:ext cx="31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en-US" altLang="zh-CN" sz="2000" b="1" baseline="-25000">
                  <a:solidFill>
                    <a:srgbClr val="0000FF"/>
                  </a:solidFill>
                  <a:latin typeface="Times New Roman" panose="02020603050405020304" pitchFamily="18" charset="0"/>
                  <a:ea typeface="楷体_GB2312" pitchFamily="49" charset="-122"/>
                  <a:sym typeface="Symbol" panose="05050102010706020507" pitchFamily="18" charset="2"/>
                </a:rPr>
                <a:t>1</a:t>
              </a:r>
              <a:endParaRPr kumimoji="1" lang="zh-CN" altLang="en-US" sz="2000" b="1" baseline="-25000">
                <a:solidFill>
                  <a:srgbClr val="0000FF"/>
                </a:solidFill>
                <a:latin typeface="Times New Roman" panose="02020603050405020304" pitchFamily="18" charset="0"/>
                <a:ea typeface="楷体_GB2312" pitchFamily="49" charset="-122"/>
              </a:endParaRPr>
            </a:p>
          </p:txBody>
        </p:sp>
      </p:grpSp>
      <p:sp>
        <p:nvSpPr>
          <p:cNvPr id="85028" name="Rectangle 36"/>
          <p:cNvSpPr>
            <a:spLocks noChangeArrowheads="1"/>
          </p:cNvSpPr>
          <p:nvPr/>
        </p:nvSpPr>
        <p:spPr bwMode="auto">
          <a:xfrm>
            <a:off x="179388" y="4343400"/>
            <a:ext cx="5256212" cy="153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20000"/>
              </a:spcBef>
              <a:buClr>
                <a:schemeClr val="accent1"/>
              </a:buClr>
              <a:buSzPct val="80000"/>
              <a:buFont typeface="Wingdings" panose="05000000000000000000" pitchFamily="2" charset="2"/>
              <a:buChar char="n"/>
            </a:pPr>
            <a:r>
              <a:rPr lang="zh-CN" altLang="en-US" sz="2000" b="1" dirty="0">
                <a:solidFill>
                  <a:srgbClr val="008000"/>
                </a:solidFill>
                <a:latin typeface="Times New Roman" panose="02020603050405020304" pitchFamily="18" charset="0"/>
                <a:ea typeface="+mn-ea"/>
                <a:cs typeface="Times New Roman" panose="02020603050405020304" pitchFamily="18" charset="0"/>
              </a:rPr>
              <a:t>直剪试验</a:t>
            </a:r>
            <a:r>
              <a:rPr lang="zh-CN" altLang="en-US" sz="2000" b="1" dirty="0" smtClean="0">
                <a:solidFill>
                  <a:srgbClr val="008000"/>
                </a:solidFill>
                <a:latin typeface="Times New Roman" panose="02020603050405020304" pitchFamily="18" charset="0"/>
                <a:ea typeface="+mn-ea"/>
                <a:cs typeface="Times New Roman" panose="02020603050405020304" pitchFamily="18" charset="0"/>
              </a:rPr>
              <a:t>：</a:t>
            </a:r>
            <a:endParaRPr lang="en-US" altLang="zh-CN" sz="2000" b="1" dirty="0" smtClean="0">
              <a:solidFill>
                <a:srgbClr val="008000"/>
              </a:solidFill>
              <a:latin typeface="Times New Roman" panose="02020603050405020304" pitchFamily="18" charset="0"/>
              <a:ea typeface="+mn-ea"/>
              <a:cs typeface="Times New Roman" panose="02020603050405020304" pitchFamily="18" charset="0"/>
            </a:endParaRPr>
          </a:p>
          <a:p>
            <a:pPr marL="0" indent="0" eaLnBrk="1" hangingPunct="1">
              <a:lnSpc>
                <a:spcPct val="150000"/>
              </a:lnSpc>
              <a:spcBef>
                <a:spcPct val="20000"/>
              </a:spcBef>
              <a:buClr>
                <a:schemeClr val="accent1"/>
              </a:buClr>
              <a:buSzPct val="80000"/>
            </a:pPr>
            <a:r>
              <a:rPr kumimoji="1" lang="en-US" altLang="zh-CN" sz="2000" b="1" dirty="0">
                <a:solidFill>
                  <a:srgbClr val="008000"/>
                </a:solidFill>
                <a:latin typeface="Times New Roman" panose="02020603050405020304" pitchFamily="18" charset="0"/>
                <a:ea typeface="+mn-ea"/>
                <a:cs typeface="Times New Roman" panose="02020603050405020304" pitchFamily="18" charset="0"/>
              </a:rPr>
              <a:t> </a:t>
            </a:r>
            <a:r>
              <a:rPr kumimoji="1" lang="en-US" altLang="zh-CN" sz="2000" b="1" dirty="0" smtClean="0">
                <a:solidFill>
                  <a:srgbClr val="008000"/>
                </a:solidFill>
                <a:latin typeface="Times New Roman" panose="02020603050405020304" pitchFamily="18" charset="0"/>
                <a:ea typeface="+mn-ea"/>
                <a:cs typeface="Times New Roman" panose="02020603050405020304" pitchFamily="18" charset="0"/>
              </a:rPr>
              <a:t>     </a:t>
            </a:r>
            <a:r>
              <a:rPr kumimoji="1" lang="zh-CN" altLang="en-US" sz="2000" b="1" dirty="0" smtClean="0">
                <a:solidFill>
                  <a:srgbClr val="0000FF"/>
                </a:solidFill>
                <a:latin typeface="Times New Roman" panose="02020603050405020304" pitchFamily="18" charset="0"/>
                <a:ea typeface="+mn-ea"/>
                <a:cs typeface="Times New Roman" panose="02020603050405020304" pitchFamily="18" charset="0"/>
              </a:rPr>
              <a:t>通过</a:t>
            </a:r>
            <a:r>
              <a:rPr kumimoji="1" lang="zh-CN" altLang="en-US" sz="2000" b="1" dirty="0">
                <a:solidFill>
                  <a:srgbClr val="0000FF"/>
                </a:solidFill>
                <a:latin typeface="Times New Roman" panose="02020603050405020304" pitchFamily="18" charset="0"/>
                <a:ea typeface="+mn-ea"/>
                <a:cs typeface="Times New Roman" panose="02020603050405020304" pitchFamily="18" charset="0"/>
              </a:rPr>
              <a:t>试验加荷的快慢来实现是否排水。使试样在3</a:t>
            </a:r>
            <a:r>
              <a:rPr kumimoji="1" lang="en-US" altLang="zh-CN" sz="2000" b="1" dirty="0">
                <a:solidFill>
                  <a:srgbClr val="0000FF"/>
                </a:solidFill>
                <a:latin typeface="Times New Roman" panose="02020603050405020304" pitchFamily="18" charset="0"/>
                <a:ea typeface="+mn-ea"/>
                <a:cs typeface="Times New Roman" panose="02020603050405020304" pitchFamily="18" charset="0"/>
              </a:rPr>
              <a:t>-</a:t>
            </a:r>
            <a:r>
              <a:rPr kumimoji="1" lang="zh-CN" altLang="en-US" sz="2000" b="1" dirty="0">
                <a:solidFill>
                  <a:srgbClr val="0000FF"/>
                </a:solidFill>
                <a:latin typeface="Times New Roman" panose="02020603050405020304" pitchFamily="18" charset="0"/>
                <a:ea typeface="+mn-ea"/>
                <a:cs typeface="Times New Roman" panose="02020603050405020304" pitchFamily="18" charset="0"/>
              </a:rPr>
              <a:t>5</a:t>
            </a:r>
            <a:r>
              <a:rPr kumimoji="1" lang="en-US" altLang="zh-CN" sz="2000" b="1" dirty="0">
                <a:solidFill>
                  <a:srgbClr val="0000FF"/>
                </a:solidFill>
                <a:latin typeface="Times New Roman" panose="02020603050405020304" pitchFamily="18" charset="0"/>
                <a:ea typeface="+mn-ea"/>
                <a:cs typeface="Times New Roman" panose="02020603050405020304" pitchFamily="18" charset="0"/>
              </a:rPr>
              <a:t>min</a:t>
            </a:r>
            <a:r>
              <a:rPr kumimoji="1" lang="zh-CN" altLang="en-US" sz="2000" b="1" dirty="0">
                <a:solidFill>
                  <a:srgbClr val="0000FF"/>
                </a:solidFill>
                <a:latin typeface="Times New Roman" panose="02020603050405020304" pitchFamily="18" charset="0"/>
                <a:ea typeface="+mn-ea"/>
                <a:cs typeface="Times New Roman" panose="02020603050405020304" pitchFamily="18" charset="0"/>
              </a:rPr>
              <a:t>之内剪破，称之为</a:t>
            </a:r>
            <a:r>
              <a:rPr kumimoji="1" lang="zh-CN" altLang="en-US" sz="2000" b="1" dirty="0">
                <a:solidFill>
                  <a:srgbClr val="CC6600"/>
                </a:solidFill>
                <a:latin typeface="Times New Roman" panose="02020603050405020304" pitchFamily="18" charset="0"/>
                <a:ea typeface="+mn-ea"/>
                <a:cs typeface="Times New Roman" panose="02020603050405020304" pitchFamily="18" charset="0"/>
              </a:rPr>
              <a:t>快剪</a:t>
            </a:r>
            <a:endParaRPr kumimoji="1" lang="zh-CN" altLang="en-US" sz="2000" b="1" dirty="0">
              <a:solidFill>
                <a:srgbClr val="CC6600"/>
              </a:solidFill>
              <a:latin typeface="Times New Roman" panose="02020603050405020304" pitchFamily="18" charset="0"/>
              <a:ea typeface="+mn-ea"/>
              <a:cs typeface="Times New Roman" panose="02020603050405020304" pitchFamily="18" charset="0"/>
            </a:endParaRPr>
          </a:p>
        </p:txBody>
      </p:sp>
      <p:grpSp>
        <p:nvGrpSpPr>
          <p:cNvPr id="4" name="Group 39"/>
          <p:cNvGrpSpPr/>
          <p:nvPr/>
        </p:nvGrpSpPr>
        <p:grpSpPr bwMode="auto">
          <a:xfrm>
            <a:off x="5562600" y="2362200"/>
            <a:ext cx="1447800" cy="1600200"/>
            <a:chOff x="3504" y="1680"/>
            <a:chExt cx="912" cy="1008"/>
          </a:xfrm>
        </p:grpSpPr>
        <p:sp>
          <p:nvSpPr>
            <p:cNvPr id="72716" name="Line 37"/>
            <p:cNvSpPr>
              <a:spLocks noChangeShapeType="1"/>
            </p:cNvSpPr>
            <p:nvPr/>
          </p:nvSpPr>
          <p:spPr bwMode="auto">
            <a:xfrm flipH="1" flipV="1">
              <a:off x="3936" y="2160"/>
              <a:ext cx="480" cy="528"/>
            </a:xfrm>
            <a:prstGeom prst="line">
              <a:avLst/>
            </a:prstGeom>
            <a:noFill/>
            <a:ln w="28575">
              <a:solidFill>
                <a:srgbClr val="FE101B"/>
              </a:solidFill>
              <a:round/>
              <a:tailEnd type="non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2717" name="Text Box 38"/>
            <p:cNvSpPr txBox="1">
              <a:spLocks noChangeArrowheads="1"/>
            </p:cNvSpPr>
            <p:nvPr/>
          </p:nvSpPr>
          <p:spPr bwMode="auto">
            <a:xfrm>
              <a:off x="3504" y="1680"/>
              <a:ext cx="672" cy="466"/>
            </a:xfrm>
            <a:prstGeom prst="rect">
              <a:avLst/>
            </a:prstGeom>
            <a:solidFill>
              <a:schemeClr val="folHlink"/>
            </a:solidFill>
            <a:ln w="9525">
              <a:solidFill>
                <a:schemeClr val="tx1"/>
              </a:solidFill>
              <a:miter lim="800000"/>
              <a:tailEnd type="none" w="sm" len="lg"/>
            </a:ln>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sz="2400" b="1">
                  <a:solidFill>
                    <a:srgbClr val="0000FF"/>
                  </a:solidFill>
                  <a:latin typeface="Times New Roman" panose="02020603050405020304" pitchFamily="18" charset="0"/>
                  <a:ea typeface="楷体_GB2312" pitchFamily="49" charset="-122"/>
                </a:rPr>
                <a:t>关闭排水阀</a:t>
              </a:r>
              <a:endParaRPr kumimoji="1" lang="zh-CN" altLang="en-US" sz="2400" b="1">
                <a:solidFill>
                  <a:srgbClr val="0000FF"/>
                </a:solidFill>
                <a:latin typeface="Times New Roman" panose="02020603050405020304" pitchFamily="18" charset="0"/>
                <a:ea typeface="楷体_GB2312" pitchFamily="49" charset="-122"/>
              </a:endParaRPr>
            </a:p>
          </p:txBody>
        </p:sp>
      </p:grpSp>
      <p:sp>
        <p:nvSpPr>
          <p:cNvPr id="122884" name="Rectangle 4"/>
          <p:cNvSpPr>
            <a:spLocks noChangeArrowheads="1"/>
          </p:cNvSpPr>
          <p:nvPr/>
        </p:nvSpPr>
        <p:spPr bwMode="auto">
          <a:xfrm>
            <a:off x="84137" y="1909996"/>
            <a:ext cx="5351463" cy="199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spcBef>
                <a:spcPct val="20000"/>
              </a:spcBef>
              <a:buClr>
                <a:schemeClr val="hlink"/>
              </a:buClr>
              <a:buSzPct val="75000"/>
              <a:buFont typeface="Wingdings" panose="05000000000000000000" pitchFamily="2" charset="2"/>
              <a:buChar char="v"/>
            </a:pPr>
            <a:r>
              <a:rPr lang="zh-CN" altLang="en-US" sz="2000" b="1" dirty="0">
                <a:solidFill>
                  <a:srgbClr val="008000"/>
                </a:solidFill>
                <a:latin typeface="+mn-ea"/>
                <a:ea typeface="+mn-ea"/>
                <a:cs typeface="Times New Roman" panose="02020603050405020304" pitchFamily="18" charset="0"/>
              </a:rPr>
              <a:t>不固结不排水试验（</a:t>
            </a:r>
            <a:r>
              <a:rPr lang="en-US" altLang="zh-CN" sz="2000" b="1" dirty="0">
                <a:solidFill>
                  <a:srgbClr val="008000"/>
                </a:solidFill>
                <a:latin typeface="+mn-ea"/>
                <a:ea typeface="+mn-ea"/>
                <a:cs typeface="Times New Roman" panose="02020603050405020304" pitchFamily="18" charset="0"/>
              </a:rPr>
              <a:t>UU</a:t>
            </a:r>
            <a:r>
              <a:rPr lang="zh-CN" altLang="en-US" sz="2000" b="1" dirty="0">
                <a:solidFill>
                  <a:srgbClr val="008000"/>
                </a:solidFill>
                <a:latin typeface="+mn-ea"/>
                <a:ea typeface="+mn-ea"/>
                <a:cs typeface="Times New Roman" panose="02020603050405020304" pitchFamily="18" charset="0"/>
              </a:rPr>
              <a:t>试验）</a:t>
            </a:r>
            <a:endParaRPr lang="zh-CN" altLang="en-US" sz="2000" b="1" dirty="0">
              <a:solidFill>
                <a:srgbClr val="008000"/>
              </a:solidFill>
              <a:latin typeface="+mn-ea"/>
              <a:ea typeface="+mn-ea"/>
              <a:cs typeface="Times New Roman" panose="02020603050405020304" pitchFamily="18" charset="0"/>
              <a:sym typeface="Symbol" panose="05050102010706020507" pitchFamily="18" charset="2"/>
            </a:endParaRPr>
          </a:p>
          <a:p>
            <a:pPr lvl="1" algn="just" eaLnBrk="1" hangingPunct="1">
              <a:lnSpc>
                <a:spcPct val="150000"/>
              </a:lnSpc>
              <a:spcBef>
                <a:spcPct val="20000"/>
              </a:spcBef>
              <a:buClr>
                <a:schemeClr val="accent2"/>
              </a:buClr>
              <a:buSzPct val="85000"/>
              <a:buFont typeface="Wingdings" panose="05000000000000000000" pitchFamily="2" charset="2"/>
              <a:buNone/>
            </a:pPr>
            <a:r>
              <a:rPr lang="en-US" altLang="zh-CN" sz="2000" b="1" dirty="0">
                <a:solidFill>
                  <a:srgbClr val="0000FF"/>
                </a:solidFill>
                <a:latin typeface="+mn-ea"/>
                <a:ea typeface="+mn-ea"/>
                <a:cs typeface="Times New Roman" panose="02020603050405020304" pitchFamily="18" charset="0"/>
                <a:sym typeface="Symbol" panose="05050102010706020507" pitchFamily="18" charset="2"/>
              </a:rPr>
              <a:t>1  </a:t>
            </a:r>
            <a:r>
              <a:rPr lang="zh-CN" altLang="en-US" sz="2000" b="1" dirty="0">
                <a:solidFill>
                  <a:srgbClr val="0000FF"/>
                </a:solidFill>
                <a:latin typeface="+mn-ea"/>
                <a:ea typeface="+mn-ea"/>
                <a:cs typeface="Times New Roman" panose="02020603050405020304" pitchFamily="18" charset="0"/>
                <a:sym typeface="Symbol" panose="05050102010706020507" pitchFamily="18" charset="2"/>
              </a:rPr>
              <a:t>关闭排水阀门，</a:t>
            </a:r>
            <a:r>
              <a:rPr lang="zh-CN" altLang="en-US" sz="2000" b="1" dirty="0">
                <a:solidFill>
                  <a:srgbClr val="0000FF"/>
                </a:solidFill>
                <a:latin typeface="+mn-ea"/>
                <a:ea typeface="+mn-ea"/>
                <a:cs typeface="Times New Roman" panose="02020603050405020304" pitchFamily="18" charset="0"/>
              </a:rPr>
              <a:t>围压</a:t>
            </a:r>
            <a:r>
              <a:rPr lang="zh-CN" altLang="en-US" sz="2000" b="1" dirty="0">
                <a:solidFill>
                  <a:srgbClr val="0000FF"/>
                </a:solidFill>
                <a:latin typeface="+mn-ea"/>
                <a:ea typeface="+mn-ea"/>
                <a:cs typeface="Times New Roman" panose="02020603050405020304" pitchFamily="18" charset="0"/>
                <a:sym typeface="Symbol" panose="05050102010706020507" pitchFamily="18" charset="2"/>
              </a:rPr>
              <a:t></a:t>
            </a:r>
            <a:r>
              <a:rPr lang="zh-CN" altLang="en-US" sz="2000" b="1" baseline="-25000" dirty="0">
                <a:solidFill>
                  <a:srgbClr val="0000FF"/>
                </a:solidFill>
                <a:latin typeface="+mn-ea"/>
                <a:ea typeface="+mn-ea"/>
                <a:cs typeface="Times New Roman" panose="02020603050405020304" pitchFamily="18" charset="0"/>
                <a:sym typeface="Symbol" panose="05050102010706020507" pitchFamily="18" charset="2"/>
              </a:rPr>
              <a:t></a:t>
            </a:r>
            <a:r>
              <a:rPr lang="zh-CN" altLang="en-US" sz="2000" b="1" dirty="0">
                <a:solidFill>
                  <a:srgbClr val="0000FF"/>
                </a:solidFill>
                <a:latin typeface="+mn-ea"/>
                <a:ea typeface="+mn-ea"/>
                <a:cs typeface="Times New Roman" panose="02020603050405020304" pitchFamily="18" charset="0"/>
                <a:sym typeface="Symbol" panose="05050102010706020507" pitchFamily="18" charset="2"/>
              </a:rPr>
              <a:t>下不固结；</a:t>
            </a:r>
            <a:endParaRPr lang="zh-CN" altLang="en-US" sz="2000" b="1" dirty="0">
              <a:solidFill>
                <a:srgbClr val="0000FF"/>
              </a:solidFill>
              <a:latin typeface="+mn-ea"/>
              <a:ea typeface="+mn-ea"/>
              <a:cs typeface="Times New Roman" panose="02020603050405020304" pitchFamily="18" charset="0"/>
              <a:sym typeface="Symbol" panose="05050102010706020507" pitchFamily="18" charset="2"/>
            </a:endParaRPr>
          </a:p>
          <a:p>
            <a:pPr lvl="1" algn="just" eaLnBrk="1" hangingPunct="1">
              <a:lnSpc>
                <a:spcPct val="150000"/>
              </a:lnSpc>
              <a:spcBef>
                <a:spcPct val="20000"/>
              </a:spcBef>
              <a:buClr>
                <a:schemeClr val="accent2"/>
              </a:buClr>
              <a:buSzPct val="85000"/>
              <a:buFont typeface="Wingdings" panose="05000000000000000000" pitchFamily="2" charset="2"/>
              <a:buNone/>
            </a:pPr>
            <a:r>
              <a:rPr lang="en-US" altLang="zh-CN" sz="2000" b="1" dirty="0">
                <a:solidFill>
                  <a:srgbClr val="0000FF"/>
                </a:solidFill>
                <a:latin typeface="+mn-ea"/>
                <a:ea typeface="+mn-ea"/>
                <a:cs typeface="Times New Roman" panose="02020603050405020304" pitchFamily="18" charset="0"/>
                <a:sym typeface="Symbol" panose="05050102010706020507" pitchFamily="18" charset="2"/>
              </a:rPr>
              <a:t>2  </a:t>
            </a:r>
            <a:r>
              <a:rPr lang="zh-CN" altLang="en-US" sz="2000" b="1" dirty="0">
                <a:solidFill>
                  <a:srgbClr val="0000FF"/>
                </a:solidFill>
                <a:latin typeface="+mn-ea"/>
                <a:ea typeface="+mn-ea"/>
                <a:cs typeface="Times New Roman" panose="02020603050405020304" pitchFamily="18" charset="0"/>
                <a:sym typeface="Symbol" panose="05050102010706020507" pitchFamily="18" charset="2"/>
              </a:rPr>
              <a:t>关闭排水阀门，很快剪切破坏，在施加轴向应力差</a:t>
            </a:r>
            <a:r>
              <a:rPr lang="zh-CN" altLang="en-US" sz="2000" b="1" baseline="-25000" dirty="0">
                <a:solidFill>
                  <a:srgbClr val="0000FF"/>
                </a:solidFill>
                <a:latin typeface="+mn-ea"/>
                <a:ea typeface="+mn-ea"/>
                <a:cs typeface="Times New Roman" panose="02020603050405020304" pitchFamily="18" charset="0"/>
                <a:sym typeface="Symbol" panose="05050102010706020507" pitchFamily="18" charset="2"/>
              </a:rPr>
              <a:t></a:t>
            </a:r>
            <a:r>
              <a:rPr lang="zh-CN" altLang="en-US" sz="2000" b="1" dirty="0">
                <a:solidFill>
                  <a:srgbClr val="0000FF"/>
                </a:solidFill>
                <a:latin typeface="+mn-ea"/>
                <a:ea typeface="+mn-ea"/>
                <a:cs typeface="Times New Roman" panose="02020603050405020304" pitchFamily="18" charset="0"/>
                <a:sym typeface="Symbol" panose="05050102010706020507" pitchFamily="18" charset="2"/>
              </a:rPr>
              <a:t></a:t>
            </a:r>
            <a:r>
              <a:rPr lang="zh-CN" altLang="en-US" sz="2000" b="1" baseline="-25000" dirty="0">
                <a:solidFill>
                  <a:srgbClr val="0000FF"/>
                </a:solidFill>
                <a:latin typeface="+mn-ea"/>
                <a:ea typeface="+mn-ea"/>
                <a:cs typeface="Times New Roman" panose="02020603050405020304" pitchFamily="18" charset="0"/>
                <a:sym typeface="Symbol" panose="05050102010706020507" pitchFamily="18" charset="2"/>
              </a:rPr>
              <a:t></a:t>
            </a:r>
            <a:r>
              <a:rPr lang="zh-CN" altLang="en-US" sz="2000" b="1" dirty="0">
                <a:solidFill>
                  <a:srgbClr val="0000FF"/>
                </a:solidFill>
                <a:latin typeface="+mn-ea"/>
                <a:ea typeface="+mn-ea"/>
                <a:cs typeface="Times New Roman" panose="02020603050405020304" pitchFamily="18" charset="0"/>
                <a:sym typeface="Symbol" panose="05050102010706020507" pitchFamily="18" charset="2"/>
              </a:rPr>
              <a:t>过程中不排水</a:t>
            </a:r>
            <a:endParaRPr lang="zh-CN" altLang="en-US" sz="2000" b="1" dirty="0">
              <a:solidFill>
                <a:srgbClr val="0000FF"/>
              </a:solidFill>
              <a:latin typeface="+mn-ea"/>
              <a:ea typeface="+mn-ea"/>
              <a:cs typeface="Times New Roman" panose="02020603050405020304" pitchFamily="18" charset="0"/>
              <a:sym typeface="Symbol" panose="05050102010706020507" pitchFamily="18" charset="2"/>
            </a:endParaRPr>
          </a:p>
        </p:txBody>
      </p:sp>
      <p:sp>
        <p:nvSpPr>
          <p:cNvPr id="122887" name="Text Box 7"/>
          <p:cNvSpPr txBox="1">
            <a:spLocks noChangeArrowheads="1"/>
          </p:cNvSpPr>
          <p:nvPr/>
        </p:nvSpPr>
        <p:spPr bwMode="auto">
          <a:xfrm>
            <a:off x="4302125" y="2079625"/>
            <a:ext cx="1206500" cy="4206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Bef>
                <a:spcPct val="50000"/>
              </a:spcBef>
            </a:pPr>
            <a:r>
              <a:rPr lang="en-US" altLang="zh-CN" sz="2400" b="1">
                <a:solidFill>
                  <a:schemeClr val="bg1"/>
                </a:solidFill>
                <a:sym typeface="Symbol" panose="05050102010706020507" pitchFamily="18" charset="2"/>
              </a:rPr>
              <a:t>c</a:t>
            </a:r>
            <a:r>
              <a:rPr lang="en-US" altLang="zh-CN" sz="2400" b="1" baseline="-25000">
                <a:solidFill>
                  <a:schemeClr val="bg1"/>
                </a:solidFill>
                <a:sym typeface="Symbol" panose="05050102010706020507" pitchFamily="18" charset="2"/>
              </a:rPr>
              <a:t>u </a:t>
            </a:r>
            <a:r>
              <a:rPr lang="zh-CN" altLang="en-US" sz="2400" b="1" baseline="-25000">
                <a:solidFill>
                  <a:schemeClr val="bg1"/>
                </a:solidFill>
                <a:sym typeface="Symbol" panose="05050102010706020507" pitchFamily="18" charset="2"/>
              </a:rPr>
              <a:t>、</a:t>
            </a:r>
            <a:r>
              <a:rPr kumimoji="1" lang="zh-CN" altLang="en-US" sz="2400" b="1">
                <a:solidFill>
                  <a:schemeClr val="bg1"/>
                </a:solidFill>
                <a:sym typeface="Symbol" panose="05050102010706020507" pitchFamily="18" charset="2"/>
              </a:rPr>
              <a:t></a:t>
            </a:r>
            <a:r>
              <a:rPr kumimoji="1" lang="en-US" altLang="zh-CN" sz="2400" b="1" baseline="-25000">
                <a:solidFill>
                  <a:schemeClr val="bg1"/>
                </a:solidFill>
                <a:sym typeface="Symbol" panose="05050102010706020507" pitchFamily="18" charset="2"/>
              </a:rPr>
              <a:t>u</a:t>
            </a:r>
            <a:r>
              <a:rPr lang="en-US" altLang="zh-CN" sz="2400" b="1">
                <a:solidFill>
                  <a:schemeClr val="bg1"/>
                </a:solidFill>
                <a:sym typeface="Symbol" panose="05050102010706020507" pitchFamily="18" charset="2"/>
              </a:rPr>
              <a:t> </a:t>
            </a:r>
            <a:endParaRPr lang="en-US" altLang="zh-CN" sz="2400" b="1">
              <a:solidFill>
                <a:schemeClr val="bg1"/>
              </a:solidFill>
              <a:sym typeface="Symbol" panose="05050102010706020507" pitchFamily="18" charset="2"/>
            </a:endParaRPr>
          </a:p>
        </p:txBody>
      </p:sp>
      <p:sp>
        <p:nvSpPr>
          <p:cNvPr id="30" name="Rectangle 6"/>
          <p:cNvSpPr>
            <a:spLocks noChangeArrowheads="1"/>
          </p:cNvSpPr>
          <p:nvPr/>
        </p:nvSpPr>
        <p:spPr bwMode="auto">
          <a:xfrm>
            <a:off x="0" y="-4771"/>
            <a:ext cx="480060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§5.5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饱和黏性土的抗剪强度</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5005"/>
                                        </p:tgtEl>
                                        <p:attrNameLst>
                                          <p:attrName>style.visibility</p:attrName>
                                        </p:attrNameLst>
                                      </p:cBhvr>
                                      <p:to>
                                        <p:strVal val="visible"/>
                                      </p:to>
                                    </p:set>
                                    <p:animEffect transition="in" filter="blinds(horizontal)">
                                      <p:cBhvr>
                                        <p:cTn id="7" dur="500"/>
                                        <p:tgtEl>
                                          <p:spTgt spid="8500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5008"/>
                                        </p:tgtEl>
                                        <p:attrNameLst>
                                          <p:attrName>style.visibility</p:attrName>
                                        </p:attrNameLst>
                                      </p:cBhvr>
                                      <p:to>
                                        <p:strVal val="visible"/>
                                      </p:to>
                                    </p:set>
                                    <p:animEffect transition="in" filter="dissolve">
                                      <p:cBhvr>
                                        <p:cTn id="12" dur="500"/>
                                        <p:tgtEl>
                                          <p:spTgt spid="850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5028"/>
                                        </p:tgtEl>
                                        <p:attrNameLst>
                                          <p:attrName>style.visibility</p:attrName>
                                        </p:attrNameLst>
                                      </p:cBhvr>
                                      <p:to>
                                        <p:strVal val="visible"/>
                                      </p:to>
                                    </p:set>
                                    <p:animEffect transition="in" filter="blinds(horizontal)">
                                      <p:cBhvr>
                                        <p:cTn id="32" dur="500"/>
                                        <p:tgtEl>
                                          <p:spTgt spid="8502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22884"/>
                                        </p:tgtEl>
                                        <p:attrNameLst>
                                          <p:attrName>style.visibility</p:attrName>
                                        </p:attrNameLst>
                                      </p:cBhvr>
                                      <p:to>
                                        <p:strVal val="visible"/>
                                      </p:to>
                                    </p:set>
                                    <p:animEffect transition="in" filter="slide(fromLeft)">
                                      <p:cBhvr>
                                        <p:cTn id="37" dur="500"/>
                                        <p:tgtEl>
                                          <p:spTgt spid="122884"/>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grpId="0" nodeType="clickEffect">
                                  <p:stCondLst>
                                    <p:cond delay="0"/>
                                  </p:stCondLst>
                                  <p:childTnLst>
                                    <p:set>
                                      <p:cBhvr>
                                        <p:cTn id="41" dur="1" fill="hold">
                                          <p:stCondLst>
                                            <p:cond delay="0"/>
                                          </p:stCondLst>
                                        </p:cTn>
                                        <p:tgtEl>
                                          <p:spTgt spid="122887"/>
                                        </p:tgtEl>
                                        <p:attrNameLst>
                                          <p:attrName>style.visibility</p:attrName>
                                        </p:attrNameLst>
                                      </p:cBhvr>
                                      <p:to>
                                        <p:strVal val="visible"/>
                                      </p:to>
                                    </p:set>
                                    <p:animEffect transition="in" filter="slide(fromLeft)">
                                      <p:cBhvr>
                                        <p:cTn id="42" dur="500"/>
                                        <p:tgtEl>
                                          <p:spTgt spid="122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5" grpId="0" animBg="1" autoUpdateAnimBg="0"/>
      <p:bldP spid="85008" grpId="0" animBg="1"/>
      <p:bldP spid="85028" grpId="0" autoUpdateAnimBg="0"/>
      <p:bldP spid="122884" grpId="0" autoUpdateAnimBg="0"/>
      <p:bldP spid="122887"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46" name="Freeform 1054"/>
          <p:cNvSpPr/>
          <p:nvPr/>
        </p:nvSpPr>
        <p:spPr bwMode="auto">
          <a:xfrm>
            <a:off x="3829050" y="1828800"/>
            <a:ext cx="1663700" cy="833438"/>
          </a:xfrm>
          <a:custGeom>
            <a:avLst/>
            <a:gdLst>
              <a:gd name="T0" fmla="*/ 2147483646 w 7341"/>
              <a:gd name="T1" fmla="*/ 2147483646 h 3674"/>
              <a:gd name="T2" fmla="*/ 2147483646 w 7341"/>
              <a:gd name="T3" fmla="*/ 2147483646 h 3674"/>
              <a:gd name="T4" fmla="*/ 2147483646 w 7341"/>
              <a:gd name="T5" fmla="*/ 2147483646 h 3674"/>
              <a:gd name="T6" fmla="*/ 2147483646 w 7341"/>
              <a:gd name="T7" fmla="*/ 2147483646 h 3674"/>
              <a:gd name="T8" fmla="*/ 2147483646 w 7341"/>
              <a:gd name="T9" fmla="*/ 2147483646 h 3674"/>
              <a:gd name="T10" fmla="*/ 2147483646 w 7341"/>
              <a:gd name="T11" fmla="*/ 2147483646 h 3674"/>
              <a:gd name="T12" fmla="*/ 2147483646 w 7341"/>
              <a:gd name="T13" fmla="*/ 2147483646 h 3674"/>
              <a:gd name="T14" fmla="*/ 2147483646 w 7341"/>
              <a:gd name="T15" fmla="*/ 2147483646 h 3674"/>
              <a:gd name="T16" fmla="*/ 2147483646 w 7341"/>
              <a:gd name="T17" fmla="*/ 0 h 3674"/>
              <a:gd name="T18" fmla="*/ 2147483646 w 7341"/>
              <a:gd name="T19" fmla="*/ 2147483646 h 3674"/>
              <a:gd name="T20" fmla="*/ 2147483646 w 7341"/>
              <a:gd name="T21" fmla="*/ 2147483646 h 3674"/>
              <a:gd name="T22" fmla="*/ 2147483646 w 7341"/>
              <a:gd name="T23" fmla="*/ 2147483646 h 3674"/>
              <a:gd name="T24" fmla="*/ 2147483646 w 7341"/>
              <a:gd name="T25" fmla="*/ 2147483646 h 3674"/>
              <a:gd name="T26" fmla="*/ 2147483646 w 7341"/>
              <a:gd name="T27" fmla="*/ 2147483646 h 3674"/>
              <a:gd name="T28" fmla="*/ 2147483646 w 7341"/>
              <a:gd name="T29" fmla="*/ 2147483646 h 3674"/>
              <a:gd name="T30" fmla="*/ 2147483646 w 7341"/>
              <a:gd name="T31" fmla="*/ 2147483646 h 3674"/>
              <a:gd name="T32" fmla="*/ 0 w 7341"/>
              <a:gd name="T33" fmla="*/ 2147483646 h 36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41"/>
              <a:gd name="T52" fmla="*/ 0 h 3674"/>
              <a:gd name="T53" fmla="*/ 7341 w 7341"/>
              <a:gd name="T54" fmla="*/ 3674 h 36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41" h="3674">
                <a:moveTo>
                  <a:pt x="7341" y="3674"/>
                </a:moveTo>
                <a:lnTo>
                  <a:pt x="7271" y="2958"/>
                </a:lnTo>
                <a:lnTo>
                  <a:pt x="7063" y="2268"/>
                </a:lnTo>
                <a:lnTo>
                  <a:pt x="6723" y="1633"/>
                </a:lnTo>
                <a:lnTo>
                  <a:pt x="6267" y="1076"/>
                </a:lnTo>
                <a:lnTo>
                  <a:pt x="5710" y="620"/>
                </a:lnTo>
                <a:lnTo>
                  <a:pt x="5076" y="280"/>
                </a:lnTo>
                <a:lnTo>
                  <a:pt x="4387" y="70"/>
                </a:lnTo>
                <a:lnTo>
                  <a:pt x="3671" y="0"/>
                </a:lnTo>
                <a:lnTo>
                  <a:pt x="2955" y="70"/>
                </a:lnTo>
                <a:lnTo>
                  <a:pt x="2265" y="280"/>
                </a:lnTo>
                <a:lnTo>
                  <a:pt x="1631" y="620"/>
                </a:lnTo>
                <a:lnTo>
                  <a:pt x="1074" y="1076"/>
                </a:lnTo>
                <a:lnTo>
                  <a:pt x="618" y="1633"/>
                </a:lnTo>
                <a:lnTo>
                  <a:pt x="278" y="2268"/>
                </a:lnTo>
                <a:lnTo>
                  <a:pt x="70" y="2958"/>
                </a:lnTo>
                <a:lnTo>
                  <a:pt x="0" y="3674"/>
                </a:lnTo>
              </a:path>
            </a:pathLst>
          </a:custGeom>
          <a:noFill/>
          <a:ln w="28575">
            <a:solidFill>
              <a:srgbClr val="000000"/>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050" name="Line 1058"/>
          <p:cNvSpPr>
            <a:spLocks noChangeShapeType="1"/>
          </p:cNvSpPr>
          <p:nvPr/>
        </p:nvSpPr>
        <p:spPr bwMode="auto">
          <a:xfrm>
            <a:off x="3384550" y="1828800"/>
            <a:ext cx="5295900" cy="1588"/>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6052" name="AutoShape 1060"/>
          <p:cNvSpPr/>
          <p:nvPr/>
        </p:nvSpPr>
        <p:spPr bwMode="auto">
          <a:xfrm flipH="1">
            <a:off x="4656138" y="909639"/>
            <a:ext cx="1356022" cy="309562"/>
          </a:xfrm>
          <a:prstGeom prst="borderCallout1">
            <a:avLst>
              <a:gd name="adj1" fmla="val 29875"/>
              <a:gd name="adj2" fmla="val 104759"/>
              <a:gd name="adj3" fmla="val 325722"/>
              <a:gd name="adj4" fmla="val 138787"/>
            </a:avLst>
          </a:prstGeom>
          <a:solidFill>
            <a:schemeClr val="folHlink"/>
          </a:solidFill>
          <a:ln w="28575">
            <a:solidFill>
              <a:schemeClr val="tx1"/>
            </a:solidFill>
            <a:miter lim="800000"/>
            <a:headEnd type="triangle" w="sm" len="lg"/>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00" b="1" dirty="0">
                <a:solidFill>
                  <a:srgbClr val="0000FF"/>
                </a:solidFill>
                <a:latin typeface="Times New Roman" panose="02020603050405020304" pitchFamily="18" charset="0"/>
                <a:ea typeface="楷体_GB2312" pitchFamily="49" charset="-122"/>
              </a:rPr>
              <a:t>有效应力圆</a:t>
            </a:r>
            <a:endParaRPr kumimoji="1" lang="zh-CN" altLang="en-US" sz="2000" b="1" dirty="0">
              <a:solidFill>
                <a:srgbClr val="0000FF"/>
              </a:solidFill>
              <a:latin typeface="Times New Roman" panose="02020603050405020304" pitchFamily="18" charset="0"/>
              <a:ea typeface="楷体_GB2312" pitchFamily="49" charset="-122"/>
            </a:endParaRPr>
          </a:p>
        </p:txBody>
      </p:sp>
      <p:sp>
        <p:nvSpPr>
          <p:cNvPr id="86053" name="AutoShape 1061"/>
          <p:cNvSpPr/>
          <p:nvPr/>
        </p:nvSpPr>
        <p:spPr bwMode="auto">
          <a:xfrm flipH="1">
            <a:off x="6713538" y="909639"/>
            <a:ext cx="1098822" cy="309562"/>
          </a:xfrm>
          <a:prstGeom prst="borderCallout1">
            <a:avLst>
              <a:gd name="adj1" fmla="val 29875"/>
              <a:gd name="adj2" fmla="val 105565"/>
              <a:gd name="adj3" fmla="val 265556"/>
              <a:gd name="adj4" fmla="val 145472"/>
            </a:avLst>
          </a:prstGeom>
          <a:solidFill>
            <a:schemeClr val="folHlink"/>
          </a:solidFill>
          <a:ln w="28575">
            <a:solidFill>
              <a:schemeClr val="tx1"/>
            </a:solidFill>
            <a:miter lim="800000"/>
            <a:headEnd type="triangle" w="sm" len="lg"/>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00" b="1" dirty="0">
                <a:solidFill>
                  <a:srgbClr val="0000FF"/>
                </a:solidFill>
                <a:latin typeface="Times New Roman" panose="02020603050405020304" pitchFamily="18" charset="0"/>
                <a:ea typeface="楷体_GB2312" pitchFamily="49" charset="-122"/>
              </a:rPr>
              <a:t>总应力圆</a:t>
            </a:r>
            <a:endParaRPr kumimoji="1" lang="zh-CN" altLang="en-US" sz="2000" b="1" dirty="0">
              <a:solidFill>
                <a:srgbClr val="0000FF"/>
              </a:solidFill>
              <a:latin typeface="Times New Roman" panose="02020603050405020304" pitchFamily="18" charset="0"/>
              <a:ea typeface="楷体_GB2312" pitchFamily="49" charset="-122"/>
            </a:endParaRPr>
          </a:p>
        </p:txBody>
      </p:sp>
      <p:sp>
        <p:nvSpPr>
          <p:cNvPr id="86054" name="Rectangle 1062"/>
          <p:cNvSpPr>
            <a:spLocks noChangeArrowheads="1"/>
          </p:cNvSpPr>
          <p:nvPr/>
        </p:nvSpPr>
        <p:spPr bwMode="auto">
          <a:xfrm>
            <a:off x="7399338" y="1366838"/>
            <a:ext cx="5953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i="1">
                <a:solidFill>
                  <a:srgbClr val="0000FF"/>
                </a:solidFill>
                <a:latin typeface="楷体_GB2312" pitchFamily="49" charset="-122"/>
                <a:ea typeface="楷体_GB2312" pitchFamily="49" charset="-122"/>
                <a:sym typeface="Symbol" panose="05050102010706020507" pitchFamily="18" charset="2"/>
              </a:rPr>
              <a:t></a:t>
            </a:r>
            <a:r>
              <a:rPr kumimoji="1" lang="en-US" altLang="zh-CN" sz="2400" b="1" i="1" baseline="-30000">
                <a:solidFill>
                  <a:srgbClr val="0000FF"/>
                </a:solidFill>
                <a:latin typeface="楷体_GB2312" pitchFamily="49" charset="-122"/>
                <a:ea typeface="楷体_GB2312" pitchFamily="49" charset="-122"/>
              </a:rPr>
              <a:t>u</a:t>
            </a:r>
            <a:r>
              <a:rPr kumimoji="1" lang="en-US" altLang="zh-CN" sz="2400" b="1">
                <a:solidFill>
                  <a:srgbClr val="0000FF"/>
                </a:solidFill>
                <a:latin typeface="楷体_GB2312" pitchFamily="49" charset="-122"/>
                <a:ea typeface="楷体_GB2312" pitchFamily="49" charset="-122"/>
              </a:rPr>
              <a:t>=0</a:t>
            </a:r>
            <a:endParaRPr kumimoji="1" lang="zh-CN" altLang="en-US" sz="2400" b="1">
              <a:solidFill>
                <a:srgbClr val="0000FF"/>
              </a:solidFill>
              <a:latin typeface="楷体_GB2312" pitchFamily="49" charset="-122"/>
              <a:ea typeface="楷体_GB2312" pitchFamily="49" charset="-122"/>
            </a:endParaRPr>
          </a:p>
        </p:txBody>
      </p:sp>
      <p:grpSp>
        <p:nvGrpSpPr>
          <p:cNvPr id="2" name="Group 1081"/>
          <p:cNvGrpSpPr/>
          <p:nvPr/>
        </p:nvGrpSpPr>
        <p:grpSpPr bwMode="auto">
          <a:xfrm>
            <a:off x="5867400" y="1828800"/>
            <a:ext cx="1663700" cy="833438"/>
            <a:chOff x="3691" y="1011"/>
            <a:chExt cx="1048" cy="525"/>
          </a:xfrm>
        </p:grpSpPr>
        <p:sp>
          <p:nvSpPr>
            <p:cNvPr id="73779" name="Freeform 1056"/>
            <p:cNvSpPr/>
            <p:nvPr/>
          </p:nvSpPr>
          <p:spPr bwMode="auto">
            <a:xfrm>
              <a:off x="3691" y="1011"/>
              <a:ext cx="1048" cy="525"/>
            </a:xfrm>
            <a:custGeom>
              <a:avLst/>
              <a:gdLst>
                <a:gd name="T0" fmla="*/ 0 w 7341"/>
                <a:gd name="T1" fmla="*/ 0 h 3674"/>
                <a:gd name="T2" fmla="*/ 0 w 7341"/>
                <a:gd name="T3" fmla="*/ 0 h 3674"/>
                <a:gd name="T4" fmla="*/ 0 w 7341"/>
                <a:gd name="T5" fmla="*/ 0 h 3674"/>
                <a:gd name="T6" fmla="*/ 0 w 7341"/>
                <a:gd name="T7" fmla="*/ 0 h 3674"/>
                <a:gd name="T8" fmla="*/ 0 w 7341"/>
                <a:gd name="T9" fmla="*/ 0 h 3674"/>
                <a:gd name="T10" fmla="*/ 0 w 7341"/>
                <a:gd name="T11" fmla="*/ 0 h 3674"/>
                <a:gd name="T12" fmla="*/ 0 w 7341"/>
                <a:gd name="T13" fmla="*/ 0 h 3674"/>
                <a:gd name="T14" fmla="*/ 0 w 7341"/>
                <a:gd name="T15" fmla="*/ 0 h 3674"/>
                <a:gd name="T16" fmla="*/ 0 w 7341"/>
                <a:gd name="T17" fmla="*/ 0 h 3674"/>
                <a:gd name="T18" fmla="*/ 0 w 7341"/>
                <a:gd name="T19" fmla="*/ 0 h 3674"/>
                <a:gd name="T20" fmla="*/ 0 w 7341"/>
                <a:gd name="T21" fmla="*/ 0 h 3674"/>
                <a:gd name="T22" fmla="*/ 0 w 7341"/>
                <a:gd name="T23" fmla="*/ 0 h 3674"/>
                <a:gd name="T24" fmla="*/ 0 w 7341"/>
                <a:gd name="T25" fmla="*/ 0 h 3674"/>
                <a:gd name="T26" fmla="*/ 0 w 7341"/>
                <a:gd name="T27" fmla="*/ 0 h 3674"/>
                <a:gd name="T28" fmla="*/ 0 w 7341"/>
                <a:gd name="T29" fmla="*/ 0 h 3674"/>
                <a:gd name="T30" fmla="*/ 0 w 7341"/>
                <a:gd name="T31" fmla="*/ 0 h 3674"/>
                <a:gd name="T32" fmla="*/ 0 w 7341"/>
                <a:gd name="T33" fmla="*/ 0 h 36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41"/>
                <a:gd name="T52" fmla="*/ 0 h 3674"/>
                <a:gd name="T53" fmla="*/ 7341 w 7341"/>
                <a:gd name="T54" fmla="*/ 3674 h 36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41" h="3674">
                  <a:moveTo>
                    <a:pt x="7341" y="3674"/>
                  </a:moveTo>
                  <a:lnTo>
                    <a:pt x="7271" y="2958"/>
                  </a:lnTo>
                  <a:lnTo>
                    <a:pt x="7063" y="2268"/>
                  </a:lnTo>
                  <a:lnTo>
                    <a:pt x="6723" y="1633"/>
                  </a:lnTo>
                  <a:lnTo>
                    <a:pt x="6267" y="1076"/>
                  </a:lnTo>
                  <a:lnTo>
                    <a:pt x="5710" y="620"/>
                  </a:lnTo>
                  <a:lnTo>
                    <a:pt x="5076" y="280"/>
                  </a:lnTo>
                  <a:lnTo>
                    <a:pt x="4386" y="70"/>
                  </a:lnTo>
                  <a:lnTo>
                    <a:pt x="3670" y="0"/>
                  </a:lnTo>
                  <a:lnTo>
                    <a:pt x="2954" y="70"/>
                  </a:lnTo>
                  <a:lnTo>
                    <a:pt x="2265" y="280"/>
                  </a:lnTo>
                  <a:lnTo>
                    <a:pt x="1631" y="620"/>
                  </a:lnTo>
                  <a:lnTo>
                    <a:pt x="1074" y="1076"/>
                  </a:lnTo>
                  <a:lnTo>
                    <a:pt x="618" y="1633"/>
                  </a:lnTo>
                  <a:lnTo>
                    <a:pt x="278" y="2268"/>
                  </a:lnTo>
                  <a:lnTo>
                    <a:pt x="70" y="2958"/>
                  </a:lnTo>
                  <a:lnTo>
                    <a:pt x="0" y="3674"/>
                  </a:lnTo>
                </a:path>
              </a:pathLst>
            </a:custGeom>
            <a:noFill/>
            <a:ln w="2857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780" name="Rectangle 1064"/>
            <p:cNvSpPr>
              <a:spLocks noChangeArrowheads="1"/>
            </p:cNvSpPr>
            <p:nvPr/>
          </p:nvSpPr>
          <p:spPr bwMode="auto">
            <a:xfrm>
              <a:off x="4128" y="1056"/>
              <a:ext cx="1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400" b="1" i="1">
                  <a:solidFill>
                    <a:srgbClr val="0000FF"/>
                  </a:solidFill>
                  <a:latin typeface="Times New Roman" panose="02020603050405020304" pitchFamily="18" charset="0"/>
                  <a:ea typeface="楷体_GB2312" pitchFamily="49" charset="-122"/>
                  <a:sym typeface="Symbol" panose="05050102010706020507" pitchFamily="18" charset="2"/>
                </a:rPr>
                <a:t>B</a:t>
              </a:r>
              <a:endParaRPr kumimoji="1" lang="en-US" altLang="zh-CN" sz="2400" b="1">
                <a:solidFill>
                  <a:srgbClr val="0000FF"/>
                </a:solidFill>
                <a:latin typeface="Times New Roman" panose="02020603050405020304" pitchFamily="18" charset="0"/>
                <a:ea typeface="楷体_GB2312" pitchFamily="49" charset="-122"/>
              </a:endParaRPr>
            </a:p>
          </p:txBody>
        </p:sp>
      </p:grpSp>
      <p:grpSp>
        <p:nvGrpSpPr>
          <p:cNvPr id="3" name="Group 1082"/>
          <p:cNvGrpSpPr/>
          <p:nvPr/>
        </p:nvGrpSpPr>
        <p:grpSpPr bwMode="auto">
          <a:xfrm>
            <a:off x="6884988" y="1828800"/>
            <a:ext cx="1665287" cy="833438"/>
            <a:chOff x="4332" y="1011"/>
            <a:chExt cx="1049" cy="525"/>
          </a:xfrm>
        </p:grpSpPr>
        <p:sp>
          <p:nvSpPr>
            <p:cNvPr id="73777" name="Freeform 1057"/>
            <p:cNvSpPr/>
            <p:nvPr/>
          </p:nvSpPr>
          <p:spPr bwMode="auto">
            <a:xfrm>
              <a:off x="4332" y="1011"/>
              <a:ext cx="1049" cy="525"/>
            </a:xfrm>
            <a:custGeom>
              <a:avLst/>
              <a:gdLst>
                <a:gd name="T0" fmla="*/ 0 w 7343"/>
                <a:gd name="T1" fmla="*/ 0 h 3674"/>
                <a:gd name="T2" fmla="*/ 0 w 7343"/>
                <a:gd name="T3" fmla="*/ 0 h 3674"/>
                <a:gd name="T4" fmla="*/ 0 w 7343"/>
                <a:gd name="T5" fmla="*/ 0 h 3674"/>
                <a:gd name="T6" fmla="*/ 0 w 7343"/>
                <a:gd name="T7" fmla="*/ 0 h 3674"/>
                <a:gd name="T8" fmla="*/ 0 w 7343"/>
                <a:gd name="T9" fmla="*/ 0 h 3674"/>
                <a:gd name="T10" fmla="*/ 0 w 7343"/>
                <a:gd name="T11" fmla="*/ 0 h 3674"/>
                <a:gd name="T12" fmla="*/ 0 w 7343"/>
                <a:gd name="T13" fmla="*/ 0 h 3674"/>
                <a:gd name="T14" fmla="*/ 0 w 7343"/>
                <a:gd name="T15" fmla="*/ 0 h 3674"/>
                <a:gd name="T16" fmla="*/ 0 w 7343"/>
                <a:gd name="T17" fmla="*/ 0 h 3674"/>
                <a:gd name="T18" fmla="*/ 0 w 7343"/>
                <a:gd name="T19" fmla="*/ 0 h 3674"/>
                <a:gd name="T20" fmla="*/ 0 w 7343"/>
                <a:gd name="T21" fmla="*/ 0 h 3674"/>
                <a:gd name="T22" fmla="*/ 0 w 7343"/>
                <a:gd name="T23" fmla="*/ 0 h 3674"/>
                <a:gd name="T24" fmla="*/ 0 w 7343"/>
                <a:gd name="T25" fmla="*/ 0 h 3674"/>
                <a:gd name="T26" fmla="*/ 0 w 7343"/>
                <a:gd name="T27" fmla="*/ 0 h 3674"/>
                <a:gd name="T28" fmla="*/ 0 w 7343"/>
                <a:gd name="T29" fmla="*/ 0 h 3674"/>
                <a:gd name="T30" fmla="*/ 0 w 7343"/>
                <a:gd name="T31" fmla="*/ 0 h 3674"/>
                <a:gd name="T32" fmla="*/ 0 w 7343"/>
                <a:gd name="T33" fmla="*/ 0 h 36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43"/>
                <a:gd name="T52" fmla="*/ 0 h 3674"/>
                <a:gd name="T53" fmla="*/ 7343 w 7343"/>
                <a:gd name="T54" fmla="*/ 3674 h 36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43" h="3674">
                  <a:moveTo>
                    <a:pt x="7343" y="3674"/>
                  </a:moveTo>
                  <a:lnTo>
                    <a:pt x="7273" y="2958"/>
                  </a:lnTo>
                  <a:lnTo>
                    <a:pt x="7065" y="2268"/>
                  </a:lnTo>
                  <a:lnTo>
                    <a:pt x="6725" y="1633"/>
                  </a:lnTo>
                  <a:lnTo>
                    <a:pt x="6268" y="1076"/>
                  </a:lnTo>
                  <a:lnTo>
                    <a:pt x="5712" y="620"/>
                  </a:lnTo>
                  <a:lnTo>
                    <a:pt x="5077" y="280"/>
                  </a:lnTo>
                  <a:lnTo>
                    <a:pt x="4388" y="70"/>
                  </a:lnTo>
                  <a:lnTo>
                    <a:pt x="3672" y="0"/>
                  </a:lnTo>
                  <a:lnTo>
                    <a:pt x="2956" y="70"/>
                  </a:lnTo>
                  <a:lnTo>
                    <a:pt x="2267" y="280"/>
                  </a:lnTo>
                  <a:lnTo>
                    <a:pt x="1633" y="620"/>
                  </a:lnTo>
                  <a:lnTo>
                    <a:pt x="1076" y="1076"/>
                  </a:lnTo>
                  <a:lnTo>
                    <a:pt x="620" y="1633"/>
                  </a:lnTo>
                  <a:lnTo>
                    <a:pt x="280" y="2268"/>
                  </a:lnTo>
                  <a:lnTo>
                    <a:pt x="72" y="2958"/>
                  </a:lnTo>
                  <a:lnTo>
                    <a:pt x="0" y="3674"/>
                  </a:lnTo>
                </a:path>
              </a:pathLst>
            </a:custGeom>
            <a:noFill/>
            <a:ln w="2857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778" name="Rectangle 1065"/>
            <p:cNvSpPr>
              <a:spLocks noChangeArrowheads="1"/>
            </p:cNvSpPr>
            <p:nvPr/>
          </p:nvSpPr>
          <p:spPr bwMode="auto">
            <a:xfrm>
              <a:off x="4800" y="1056"/>
              <a:ext cx="1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400" b="1" i="1">
                  <a:solidFill>
                    <a:srgbClr val="0000FF"/>
                  </a:solidFill>
                  <a:latin typeface="Times New Roman" panose="02020603050405020304" pitchFamily="18" charset="0"/>
                  <a:ea typeface="楷体_GB2312" pitchFamily="49" charset="-122"/>
                  <a:sym typeface="Symbol" panose="05050102010706020507" pitchFamily="18" charset="2"/>
                </a:rPr>
                <a:t>C</a:t>
              </a:r>
              <a:endParaRPr kumimoji="1" lang="en-US" altLang="zh-CN" sz="2400" b="1">
                <a:solidFill>
                  <a:srgbClr val="0000FF"/>
                </a:solidFill>
                <a:latin typeface="Times New Roman" panose="02020603050405020304" pitchFamily="18" charset="0"/>
                <a:ea typeface="楷体_GB2312" pitchFamily="49" charset="-122"/>
              </a:endParaRPr>
            </a:p>
          </p:txBody>
        </p:sp>
      </p:grpSp>
      <p:sp>
        <p:nvSpPr>
          <p:cNvPr id="86058" name="Rectangle 1066"/>
          <p:cNvSpPr>
            <a:spLocks noChangeArrowheads="1"/>
          </p:cNvSpPr>
          <p:nvPr/>
        </p:nvSpPr>
        <p:spPr bwMode="auto">
          <a:xfrm>
            <a:off x="3111500" y="2003425"/>
            <a:ext cx="247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400" b="1" i="1">
                <a:solidFill>
                  <a:srgbClr val="0000FF"/>
                </a:solidFill>
                <a:latin typeface="Times New Roman" panose="02020603050405020304" pitchFamily="18" charset="0"/>
                <a:ea typeface="楷体_GB2312" pitchFamily="49" charset="-122"/>
                <a:sym typeface="Symbol" panose="05050102010706020507" pitchFamily="18" charset="2"/>
              </a:rPr>
              <a:t>c</a:t>
            </a:r>
            <a:r>
              <a:rPr kumimoji="1" lang="en-US" altLang="zh-CN" sz="2400" b="1" i="1" baseline="-30000">
                <a:solidFill>
                  <a:srgbClr val="0000FF"/>
                </a:solidFill>
                <a:latin typeface="Times New Roman" panose="02020603050405020304" pitchFamily="18" charset="0"/>
                <a:ea typeface="楷体_GB2312" pitchFamily="49" charset="-122"/>
              </a:rPr>
              <a:t>u</a:t>
            </a:r>
            <a:endParaRPr kumimoji="1" lang="en-US" altLang="zh-CN" sz="2400" b="1" i="1" baseline="-30000">
              <a:solidFill>
                <a:srgbClr val="0000FF"/>
              </a:solidFill>
              <a:latin typeface="Times New Roman" panose="02020603050405020304" pitchFamily="18" charset="0"/>
              <a:ea typeface="楷体_GB2312" pitchFamily="49" charset="-122"/>
            </a:endParaRPr>
          </a:p>
        </p:txBody>
      </p:sp>
      <p:grpSp>
        <p:nvGrpSpPr>
          <p:cNvPr id="4" name="Group 1077"/>
          <p:cNvGrpSpPr/>
          <p:nvPr/>
        </p:nvGrpSpPr>
        <p:grpSpPr bwMode="auto">
          <a:xfrm>
            <a:off x="3132138" y="1062038"/>
            <a:ext cx="5791200" cy="1965325"/>
            <a:chOff x="1968" y="528"/>
            <a:chExt cx="3648" cy="1238"/>
          </a:xfrm>
        </p:grpSpPr>
        <p:sp>
          <p:nvSpPr>
            <p:cNvPr id="73773" name="Line 1052"/>
            <p:cNvSpPr>
              <a:spLocks noChangeShapeType="1"/>
            </p:cNvSpPr>
            <p:nvPr/>
          </p:nvSpPr>
          <p:spPr bwMode="auto">
            <a:xfrm>
              <a:off x="2127" y="600"/>
              <a:ext cx="1" cy="936"/>
            </a:xfrm>
            <a:prstGeom prst="line">
              <a:avLst/>
            </a:prstGeom>
            <a:noFill/>
            <a:ln w="28575">
              <a:solidFill>
                <a:srgbClr val="FE101B"/>
              </a:solidFill>
              <a:round/>
              <a:head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73774" name="Line 1053"/>
            <p:cNvSpPr>
              <a:spLocks noChangeShapeType="1"/>
            </p:cNvSpPr>
            <p:nvPr/>
          </p:nvSpPr>
          <p:spPr bwMode="auto">
            <a:xfrm>
              <a:off x="2127" y="1536"/>
              <a:ext cx="3489" cy="0"/>
            </a:xfrm>
            <a:prstGeom prst="line">
              <a:avLst/>
            </a:prstGeom>
            <a:noFill/>
            <a:ln w="28575">
              <a:solidFill>
                <a:srgbClr val="FE101B"/>
              </a:solidFill>
              <a:round/>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73775" name="Rectangle 1067"/>
            <p:cNvSpPr>
              <a:spLocks noChangeArrowheads="1"/>
            </p:cNvSpPr>
            <p:nvPr/>
          </p:nvSpPr>
          <p:spPr bwMode="auto">
            <a:xfrm>
              <a:off x="5376" y="1536"/>
              <a:ext cx="1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Times New Roman" panose="02020603050405020304" pitchFamily="18" charset="0"/>
                  <a:ea typeface="楷体_GB2312" pitchFamily="49" charset="-122"/>
                  <a:sym typeface="Symbol" panose="05050102010706020507" pitchFamily="18" charset="2"/>
                </a:rPr>
                <a:t></a:t>
              </a:r>
              <a:endParaRPr kumimoji="1" lang="zh-CN" altLang="en-US" sz="2400" b="1" baseline="-30000">
                <a:solidFill>
                  <a:srgbClr val="0000FF"/>
                </a:solidFill>
                <a:latin typeface="Times New Roman" panose="02020603050405020304" pitchFamily="18" charset="0"/>
                <a:ea typeface="楷体_GB2312" pitchFamily="49" charset="-122"/>
              </a:endParaRPr>
            </a:p>
          </p:txBody>
        </p:sp>
        <p:sp>
          <p:nvSpPr>
            <p:cNvPr id="73776" name="Text Box 1068"/>
            <p:cNvSpPr txBox="1">
              <a:spLocks noChangeArrowheads="1"/>
            </p:cNvSpPr>
            <p:nvPr/>
          </p:nvSpPr>
          <p:spPr bwMode="auto">
            <a:xfrm>
              <a:off x="1968" y="528"/>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accent1"/>
                </a:buClr>
                <a:buSzPct val="80000"/>
                <a:buFont typeface="Wingdings" panose="05000000000000000000" pitchFamily="2" charset="2"/>
                <a:buNone/>
              </a:pPr>
              <a:r>
                <a:rPr kumimoji="1" lang="zh-CN" altLang="en-US" sz="2400" b="1" i="1">
                  <a:solidFill>
                    <a:srgbClr val="0000FF"/>
                  </a:solidFill>
                  <a:latin typeface="Times New Roman" panose="02020603050405020304" pitchFamily="18" charset="0"/>
                  <a:sym typeface="Symbol" panose="05050102010706020507" pitchFamily="18" charset="2"/>
                </a:rPr>
                <a:t></a:t>
              </a:r>
              <a:endParaRPr kumimoji="1" lang="zh-CN" altLang="en-US" sz="3200" b="1">
                <a:solidFill>
                  <a:srgbClr val="0000FF"/>
                </a:solidFill>
              </a:endParaRPr>
            </a:p>
          </p:txBody>
        </p:sp>
      </p:grpSp>
      <p:grpSp>
        <p:nvGrpSpPr>
          <p:cNvPr id="5" name="Group 1076"/>
          <p:cNvGrpSpPr/>
          <p:nvPr/>
        </p:nvGrpSpPr>
        <p:grpSpPr bwMode="auto">
          <a:xfrm>
            <a:off x="3817938" y="2662238"/>
            <a:ext cx="1066800" cy="533400"/>
            <a:chOff x="2400" y="1536"/>
            <a:chExt cx="672" cy="336"/>
          </a:xfrm>
        </p:grpSpPr>
        <p:sp>
          <p:nvSpPr>
            <p:cNvPr id="73770" name="Line 1069"/>
            <p:cNvSpPr>
              <a:spLocks noChangeShapeType="1"/>
            </p:cNvSpPr>
            <p:nvPr/>
          </p:nvSpPr>
          <p:spPr bwMode="auto">
            <a:xfrm>
              <a:off x="2400" y="1536"/>
              <a:ext cx="0" cy="336"/>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3771" name="Line 1070"/>
            <p:cNvSpPr>
              <a:spLocks noChangeShapeType="1"/>
            </p:cNvSpPr>
            <p:nvPr/>
          </p:nvSpPr>
          <p:spPr bwMode="auto">
            <a:xfrm>
              <a:off x="3072" y="1536"/>
              <a:ext cx="0" cy="336"/>
            </a:xfrm>
            <a:prstGeom prst="line">
              <a:avLst/>
            </a:prstGeom>
            <a:noFill/>
            <a:ln w="28575">
              <a:solidFill>
                <a:schemeClr val="tx1"/>
              </a:solidFill>
              <a:round/>
              <a:tailEnd type="non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3772" name="Line 1071"/>
            <p:cNvSpPr>
              <a:spLocks noChangeShapeType="1"/>
            </p:cNvSpPr>
            <p:nvPr/>
          </p:nvSpPr>
          <p:spPr bwMode="auto">
            <a:xfrm>
              <a:off x="2400" y="1728"/>
              <a:ext cx="672" cy="0"/>
            </a:xfrm>
            <a:prstGeom prst="line">
              <a:avLst/>
            </a:prstGeom>
            <a:noFill/>
            <a:ln w="28575">
              <a:solidFill>
                <a:schemeClr val="tx1"/>
              </a:solidFill>
              <a:round/>
              <a:headEnd type="triangle" w="sm" len="med"/>
              <a:tailEnd type="triangle" w="sm" len="med"/>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grpSp>
      <p:sp>
        <p:nvSpPr>
          <p:cNvPr id="86064" name="Rectangle 1072"/>
          <p:cNvSpPr>
            <a:spLocks noChangeArrowheads="1"/>
          </p:cNvSpPr>
          <p:nvPr/>
        </p:nvSpPr>
        <p:spPr bwMode="auto">
          <a:xfrm>
            <a:off x="4230688" y="2635250"/>
            <a:ext cx="250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000" b="1" i="1">
                <a:solidFill>
                  <a:srgbClr val="0000FF"/>
                </a:solidFill>
                <a:latin typeface="Times New Roman" panose="02020603050405020304" pitchFamily="18" charset="0"/>
                <a:ea typeface="楷体_GB2312" pitchFamily="49" charset="-122"/>
                <a:sym typeface="Symbol" panose="05050102010706020507" pitchFamily="18" charset="2"/>
              </a:rPr>
              <a:t>u</a:t>
            </a:r>
            <a:r>
              <a:rPr kumimoji="1" lang="en-US" altLang="zh-CN" sz="2000" b="1" i="1" baseline="-30000">
                <a:solidFill>
                  <a:srgbClr val="0000FF"/>
                </a:solidFill>
                <a:latin typeface="Times New Roman" panose="02020603050405020304" pitchFamily="18" charset="0"/>
                <a:ea typeface="楷体_GB2312" pitchFamily="49" charset="-122"/>
              </a:rPr>
              <a:t>A</a:t>
            </a:r>
            <a:endParaRPr kumimoji="1" lang="en-US" altLang="zh-CN" sz="2000" b="1" i="1" baseline="-30000">
              <a:solidFill>
                <a:srgbClr val="0000FF"/>
              </a:solidFill>
              <a:latin typeface="Times New Roman" panose="02020603050405020304" pitchFamily="18" charset="0"/>
              <a:ea typeface="楷体_GB2312" pitchFamily="49" charset="-122"/>
            </a:endParaRPr>
          </a:p>
        </p:txBody>
      </p:sp>
      <p:grpSp>
        <p:nvGrpSpPr>
          <p:cNvPr id="6" name="Group 1083"/>
          <p:cNvGrpSpPr/>
          <p:nvPr/>
        </p:nvGrpSpPr>
        <p:grpSpPr bwMode="auto">
          <a:xfrm>
            <a:off x="4886325" y="1828800"/>
            <a:ext cx="1784350" cy="1214438"/>
            <a:chOff x="3073" y="1011"/>
            <a:chExt cx="1124" cy="765"/>
          </a:xfrm>
        </p:grpSpPr>
        <p:grpSp>
          <p:nvGrpSpPr>
            <p:cNvPr id="73765" name="Group 1080"/>
            <p:cNvGrpSpPr/>
            <p:nvPr/>
          </p:nvGrpSpPr>
          <p:grpSpPr bwMode="auto">
            <a:xfrm>
              <a:off x="3073" y="1011"/>
              <a:ext cx="1048" cy="525"/>
              <a:chOff x="3073" y="1011"/>
              <a:chExt cx="1048" cy="525"/>
            </a:xfrm>
          </p:grpSpPr>
          <p:sp>
            <p:nvSpPr>
              <p:cNvPr id="73768" name="Freeform 1055"/>
              <p:cNvSpPr/>
              <p:nvPr/>
            </p:nvSpPr>
            <p:spPr bwMode="auto">
              <a:xfrm>
                <a:off x="3073" y="1011"/>
                <a:ext cx="1048" cy="525"/>
              </a:xfrm>
              <a:custGeom>
                <a:avLst/>
                <a:gdLst>
                  <a:gd name="T0" fmla="*/ 0 w 7341"/>
                  <a:gd name="T1" fmla="*/ 0 h 3674"/>
                  <a:gd name="T2" fmla="*/ 0 w 7341"/>
                  <a:gd name="T3" fmla="*/ 0 h 3674"/>
                  <a:gd name="T4" fmla="*/ 0 w 7341"/>
                  <a:gd name="T5" fmla="*/ 0 h 3674"/>
                  <a:gd name="T6" fmla="*/ 0 w 7341"/>
                  <a:gd name="T7" fmla="*/ 0 h 3674"/>
                  <a:gd name="T8" fmla="*/ 0 w 7341"/>
                  <a:gd name="T9" fmla="*/ 0 h 3674"/>
                  <a:gd name="T10" fmla="*/ 0 w 7341"/>
                  <a:gd name="T11" fmla="*/ 0 h 3674"/>
                  <a:gd name="T12" fmla="*/ 0 w 7341"/>
                  <a:gd name="T13" fmla="*/ 0 h 3674"/>
                  <a:gd name="T14" fmla="*/ 0 w 7341"/>
                  <a:gd name="T15" fmla="*/ 0 h 3674"/>
                  <a:gd name="T16" fmla="*/ 0 w 7341"/>
                  <a:gd name="T17" fmla="*/ 0 h 3674"/>
                  <a:gd name="T18" fmla="*/ 0 w 7341"/>
                  <a:gd name="T19" fmla="*/ 0 h 3674"/>
                  <a:gd name="T20" fmla="*/ 0 w 7341"/>
                  <a:gd name="T21" fmla="*/ 0 h 3674"/>
                  <a:gd name="T22" fmla="*/ 0 w 7341"/>
                  <a:gd name="T23" fmla="*/ 0 h 3674"/>
                  <a:gd name="T24" fmla="*/ 0 w 7341"/>
                  <a:gd name="T25" fmla="*/ 0 h 3674"/>
                  <a:gd name="T26" fmla="*/ 0 w 7341"/>
                  <a:gd name="T27" fmla="*/ 0 h 3674"/>
                  <a:gd name="T28" fmla="*/ 0 w 7341"/>
                  <a:gd name="T29" fmla="*/ 0 h 3674"/>
                  <a:gd name="T30" fmla="*/ 0 w 7341"/>
                  <a:gd name="T31" fmla="*/ 0 h 3674"/>
                  <a:gd name="T32" fmla="*/ 0 w 7341"/>
                  <a:gd name="T33" fmla="*/ 0 h 36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41"/>
                  <a:gd name="T52" fmla="*/ 0 h 3674"/>
                  <a:gd name="T53" fmla="*/ 7341 w 7341"/>
                  <a:gd name="T54" fmla="*/ 3674 h 36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41" h="3674">
                    <a:moveTo>
                      <a:pt x="7341" y="3674"/>
                    </a:moveTo>
                    <a:lnTo>
                      <a:pt x="7271" y="2958"/>
                    </a:lnTo>
                    <a:lnTo>
                      <a:pt x="7063" y="2268"/>
                    </a:lnTo>
                    <a:lnTo>
                      <a:pt x="6723" y="1633"/>
                    </a:lnTo>
                    <a:lnTo>
                      <a:pt x="6267" y="1076"/>
                    </a:lnTo>
                    <a:lnTo>
                      <a:pt x="5710" y="620"/>
                    </a:lnTo>
                    <a:lnTo>
                      <a:pt x="5076" y="280"/>
                    </a:lnTo>
                    <a:lnTo>
                      <a:pt x="4386" y="70"/>
                    </a:lnTo>
                    <a:lnTo>
                      <a:pt x="3670" y="0"/>
                    </a:lnTo>
                    <a:lnTo>
                      <a:pt x="2955" y="70"/>
                    </a:lnTo>
                    <a:lnTo>
                      <a:pt x="2265" y="280"/>
                    </a:lnTo>
                    <a:lnTo>
                      <a:pt x="1631" y="620"/>
                    </a:lnTo>
                    <a:lnTo>
                      <a:pt x="1074" y="1076"/>
                    </a:lnTo>
                    <a:lnTo>
                      <a:pt x="618" y="1633"/>
                    </a:lnTo>
                    <a:lnTo>
                      <a:pt x="278" y="2268"/>
                    </a:lnTo>
                    <a:lnTo>
                      <a:pt x="70" y="2958"/>
                    </a:lnTo>
                    <a:lnTo>
                      <a:pt x="0" y="3674"/>
                    </a:lnTo>
                  </a:path>
                </a:pathLst>
              </a:custGeom>
              <a:noFill/>
              <a:ln w="2857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769" name="Rectangle 1063"/>
              <p:cNvSpPr>
                <a:spLocks noChangeArrowheads="1"/>
              </p:cNvSpPr>
              <p:nvPr/>
            </p:nvSpPr>
            <p:spPr bwMode="auto">
              <a:xfrm>
                <a:off x="3408" y="1056"/>
                <a:ext cx="1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400" b="1" i="1">
                    <a:solidFill>
                      <a:srgbClr val="0000FF"/>
                    </a:solidFill>
                    <a:latin typeface="Times New Roman" panose="02020603050405020304" pitchFamily="18" charset="0"/>
                    <a:ea typeface="楷体_GB2312" pitchFamily="49" charset="-122"/>
                    <a:sym typeface="Symbol" panose="05050102010706020507" pitchFamily="18" charset="2"/>
                  </a:rPr>
                  <a:t>A</a:t>
                </a:r>
                <a:endParaRPr kumimoji="1" lang="en-US" altLang="zh-CN" sz="2400" b="1" i="1">
                  <a:solidFill>
                    <a:srgbClr val="0000FF"/>
                  </a:solidFill>
                  <a:latin typeface="Times New Roman" panose="02020603050405020304" pitchFamily="18" charset="0"/>
                  <a:ea typeface="楷体_GB2312" pitchFamily="49" charset="-122"/>
                </a:endParaRPr>
              </a:p>
            </p:txBody>
          </p:sp>
        </p:grpSp>
        <p:sp>
          <p:nvSpPr>
            <p:cNvPr id="73766" name="Rectangle 1073"/>
            <p:cNvSpPr>
              <a:spLocks noChangeArrowheads="1"/>
            </p:cNvSpPr>
            <p:nvPr/>
          </p:nvSpPr>
          <p:spPr bwMode="auto">
            <a:xfrm>
              <a:off x="3123" y="1584"/>
              <a:ext cx="2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i="1" baseline="-30000">
                  <a:solidFill>
                    <a:srgbClr val="0000FF"/>
                  </a:solidFill>
                  <a:latin typeface="Times New Roman" panose="02020603050405020304" pitchFamily="18" charset="0"/>
                  <a:ea typeface="楷体_GB2312" pitchFamily="49" charset="-122"/>
                </a:rPr>
                <a:t>3</a:t>
              </a:r>
              <a:r>
                <a:rPr kumimoji="1" lang="en-US" altLang="zh-CN" sz="2000" b="1" i="1" baseline="-30000">
                  <a:solidFill>
                    <a:srgbClr val="0000FF"/>
                  </a:solidFill>
                  <a:latin typeface="Times New Roman" panose="02020603050405020304" pitchFamily="18" charset="0"/>
                  <a:ea typeface="楷体_GB2312" pitchFamily="49" charset="-122"/>
                </a:rPr>
                <a:t>A</a:t>
              </a:r>
              <a:endParaRPr kumimoji="1" lang="en-US" altLang="zh-CN" sz="2000" b="1" i="1" baseline="-30000">
                <a:solidFill>
                  <a:srgbClr val="0000FF"/>
                </a:solidFill>
                <a:latin typeface="Times New Roman" panose="02020603050405020304" pitchFamily="18" charset="0"/>
                <a:ea typeface="楷体_GB2312" pitchFamily="49" charset="-122"/>
              </a:endParaRPr>
            </a:p>
          </p:txBody>
        </p:sp>
        <p:sp>
          <p:nvSpPr>
            <p:cNvPr id="73767" name="Rectangle 1074"/>
            <p:cNvSpPr>
              <a:spLocks noChangeArrowheads="1"/>
            </p:cNvSpPr>
            <p:nvPr/>
          </p:nvSpPr>
          <p:spPr bwMode="auto">
            <a:xfrm>
              <a:off x="3939" y="1584"/>
              <a:ext cx="2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i="1" baseline="-30000">
                  <a:solidFill>
                    <a:srgbClr val="0000FF"/>
                  </a:solidFill>
                  <a:latin typeface="Times New Roman" panose="02020603050405020304" pitchFamily="18" charset="0"/>
                  <a:ea typeface="楷体_GB2312" pitchFamily="49" charset="-122"/>
                </a:rPr>
                <a:t>1</a:t>
              </a:r>
              <a:r>
                <a:rPr kumimoji="1" lang="en-US" altLang="zh-CN" sz="2000" b="1" i="1" baseline="-30000">
                  <a:solidFill>
                    <a:srgbClr val="0000FF"/>
                  </a:solidFill>
                  <a:latin typeface="Times New Roman" panose="02020603050405020304" pitchFamily="18" charset="0"/>
                  <a:ea typeface="楷体_GB2312" pitchFamily="49" charset="-122"/>
                </a:rPr>
                <a:t>A</a:t>
              </a:r>
              <a:endParaRPr kumimoji="1" lang="en-US" altLang="zh-CN" sz="2000" b="1" i="1" baseline="-30000">
                <a:solidFill>
                  <a:srgbClr val="0000FF"/>
                </a:solidFill>
                <a:latin typeface="Times New Roman" panose="02020603050405020304" pitchFamily="18" charset="0"/>
                <a:ea typeface="楷体_GB2312" pitchFamily="49" charset="-122"/>
              </a:endParaRPr>
            </a:p>
          </p:txBody>
        </p:sp>
      </p:grpSp>
      <p:sp>
        <p:nvSpPr>
          <p:cNvPr id="86067" name="Text Box 1075"/>
          <p:cNvSpPr txBox="1">
            <a:spLocks noChangeArrowheads="1"/>
          </p:cNvSpPr>
          <p:nvPr/>
        </p:nvSpPr>
        <p:spPr bwMode="auto">
          <a:xfrm>
            <a:off x="3214068" y="3348037"/>
            <a:ext cx="5257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kumimoji="1" lang="zh-CN" altLang="en-US" sz="2000" b="1" dirty="0">
                <a:solidFill>
                  <a:srgbClr val="008000"/>
                </a:solidFill>
                <a:latin typeface="Times New Roman" panose="02020603050405020304" pitchFamily="18" charset="0"/>
                <a:ea typeface="+mn-ea"/>
                <a:cs typeface="Times New Roman" panose="02020603050405020304" pitchFamily="18" charset="0"/>
              </a:rPr>
              <a:t>不排水剪试验得到</a:t>
            </a:r>
            <a:r>
              <a:rPr kumimoji="1" lang="en-US" altLang="zh-CN" sz="2000" b="1" i="1" dirty="0">
                <a:solidFill>
                  <a:srgbClr val="008000"/>
                </a:solidFill>
                <a:latin typeface="Times New Roman" panose="02020603050405020304" pitchFamily="18" charset="0"/>
                <a:ea typeface="+mn-ea"/>
                <a:cs typeface="Times New Roman" panose="02020603050405020304" pitchFamily="18" charset="0"/>
              </a:rPr>
              <a:t>A</a:t>
            </a:r>
            <a:r>
              <a:rPr kumimoji="1" lang="en-US" altLang="zh-CN" sz="2000" b="1" dirty="0">
                <a:solidFill>
                  <a:srgbClr val="008000"/>
                </a:solidFill>
                <a:latin typeface="Times New Roman" panose="02020603050405020304" pitchFamily="18" charset="0"/>
                <a:ea typeface="+mn-ea"/>
                <a:cs typeface="Times New Roman" panose="02020603050405020304" pitchFamily="18" charset="0"/>
              </a:rPr>
              <a:t>、</a:t>
            </a:r>
            <a:r>
              <a:rPr kumimoji="1" lang="en-US" altLang="zh-CN" sz="2000" b="1" i="1" dirty="0">
                <a:solidFill>
                  <a:srgbClr val="008000"/>
                </a:solidFill>
                <a:latin typeface="Times New Roman" panose="02020603050405020304" pitchFamily="18" charset="0"/>
                <a:ea typeface="+mn-ea"/>
                <a:cs typeface="Times New Roman" panose="02020603050405020304" pitchFamily="18" charset="0"/>
              </a:rPr>
              <a:t>B</a:t>
            </a:r>
            <a:r>
              <a:rPr kumimoji="1" lang="en-US" altLang="zh-CN" sz="2000" b="1" dirty="0">
                <a:solidFill>
                  <a:srgbClr val="008000"/>
                </a:solidFill>
                <a:latin typeface="Times New Roman" panose="02020603050405020304" pitchFamily="18" charset="0"/>
                <a:ea typeface="+mn-ea"/>
                <a:cs typeface="Times New Roman" panose="02020603050405020304" pitchFamily="18" charset="0"/>
              </a:rPr>
              <a:t>、</a:t>
            </a:r>
            <a:r>
              <a:rPr kumimoji="1" lang="en-US" altLang="zh-CN" sz="2000" b="1" i="1" dirty="0">
                <a:solidFill>
                  <a:srgbClr val="008000"/>
                </a:solidFill>
                <a:latin typeface="Times New Roman" panose="02020603050405020304" pitchFamily="18" charset="0"/>
                <a:ea typeface="+mn-ea"/>
                <a:cs typeface="Times New Roman" panose="02020603050405020304" pitchFamily="18" charset="0"/>
              </a:rPr>
              <a:t>C</a:t>
            </a:r>
            <a:r>
              <a:rPr kumimoji="1" lang="zh-CN" altLang="en-US" sz="2000" b="1" dirty="0">
                <a:solidFill>
                  <a:srgbClr val="008000"/>
                </a:solidFill>
                <a:latin typeface="Times New Roman" panose="02020603050405020304" pitchFamily="18" charset="0"/>
                <a:ea typeface="+mn-ea"/>
                <a:cs typeface="Times New Roman" panose="02020603050405020304" pitchFamily="18" charset="0"/>
              </a:rPr>
              <a:t>三个不同</a:t>
            </a:r>
            <a:r>
              <a:rPr kumimoji="1" lang="zh-CN" altLang="en-US" sz="2000" b="1" i="1" dirty="0">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zh-CN" altLang="en-US" sz="2000" b="1" baseline="-30000" dirty="0">
                <a:solidFill>
                  <a:srgbClr val="008000"/>
                </a:solidFill>
                <a:latin typeface="Times New Roman" panose="02020603050405020304" pitchFamily="18" charset="0"/>
                <a:ea typeface="+mn-ea"/>
                <a:cs typeface="Times New Roman" panose="02020603050405020304" pitchFamily="18" charset="0"/>
              </a:rPr>
              <a:t>3</a:t>
            </a:r>
            <a:r>
              <a:rPr kumimoji="1" lang="zh-CN" altLang="en-US" sz="2000" b="1" dirty="0">
                <a:solidFill>
                  <a:srgbClr val="008000"/>
                </a:solidFill>
                <a:latin typeface="Times New Roman" panose="02020603050405020304" pitchFamily="18" charset="0"/>
                <a:ea typeface="+mn-ea"/>
                <a:cs typeface="Times New Roman" panose="02020603050405020304" pitchFamily="18" charset="0"/>
              </a:rPr>
              <a:t>作用下破坏时的总应力</a:t>
            </a:r>
            <a:r>
              <a:rPr kumimoji="1" lang="zh-CN" altLang="en-US" sz="2000" b="1" dirty="0" smtClean="0">
                <a:solidFill>
                  <a:srgbClr val="008000"/>
                </a:solidFill>
                <a:latin typeface="Times New Roman" panose="02020603050405020304" pitchFamily="18" charset="0"/>
                <a:ea typeface="+mn-ea"/>
                <a:cs typeface="Times New Roman" panose="02020603050405020304" pitchFamily="18" charset="0"/>
              </a:rPr>
              <a:t>圆，</a:t>
            </a:r>
            <a:r>
              <a:rPr kumimoji="1" lang="zh-CN" altLang="en-US" sz="2000" b="1" dirty="0">
                <a:solidFill>
                  <a:srgbClr val="008000"/>
                </a:solidFill>
                <a:latin typeface="Times New Roman" panose="02020603050405020304" pitchFamily="18" charset="0"/>
                <a:ea typeface="+mn-ea"/>
                <a:cs typeface="Times New Roman" panose="02020603050405020304" pitchFamily="18" charset="0"/>
              </a:rPr>
              <a:t>只能得到</a:t>
            </a:r>
            <a:r>
              <a:rPr kumimoji="1" lang="zh-CN" altLang="en-US" sz="2000" b="1" dirty="0">
                <a:solidFill>
                  <a:srgbClr val="FE101B"/>
                </a:solidFill>
                <a:latin typeface="Times New Roman" panose="02020603050405020304" pitchFamily="18" charset="0"/>
                <a:ea typeface="+mn-ea"/>
                <a:cs typeface="Times New Roman" panose="02020603050405020304" pitchFamily="18" charset="0"/>
              </a:rPr>
              <a:t>一个有效应力圆</a:t>
            </a:r>
            <a:r>
              <a:rPr kumimoji="1" lang="en-US" altLang="zh-CN" sz="2000" dirty="0">
                <a:latin typeface="Times New Roman" panose="02020603050405020304" pitchFamily="18" charset="0"/>
                <a:ea typeface="+mn-ea"/>
                <a:cs typeface="Times New Roman" panose="02020603050405020304" pitchFamily="18" charset="0"/>
              </a:rPr>
              <a:t> </a:t>
            </a:r>
            <a:endParaRPr kumimoji="1" lang="en-US" altLang="zh-CN" sz="2000" dirty="0">
              <a:solidFill>
                <a:srgbClr val="009999"/>
              </a:solidFill>
              <a:latin typeface="Times New Roman" panose="02020603050405020304" pitchFamily="18" charset="0"/>
              <a:ea typeface="+mn-ea"/>
              <a:cs typeface="Times New Roman" panose="02020603050405020304" pitchFamily="18" charset="0"/>
            </a:endParaRPr>
          </a:p>
        </p:txBody>
      </p:sp>
      <p:sp>
        <p:nvSpPr>
          <p:cNvPr id="86070" name="Text Box 1078"/>
          <p:cNvSpPr txBox="1">
            <a:spLocks noChangeArrowheads="1"/>
          </p:cNvSpPr>
          <p:nvPr/>
        </p:nvSpPr>
        <p:spPr bwMode="auto">
          <a:xfrm>
            <a:off x="533400" y="4826000"/>
            <a:ext cx="8147050" cy="86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kumimoji="1" lang="zh-CN" altLang="en-US" sz="2000" b="1" dirty="0">
                <a:solidFill>
                  <a:srgbClr val="FE101B"/>
                </a:solidFill>
                <a:latin typeface="Times New Roman" panose="02020603050405020304" pitchFamily="18" charset="0"/>
                <a:ea typeface="+mn-ea"/>
                <a:cs typeface="Times New Roman" panose="02020603050405020304" pitchFamily="18" charset="0"/>
              </a:rPr>
              <a:t>试验表明：</a:t>
            </a:r>
            <a:r>
              <a:rPr kumimoji="1" lang="zh-CN" altLang="en-US" sz="2000" b="1" dirty="0">
                <a:solidFill>
                  <a:srgbClr val="008000"/>
                </a:solidFill>
                <a:latin typeface="Times New Roman" panose="02020603050405020304" pitchFamily="18" charset="0"/>
                <a:ea typeface="+mn-ea"/>
                <a:cs typeface="Times New Roman" panose="02020603050405020304" pitchFamily="18" charset="0"/>
              </a:rPr>
              <a:t>虽然三个试样的周围压力</a:t>
            </a:r>
            <a:r>
              <a:rPr kumimoji="1" lang="zh-CN" altLang="en-US" sz="2000" b="1" i="1" dirty="0">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zh-CN" altLang="en-US" sz="2000" b="1" baseline="-30000" dirty="0">
                <a:solidFill>
                  <a:srgbClr val="008000"/>
                </a:solidFill>
                <a:latin typeface="Times New Roman" panose="02020603050405020304" pitchFamily="18" charset="0"/>
                <a:ea typeface="+mn-ea"/>
                <a:cs typeface="Times New Roman" panose="02020603050405020304" pitchFamily="18" charset="0"/>
              </a:rPr>
              <a:t>3</a:t>
            </a:r>
            <a:r>
              <a:rPr kumimoji="1" lang="zh-CN" altLang="en-US" sz="2000" b="1" dirty="0">
                <a:solidFill>
                  <a:srgbClr val="008000"/>
                </a:solidFill>
                <a:latin typeface="Times New Roman" panose="02020603050405020304" pitchFamily="18" charset="0"/>
                <a:ea typeface="+mn-ea"/>
                <a:cs typeface="Times New Roman" panose="02020603050405020304" pitchFamily="18" charset="0"/>
              </a:rPr>
              <a:t>不同，但破坏时的主应力差相等，三个极限应力圆的直径相等，因而强度包线是一条水平线</a:t>
            </a:r>
            <a:endParaRPr kumimoji="1" lang="zh-CN" altLang="en-US" sz="2000" b="1" dirty="0">
              <a:solidFill>
                <a:srgbClr val="FE101B"/>
              </a:solidFill>
              <a:latin typeface="Times New Roman" panose="02020603050405020304" pitchFamily="18" charset="0"/>
              <a:ea typeface="+mn-ea"/>
              <a:cs typeface="Times New Roman" panose="02020603050405020304" pitchFamily="18" charset="0"/>
            </a:endParaRPr>
          </a:p>
        </p:txBody>
      </p:sp>
      <p:grpSp>
        <p:nvGrpSpPr>
          <p:cNvPr id="73746" name="Group 59"/>
          <p:cNvGrpSpPr/>
          <p:nvPr/>
        </p:nvGrpSpPr>
        <p:grpSpPr bwMode="auto">
          <a:xfrm>
            <a:off x="533400" y="762000"/>
            <a:ext cx="2133600" cy="3746500"/>
            <a:chOff x="336" y="480"/>
            <a:chExt cx="1344" cy="2360"/>
          </a:xfrm>
        </p:grpSpPr>
        <p:sp>
          <p:nvSpPr>
            <p:cNvPr id="73747" name="AutoShape 1030"/>
            <p:cNvSpPr>
              <a:spLocks noChangeArrowheads="1"/>
            </p:cNvSpPr>
            <p:nvPr/>
          </p:nvSpPr>
          <p:spPr bwMode="auto">
            <a:xfrm>
              <a:off x="768" y="1104"/>
              <a:ext cx="480" cy="912"/>
            </a:xfrm>
            <a:prstGeom prst="flowChartMagneticDisk">
              <a:avLst/>
            </a:prstGeom>
            <a:solidFill>
              <a:schemeClr val="folHlink"/>
            </a:solidFill>
            <a:ln w="28575">
              <a:solidFill>
                <a:schemeClr val="tx1"/>
              </a:solidFill>
              <a:round/>
              <a:tailEnd type="none" w="sm" len="lg"/>
            </a:ln>
          </p:spPr>
          <p:txBody>
            <a:bodyPr wrap="none" lIns="90000" tIns="46800" rIns="90000" bIns="468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nvGrpSpPr>
            <p:cNvPr id="73748" name="Group 1031"/>
            <p:cNvGrpSpPr/>
            <p:nvPr/>
          </p:nvGrpSpPr>
          <p:grpSpPr bwMode="auto">
            <a:xfrm>
              <a:off x="336" y="816"/>
              <a:ext cx="1344" cy="1632"/>
              <a:chOff x="3504" y="1920"/>
              <a:chExt cx="1344" cy="1632"/>
            </a:xfrm>
          </p:grpSpPr>
          <p:sp>
            <p:nvSpPr>
              <p:cNvPr id="73753" name="Line 1032"/>
              <p:cNvSpPr>
                <a:spLocks noChangeShapeType="1"/>
              </p:cNvSpPr>
              <p:nvPr/>
            </p:nvSpPr>
            <p:spPr bwMode="auto">
              <a:xfrm>
                <a:off x="3504" y="2688"/>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3754" name="Line 1033"/>
              <p:cNvSpPr>
                <a:spLocks noChangeShapeType="1"/>
              </p:cNvSpPr>
              <p:nvPr/>
            </p:nvSpPr>
            <p:spPr bwMode="auto">
              <a:xfrm flipH="1">
                <a:off x="4416" y="2736"/>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3755" name="Line 1034"/>
              <p:cNvSpPr>
                <a:spLocks noChangeShapeType="1"/>
              </p:cNvSpPr>
              <p:nvPr/>
            </p:nvSpPr>
            <p:spPr bwMode="auto">
              <a:xfrm rot="-2727187">
                <a:off x="3721" y="2999"/>
                <a:ext cx="432" cy="1"/>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3756" name="Line 1035"/>
              <p:cNvSpPr>
                <a:spLocks noChangeShapeType="1"/>
              </p:cNvSpPr>
              <p:nvPr/>
            </p:nvSpPr>
            <p:spPr bwMode="auto">
              <a:xfrm rot="-2727187" flipH="1" flipV="1">
                <a:off x="4345" y="2471"/>
                <a:ext cx="432" cy="1"/>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3757" name="Line 1036"/>
              <p:cNvSpPr>
                <a:spLocks noChangeShapeType="1"/>
              </p:cNvSpPr>
              <p:nvPr/>
            </p:nvSpPr>
            <p:spPr bwMode="auto">
              <a:xfrm rot="5400000">
                <a:off x="3960" y="2136"/>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3758" name="Line 1037"/>
              <p:cNvSpPr>
                <a:spLocks noChangeShapeType="1"/>
              </p:cNvSpPr>
              <p:nvPr/>
            </p:nvSpPr>
            <p:spPr bwMode="auto">
              <a:xfrm rot="16200000" flipV="1">
                <a:off x="3960" y="3336"/>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3759" name="Rectangle 1038"/>
              <p:cNvSpPr>
                <a:spLocks noChangeArrowheads="1"/>
              </p:cNvSpPr>
              <p:nvPr/>
            </p:nvSpPr>
            <p:spPr bwMode="auto">
              <a:xfrm>
                <a:off x="3504" y="2496"/>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73760" name="Rectangle 1039"/>
              <p:cNvSpPr>
                <a:spLocks noChangeArrowheads="1"/>
              </p:cNvSpPr>
              <p:nvPr/>
            </p:nvSpPr>
            <p:spPr bwMode="auto">
              <a:xfrm>
                <a:off x="4656" y="2544"/>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73761" name="Rectangle 1040"/>
              <p:cNvSpPr>
                <a:spLocks noChangeArrowheads="1"/>
              </p:cNvSpPr>
              <p:nvPr/>
            </p:nvSpPr>
            <p:spPr bwMode="auto">
              <a:xfrm>
                <a:off x="4464" y="2208"/>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73762" name="Rectangle 1041"/>
              <p:cNvSpPr>
                <a:spLocks noChangeArrowheads="1"/>
              </p:cNvSpPr>
              <p:nvPr/>
            </p:nvSpPr>
            <p:spPr bwMode="auto">
              <a:xfrm>
                <a:off x="3648" y="2928"/>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73763" name="Rectangle 1042"/>
              <p:cNvSpPr>
                <a:spLocks noChangeArrowheads="1"/>
              </p:cNvSpPr>
              <p:nvPr/>
            </p:nvSpPr>
            <p:spPr bwMode="auto">
              <a:xfrm>
                <a:off x="4224" y="3312"/>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73764" name="Rectangle 1043"/>
              <p:cNvSpPr>
                <a:spLocks noChangeArrowheads="1"/>
              </p:cNvSpPr>
              <p:nvPr/>
            </p:nvSpPr>
            <p:spPr bwMode="auto">
              <a:xfrm>
                <a:off x="4224" y="1920"/>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grpSp>
        <p:sp>
          <p:nvSpPr>
            <p:cNvPr id="73749" name="Line 1045"/>
            <p:cNvSpPr>
              <a:spLocks noChangeShapeType="1"/>
            </p:cNvSpPr>
            <p:nvPr/>
          </p:nvSpPr>
          <p:spPr bwMode="auto">
            <a:xfrm rot="5400000">
              <a:off x="864" y="624"/>
              <a:ext cx="288"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3750" name="Line 1046"/>
            <p:cNvSpPr>
              <a:spLocks noChangeShapeType="1"/>
            </p:cNvSpPr>
            <p:nvPr/>
          </p:nvSpPr>
          <p:spPr bwMode="auto">
            <a:xfrm rot="16200000" flipV="1">
              <a:off x="864" y="2640"/>
              <a:ext cx="288"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3751" name="Rectangle 1048"/>
            <p:cNvSpPr>
              <a:spLocks noChangeArrowheads="1"/>
            </p:cNvSpPr>
            <p:nvPr/>
          </p:nvSpPr>
          <p:spPr bwMode="auto">
            <a:xfrm>
              <a:off x="975" y="2648"/>
              <a:ext cx="4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en-US" altLang="zh-CN" sz="2000" b="1" i="1" baseline="-25000">
                  <a:solidFill>
                    <a:srgbClr val="0000FF"/>
                  </a:solidFill>
                  <a:latin typeface="Times New Roman" panose="02020603050405020304" pitchFamily="18" charset="0"/>
                  <a:ea typeface="楷体_GB2312" pitchFamily="49" charset="-122"/>
                  <a:sym typeface="Symbol" panose="05050102010706020507" pitchFamily="18" charset="2"/>
                </a:rPr>
                <a:t>1</a:t>
              </a:r>
              <a:endParaRPr kumimoji="1" lang="en-US" altLang="zh-CN" sz="2000" b="1" i="1" baseline="-25000">
                <a:solidFill>
                  <a:srgbClr val="0000FF"/>
                </a:solidFill>
                <a:latin typeface="Times New Roman" panose="02020603050405020304" pitchFamily="18" charset="0"/>
                <a:ea typeface="楷体_GB2312" pitchFamily="49" charset="-122"/>
              </a:endParaRPr>
            </a:p>
          </p:txBody>
        </p:sp>
        <p:sp>
          <p:nvSpPr>
            <p:cNvPr id="73752" name="Rectangle 1048"/>
            <p:cNvSpPr>
              <a:spLocks noChangeArrowheads="1"/>
            </p:cNvSpPr>
            <p:nvPr/>
          </p:nvSpPr>
          <p:spPr bwMode="auto">
            <a:xfrm>
              <a:off x="1020" y="572"/>
              <a:ext cx="4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en-US" altLang="zh-CN" sz="2000" b="1" i="1" baseline="-25000">
                  <a:solidFill>
                    <a:srgbClr val="0000FF"/>
                  </a:solidFill>
                  <a:latin typeface="Times New Roman" panose="02020603050405020304" pitchFamily="18" charset="0"/>
                  <a:ea typeface="楷体_GB2312" pitchFamily="49" charset="-122"/>
                  <a:sym typeface="Symbol" panose="05050102010706020507" pitchFamily="18" charset="2"/>
                </a:rPr>
                <a:t>1</a:t>
              </a:r>
              <a:endParaRPr kumimoji="1" lang="en-US" altLang="zh-CN" sz="2000" b="1" i="1" baseline="-25000">
                <a:solidFill>
                  <a:srgbClr val="0000FF"/>
                </a:solidFill>
                <a:latin typeface="Times New Roman" panose="02020603050405020304" pitchFamily="18" charset="0"/>
                <a:ea typeface="楷体_GB2312" pitchFamily="49" charset="-122"/>
              </a:endParaRPr>
            </a:p>
          </p:txBody>
        </p:sp>
      </p:grpSp>
      <p:sp>
        <p:nvSpPr>
          <p:cNvPr id="7" name="文本框 6"/>
          <p:cNvSpPr txBox="1"/>
          <p:nvPr/>
        </p:nvSpPr>
        <p:spPr>
          <a:xfrm>
            <a:off x="2599779" y="688152"/>
            <a:ext cx="1518741" cy="400110"/>
          </a:xfrm>
          <a:prstGeom prst="rect">
            <a:avLst/>
          </a:prstGeom>
          <a:solidFill>
            <a:srgbClr val="7030A0"/>
          </a:solidFill>
        </p:spPr>
        <p:txBody>
          <a:bodyPr wrap="square" rtlCol="0">
            <a:spAutoFit/>
          </a:bodyPr>
          <a:lstStyle/>
          <a:p>
            <a:r>
              <a:rPr lang="zh-CN" altLang="en-US" sz="2000" b="1" dirty="0" smtClean="0">
                <a:solidFill>
                  <a:schemeClr val="tx2">
                    <a:lumMod val="60000"/>
                    <a:lumOff val="40000"/>
                  </a:schemeClr>
                </a:solidFill>
              </a:rPr>
              <a:t>饱和软黏土</a:t>
            </a:r>
            <a:endParaRPr lang="zh-CN" altLang="en-US" sz="2000" b="1" dirty="0">
              <a:solidFill>
                <a:schemeClr val="tx2">
                  <a:lumMod val="60000"/>
                  <a:lumOff val="40000"/>
                </a:schemeClr>
              </a:solidFill>
            </a:endParaRPr>
          </a:p>
        </p:txBody>
      </p:sp>
      <p:sp>
        <p:nvSpPr>
          <p:cNvPr id="54" name="Rectangle 6"/>
          <p:cNvSpPr>
            <a:spLocks noChangeArrowheads="1"/>
          </p:cNvSpPr>
          <p:nvPr/>
        </p:nvSpPr>
        <p:spPr bwMode="auto">
          <a:xfrm>
            <a:off x="0" y="-4771"/>
            <a:ext cx="480060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§5.5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饱和黏性土的抗剪强度</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67"/>
                                        </p:tgtEl>
                                        <p:attrNameLst>
                                          <p:attrName>style.visibility</p:attrName>
                                        </p:attrNameLst>
                                      </p:cBhvr>
                                      <p:to>
                                        <p:strVal val="visible"/>
                                      </p:to>
                                    </p:set>
                                    <p:animEffect transition="in" filter="blinds(horizontal)">
                                      <p:cBhvr>
                                        <p:cTn id="7" dur="500"/>
                                        <p:tgtEl>
                                          <p:spTgt spid="860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6053"/>
                                        </p:tgtEl>
                                        <p:attrNameLst>
                                          <p:attrName>style.visibility</p:attrName>
                                        </p:attrNameLst>
                                      </p:cBhvr>
                                      <p:to>
                                        <p:strVal val="visible"/>
                                      </p:to>
                                    </p:set>
                                    <p:animEffect transition="in" filter="wipe(down)">
                                      <p:cBhvr>
                                        <p:cTn id="22" dur="500"/>
                                        <p:tgtEl>
                                          <p:spTgt spid="8605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heckerboard(across)">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heckerboard(across)">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6070"/>
                                        </p:tgtEl>
                                        <p:attrNameLst>
                                          <p:attrName>style.visibility</p:attrName>
                                        </p:attrNameLst>
                                      </p:cBhvr>
                                      <p:to>
                                        <p:strVal val="visible"/>
                                      </p:to>
                                    </p:set>
                                    <p:animEffect transition="in" filter="blinds(horizontal)">
                                      <p:cBhvr>
                                        <p:cTn id="37" dur="500"/>
                                        <p:tgtEl>
                                          <p:spTgt spid="8607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6050"/>
                                        </p:tgtEl>
                                        <p:attrNameLst>
                                          <p:attrName>style.visibility</p:attrName>
                                        </p:attrNameLst>
                                      </p:cBhvr>
                                      <p:to>
                                        <p:strVal val="visible"/>
                                      </p:to>
                                    </p:set>
                                    <p:animEffect transition="in" filter="wipe(left)">
                                      <p:cBhvr>
                                        <p:cTn id="42" dur="500"/>
                                        <p:tgtEl>
                                          <p:spTgt spid="8605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6054"/>
                                        </p:tgtEl>
                                        <p:attrNameLst>
                                          <p:attrName>style.visibility</p:attrName>
                                        </p:attrNameLst>
                                      </p:cBhvr>
                                      <p:to>
                                        <p:strVal val="visible"/>
                                      </p:to>
                                    </p:set>
                                    <p:animEffect transition="in" filter="blinds(horizontal)">
                                      <p:cBhvr>
                                        <p:cTn id="47" dur="500"/>
                                        <p:tgtEl>
                                          <p:spTgt spid="8605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8605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7" presetClass="entr" presetSubtype="2"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ppt_x</p:attrName>
                                        </p:attrNameLst>
                                      </p:cBhvr>
                                      <p:tavLst>
                                        <p:tav tm="0">
                                          <p:val>
                                            <p:strVal val="#ppt_x+#ppt_w/2"/>
                                          </p:val>
                                        </p:tav>
                                        <p:tav tm="100000">
                                          <p:val>
                                            <p:strVal val="#ppt_x"/>
                                          </p:val>
                                        </p:tav>
                                      </p:tavLst>
                                    </p:anim>
                                    <p:anim calcmode="lin" valueType="num">
                                      <p:cBhvr>
                                        <p:cTn id="57" dur="500" fill="hold"/>
                                        <p:tgtEl>
                                          <p:spTgt spid="5"/>
                                        </p:tgtEl>
                                        <p:attrNameLst>
                                          <p:attrName>ppt_y</p:attrName>
                                        </p:attrNameLst>
                                      </p:cBhvr>
                                      <p:tavLst>
                                        <p:tav tm="0">
                                          <p:val>
                                            <p:strVal val="#ppt_y"/>
                                          </p:val>
                                        </p:tav>
                                        <p:tav tm="100000">
                                          <p:val>
                                            <p:strVal val="#ppt_y"/>
                                          </p:val>
                                        </p:tav>
                                      </p:tavLst>
                                    </p:anim>
                                    <p:anim calcmode="lin" valueType="num">
                                      <p:cBhvr>
                                        <p:cTn id="58" dur="500" fill="hold"/>
                                        <p:tgtEl>
                                          <p:spTgt spid="5"/>
                                        </p:tgtEl>
                                        <p:attrNameLst>
                                          <p:attrName>ppt_w</p:attrName>
                                        </p:attrNameLst>
                                      </p:cBhvr>
                                      <p:tavLst>
                                        <p:tav tm="0">
                                          <p:val>
                                            <p:fltVal val="0"/>
                                          </p:val>
                                        </p:tav>
                                        <p:tav tm="100000">
                                          <p:val>
                                            <p:strVal val="#ppt_w"/>
                                          </p:val>
                                        </p:tav>
                                      </p:tavLst>
                                    </p:anim>
                                    <p:anim calcmode="lin" valueType="num">
                                      <p:cBhvr>
                                        <p:cTn id="59"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499"/>
                                          </p:stCondLst>
                                        </p:cTn>
                                        <p:tgtEl>
                                          <p:spTgt spid="8606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86046"/>
                                        </p:tgtEl>
                                        <p:attrNameLst>
                                          <p:attrName>style.visibility</p:attrName>
                                        </p:attrNameLst>
                                      </p:cBhvr>
                                      <p:to>
                                        <p:strVal val="visible"/>
                                      </p:to>
                                    </p:set>
                                    <p:animEffect transition="in" filter="checkerboard(across)">
                                      <p:cBhvr>
                                        <p:cTn id="68" dur="500"/>
                                        <p:tgtEl>
                                          <p:spTgt spid="8604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86052"/>
                                        </p:tgtEl>
                                        <p:attrNameLst>
                                          <p:attrName>style.visibility</p:attrName>
                                        </p:attrNameLst>
                                      </p:cBhvr>
                                      <p:to>
                                        <p:strVal val="visible"/>
                                      </p:to>
                                    </p:set>
                                    <p:animEffect transition="in" filter="wipe(down)">
                                      <p:cBhvr>
                                        <p:cTn id="73" dur="500"/>
                                        <p:tgtEl>
                                          <p:spTgt spid="86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52" grpId="0" animBg="1" autoUpdateAnimBg="0"/>
      <p:bldP spid="86053" grpId="0" animBg="1" autoUpdateAnimBg="0"/>
      <p:bldP spid="86054" grpId="0" autoUpdateAnimBg="0"/>
      <p:bldP spid="86058" grpId="0" autoUpdateAnimBg="0"/>
      <p:bldP spid="86064" grpId="0" autoUpdateAnimBg="0"/>
      <p:bldP spid="86067" grpId="0" autoUpdateAnimBg="0"/>
      <p:bldP spid="86070"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028"/>
          <p:cNvSpPr txBox="1">
            <a:spLocks noChangeArrowheads="1"/>
          </p:cNvSpPr>
          <p:nvPr/>
        </p:nvSpPr>
        <p:spPr bwMode="auto">
          <a:xfrm>
            <a:off x="899592" y="831826"/>
            <a:ext cx="3318520" cy="430887"/>
          </a:xfrm>
          <a:prstGeom prst="rect">
            <a:avLst/>
          </a:prstGeom>
          <a:solidFill>
            <a:srgbClr val="FFC000"/>
          </a:solidFill>
          <a:ln>
            <a:noFill/>
          </a:ln>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800" b="1" dirty="0">
                <a:latin typeface="+mn-ea"/>
                <a:ea typeface="+mn-ea"/>
              </a:rPr>
              <a:t>固结不排水抗剪强度</a:t>
            </a:r>
            <a:r>
              <a:rPr kumimoji="1" lang="en-US" altLang="zh-CN" sz="2800" b="1" dirty="0">
                <a:latin typeface="+mn-ea"/>
                <a:ea typeface="+mn-ea"/>
              </a:rPr>
              <a:t> </a:t>
            </a:r>
            <a:endParaRPr kumimoji="1" lang="zh-CN" altLang="en-US" sz="2800" b="1" dirty="0">
              <a:latin typeface="+mn-ea"/>
              <a:ea typeface="+mn-ea"/>
            </a:endParaRPr>
          </a:p>
        </p:txBody>
      </p:sp>
      <p:sp>
        <p:nvSpPr>
          <p:cNvPr id="87065" name="Rectangle 1049"/>
          <p:cNvSpPr>
            <a:spLocks noChangeArrowheads="1"/>
          </p:cNvSpPr>
          <p:nvPr/>
        </p:nvSpPr>
        <p:spPr bwMode="auto">
          <a:xfrm>
            <a:off x="383013" y="4549441"/>
            <a:ext cx="5021508" cy="201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20000"/>
              </a:spcBef>
              <a:buClr>
                <a:schemeClr val="accent1"/>
              </a:buClr>
              <a:buSzPct val="80000"/>
              <a:buFont typeface="Wingdings" panose="05000000000000000000" pitchFamily="2" charset="2"/>
              <a:buChar char="n"/>
            </a:pPr>
            <a:r>
              <a:rPr lang="zh-CN" altLang="en-US" sz="2400" b="1" dirty="0">
                <a:solidFill>
                  <a:srgbClr val="008000"/>
                </a:solidFill>
                <a:latin typeface="+mn-ea"/>
                <a:ea typeface="+mn-ea"/>
              </a:rPr>
              <a:t>直剪试验</a:t>
            </a:r>
            <a:r>
              <a:rPr lang="zh-CN" altLang="en-US" sz="2400" b="1" dirty="0" smtClean="0">
                <a:solidFill>
                  <a:srgbClr val="008000"/>
                </a:solidFill>
                <a:latin typeface="+mn-ea"/>
                <a:ea typeface="+mn-ea"/>
              </a:rPr>
              <a:t>：</a:t>
            </a:r>
            <a:endParaRPr lang="en-US" altLang="zh-CN" sz="2400" b="1" dirty="0" smtClean="0">
              <a:solidFill>
                <a:srgbClr val="008000"/>
              </a:solidFill>
              <a:latin typeface="+mn-ea"/>
              <a:ea typeface="+mn-ea"/>
            </a:endParaRPr>
          </a:p>
          <a:p>
            <a:pPr marL="0" indent="0" eaLnBrk="1" hangingPunct="1">
              <a:lnSpc>
                <a:spcPct val="150000"/>
              </a:lnSpc>
              <a:spcBef>
                <a:spcPct val="20000"/>
              </a:spcBef>
              <a:buClr>
                <a:schemeClr val="accent1"/>
              </a:buClr>
              <a:buSzPct val="80000"/>
            </a:pPr>
            <a:r>
              <a:rPr lang="zh-CN" altLang="en-US" sz="2000" b="1" dirty="0" smtClean="0">
                <a:solidFill>
                  <a:srgbClr val="0000FF"/>
                </a:solidFill>
                <a:latin typeface="+mn-ea"/>
                <a:ea typeface="+mn-ea"/>
              </a:rPr>
              <a:t>   剪切</a:t>
            </a:r>
            <a:r>
              <a:rPr lang="zh-CN" altLang="en-US" sz="2000" b="1" dirty="0">
                <a:solidFill>
                  <a:srgbClr val="0000FF"/>
                </a:solidFill>
                <a:latin typeface="+mn-ea"/>
                <a:ea typeface="+mn-ea"/>
              </a:rPr>
              <a:t>前试样在垂直荷载下充分固结，剪切时速率较快，使土样在剪切过程中不排水，试验方法称为固结快剪</a:t>
            </a:r>
            <a:endParaRPr lang="zh-CN" altLang="en-US" sz="2000" b="1" dirty="0">
              <a:solidFill>
                <a:srgbClr val="0000FF"/>
              </a:solidFill>
              <a:latin typeface="+mn-ea"/>
              <a:ea typeface="+mn-ea"/>
            </a:endParaRPr>
          </a:p>
        </p:txBody>
      </p:sp>
      <p:grpSp>
        <p:nvGrpSpPr>
          <p:cNvPr id="77828" name="Group 37"/>
          <p:cNvGrpSpPr/>
          <p:nvPr/>
        </p:nvGrpSpPr>
        <p:grpSpPr bwMode="auto">
          <a:xfrm>
            <a:off x="5783264" y="2057400"/>
            <a:ext cx="2598738" cy="3657600"/>
            <a:chOff x="3643" y="1296"/>
            <a:chExt cx="1637" cy="2304"/>
          </a:xfrm>
        </p:grpSpPr>
        <p:sp>
          <p:nvSpPr>
            <p:cNvPr id="77833" name="AutoShape 1030"/>
            <p:cNvSpPr>
              <a:spLocks noChangeArrowheads="1"/>
            </p:cNvSpPr>
            <p:nvPr/>
          </p:nvSpPr>
          <p:spPr bwMode="auto">
            <a:xfrm>
              <a:off x="4368" y="1920"/>
              <a:ext cx="480" cy="912"/>
            </a:xfrm>
            <a:prstGeom prst="flowChartMagneticDisk">
              <a:avLst/>
            </a:prstGeom>
            <a:solidFill>
              <a:schemeClr val="folHlink"/>
            </a:solidFill>
            <a:ln w="28575">
              <a:solidFill>
                <a:schemeClr val="tx1"/>
              </a:solidFill>
              <a:round/>
              <a:tailEnd type="none" w="sm" len="lg"/>
            </a:ln>
          </p:spPr>
          <p:txBody>
            <a:bodyPr wrap="none" lIns="90000" tIns="46800" rIns="90000" bIns="468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nvGrpSpPr>
            <p:cNvPr id="77834" name="Group 1031"/>
            <p:cNvGrpSpPr/>
            <p:nvPr/>
          </p:nvGrpSpPr>
          <p:grpSpPr bwMode="auto">
            <a:xfrm>
              <a:off x="3936" y="1632"/>
              <a:ext cx="1344" cy="1632"/>
              <a:chOff x="3504" y="1920"/>
              <a:chExt cx="1344" cy="1632"/>
            </a:xfrm>
          </p:grpSpPr>
          <p:sp>
            <p:nvSpPr>
              <p:cNvPr id="77845" name="Line 1032"/>
              <p:cNvSpPr>
                <a:spLocks noChangeShapeType="1"/>
              </p:cNvSpPr>
              <p:nvPr/>
            </p:nvSpPr>
            <p:spPr bwMode="auto">
              <a:xfrm>
                <a:off x="3504" y="2688"/>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7846" name="Line 1033"/>
              <p:cNvSpPr>
                <a:spLocks noChangeShapeType="1"/>
              </p:cNvSpPr>
              <p:nvPr/>
            </p:nvSpPr>
            <p:spPr bwMode="auto">
              <a:xfrm flipH="1">
                <a:off x="4416" y="2736"/>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7847" name="Line 1034"/>
              <p:cNvSpPr>
                <a:spLocks noChangeShapeType="1"/>
              </p:cNvSpPr>
              <p:nvPr/>
            </p:nvSpPr>
            <p:spPr bwMode="auto">
              <a:xfrm rot="-2727187">
                <a:off x="3721" y="2999"/>
                <a:ext cx="432" cy="1"/>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7848" name="Line 1035"/>
              <p:cNvSpPr>
                <a:spLocks noChangeShapeType="1"/>
              </p:cNvSpPr>
              <p:nvPr/>
            </p:nvSpPr>
            <p:spPr bwMode="auto">
              <a:xfrm rot="-2727187" flipH="1" flipV="1">
                <a:off x="4345" y="2471"/>
                <a:ext cx="432" cy="1"/>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7849" name="Line 1036"/>
              <p:cNvSpPr>
                <a:spLocks noChangeShapeType="1"/>
              </p:cNvSpPr>
              <p:nvPr/>
            </p:nvSpPr>
            <p:spPr bwMode="auto">
              <a:xfrm rot="5400000">
                <a:off x="3960" y="2136"/>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7850" name="Line 1037"/>
              <p:cNvSpPr>
                <a:spLocks noChangeShapeType="1"/>
              </p:cNvSpPr>
              <p:nvPr/>
            </p:nvSpPr>
            <p:spPr bwMode="auto">
              <a:xfrm rot="16200000" flipV="1">
                <a:off x="3960" y="3336"/>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7851" name="Rectangle 1038"/>
              <p:cNvSpPr>
                <a:spLocks noChangeArrowheads="1"/>
              </p:cNvSpPr>
              <p:nvPr/>
            </p:nvSpPr>
            <p:spPr bwMode="auto">
              <a:xfrm>
                <a:off x="3504" y="2496"/>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77852" name="Rectangle 1039"/>
              <p:cNvSpPr>
                <a:spLocks noChangeArrowheads="1"/>
              </p:cNvSpPr>
              <p:nvPr/>
            </p:nvSpPr>
            <p:spPr bwMode="auto">
              <a:xfrm>
                <a:off x="4656" y="2544"/>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77853" name="Rectangle 1040"/>
              <p:cNvSpPr>
                <a:spLocks noChangeArrowheads="1"/>
              </p:cNvSpPr>
              <p:nvPr/>
            </p:nvSpPr>
            <p:spPr bwMode="auto">
              <a:xfrm>
                <a:off x="4464" y="2208"/>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77854" name="Rectangle 1041"/>
              <p:cNvSpPr>
                <a:spLocks noChangeArrowheads="1"/>
              </p:cNvSpPr>
              <p:nvPr/>
            </p:nvSpPr>
            <p:spPr bwMode="auto">
              <a:xfrm>
                <a:off x="3648" y="2928"/>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77855" name="Rectangle 1042"/>
              <p:cNvSpPr>
                <a:spLocks noChangeArrowheads="1"/>
              </p:cNvSpPr>
              <p:nvPr/>
            </p:nvSpPr>
            <p:spPr bwMode="auto">
              <a:xfrm>
                <a:off x="4224" y="3312"/>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77856" name="Rectangle 1043"/>
              <p:cNvSpPr>
                <a:spLocks noChangeArrowheads="1"/>
              </p:cNvSpPr>
              <p:nvPr/>
            </p:nvSpPr>
            <p:spPr bwMode="auto">
              <a:xfrm>
                <a:off x="4224" y="1920"/>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grpSp>
        <p:grpSp>
          <p:nvGrpSpPr>
            <p:cNvPr id="77835" name="Group 36"/>
            <p:cNvGrpSpPr/>
            <p:nvPr/>
          </p:nvGrpSpPr>
          <p:grpSpPr bwMode="auto">
            <a:xfrm>
              <a:off x="4608" y="1296"/>
              <a:ext cx="404" cy="2304"/>
              <a:chOff x="4608" y="1296"/>
              <a:chExt cx="404" cy="2304"/>
            </a:xfrm>
          </p:grpSpPr>
          <p:sp>
            <p:nvSpPr>
              <p:cNvPr id="77842" name="Line 1045"/>
              <p:cNvSpPr>
                <a:spLocks noChangeShapeType="1"/>
              </p:cNvSpPr>
              <p:nvPr/>
            </p:nvSpPr>
            <p:spPr bwMode="auto">
              <a:xfrm rot="5400000">
                <a:off x="4464" y="1440"/>
                <a:ext cx="288"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7843" name="Line 1046"/>
              <p:cNvSpPr>
                <a:spLocks noChangeShapeType="1"/>
              </p:cNvSpPr>
              <p:nvPr/>
            </p:nvSpPr>
            <p:spPr bwMode="auto">
              <a:xfrm rot="16200000" flipV="1">
                <a:off x="4464" y="3456"/>
                <a:ext cx="288"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7844" name="Rectangle 1048"/>
              <p:cNvSpPr>
                <a:spLocks noChangeArrowheads="1"/>
              </p:cNvSpPr>
              <p:nvPr/>
            </p:nvSpPr>
            <p:spPr bwMode="auto">
              <a:xfrm>
                <a:off x="4608" y="1344"/>
                <a:ext cx="4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en-US" altLang="zh-CN" sz="2000" b="1" i="1" baseline="-25000">
                    <a:solidFill>
                      <a:srgbClr val="0000FF"/>
                    </a:solidFill>
                    <a:latin typeface="Times New Roman" panose="02020603050405020304" pitchFamily="18" charset="0"/>
                    <a:ea typeface="楷体_GB2312" pitchFamily="49" charset="-122"/>
                    <a:sym typeface="Symbol" panose="05050102010706020507" pitchFamily="18" charset="2"/>
                  </a:rPr>
                  <a:t>1</a:t>
                </a:r>
                <a:endParaRPr kumimoji="1" lang="en-US" altLang="zh-CN" sz="2000" b="1" i="1" baseline="-25000">
                  <a:solidFill>
                    <a:srgbClr val="0000FF"/>
                  </a:solidFill>
                  <a:latin typeface="Times New Roman" panose="02020603050405020304" pitchFamily="18" charset="0"/>
                  <a:ea typeface="楷体_GB2312" pitchFamily="49" charset="-122"/>
                </a:endParaRPr>
              </a:p>
            </p:txBody>
          </p:sp>
        </p:grpSp>
        <p:sp>
          <p:nvSpPr>
            <p:cNvPr id="77840" name="Line 1052"/>
            <p:cNvSpPr>
              <a:spLocks noChangeShapeType="1"/>
            </p:cNvSpPr>
            <p:nvPr/>
          </p:nvSpPr>
          <p:spPr bwMode="auto">
            <a:xfrm flipH="1" flipV="1">
              <a:off x="3936" y="1728"/>
              <a:ext cx="480" cy="528"/>
            </a:xfrm>
            <a:prstGeom prst="line">
              <a:avLst/>
            </a:prstGeom>
            <a:noFill/>
            <a:ln w="28575">
              <a:solidFill>
                <a:srgbClr val="FE101B"/>
              </a:solidFill>
              <a:round/>
              <a:tailEnd type="non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grpSp>
          <p:nvGrpSpPr>
            <p:cNvPr id="77837" name="Group 1054"/>
            <p:cNvGrpSpPr/>
            <p:nvPr/>
          </p:nvGrpSpPr>
          <p:grpSpPr bwMode="auto">
            <a:xfrm>
              <a:off x="3643" y="1306"/>
              <a:ext cx="773" cy="950"/>
              <a:chOff x="3643" y="1738"/>
              <a:chExt cx="773" cy="950"/>
            </a:xfrm>
          </p:grpSpPr>
          <p:sp>
            <p:nvSpPr>
              <p:cNvPr id="77838" name="Line 1055"/>
              <p:cNvSpPr>
                <a:spLocks noChangeShapeType="1"/>
              </p:cNvSpPr>
              <p:nvPr/>
            </p:nvSpPr>
            <p:spPr bwMode="auto">
              <a:xfrm flipH="1" flipV="1">
                <a:off x="3936" y="2160"/>
                <a:ext cx="480" cy="528"/>
              </a:xfrm>
              <a:prstGeom prst="line">
                <a:avLst/>
              </a:prstGeom>
              <a:noFill/>
              <a:ln w="28575">
                <a:solidFill>
                  <a:srgbClr val="FE101B"/>
                </a:solidFill>
                <a:round/>
                <a:tailEnd type="non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7839" name="Text Box 1056"/>
              <p:cNvSpPr txBox="1">
                <a:spLocks noChangeArrowheads="1"/>
              </p:cNvSpPr>
              <p:nvPr/>
            </p:nvSpPr>
            <p:spPr bwMode="auto">
              <a:xfrm>
                <a:off x="3643" y="1738"/>
                <a:ext cx="672" cy="388"/>
              </a:xfrm>
              <a:prstGeom prst="rect">
                <a:avLst/>
              </a:prstGeom>
              <a:solidFill>
                <a:schemeClr val="folHlink"/>
              </a:solidFill>
              <a:ln w="9525">
                <a:solidFill>
                  <a:schemeClr val="tx1"/>
                </a:solidFill>
                <a:miter lim="800000"/>
                <a:tailEnd type="none" w="sm" len="lg"/>
              </a:ln>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sz="2000" b="1" dirty="0">
                    <a:solidFill>
                      <a:srgbClr val="0000FF"/>
                    </a:solidFill>
                    <a:latin typeface="Times New Roman" panose="02020603050405020304" pitchFamily="18" charset="0"/>
                    <a:ea typeface="楷体_GB2312" pitchFamily="49" charset="-122"/>
                  </a:rPr>
                  <a:t>剪切时关闭</a:t>
                </a:r>
                <a:r>
                  <a:rPr kumimoji="1" lang="zh-CN" altLang="en-US" sz="2000" b="1" dirty="0">
                    <a:solidFill>
                      <a:srgbClr val="FE101B"/>
                    </a:solidFill>
                    <a:latin typeface="Times New Roman" panose="02020603050405020304" pitchFamily="18" charset="0"/>
                    <a:ea typeface="楷体_GB2312" pitchFamily="49" charset="-122"/>
                  </a:rPr>
                  <a:t>排水阀</a:t>
                </a:r>
                <a:endParaRPr kumimoji="1" lang="zh-CN" altLang="en-US" sz="2000" b="1" dirty="0">
                  <a:solidFill>
                    <a:srgbClr val="FE101B"/>
                  </a:solidFill>
                  <a:latin typeface="Times New Roman" panose="02020603050405020304" pitchFamily="18" charset="0"/>
                  <a:ea typeface="楷体_GB2312" pitchFamily="49" charset="-122"/>
                </a:endParaRPr>
              </a:p>
            </p:txBody>
          </p:sp>
        </p:grpSp>
      </p:grpSp>
      <p:sp>
        <p:nvSpPr>
          <p:cNvPr id="77830" name="Rectangle 1048"/>
          <p:cNvSpPr>
            <a:spLocks noChangeArrowheads="1"/>
          </p:cNvSpPr>
          <p:nvPr/>
        </p:nvSpPr>
        <p:spPr bwMode="auto">
          <a:xfrm>
            <a:off x="7235825" y="5645150"/>
            <a:ext cx="641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en-US" altLang="zh-CN" sz="2000" b="1" i="1" baseline="-25000">
                <a:solidFill>
                  <a:srgbClr val="0000FF"/>
                </a:solidFill>
                <a:latin typeface="Times New Roman" panose="02020603050405020304" pitchFamily="18" charset="0"/>
                <a:ea typeface="楷体_GB2312" pitchFamily="49" charset="-122"/>
                <a:sym typeface="Symbol" panose="05050102010706020507" pitchFamily="18" charset="2"/>
              </a:rPr>
              <a:t>1</a:t>
            </a:r>
            <a:endParaRPr kumimoji="1" lang="en-US" altLang="zh-CN" sz="2000" b="1" i="1" baseline="-25000">
              <a:solidFill>
                <a:srgbClr val="0000FF"/>
              </a:solidFill>
              <a:latin typeface="Times New Roman" panose="02020603050405020304" pitchFamily="18" charset="0"/>
              <a:ea typeface="楷体_GB2312" pitchFamily="49" charset="-122"/>
            </a:endParaRPr>
          </a:p>
        </p:txBody>
      </p:sp>
      <p:sp>
        <p:nvSpPr>
          <p:cNvPr id="122883" name="Rectangle 3"/>
          <p:cNvSpPr>
            <a:spLocks noChangeArrowheads="1"/>
          </p:cNvSpPr>
          <p:nvPr/>
        </p:nvSpPr>
        <p:spPr bwMode="auto">
          <a:xfrm>
            <a:off x="34925" y="1703388"/>
            <a:ext cx="54229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spcBef>
                <a:spcPct val="20000"/>
              </a:spcBef>
              <a:buClr>
                <a:schemeClr val="hlink"/>
              </a:buClr>
              <a:buSzPct val="75000"/>
              <a:buFont typeface="Wingdings" panose="05000000000000000000" pitchFamily="2" charset="2"/>
              <a:buChar char="v"/>
            </a:pPr>
            <a:r>
              <a:rPr lang="zh-CN" altLang="en-US" sz="2400" b="1" dirty="0">
                <a:solidFill>
                  <a:srgbClr val="008000"/>
                </a:solidFill>
                <a:latin typeface="+mn-ea"/>
                <a:ea typeface="+mn-ea"/>
              </a:rPr>
              <a:t>固结不排水试验（</a:t>
            </a:r>
            <a:r>
              <a:rPr lang="en-US" altLang="zh-CN" sz="2400" b="1" dirty="0">
                <a:solidFill>
                  <a:srgbClr val="008000"/>
                </a:solidFill>
                <a:latin typeface="+mn-ea"/>
                <a:ea typeface="+mn-ea"/>
              </a:rPr>
              <a:t>CU</a:t>
            </a:r>
            <a:r>
              <a:rPr lang="zh-CN" altLang="en-US" sz="2400" b="1" dirty="0">
                <a:solidFill>
                  <a:srgbClr val="008000"/>
                </a:solidFill>
                <a:latin typeface="+mn-ea"/>
                <a:ea typeface="+mn-ea"/>
              </a:rPr>
              <a:t>试验）</a:t>
            </a:r>
            <a:endParaRPr lang="zh-CN" altLang="en-US" sz="2400" b="1" dirty="0">
              <a:solidFill>
                <a:srgbClr val="008000"/>
              </a:solidFill>
              <a:latin typeface="+mn-ea"/>
              <a:ea typeface="+mn-ea"/>
            </a:endParaRPr>
          </a:p>
          <a:p>
            <a:pPr lvl="1" algn="just" eaLnBrk="1" hangingPunct="1">
              <a:lnSpc>
                <a:spcPct val="150000"/>
              </a:lnSpc>
              <a:spcBef>
                <a:spcPct val="20000"/>
              </a:spcBef>
              <a:buClr>
                <a:schemeClr val="accent2"/>
              </a:buClr>
              <a:buSzPct val="85000"/>
              <a:buFont typeface="Wingdings" panose="05000000000000000000" pitchFamily="2" charset="2"/>
              <a:buNone/>
            </a:pPr>
            <a:r>
              <a:rPr lang="en-US" altLang="zh-CN" sz="20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1 </a:t>
            </a:r>
            <a:r>
              <a:rPr lang="zh-CN" altLang="en-US" sz="20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打开排水阀门，</a:t>
            </a:r>
            <a:r>
              <a:rPr lang="zh-CN" altLang="en-US" sz="2000" b="1" dirty="0">
                <a:solidFill>
                  <a:srgbClr val="0000FF"/>
                </a:solidFill>
                <a:latin typeface="Times New Roman" panose="02020603050405020304" pitchFamily="18" charset="0"/>
                <a:ea typeface="+mn-ea"/>
                <a:cs typeface="Times New Roman" panose="02020603050405020304" pitchFamily="18" charset="0"/>
              </a:rPr>
              <a:t>施加围压</a:t>
            </a:r>
            <a:r>
              <a:rPr lang="zh-CN" altLang="en-US" sz="20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zh-CN" altLang="en-US" sz="2000" b="1" baseline="-25000"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zh-CN" altLang="en-US" sz="20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后充分固结，超静孔隙水压力完全消散；</a:t>
            </a:r>
            <a:endParaRPr lang="zh-CN" altLang="en-US" sz="20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endParaRPr>
          </a:p>
          <a:p>
            <a:pPr lvl="1" algn="just" eaLnBrk="1" hangingPunct="1">
              <a:lnSpc>
                <a:spcPct val="150000"/>
              </a:lnSpc>
              <a:spcBef>
                <a:spcPct val="20000"/>
              </a:spcBef>
              <a:buClr>
                <a:schemeClr val="accent2"/>
              </a:buClr>
              <a:buSzPct val="85000"/>
              <a:buFont typeface="Wingdings" panose="05000000000000000000" pitchFamily="2" charset="2"/>
              <a:buNone/>
            </a:pPr>
            <a:r>
              <a:rPr lang="en-US" altLang="zh-CN" sz="2000" b="1" dirty="0" smtClean="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2 </a:t>
            </a:r>
            <a:r>
              <a:rPr lang="zh-CN" altLang="en-US" sz="20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关闭排水阀门，很快剪切破坏，在施加轴向应力差</a:t>
            </a:r>
            <a:r>
              <a:rPr lang="zh-CN" altLang="en-US" sz="2000" b="1" baseline="-25000"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zh-CN" altLang="en-US" sz="20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zh-CN" altLang="en-US" sz="2000" b="1" baseline="-25000"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zh-CN" altLang="en-US" sz="20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过程中不排水</a:t>
            </a:r>
            <a:endParaRPr lang="zh-CN" altLang="en-US" sz="20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122886" name="Text Box 6"/>
          <p:cNvSpPr txBox="1">
            <a:spLocks noChangeArrowheads="1"/>
          </p:cNvSpPr>
          <p:nvPr/>
        </p:nvSpPr>
        <p:spPr bwMode="auto">
          <a:xfrm>
            <a:off x="4067175" y="1773238"/>
            <a:ext cx="1441450" cy="4206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Bef>
                <a:spcPct val="50000"/>
              </a:spcBef>
            </a:pPr>
            <a:r>
              <a:rPr lang="en-US" altLang="zh-CN" sz="2400" b="1">
                <a:solidFill>
                  <a:schemeClr val="bg1"/>
                </a:solidFill>
                <a:sym typeface="Symbol" panose="05050102010706020507" pitchFamily="18" charset="2"/>
              </a:rPr>
              <a:t>c</a:t>
            </a:r>
            <a:r>
              <a:rPr lang="en-US" altLang="zh-CN" sz="2400" b="1" baseline="-25000">
                <a:solidFill>
                  <a:schemeClr val="bg1"/>
                </a:solidFill>
                <a:sym typeface="Symbol" panose="05050102010706020507" pitchFamily="18" charset="2"/>
              </a:rPr>
              <a:t>cu </a:t>
            </a:r>
            <a:r>
              <a:rPr lang="zh-CN" altLang="en-US" sz="2400" b="1" baseline="-25000">
                <a:solidFill>
                  <a:schemeClr val="bg1"/>
                </a:solidFill>
                <a:sym typeface="Symbol" panose="05050102010706020507" pitchFamily="18" charset="2"/>
              </a:rPr>
              <a:t>、</a:t>
            </a:r>
            <a:r>
              <a:rPr kumimoji="1" lang="zh-CN" altLang="en-US" sz="2400" b="1">
                <a:solidFill>
                  <a:schemeClr val="bg1"/>
                </a:solidFill>
                <a:sym typeface="Symbol" panose="05050102010706020507" pitchFamily="18" charset="2"/>
              </a:rPr>
              <a:t></a:t>
            </a:r>
            <a:r>
              <a:rPr kumimoji="1" lang="en-US" altLang="zh-CN" sz="2400" b="1" baseline="-25000">
                <a:solidFill>
                  <a:schemeClr val="bg1"/>
                </a:solidFill>
                <a:sym typeface="Symbol" panose="05050102010706020507" pitchFamily="18" charset="2"/>
              </a:rPr>
              <a:t>cu</a:t>
            </a:r>
            <a:r>
              <a:rPr lang="en-US" altLang="zh-CN" sz="2400" b="1">
                <a:solidFill>
                  <a:schemeClr val="bg1"/>
                </a:solidFill>
                <a:sym typeface="Symbol" panose="05050102010706020507" pitchFamily="18" charset="2"/>
              </a:rPr>
              <a:t> </a:t>
            </a:r>
            <a:endParaRPr lang="en-US" altLang="zh-CN" sz="2400" b="1">
              <a:solidFill>
                <a:schemeClr val="bg1"/>
              </a:solidFill>
              <a:sym typeface="Symbol" panose="05050102010706020507" pitchFamily="18" charset="2"/>
            </a:endParaRPr>
          </a:p>
        </p:txBody>
      </p:sp>
      <p:sp>
        <p:nvSpPr>
          <p:cNvPr id="33" name="Rectangle 6"/>
          <p:cNvSpPr>
            <a:spLocks noChangeArrowheads="1"/>
          </p:cNvSpPr>
          <p:nvPr/>
        </p:nvSpPr>
        <p:spPr bwMode="auto">
          <a:xfrm>
            <a:off x="0" y="-4771"/>
            <a:ext cx="480060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§5.5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饱和黏性土的抗剪强度</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065"/>
                                        </p:tgtEl>
                                        <p:attrNameLst>
                                          <p:attrName>style.visibility</p:attrName>
                                        </p:attrNameLst>
                                      </p:cBhvr>
                                      <p:to>
                                        <p:strVal val="visible"/>
                                      </p:to>
                                    </p:set>
                                    <p:animEffect transition="in" filter="blinds(horizontal)">
                                      <p:cBhvr>
                                        <p:cTn id="7" dur="500"/>
                                        <p:tgtEl>
                                          <p:spTgt spid="870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883"/>
                                        </p:tgtEl>
                                        <p:attrNameLst>
                                          <p:attrName>style.visibility</p:attrName>
                                        </p:attrNameLst>
                                      </p:cBhvr>
                                      <p:to>
                                        <p:strVal val="visible"/>
                                      </p:to>
                                    </p:set>
                                    <p:animEffect transition="in" filter="wipe(left)">
                                      <p:cBhvr>
                                        <p:cTn id="12" dur="500"/>
                                        <p:tgtEl>
                                          <p:spTgt spid="12288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2886"/>
                                        </p:tgtEl>
                                        <p:attrNameLst>
                                          <p:attrName>style.visibility</p:attrName>
                                        </p:attrNameLst>
                                      </p:cBhvr>
                                      <p:to>
                                        <p:strVal val="visible"/>
                                      </p:to>
                                    </p:set>
                                    <p:animEffect transition="in" filter="slide(fromLeft)">
                                      <p:cBhvr>
                                        <p:cTn id="17" dur="500"/>
                                        <p:tgtEl>
                                          <p:spTgt spid="122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65" grpId="0" autoUpdateAnimBg="0"/>
      <p:bldP spid="122883" grpId="0" autoUpdateAnimBg="0"/>
      <p:bldP spid="122886"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32" name="Text Box 68"/>
          <p:cNvSpPr txBox="1">
            <a:spLocks noChangeArrowheads="1"/>
          </p:cNvSpPr>
          <p:nvPr/>
        </p:nvSpPr>
        <p:spPr bwMode="auto">
          <a:xfrm>
            <a:off x="323528" y="5076567"/>
            <a:ext cx="8569325" cy="1037913"/>
          </a:xfrm>
          <a:prstGeom prst="rect">
            <a:avLst/>
          </a:prstGeom>
          <a:noFill/>
          <a:ln w="28575">
            <a:solidFill>
              <a:srgbClr val="FF0000"/>
            </a:solidFill>
            <a:miter lim="800000"/>
            <a:tailEnd type="none" w="sm" len="lg"/>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
              </a:spcBef>
            </a:pPr>
            <a:r>
              <a:rPr kumimoji="1" lang="zh-CN" altLang="en-US" sz="2400" b="1" dirty="0">
                <a:solidFill>
                  <a:srgbClr val="0000FF"/>
                </a:solidFill>
                <a:latin typeface="Times New Roman" panose="02020603050405020304" pitchFamily="18" charset="0"/>
                <a:ea typeface="+mn-ea"/>
                <a:cs typeface="Times New Roman" panose="02020603050405020304" pitchFamily="18" charset="0"/>
              </a:rPr>
              <a:t>结论</a:t>
            </a:r>
            <a:r>
              <a:rPr kumimoji="1" lang="zh-CN" altLang="en-US" sz="2400" b="1" dirty="0">
                <a:solidFill>
                  <a:srgbClr val="009999"/>
                </a:solidFill>
                <a:latin typeface="Times New Roman" panose="02020603050405020304" pitchFamily="18" charset="0"/>
                <a:ea typeface="+mn-ea"/>
                <a:cs typeface="Times New Roman" panose="02020603050405020304" pitchFamily="18" charset="0"/>
              </a:rPr>
              <a:t>：正常</a:t>
            </a:r>
            <a:r>
              <a:rPr kumimoji="1" lang="zh-CN" altLang="en-US" sz="2400" b="1" dirty="0" smtClean="0">
                <a:solidFill>
                  <a:srgbClr val="009999"/>
                </a:solidFill>
                <a:latin typeface="Times New Roman" panose="02020603050405020304" pitchFamily="18" charset="0"/>
                <a:ea typeface="+mn-ea"/>
                <a:cs typeface="Times New Roman" panose="02020603050405020304" pitchFamily="18" charset="0"/>
              </a:rPr>
              <a:t>固结黏土</a:t>
            </a:r>
            <a:r>
              <a:rPr kumimoji="1" lang="en-US" altLang="zh-CN" sz="2400" b="1" dirty="0">
                <a:solidFill>
                  <a:srgbClr val="009999"/>
                </a:solidFill>
                <a:latin typeface="Times New Roman" panose="02020603050405020304" pitchFamily="18" charset="0"/>
                <a:ea typeface="+mn-ea"/>
                <a:cs typeface="Times New Roman" panose="02020603050405020304" pitchFamily="18" charset="0"/>
              </a:rPr>
              <a:t>CU</a:t>
            </a:r>
            <a:r>
              <a:rPr kumimoji="1" lang="zh-CN" altLang="en-US" sz="2400" b="1" dirty="0">
                <a:solidFill>
                  <a:srgbClr val="009999"/>
                </a:solidFill>
                <a:latin typeface="Times New Roman" panose="02020603050405020304" pitchFamily="18" charset="0"/>
                <a:ea typeface="+mn-ea"/>
                <a:cs typeface="Times New Roman" panose="02020603050405020304" pitchFamily="18" charset="0"/>
              </a:rPr>
              <a:t>试验总应力圆强度包线确定的总应力强度指标</a:t>
            </a:r>
            <a:r>
              <a:rPr kumimoji="1" lang="en-US" altLang="zh-CN" sz="2400" b="1" i="1" dirty="0" err="1">
                <a:solidFill>
                  <a:srgbClr val="009999"/>
                </a:solidFill>
                <a:latin typeface="Times New Roman" panose="02020603050405020304" pitchFamily="18" charset="0"/>
                <a:ea typeface="+mn-ea"/>
                <a:cs typeface="Times New Roman" panose="02020603050405020304" pitchFamily="18" charset="0"/>
              </a:rPr>
              <a:t>c</a:t>
            </a:r>
            <a:r>
              <a:rPr kumimoji="1" lang="en-US" altLang="zh-CN" sz="2400" b="1" i="1" baseline="-30000" dirty="0" err="1">
                <a:solidFill>
                  <a:srgbClr val="009999"/>
                </a:solidFill>
                <a:latin typeface="Times New Roman" panose="02020603050405020304" pitchFamily="18" charset="0"/>
                <a:ea typeface="+mn-ea"/>
                <a:cs typeface="Times New Roman" panose="02020603050405020304" pitchFamily="18" charset="0"/>
              </a:rPr>
              <a:t>cu</a:t>
            </a:r>
            <a:r>
              <a:rPr kumimoji="1" lang="zh-CN" altLang="en-US" sz="2400" b="1" dirty="0">
                <a:solidFill>
                  <a:srgbClr val="009999"/>
                </a:solidFill>
                <a:latin typeface="Times New Roman" panose="02020603050405020304" pitchFamily="18" charset="0"/>
                <a:ea typeface="+mn-ea"/>
                <a:cs typeface="Times New Roman" panose="02020603050405020304" pitchFamily="18" charset="0"/>
              </a:rPr>
              <a:t>（</a:t>
            </a:r>
            <a:r>
              <a:rPr kumimoji="1" lang="en-US" altLang="zh-CN" sz="2400" b="1" dirty="0">
                <a:solidFill>
                  <a:srgbClr val="009999"/>
                </a:solidFill>
                <a:latin typeface="Times New Roman" panose="02020603050405020304" pitchFamily="18" charset="0"/>
                <a:ea typeface="+mn-ea"/>
                <a:cs typeface="Times New Roman" panose="02020603050405020304" pitchFamily="18" charset="0"/>
              </a:rPr>
              <a:t>0</a:t>
            </a:r>
            <a:r>
              <a:rPr kumimoji="1" lang="zh-CN" altLang="en-US" sz="2400" b="1" dirty="0">
                <a:solidFill>
                  <a:srgbClr val="009999"/>
                </a:solidFill>
                <a:latin typeface="Times New Roman" panose="02020603050405020304" pitchFamily="18" charset="0"/>
                <a:ea typeface="+mn-ea"/>
                <a:cs typeface="Times New Roman" panose="02020603050405020304" pitchFamily="18" charset="0"/>
              </a:rPr>
              <a:t>）、</a:t>
            </a:r>
            <a:r>
              <a:rPr kumimoji="1" lang="zh-CN" altLang="en-US" sz="2400" b="1" i="1" dirty="0">
                <a:solidFill>
                  <a:srgbClr val="009999"/>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zh-CN" altLang="en-US" sz="2400" b="1" i="1" dirty="0">
                <a:solidFill>
                  <a:srgbClr val="009999"/>
                </a:solidFill>
                <a:latin typeface="Times New Roman" panose="02020603050405020304" pitchFamily="18" charset="0"/>
                <a:ea typeface="+mn-ea"/>
                <a:cs typeface="Times New Roman" panose="02020603050405020304" pitchFamily="18" charset="0"/>
              </a:rPr>
              <a:t> </a:t>
            </a:r>
            <a:r>
              <a:rPr kumimoji="1" lang="en-US" altLang="zh-CN" sz="2400" b="1" i="1" baseline="-30000" dirty="0">
                <a:solidFill>
                  <a:srgbClr val="009999"/>
                </a:solidFill>
                <a:latin typeface="Times New Roman" panose="02020603050405020304" pitchFamily="18" charset="0"/>
                <a:ea typeface="+mn-ea"/>
                <a:cs typeface="Times New Roman" panose="02020603050405020304" pitchFamily="18" charset="0"/>
              </a:rPr>
              <a:t>cu</a:t>
            </a:r>
            <a:r>
              <a:rPr kumimoji="1" lang="zh-CN" altLang="en-US" sz="2400" b="1" dirty="0">
                <a:solidFill>
                  <a:srgbClr val="009999"/>
                </a:solidFill>
                <a:latin typeface="Times New Roman" panose="02020603050405020304" pitchFamily="18" charset="0"/>
                <a:ea typeface="+mn-ea"/>
                <a:cs typeface="Times New Roman" panose="02020603050405020304" pitchFamily="18" charset="0"/>
              </a:rPr>
              <a:t>，有效应力强度指标</a:t>
            </a:r>
            <a:r>
              <a:rPr kumimoji="1" lang="en-US" altLang="zh-CN" sz="2400" b="1" i="1" dirty="0">
                <a:solidFill>
                  <a:srgbClr val="009999"/>
                </a:solidFill>
                <a:latin typeface="Times New Roman" panose="02020603050405020304" pitchFamily="18" charset="0"/>
                <a:ea typeface="+mn-ea"/>
                <a:cs typeface="Times New Roman" panose="02020603050405020304" pitchFamily="18" charset="0"/>
              </a:rPr>
              <a:t>c</a:t>
            </a:r>
            <a:r>
              <a:rPr kumimoji="1" lang="en-US" altLang="zh-CN" sz="2400" b="1" dirty="0">
                <a:solidFill>
                  <a:srgbClr val="009999"/>
                </a:solidFill>
                <a:latin typeface="Times New Roman" panose="02020603050405020304" pitchFamily="18" charset="0"/>
                <a:ea typeface="+mn-ea"/>
                <a:cs typeface="Times New Roman" panose="02020603050405020304" pitchFamily="18" charset="0"/>
              </a:rPr>
              <a:t>’</a:t>
            </a:r>
            <a:r>
              <a:rPr kumimoji="1" lang="zh-CN" altLang="en-US" sz="2400" b="1" dirty="0">
                <a:solidFill>
                  <a:srgbClr val="009999"/>
                </a:solidFill>
                <a:latin typeface="Times New Roman" panose="02020603050405020304" pitchFamily="18" charset="0"/>
                <a:ea typeface="+mn-ea"/>
                <a:cs typeface="Times New Roman" panose="02020603050405020304" pitchFamily="18" charset="0"/>
              </a:rPr>
              <a:t>（</a:t>
            </a:r>
            <a:r>
              <a:rPr kumimoji="1" lang="en-US" altLang="zh-CN" sz="2400" b="1" dirty="0">
                <a:solidFill>
                  <a:srgbClr val="009999"/>
                </a:solidFill>
                <a:latin typeface="Times New Roman" panose="02020603050405020304" pitchFamily="18" charset="0"/>
                <a:ea typeface="+mn-ea"/>
                <a:cs typeface="Times New Roman" panose="02020603050405020304" pitchFamily="18" charset="0"/>
              </a:rPr>
              <a:t>0</a:t>
            </a:r>
            <a:r>
              <a:rPr kumimoji="1" lang="zh-CN" altLang="en-US" sz="2400" b="1" dirty="0">
                <a:solidFill>
                  <a:srgbClr val="009999"/>
                </a:solidFill>
                <a:latin typeface="Times New Roman" panose="02020603050405020304" pitchFamily="18" charset="0"/>
                <a:ea typeface="+mn-ea"/>
                <a:cs typeface="Times New Roman" panose="02020603050405020304" pitchFamily="18" charset="0"/>
              </a:rPr>
              <a:t>）、 </a:t>
            </a:r>
            <a:r>
              <a:rPr kumimoji="1" lang="zh-CN" altLang="en-US" sz="2400" b="1" i="1" dirty="0">
                <a:solidFill>
                  <a:srgbClr val="009999"/>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zh-CN" altLang="en-US" sz="2400" b="1" i="1" dirty="0">
                <a:solidFill>
                  <a:srgbClr val="009999"/>
                </a:solidFill>
                <a:latin typeface="Times New Roman" panose="02020603050405020304" pitchFamily="18" charset="0"/>
                <a:ea typeface="+mn-ea"/>
                <a:cs typeface="Times New Roman" panose="02020603050405020304" pitchFamily="18" charset="0"/>
              </a:rPr>
              <a:t> ’</a:t>
            </a:r>
            <a:endParaRPr kumimoji="1" lang="zh-CN" altLang="en-US" sz="2400" b="1" i="1" dirty="0">
              <a:solidFill>
                <a:srgbClr val="009999"/>
              </a:solidFill>
              <a:latin typeface="Times New Roman" panose="02020603050405020304" pitchFamily="18" charset="0"/>
              <a:ea typeface="+mn-ea"/>
              <a:cs typeface="Times New Roman" panose="02020603050405020304" pitchFamily="18" charset="0"/>
            </a:endParaRPr>
          </a:p>
        </p:txBody>
      </p:sp>
      <p:pic>
        <p:nvPicPr>
          <p:cNvPr id="78851" name="Picture 76" descr="7-14"/>
          <p:cNvPicPr>
            <a:picLocks noGrp="1" noChangeAspect="1" noChangeArrowheads="1"/>
          </p:cNvPicPr>
          <p:nvPr>
            <p:ph sz="half" idx="1"/>
          </p:nvPr>
        </p:nvPicPr>
        <p:blipFill>
          <a:blip r:embed="rId1">
            <a:extLst>
              <a:ext uri="{28A0092B-C50C-407E-A947-70E740481C1C}">
                <a14:useLocalDpi xmlns:a14="http://schemas.microsoft.com/office/drawing/2010/main" val="0"/>
              </a:ext>
            </a:extLst>
          </a:blip>
          <a:srcRect/>
          <a:stretch>
            <a:fillRect/>
          </a:stretch>
        </p:blipFill>
        <p:spPr>
          <a:xfrm>
            <a:off x="4499992" y="527893"/>
            <a:ext cx="4038600" cy="2205038"/>
          </a:xfrm>
          <a:noFill/>
        </p:spPr>
      </p:pic>
      <p:sp>
        <p:nvSpPr>
          <p:cNvPr id="78853" name="Text Box 78"/>
          <p:cNvSpPr txBox="1">
            <a:spLocks noChangeArrowheads="1"/>
          </p:cNvSpPr>
          <p:nvPr/>
        </p:nvSpPr>
        <p:spPr bwMode="auto">
          <a:xfrm>
            <a:off x="3805238" y="3213100"/>
            <a:ext cx="3898824" cy="461665"/>
          </a:xfrm>
          <a:prstGeom prst="rect">
            <a:avLst/>
          </a:prstGeom>
          <a:noFill/>
          <a:ln w="25400">
            <a:solidFill>
              <a:srgbClr val="FF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0000FF"/>
                </a:solidFill>
                <a:latin typeface="楷体_GB2312" pitchFamily="49" charset="-122"/>
                <a:ea typeface="楷体_GB2312" pitchFamily="49" charset="-122"/>
              </a:rPr>
              <a:t>正常</a:t>
            </a:r>
            <a:r>
              <a:rPr lang="zh-CN" altLang="en-US" sz="2400" b="1" dirty="0" smtClean="0">
                <a:solidFill>
                  <a:srgbClr val="0000FF"/>
                </a:solidFill>
                <a:latin typeface="楷体_GB2312" pitchFamily="49" charset="-122"/>
                <a:ea typeface="楷体_GB2312" pitchFamily="49" charset="-122"/>
              </a:rPr>
              <a:t>固结黏土</a:t>
            </a:r>
            <a:r>
              <a:rPr lang="zh-CN" altLang="en-US" sz="2400" b="1" dirty="0">
                <a:solidFill>
                  <a:srgbClr val="0000FF"/>
                </a:solidFill>
                <a:latin typeface="楷体_GB2312" pitchFamily="49" charset="-122"/>
                <a:ea typeface="楷体_GB2312" pitchFamily="49" charset="-122"/>
              </a:rPr>
              <a:t>的</a:t>
            </a:r>
            <a:r>
              <a:rPr lang="en-US" altLang="zh-CN" sz="2400" b="1" dirty="0">
                <a:solidFill>
                  <a:srgbClr val="0000FF"/>
                </a:solidFill>
                <a:latin typeface="楷体_GB2312" pitchFamily="49" charset="-122"/>
                <a:ea typeface="楷体_GB2312" pitchFamily="49" charset="-122"/>
              </a:rPr>
              <a:t>CU</a:t>
            </a:r>
            <a:r>
              <a:rPr lang="zh-CN" altLang="en-US" sz="2400" b="1" dirty="0">
                <a:solidFill>
                  <a:srgbClr val="0000FF"/>
                </a:solidFill>
                <a:latin typeface="楷体_GB2312" pitchFamily="49" charset="-122"/>
                <a:ea typeface="楷体_GB2312" pitchFamily="49" charset="-122"/>
              </a:rPr>
              <a:t>试验结果</a:t>
            </a:r>
            <a:endParaRPr lang="zh-CN" altLang="en-US" sz="2400" b="1" dirty="0">
              <a:solidFill>
                <a:srgbClr val="0000FF"/>
              </a:solidFill>
              <a:latin typeface="楷体_GB2312" pitchFamily="49" charset="-122"/>
              <a:ea typeface="楷体_GB2312" pitchFamily="49" charset="-122"/>
            </a:endParaRPr>
          </a:p>
        </p:txBody>
      </p:sp>
      <p:sp>
        <p:nvSpPr>
          <p:cNvPr id="29704" name="AutoShape 86"/>
          <p:cNvSpPr>
            <a:spLocks noChangeArrowheads="1"/>
          </p:cNvSpPr>
          <p:nvPr/>
        </p:nvSpPr>
        <p:spPr bwMode="auto">
          <a:xfrm>
            <a:off x="1540024" y="1986136"/>
            <a:ext cx="762000" cy="1447800"/>
          </a:xfrm>
          <a:prstGeom prst="flowChartMagneticDisk">
            <a:avLst/>
          </a:prstGeom>
          <a:solidFill>
            <a:schemeClr val="folHlink"/>
          </a:solidFill>
          <a:ln w="28575">
            <a:solidFill>
              <a:schemeClr val="tx1"/>
            </a:solidFill>
            <a:round/>
            <a:tailEnd type="none" w="sm" len="lg"/>
          </a:ln>
        </p:spPr>
        <p:txBody>
          <a:bodyPr wrap="none" lIns="90000" tIns="46800" rIns="90000" bIns="468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nvGrpSpPr>
          <p:cNvPr id="2" name="Group 87"/>
          <p:cNvGrpSpPr/>
          <p:nvPr/>
        </p:nvGrpSpPr>
        <p:grpSpPr bwMode="auto">
          <a:xfrm>
            <a:off x="854224" y="1528936"/>
            <a:ext cx="2133600" cy="2590800"/>
            <a:chOff x="3504" y="1920"/>
            <a:chExt cx="1344" cy="1632"/>
          </a:xfrm>
        </p:grpSpPr>
        <p:sp>
          <p:nvSpPr>
            <p:cNvPr id="78868" name="Line 88"/>
            <p:cNvSpPr>
              <a:spLocks noChangeShapeType="1"/>
            </p:cNvSpPr>
            <p:nvPr/>
          </p:nvSpPr>
          <p:spPr bwMode="auto">
            <a:xfrm>
              <a:off x="3504" y="2688"/>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8869" name="Line 89"/>
            <p:cNvSpPr>
              <a:spLocks noChangeShapeType="1"/>
            </p:cNvSpPr>
            <p:nvPr/>
          </p:nvSpPr>
          <p:spPr bwMode="auto">
            <a:xfrm flipH="1">
              <a:off x="4416" y="2736"/>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8870" name="Line 90"/>
            <p:cNvSpPr>
              <a:spLocks noChangeShapeType="1"/>
            </p:cNvSpPr>
            <p:nvPr/>
          </p:nvSpPr>
          <p:spPr bwMode="auto">
            <a:xfrm rot="-2727187">
              <a:off x="3721" y="2999"/>
              <a:ext cx="432" cy="1"/>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8871" name="Line 91"/>
            <p:cNvSpPr>
              <a:spLocks noChangeShapeType="1"/>
            </p:cNvSpPr>
            <p:nvPr/>
          </p:nvSpPr>
          <p:spPr bwMode="auto">
            <a:xfrm rot="-2727187" flipH="1" flipV="1">
              <a:off x="4345" y="2471"/>
              <a:ext cx="432" cy="1"/>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8872" name="Line 92"/>
            <p:cNvSpPr>
              <a:spLocks noChangeShapeType="1"/>
            </p:cNvSpPr>
            <p:nvPr/>
          </p:nvSpPr>
          <p:spPr bwMode="auto">
            <a:xfrm rot="5400000">
              <a:off x="3960" y="2136"/>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8873" name="Line 93"/>
            <p:cNvSpPr>
              <a:spLocks noChangeShapeType="1"/>
            </p:cNvSpPr>
            <p:nvPr/>
          </p:nvSpPr>
          <p:spPr bwMode="auto">
            <a:xfrm rot="16200000" flipV="1">
              <a:off x="3960" y="3336"/>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8874" name="Rectangle 94"/>
            <p:cNvSpPr>
              <a:spLocks noChangeArrowheads="1"/>
            </p:cNvSpPr>
            <p:nvPr/>
          </p:nvSpPr>
          <p:spPr bwMode="auto">
            <a:xfrm>
              <a:off x="3504" y="2496"/>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78875" name="Rectangle 95"/>
            <p:cNvSpPr>
              <a:spLocks noChangeArrowheads="1"/>
            </p:cNvSpPr>
            <p:nvPr/>
          </p:nvSpPr>
          <p:spPr bwMode="auto">
            <a:xfrm>
              <a:off x="4656" y="2544"/>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78876" name="Rectangle 96"/>
            <p:cNvSpPr>
              <a:spLocks noChangeArrowheads="1"/>
            </p:cNvSpPr>
            <p:nvPr/>
          </p:nvSpPr>
          <p:spPr bwMode="auto">
            <a:xfrm>
              <a:off x="4464" y="2208"/>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78877" name="Rectangle 97"/>
            <p:cNvSpPr>
              <a:spLocks noChangeArrowheads="1"/>
            </p:cNvSpPr>
            <p:nvPr/>
          </p:nvSpPr>
          <p:spPr bwMode="auto">
            <a:xfrm>
              <a:off x="3648" y="2928"/>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78878" name="Rectangle 98"/>
            <p:cNvSpPr>
              <a:spLocks noChangeArrowheads="1"/>
            </p:cNvSpPr>
            <p:nvPr/>
          </p:nvSpPr>
          <p:spPr bwMode="auto">
            <a:xfrm>
              <a:off x="4224" y="3312"/>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78879" name="Rectangle 99"/>
            <p:cNvSpPr>
              <a:spLocks noChangeArrowheads="1"/>
            </p:cNvSpPr>
            <p:nvPr/>
          </p:nvSpPr>
          <p:spPr bwMode="auto">
            <a:xfrm>
              <a:off x="4224" y="1920"/>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grpSp>
      <p:grpSp>
        <p:nvGrpSpPr>
          <p:cNvPr id="3" name="Group 100"/>
          <p:cNvGrpSpPr/>
          <p:nvPr/>
        </p:nvGrpSpPr>
        <p:grpSpPr bwMode="auto">
          <a:xfrm>
            <a:off x="1879749" y="995536"/>
            <a:ext cx="492125" cy="3657600"/>
            <a:chOff x="4150" y="1584"/>
            <a:chExt cx="310" cy="2304"/>
          </a:xfrm>
        </p:grpSpPr>
        <p:sp>
          <p:nvSpPr>
            <p:cNvPr id="78864" name="Line 101"/>
            <p:cNvSpPr>
              <a:spLocks noChangeShapeType="1"/>
            </p:cNvSpPr>
            <p:nvPr/>
          </p:nvSpPr>
          <p:spPr bwMode="auto">
            <a:xfrm rot="5400000">
              <a:off x="4032" y="1728"/>
              <a:ext cx="288"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8865" name="Line 102"/>
            <p:cNvSpPr>
              <a:spLocks noChangeShapeType="1"/>
            </p:cNvSpPr>
            <p:nvPr/>
          </p:nvSpPr>
          <p:spPr bwMode="auto">
            <a:xfrm rot="16200000" flipV="1">
              <a:off x="4032" y="3744"/>
              <a:ext cx="288"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8866" name="Rectangle 103"/>
            <p:cNvSpPr>
              <a:spLocks noChangeArrowheads="1"/>
            </p:cNvSpPr>
            <p:nvPr/>
          </p:nvSpPr>
          <p:spPr bwMode="auto">
            <a:xfrm>
              <a:off x="4150" y="3648"/>
              <a:ext cx="3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en-US" altLang="zh-CN" sz="2000" b="1" i="1" baseline="-25000">
                  <a:solidFill>
                    <a:srgbClr val="0000FF"/>
                  </a:solidFill>
                  <a:latin typeface="Times New Roman" panose="02020603050405020304" pitchFamily="18" charset="0"/>
                  <a:ea typeface="楷体_GB2312" pitchFamily="49" charset="-122"/>
                  <a:sym typeface="Symbol" panose="05050102010706020507" pitchFamily="18" charset="2"/>
                </a:rPr>
                <a:t>1</a:t>
              </a:r>
              <a:endParaRPr kumimoji="1" lang="en-US" altLang="zh-CN" sz="2000" b="1" i="1" baseline="-25000">
                <a:solidFill>
                  <a:srgbClr val="0000FF"/>
                </a:solidFill>
                <a:latin typeface="Times New Roman" panose="02020603050405020304" pitchFamily="18" charset="0"/>
                <a:ea typeface="楷体_GB2312" pitchFamily="49" charset="-122"/>
              </a:endParaRPr>
            </a:p>
          </p:txBody>
        </p:sp>
        <p:sp>
          <p:nvSpPr>
            <p:cNvPr id="78867" name="Rectangle 104"/>
            <p:cNvSpPr>
              <a:spLocks noChangeArrowheads="1"/>
            </p:cNvSpPr>
            <p:nvPr/>
          </p:nvSpPr>
          <p:spPr bwMode="auto">
            <a:xfrm>
              <a:off x="4150" y="1632"/>
              <a:ext cx="3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en-US" altLang="zh-CN" sz="2000" b="1" i="1" baseline="-25000">
                  <a:solidFill>
                    <a:srgbClr val="0000FF"/>
                  </a:solidFill>
                  <a:latin typeface="Times New Roman" panose="02020603050405020304" pitchFamily="18" charset="0"/>
                  <a:ea typeface="楷体_GB2312" pitchFamily="49" charset="-122"/>
                  <a:sym typeface="Symbol" panose="05050102010706020507" pitchFamily="18" charset="2"/>
                </a:rPr>
                <a:t>1</a:t>
              </a:r>
              <a:endParaRPr kumimoji="1" lang="en-US" altLang="zh-CN" sz="2000" b="1" i="1" baseline="-25000">
                <a:solidFill>
                  <a:srgbClr val="0000FF"/>
                </a:solidFill>
                <a:latin typeface="Times New Roman" panose="02020603050405020304" pitchFamily="18" charset="0"/>
                <a:ea typeface="楷体_GB2312" pitchFamily="49" charset="-122"/>
              </a:endParaRPr>
            </a:p>
          </p:txBody>
        </p:sp>
      </p:grpSp>
      <p:sp>
        <p:nvSpPr>
          <p:cNvPr id="78862" name="Line 106"/>
          <p:cNvSpPr>
            <a:spLocks noChangeShapeType="1"/>
          </p:cNvSpPr>
          <p:nvPr/>
        </p:nvSpPr>
        <p:spPr bwMode="auto">
          <a:xfrm flipH="1" flipV="1">
            <a:off x="854224" y="1681336"/>
            <a:ext cx="685800" cy="708359"/>
          </a:xfrm>
          <a:prstGeom prst="line">
            <a:avLst/>
          </a:prstGeom>
          <a:noFill/>
          <a:ln w="28575">
            <a:solidFill>
              <a:srgbClr val="FE101B"/>
            </a:solidFill>
            <a:round/>
            <a:tailEnd type="non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78861" name="Text Box 110"/>
          <p:cNvSpPr txBox="1">
            <a:spLocks noChangeArrowheads="1"/>
          </p:cNvSpPr>
          <p:nvPr/>
        </p:nvSpPr>
        <p:spPr bwMode="auto">
          <a:xfrm>
            <a:off x="582761" y="1098305"/>
            <a:ext cx="957263" cy="553998"/>
          </a:xfrm>
          <a:prstGeom prst="rect">
            <a:avLst/>
          </a:prstGeom>
          <a:solidFill>
            <a:schemeClr val="folHlink"/>
          </a:solidFill>
          <a:ln w="9525">
            <a:solidFill>
              <a:schemeClr val="tx1"/>
            </a:solidFill>
            <a:miter lim="800000"/>
            <a:tailEnd type="none" w="sm" len="lg"/>
          </a:ln>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b="1" dirty="0">
                <a:solidFill>
                  <a:srgbClr val="0000FF"/>
                </a:solidFill>
                <a:latin typeface="Times New Roman" panose="02020603050405020304" pitchFamily="18" charset="0"/>
                <a:ea typeface="楷体_GB2312" pitchFamily="49" charset="-122"/>
              </a:rPr>
              <a:t>剪切时关闭</a:t>
            </a:r>
            <a:r>
              <a:rPr kumimoji="1" lang="zh-CN" altLang="en-US" b="1" dirty="0">
                <a:solidFill>
                  <a:srgbClr val="FE101B"/>
                </a:solidFill>
                <a:latin typeface="Times New Roman" panose="02020603050405020304" pitchFamily="18" charset="0"/>
                <a:ea typeface="楷体_GB2312" pitchFamily="49" charset="-122"/>
              </a:rPr>
              <a:t>排水阀</a:t>
            </a:r>
            <a:endParaRPr kumimoji="1" lang="zh-CN" altLang="en-US" b="1" dirty="0">
              <a:solidFill>
                <a:srgbClr val="FE101B"/>
              </a:solidFill>
              <a:latin typeface="Times New Roman" panose="02020603050405020304" pitchFamily="18" charset="0"/>
              <a:ea typeface="楷体_GB2312" pitchFamily="49" charset="-122"/>
            </a:endParaRPr>
          </a:p>
        </p:txBody>
      </p:sp>
      <mc:AlternateContent xmlns:mc="http://schemas.openxmlformats.org/markup-compatibility/2006">
        <mc:Choice xmlns:a14="http://schemas.microsoft.com/office/drawing/2010/main" Requires="a14">
          <p:sp>
            <p:nvSpPr>
              <p:cNvPr id="7" name="文本框 6"/>
              <p:cNvSpPr txBox="1"/>
              <p:nvPr/>
            </p:nvSpPr>
            <p:spPr>
              <a:xfrm>
                <a:off x="3805238" y="4127576"/>
                <a:ext cx="2070503" cy="39895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pt-BR" altLang="zh-CN" sz="2400" i="1" smtClean="0">
                              <a:latin typeface="Cambria Math" panose="02040503050406030204" pitchFamily="18" charset="0"/>
                            </a:rPr>
                          </m:ctrlPr>
                        </m:sSubPr>
                        <m:e>
                          <m:r>
                            <a:rPr lang="zh-CN" altLang="pt-BR" sz="2400" i="1" smtClean="0">
                              <a:latin typeface="Cambria Math" panose="02040503050406030204" pitchFamily="18" charset="0"/>
                            </a:rPr>
                            <m:t>𝜏</m:t>
                          </m:r>
                        </m:e>
                        <m:sub>
                          <m:r>
                            <a:rPr lang="en-US" altLang="zh-CN" sz="2400" b="0" i="1" smtClean="0">
                              <a:latin typeface="Cambria Math" panose="02040503050406030204" pitchFamily="18" charset="0"/>
                            </a:rPr>
                            <m:t>𝑓</m:t>
                          </m:r>
                        </m:sub>
                      </m:sSub>
                      <m:r>
                        <a:rPr lang="pt-BR" altLang="zh-CN" sz="2400" i="1" smtClean="0">
                          <a:latin typeface="Cambria Math" panose="02040503050406030204" pitchFamily="18" charset="0"/>
                        </a:rPr>
                        <m:t>=</m:t>
                      </m:r>
                      <m:r>
                        <a:rPr lang="zh-CN" altLang="pt-BR" sz="2400" i="1" smtClean="0">
                          <a:latin typeface="Cambria Math" panose="02040503050406030204" pitchFamily="18" charset="0"/>
                        </a:rPr>
                        <m:t>𝜎</m:t>
                      </m:r>
                      <m:r>
                        <a:rPr lang="zh-CN" altLang="en-US" sz="2400" i="1" smtClean="0">
                          <a:latin typeface="Cambria Math" panose="02040503050406030204" pitchFamily="18" charset="0"/>
                        </a:rPr>
                        <m:t>∙</m:t>
                      </m:r>
                      <m:r>
                        <m:rPr>
                          <m:sty m:val="p"/>
                        </m:rPr>
                        <a:rPr lang="en-US" altLang="zh-CN" sz="2400" b="0" i="0" smtClean="0">
                          <a:latin typeface="Cambria Math" panose="02040503050406030204" pitchFamily="18" charset="0"/>
                        </a:rPr>
                        <m:t>tan</m:t>
                      </m:r>
                      <m:sSub>
                        <m:sSubPr>
                          <m:ctrlPr>
                            <a:rPr lang="en-US" altLang="zh-CN" sz="2400" b="0" i="1" smtClean="0">
                              <a:latin typeface="Cambria Math" panose="02040503050406030204" pitchFamily="18" charset="0"/>
                            </a:rPr>
                          </m:ctrlPr>
                        </m:sSubPr>
                        <m:e>
                          <m:r>
                            <a:rPr lang="zh-CN" altLang="en-US" sz="2400" b="0" i="1" smtClean="0">
                              <a:latin typeface="Cambria Math" panose="02040503050406030204" pitchFamily="18" charset="0"/>
                            </a:rPr>
                            <m:t>𝜑</m:t>
                          </m:r>
                        </m:e>
                        <m:sub>
                          <m:r>
                            <a:rPr lang="en-US" altLang="zh-CN" sz="2400" b="0" i="1" smtClean="0">
                              <a:latin typeface="Cambria Math" panose="02040503050406030204" pitchFamily="18" charset="0"/>
                            </a:rPr>
                            <m:t>𝑐𝑢</m:t>
                          </m:r>
                        </m:sub>
                      </m:sSub>
                    </m:oMath>
                  </m:oMathPara>
                </a14:m>
                <a:endParaRPr lang="zh-CN" altLang="en-US" sz="2400" dirty="0"/>
              </a:p>
            </p:txBody>
          </p:sp>
        </mc:Choice>
        <mc:Fallback>
          <p:sp>
            <p:nvSpPr>
              <p:cNvPr id="7" name="文本框 6"/>
              <p:cNvSpPr txBox="1">
                <a:spLocks noRot="1" noChangeAspect="1" noMove="1" noResize="1" noEditPoints="1" noAdjustHandles="1" noChangeArrowheads="1" noChangeShapeType="1" noTextEdit="1"/>
              </p:cNvSpPr>
              <p:nvPr/>
            </p:nvSpPr>
            <p:spPr>
              <a:xfrm>
                <a:off x="3805238" y="4127576"/>
                <a:ext cx="2070503" cy="398955"/>
              </a:xfrm>
              <a:prstGeom prst="rect">
                <a:avLst/>
              </a:prstGeom>
              <a:blipFill rotWithShape="1">
                <a:blip r:embed="rId2"/>
                <a:stretch>
                  <a:fillRect l="-15" t="-19" r="-855" b="6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5" name="文本框 34"/>
              <p:cNvSpPr txBox="1"/>
              <p:nvPr/>
            </p:nvSpPr>
            <p:spPr>
              <a:xfrm>
                <a:off x="6084168" y="4127403"/>
                <a:ext cx="2012154" cy="39895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pt-BR" altLang="zh-CN" sz="2400" i="1" smtClean="0">
                              <a:latin typeface="Cambria Math" panose="02040503050406030204" pitchFamily="18" charset="0"/>
                            </a:rPr>
                          </m:ctrlPr>
                        </m:sSubPr>
                        <m:e>
                          <m:r>
                            <a:rPr lang="zh-CN" altLang="pt-BR" sz="2400" i="1" smtClean="0">
                              <a:latin typeface="Cambria Math" panose="02040503050406030204" pitchFamily="18" charset="0"/>
                            </a:rPr>
                            <m:t>𝜏</m:t>
                          </m:r>
                        </m:e>
                        <m:sub>
                          <m:r>
                            <a:rPr lang="en-US" altLang="zh-CN" sz="2400" b="0" i="1" smtClean="0">
                              <a:latin typeface="Cambria Math" panose="02040503050406030204" pitchFamily="18" charset="0"/>
                            </a:rPr>
                            <m:t>𝑓</m:t>
                          </m:r>
                        </m:sub>
                      </m:sSub>
                      <m:r>
                        <a:rPr lang="pt-BR" altLang="zh-CN" sz="2400" i="1" smtClean="0">
                          <a:latin typeface="Cambria Math" panose="02040503050406030204" pitchFamily="18" charset="0"/>
                        </a:rPr>
                        <m:t>=</m:t>
                      </m:r>
                      <m:sSup>
                        <m:sSupPr>
                          <m:ctrlPr>
                            <a:rPr lang="pt-BR" altLang="zh-CN" sz="2400" i="1" smtClean="0">
                              <a:latin typeface="Cambria Math" panose="02040503050406030204" pitchFamily="18" charset="0"/>
                            </a:rPr>
                          </m:ctrlPr>
                        </m:sSupPr>
                        <m:e>
                          <m:r>
                            <a:rPr lang="zh-CN" altLang="pt-BR" sz="2400" i="1">
                              <a:latin typeface="Cambria Math" panose="02040503050406030204" pitchFamily="18" charset="0"/>
                            </a:rPr>
                            <m:t>𝜎</m:t>
                          </m:r>
                        </m:e>
                        <m:sup>
                          <m:r>
                            <a:rPr lang="en-US" altLang="zh-CN" sz="2400" b="0" i="1" smtClean="0">
                              <a:latin typeface="Cambria Math" panose="02040503050406030204" pitchFamily="18" charset="0"/>
                            </a:rPr>
                            <m:t>′</m:t>
                          </m:r>
                        </m:sup>
                      </m:sSup>
                      <m:r>
                        <a:rPr lang="zh-CN" altLang="en-US" sz="2400" i="1" smtClean="0">
                          <a:latin typeface="Cambria Math" panose="02040503050406030204" pitchFamily="18" charset="0"/>
                        </a:rPr>
                        <m:t>∙</m:t>
                      </m:r>
                      <m:r>
                        <m:rPr>
                          <m:sty m:val="p"/>
                        </m:rPr>
                        <a:rPr lang="en-US" altLang="zh-CN" sz="2400" b="0" i="0" smtClean="0">
                          <a:latin typeface="Cambria Math" panose="02040503050406030204" pitchFamily="18" charset="0"/>
                        </a:rPr>
                        <m:t>tan</m:t>
                      </m:r>
                      <m:sSup>
                        <m:sSupPr>
                          <m:ctrlPr>
                            <a:rPr lang="en-US" altLang="zh-CN" sz="2400" b="0" i="1" smtClean="0">
                              <a:latin typeface="Cambria Math" panose="02040503050406030204" pitchFamily="18" charset="0"/>
                            </a:rPr>
                          </m:ctrlPr>
                        </m:sSupPr>
                        <m:e>
                          <m:r>
                            <a:rPr lang="zh-CN" altLang="en-US" sz="2400" b="0" i="1" smtClean="0">
                              <a:latin typeface="Cambria Math" panose="02040503050406030204" pitchFamily="18" charset="0"/>
                            </a:rPr>
                            <m:t>𝜑</m:t>
                          </m:r>
                        </m:e>
                        <m:sup>
                          <m:r>
                            <a:rPr lang="en-US" altLang="zh-CN" sz="2400" b="0" i="1" smtClean="0">
                              <a:latin typeface="Cambria Math" panose="02040503050406030204" pitchFamily="18" charset="0"/>
                            </a:rPr>
                            <m:t>′</m:t>
                          </m:r>
                        </m:sup>
                      </m:sSup>
                    </m:oMath>
                  </m:oMathPara>
                </a14:m>
                <a:endParaRPr lang="zh-CN" altLang="en-US" sz="2400" dirty="0"/>
              </a:p>
            </p:txBody>
          </p:sp>
        </mc:Choice>
        <mc:Fallback>
          <p:sp>
            <p:nvSpPr>
              <p:cNvPr id="35" name="文本框 34"/>
              <p:cNvSpPr txBox="1">
                <a:spLocks noRot="1" noChangeAspect="1" noMove="1" noResize="1" noEditPoints="1" noAdjustHandles="1" noChangeArrowheads="1" noChangeShapeType="1" noTextEdit="1"/>
              </p:cNvSpPr>
              <p:nvPr/>
            </p:nvSpPr>
            <p:spPr>
              <a:xfrm>
                <a:off x="6084168" y="4127403"/>
                <a:ext cx="2012154" cy="398955"/>
              </a:xfrm>
              <a:prstGeom prst="rect">
                <a:avLst/>
              </a:prstGeom>
              <a:blipFill rotWithShape="1">
                <a:blip r:embed="rId3"/>
                <a:stretch>
                  <a:fillRect l="-12" t="-135" r="-186" b="20"/>
                </a:stretch>
              </a:blipFill>
            </p:spPr>
            <p:txBody>
              <a:bodyPr/>
              <a:lstStyle/>
              <a:p>
                <a:r>
                  <a:rPr lang="zh-CN" altLang="en-US">
                    <a:noFill/>
                  </a:rPr>
                  <a:t> </a:t>
                </a:r>
              </a:p>
            </p:txBody>
          </p:sp>
        </mc:Fallback>
      </mc:AlternateContent>
      <p:sp>
        <p:nvSpPr>
          <p:cNvPr id="38" name="Rectangle 6"/>
          <p:cNvSpPr>
            <a:spLocks noChangeArrowheads="1"/>
          </p:cNvSpPr>
          <p:nvPr/>
        </p:nvSpPr>
        <p:spPr bwMode="auto">
          <a:xfrm>
            <a:off x="0" y="-4771"/>
            <a:ext cx="480060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§5.5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饱和黏性土的抗剪强度</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132"/>
                                        </p:tgtEl>
                                        <p:attrNameLst>
                                          <p:attrName>style.visibility</p:attrName>
                                        </p:attrNameLst>
                                      </p:cBhvr>
                                      <p:to>
                                        <p:strVal val="visible"/>
                                      </p:to>
                                    </p:set>
                                    <p:animEffect transition="in" filter="blinds(horizontal)">
                                      <p:cBhvr>
                                        <p:cTn id="7" dur="500"/>
                                        <p:tgtEl>
                                          <p:spTgt spid="881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4"/>
                                        </p:tgtEl>
                                        <p:attrNameLst>
                                          <p:attrName>style.visibility</p:attrName>
                                        </p:attrNameLst>
                                      </p:cBhvr>
                                      <p:to>
                                        <p:strVal val="visible"/>
                                      </p:to>
                                    </p:set>
                                    <p:animEffect transition="in" filter="dissolve">
                                      <p:cBhvr>
                                        <p:cTn id="12" dur="500"/>
                                        <p:tgtEl>
                                          <p:spTgt spid="2970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32" grpId="0" animBg="1" autoUpdateAnimBg="0"/>
      <p:bldP spid="29704"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1" descr="7-16"/>
          <p:cNvPicPr>
            <a:picLocks noGrp="1" noChangeAspect="1" noChangeArrowheads="1"/>
          </p:cNvPicPr>
          <p:nvPr>
            <p:ph sz="quarter" idx="2"/>
          </p:nvPr>
        </p:nvPicPr>
        <p:blipFill>
          <a:blip r:embed="rId1">
            <a:extLst>
              <a:ext uri="{28A0092B-C50C-407E-A947-70E740481C1C}">
                <a14:useLocalDpi xmlns:a14="http://schemas.microsoft.com/office/drawing/2010/main" val="0"/>
              </a:ext>
            </a:extLst>
          </a:blip>
          <a:srcRect/>
          <a:stretch>
            <a:fillRect/>
          </a:stretch>
        </p:blipFill>
        <p:spPr>
          <a:xfrm>
            <a:off x="4716463" y="1916113"/>
            <a:ext cx="3605212" cy="2128837"/>
          </a:xfrm>
          <a:noFill/>
        </p:spPr>
      </p:pic>
      <p:sp>
        <p:nvSpPr>
          <p:cNvPr id="79877" name="Text Box 26"/>
          <p:cNvSpPr txBox="1">
            <a:spLocks noChangeArrowheads="1"/>
          </p:cNvSpPr>
          <p:nvPr/>
        </p:nvSpPr>
        <p:spPr bwMode="auto">
          <a:xfrm>
            <a:off x="5003800" y="4199642"/>
            <a:ext cx="3095897" cy="400110"/>
          </a:xfrm>
          <a:prstGeom prst="rect">
            <a:avLst/>
          </a:prstGeom>
          <a:noFill/>
          <a:ln w="25400">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rgbClr val="0000FF"/>
                </a:solidFill>
                <a:latin typeface="幼圆" panose="02010509060101010101" pitchFamily="49" charset="-122"/>
                <a:ea typeface="幼圆" panose="02010509060101010101" pitchFamily="49" charset="-122"/>
              </a:rPr>
              <a:t>超固结黏土</a:t>
            </a:r>
            <a:r>
              <a:rPr lang="zh-CN" altLang="en-US" sz="2000" b="1" dirty="0">
                <a:solidFill>
                  <a:srgbClr val="0000FF"/>
                </a:solidFill>
                <a:latin typeface="幼圆" panose="02010509060101010101" pitchFamily="49" charset="-122"/>
                <a:ea typeface="幼圆" panose="02010509060101010101" pitchFamily="49" charset="-122"/>
              </a:rPr>
              <a:t>的</a:t>
            </a:r>
            <a:r>
              <a:rPr lang="en-US" altLang="zh-CN" sz="2000" b="1" dirty="0">
                <a:solidFill>
                  <a:srgbClr val="0000FF"/>
                </a:solidFill>
                <a:latin typeface="幼圆" panose="02010509060101010101" pitchFamily="49" charset="-122"/>
                <a:ea typeface="幼圆" panose="02010509060101010101" pitchFamily="49" charset="-122"/>
              </a:rPr>
              <a:t>CU</a:t>
            </a:r>
            <a:r>
              <a:rPr lang="zh-CN" altLang="en-US" sz="2000" b="1" dirty="0">
                <a:solidFill>
                  <a:srgbClr val="0000FF"/>
                </a:solidFill>
                <a:latin typeface="幼圆" panose="02010509060101010101" pitchFamily="49" charset="-122"/>
                <a:ea typeface="幼圆" panose="02010509060101010101" pitchFamily="49" charset="-122"/>
              </a:rPr>
              <a:t>试验结果</a:t>
            </a:r>
            <a:endParaRPr lang="zh-CN" altLang="en-US" sz="2000" b="1" dirty="0">
              <a:solidFill>
                <a:srgbClr val="0000FF"/>
              </a:solidFill>
              <a:latin typeface="幼圆" panose="02010509060101010101" pitchFamily="49" charset="-122"/>
              <a:ea typeface="幼圆" panose="02010509060101010101" pitchFamily="49" charset="-122"/>
            </a:endParaRPr>
          </a:p>
        </p:txBody>
      </p:sp>
      <p:sp>
        <p:nvSpPr>
          <p:cNvPr id="174120" name="Text Box 40"/>
          <p:cNvSpPr txBox="1">
            <a:spLocks noChangeArrowheads="1"/>
          </p:cNvSpPr>
          <p:nvPr/>
        </p:nvSpPr>
        <p:spPr bwMode="auto">
          <a:xfrm>
            <a:off x="306388" y="5697372"/>
            <a:ext cx="8730108" cy="923330"/>
          </a:xfrm>
          <a:prstGeom prst="rect">
            <a:avLst/>
          </a:prstGeom>
          <a:noFill/>
          <a:ln w="28575">
            <a:solidFill>
              <a:srgbClr val="FF0000"/>
            </a:solidFill>
            <a:miter lim="800000"/>
            <a:tailEnd type="none" w="sm" len="lg"/>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
              </a:spcBef>
            </a:pPr>
            <a:r>
              <a:rPr kumimoji="1" lang="zh-CN" altLang="en-US" sz="2000" b="1" dirty="0">
                <a:solidFill>
                  <a:srgbClr val="0000FF"/>
                </a:solidFill>
                <a:latin typeface="Times New Roman" panose="02020603050405020304" pitchFamily="18" charset="0"/>
                <a:ea typeface="+mn-ea"/>
                <a:cs typeface="Times New Roman" panose="02020603050405020304" pitchFamily="18" charset="0"/>
              </a:rPr>
              <a:t>结论</a:t>
            </a:r>
            <a:r>
              <a:rPr kumimoji="1" lang="zh-CN" altLang="en-US" sz="2000" b="1" dirty="0">
                <a:solidFill>
                  <a:srgbClr val="009999"/>
                </a:solidFill>
                <a:latin typeface="Times New Roman" panose="02020603050405020304" pitchFamily="18" charset="0"/>
                <a:ea typeface="+mn-ea"/>
                <a:cs typeface="Times New Roman" panose="02020603050405020304" pitchFamily="18" charset="0"/>
              </a:rPr>
              <a:t>：</a:t>
            </a:r>
            <a:r>
              <a:rPr kumimoji="1" lang="zh-CN" altLang="en-US" sz="2000" b="1" dirty="0" smtClean="0">
                <a:solidFill>
                  <a:srgbClr val="009999"/>
                </a:solidFill>
                <a:latin typeface="Times New Roman" panose="02020603050405020304" pitchFamily="18" charset="0"/>
                <a:ea typeface="+mn-ea"/>
                <a:cs typeface="Times New Roman" panose="02020603050405020304" pitchFamily="18" charset="0"/>
              </a:rPr>
              <a:t>超固结黏土</a:t>
            </a:r>
            <a:r>
              <a:rPr kumimoji="1" lang="en-US" altLang="zh-CN" sz="2000" b="1" dirty="0">
                <a:solidFill>
                  <a:srgbClr val="009999"/>
                </a:solidFill>
                <a:latin typeface="Times New Roman" panose="02020603050405020304" pitchFamily="18" charset="0"/>
                <a:ea typeface="+mn-ea"/>
                <a:cs typeface="Times New Roman" panose="02020603050405020304" pitchFamily="18" charset="0"/>
              </a:rPr>
              <a:t>CU</a:t>
            </a:r>
            <a:r>
              <a:rPr kumimoji="1" lang="zh-CN" altLang="en-US" sz="2000" b="1" dirty="0">
                <a:solidFill>
                  <a:srgbClr val="009999"/>
                </a:solidFill>
                <a:latin typeface="Times New Roman" panose="02020603050405020304" pitchFamily="18" charset="0"/>
                <a:ea typeface="+mn-ea"/>
                <a:cs typeface="Times New Roman" panose="02020603050405020304" pitchFamily="18" charset="0"/>
              </a:rPr>
              <a:t>试验总应力圆强度包线确定的总应力强度指标</a:t>
            </a:r>
            <a:r>
              <a:rPr kumimoji="1" lang="en-US" altLang="zh-CN" sz="2000" b="1" i="1" dirty="0" err="1">
                <a:solidFill>
                  <a:srgbClr val="009999"/>
                </a:solidFill>
                <a:latin typeface="Times New Roman" panose="02020603050405020304" pitchFamily="18" charset="0"/>
                <a:ea typeface="+mn-ea"/>
                <a:cs typeface="Times New Roman" panose="02020603050405020304" pitchFamily="18" charset="0"/>
              </a:rPr>
              <a:t>c</a:t>
            </a:r>
            <a:r>
              <a:rPr kumimoji="1" lang="en-US" altLang="zh-CN" sz="2000" b="1" i="1" baseline="-30000" dirty="0" err="1">
                <a:solidFill>
                  <a:srgbClr val="009999"/>
                </a:solidFill>
                <a:latin typeface="Times New Roman" panose="02020603050405020304" pitchFamily="18" charset="0"/>
                <a:ea typeface="+mn-ea"/>
                <a:cs typeface="Times New Roman" panose="02020603050405020304" pitchFamily="18" charset="0"/>
              </a:rPr>
              <a:t>cu</a:t>
            </a:r>
            <a:r>
              <a:rPr kumimoji="1" lang="zh-CN" altLang="en-US" sz="2000" b="1" dirty="0">
                <a:solidFill>
                  <a:srgbClr val="009999"/>
                </a:solidFill>
                <a:latin typeface="Times New Roman" panose="02020603050405020304" pitchFamily="18" charset="0"/>
                <a:ea typeface="+mn-ea"/>
                <a:cs typeface="Times New Roman" panose="02020603050405020304" pitchFamily="18" charset="0"/>
              </a:rPr>
              <a:t>、</a:t>
            </a:r>
            <a:r>
              <a:rPr kumimoji="1" lang="zh-CN" altLang="en-US" sz="2000" b="1" i="1" dirty="0">
                <a:solidFill>
                  <a:srgbClr val="009999"/>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zh-CN" altLang="en-US" sz="2000" b="1" i="1" dirty="0">
                <a:solidFill>
                  <a:srgbClr val="009999"/>
                </a:solidFill>
                <a:latin typeface="Times New Roman" panose="02020603050405020304" pitchFamily="18" charset="0"/>
                <a:ea typeface="+mn-ea"/>
                <a:cs typeface="Times New Roman" panose="02020603050405020304" pitchFamily="18" charset="0"/>
              </a:rPr>
              <a:t> </a:t>
            </a:r>
            <a:r>
              <a:rPr kumimoji="1" lang="en-US" altLang="zh-CN" sz="2000" b="1" i="1" baseline="-30000" dirty="0">
                <a:solidFill>
                  <a:srgbClr val="009999"/>
                </a:solidFill>
                <a:latin typeface="Times New Roman" panose="02020603050405020304" pitchFamily="18" charset="0"/>
                <a:ea typeface="+mn-ea"/>
                <a:cs typeface="Times New Roman" panose="02020603050405020304" pitchFamily="18" charset="0"/>
              </a:rPr>
              <a:t>cu</a:t>
            </a:r>
            <a:r>
              <a:rPr kumimoji="1" lang="zh-CN" altLang="en-US" sz="2000" b="1" dirty="0">
                <a:solidFill>
                  <a:srgbClr val="009999"/>
                </a:solidFill>
                <a:latin typeface="Times New Roman" panose="02020603050405020304" pitchFamily="18" charset="0"/>
                <a:ea typeface="+mn-ea"/>
                <a:cs typeface="Times New Roman" panose="02020603050405020304" pitchFamily="18" charset="0"/>
              </a:rPr>
              <a:t>，有效应力强度指标</a:t>
            </a:r>
            <a:r>
              <a:rPr kumimoji="1" lang="en-US" altLang="zh-CN" sz="2000" b="1" i="1" dirty="0">
                <a:solidFill>
                  <a:srgbClr val="009999"/>
                </a:solidFill>
                <a:latin typeface="Times New Roman" panose="02020603050405020304" pitchFamily="18" charset="0"/>
                <a:ea typeface="+mn-ea"/>
                <a:cs typeface="Times New Roman" panose="02020603050405020304" pitchFamily="18" charset="0"/>
              </a:rPr>
              <a:t>c’</a:t>
            </a:r>
            <a:r>
              <a:rPr kumimoji="1" lang="zh-CN" altLang="en-US" sz="2000" b="1" dirty="0">
                <a:solidFill>
                  <a:srgbClr val="009999"/>
                </a:solidFill>
                <a:latin typeface="Times New Roman" panose="02020603050405020304" pitchFamily="18" charset="0"/>
                <a:ea typeface="+mn-ea"/>
                <a:cs typeface="Times New Roman" panose="02020603050405020304" pitchFamily="18" charset="0"/>
              </a:rPr>
              <a:t>、</a:t>
            </a:r>
            <a:r>
              <a:rPr kumimoji="1" lang="zh-CN" altLang="en-US" sz="2000" b="1" i="1" dirty="0">
                <a:solidFill>
                  <a:srgbClr val="009999"/>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en-US" altLang="zh-CN" sz="2000" b="1" i="1" dirty="0">
                <a:solidFill>
                  <a:srgbClr val="009999"/>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zh-CN" altLang="en-US" sz="2000" b="1" i="1" dirty="0">
                <a:solidFill>
                  <a:srgbClr val="009999"/>
                </a:solidFill>
                <a:latin typeface="Times New Roman" panose="02020603050405020304" pitchFamily="18" charset="0"/>
                <a:ea typeface="+mn-ea"/>
                <a:cs typeface="Times New Roman" panose="02020603050405020304" pitchFamily="18" charset="0"/>
              </a:rPr>
              <a:t> 。 </a:t>
            </a:r>
            <a:r>
              <a:rPr kumimoji="1" lang="zh-CN" altLang="en-US" sz="2000" b="1" dirty="0">
                <a:solidFill>
                  <a:srgbClr val="009999"/>
                </a:solidFill>
                <a:latin typeface="Times New Roman" panose="02020603050405020304" pitchFamily="18" charset="0"/>
                <a:ea typeface="+mn-ea"/>
                <a:cs typeface="Times New Roman" panose="02020603050405020304" pitchFamily="18" charset="0"/>
              </a:rPr>
              <a:t>显然</a:t>
            </a:r>
            <a:r>
              <a:rPr kumimoji="1" lang="en-US" altLang="zh-CN" sz="2000" b="1" i="1" dirty="0">
                <a:solidFill>
                  <a:srgbClr val="009999"/>
                </a:solidFill>
                <a:latin typeface="Times New Roman" panose="02020603050405020304" pitchFamily="18" charset="0"/>
                <a:ea typeface="+mn-ea"/>
                <a:cs typeface="Times New Roman" panose="02020603050405020304" pitchFamily="18" charset="0"/>
              </a:rPr>
              <a:t>c’</a:t>
            </a:r>
            <a:r>
              <a:rPr kumimoji="1" lang="en-US" altLang="zh-CN" sz="2000" b="1" dirty="0">
                <a:solidFill>
                  <a:srgbClr val="009999"/>
                </a:solidFill>
                <a:latin typeface="Times New Roman" panose="02020603050405020304" pitchFamily="18" charset="0"/>
                <a:ea typeface="+mn-ea"/>
                <a:cs typeface="Times New Roman" panose="02020603050405020304" pitchFamily="18" charset="0"/>
              </a:rPr>
              <a:t> &lt; </a:t>
            </a:r>
            <a:r>
              <a:rPr kumimoji="1" lang="en-US" altLang="zh-CN" sz="2000" b="1" i="1" dirty="0" err="1">
                <a:solidFill>
                  <a:srgbClr val="009999"/>
                </a:solidFill>
                <a:latin typeface="Times New Roman" panose="02020603050405020304" pitchFamily="18" charset="0"/>
                <a:ea typeface="+mn-ea"/>
                <a:cs typeface="Times New Roman" panose="02020603050405020304" pitchFamily="18" charset="0"/>
              </a:rPr>
              <a:t>c</a:t>
            </a:r>
            <a:r>
              <a:rPr kumimoji="1" lang="en-US" altLang="zh-CN" sz="2000" b="1" baseline="-25000" dirty="0" err="1">
                <a:solidFill>
                  <a:srgbClr val="009999"/>
                </a:solidFill>
                <a:latin typeface="Times New Roman" panose="02020603050405020304" pitchFamily="18" charset="0"/>
                <a:ea typeface="+mn-ea"/>
                <a:cs typeface="Times New Roman" panose="02020603050405020304" pitchFamily="18" charset="0"/>
              </a:rPr>
              <a:t>cu</a:t>
            </a:r>
            <a:r>
              <a:rPr kumimoji="1" lang="en-US" altLang="zh-CN" sz="2000" b="1" dirty="0">
                <a:solidFill>
                  <a:srgbClr val="009999"/>
                </a:solidFill>
                <a:latin typeface="Times New Roman" panose="02020603050405020304" pitchFamily="18" charset="0"/>
                <a:ea typeface="+mn-ea"/>
                <a:cs typeface="Times New Roman" panose="02020603050405020304" pitchFamily="18" charset="0"/>
              </a:rPr>
              <a:t>; </a:t>
            </a:r>
            <a:r>
              <a:rPr kumimoji="1" lang="zh-CN" altLang="en-US" sz="2000" b="1" i="1" dirty="0">
                <a:solidFill>
                  <a:srgbClr val="009999"/>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en-US" altLang="zh-CN" sz="2000" b="1" i="1" dirty="0">
                <a:solidFill>
                  <a:srgbClr val="009999"/>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zh-CN" altLang="en-US" sz="2000" dirty="0">
                <a:latin typeface="Times New Roman" panose="02020603050405020304" pitchFamily="18" charset="0"/>
                <a:ea typeface="+mn-ea"/>
                <a:cs typeface="Times New Roman" panose="02020603050405020304" pitchFamily="18" charset="0"/>
              </a:rPr>
              <a:t> </a:t>
            </a:r>
            <a:r>
              <a:rPr kumimoji="1" lang="en-US" altLang="zh-CN" sz="2000" dirty="0">
                <a:latin typeface="Times New Roman" panose="02020603050405020304" pitchFamily="18" charset="0"/>
                <a:ea typeface="+mn-ea"/>
                <a:cs typeface="Times New Roman" panose="02020603050405020304" pitchFamily="18" charset="0"/>
              </a:rPr>
              <a:t>&gt;</a:t>
            </a:r>
            <a:r>
              <a:rPr kumimoji="1" lang="zh-CN" altLang="en-US" sz="2000" b="1" i="1" dirty="0">
                <a:solidFill>
                  <a:srgbClr val="009999"/>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en-US" altLang="zh-CN" sz="2000" b="1" i="1" baseline="-25000" dirty="0">
                <a:solidFill>
                  <a:srgbClr val="009999"/>
                </a:solidFill>
                <a:latin typeface="Times New Roman" panose="02020603050405020304" pitchFamily="18" charset="0"/>
                <a:ea typeface="+mn-ea"/>
                <a:cs typeface="Times New Roman" panose="02020603050405020304" pitchFamily="18" charset="0"/>
              </a:rPr>
              <a:t>cu</a:t>
            </a:r>
            <a:endParaRPr kumimoji="1" lang="en-US" altLang="zh-CN" sz="2000" b="1" i="1" baseline="-25000" dirty="0">
              <a:solidFill>
                <a:srgbClr val="009999"/>
              </a:solidFill>
              <a:latin typeface="Times New Roman" panose="02020603050405020304" pitchFamily="18" charset="0"/>
              <a:ea typeface="+mn-ea"/>
              <a:cs typeface="Times New Roman" panose="02020603050405020304" pitchFamily="18" charset="0"/>
            </a:endParaRPr>
          </a:p>
        </p:txBody>
      </p:sp>
      <p:sp>
        <p:nvSpPr>
          <p:cNvPr id="79879" name="Text Box 41"/>
          <p:cNvSpPr txBox="1">
            <a:spLocks noChangeArrowheads="1"/>
          </p:cNvSpPr>
          <p:nvPr/>
        </p:nvSpPr>
        <p:spPr bwMode="auto">
          <a:xfrm>
            <a:off x="520699" y="649467"/>
            <a:ext cx="4033838" cy="461665"/>
          </a:xfrm>
          <a:prstGeom prst="rect">
            <a:avLst/>
          </a:prstGeom>
          <a:noFill/>
          <a:ln w="25400">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smtClean="0">
                <a:solidFill>
                  <a:srgbClr val="0000FF"/>
                </a:solidFill>
                <a:latin typeface="幼圆" panose="02010509060101010101" pitchFamily="49" charset="-122"/>
                <a:ea typeface="幼圆" panose="02010509060101010101" pitchFamily="49" charset="-122"/>
              </a:rPr>
              <a:t>超固结黏土</a:t>
            </a:r>
            <a:r>
              <a:rPr lang="zh-CN" altLang="en-US" sz="2400" b="1" dirty="0">
                <a:solidFill>
                  <a:srgbClr val="0000FF"/>
                </a:solidFill>
                <a:latin typeface="幼圆" panose="02010509060101010101" pitchFamily="49" charset="-122"/>
                <a:ea typeface="幼圆" panose="02010509060101010101" pitchFamily="49" charset="-122"/>
              </a:rPr>
              <a:t>的</a:t>
            </a:r>
            <a:r>
              <a:rPr lang="en-US" altLang="zh-CN" sz="2400" b="1" dirty="0">
                <a:solidFill>
                  <a:srgbClr val="0000FF"/>
                </a:solidFill>
                <a:latin typeface="幼圆" panose="02010509060101010101" pitchFamily="49" charset="-122"/>
                <a:ea typeface="幼圆" panose="02010509060101010101" pitchFamily="49" charset="-122"/>
              </a:rPr>
              <a:t>CU</a:t>
            </a:r>
            <a:r>
              <a:rPr lang="zh-CN" altLang="en-US" sz="2400" b="1" dirty="0">
                <a:solidFill>
                  <a:srgbClr val="0000FF"/>
                </a:solidFill>
                <a:latin typeface="幼圆" panose="02010509060101010101" pitchFamily="49" charset="-122"/>
                <a:ea typeface="幼圆" panose="02010509060101010101" pitchFamily="49" charset="-122"/>
              </a:rPr>
              <a:t>试验较复杂</a:t>
            </a:r>
            <a:endParaRPr lang="en-US" altLang="zh-CN" sz="2400" b="1" dirty="0">
              <a:solidFill>
                <a:srgbClr val="0000FF"/>
              </a:solidFill>
              <a:latin typeface="幼圆" panose="02010509060101010101" pitchFamily="49" charset="-122"/>
              <a:ea typeface="幼圆" panose="02010509060101010101" pitchFamily="49" charset="-122"/>
            </a:endParaRPr>
          </a:p>
        </p:txBody>
      </p:sp>
      <p:sp>
        <p:nvSpPr>
          <p:cNvPr id="79880" name="Text Box 42"/>
          <p:cNvSpPr txBox="1">
            <a:spLocks noChangeArrowheads="1"/>
          </p:cNvSpPr>
          <p:nvPr/>
        </p:nvSpPr>
        <p:spPr bwMode="auto">
          <a:xfrm>
            <a:off x="341312" y="1255212"/>
            <a:ext cx="4392613" cy="246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5000"/>
              </a:lnSpc>
              <a:spcBef>
                <a:spcPct val="30000"/>
              </a:spcBef>
            </a:pPr>
            <a:r>
              <a:rPr lang="en-US" altLang="zh-CN" sz="2000" b="1" dirty="0">
                <a:solidFill>
                  <a:srgbClr val="006699"/>
                </a:solidFill>
                <a:latin typeface="Times New Roman" panose="02020603050405020304" pitchFamily="18" charset="0"/>
                <a:ea typeface="+mn-ea"/>
                <a:cs typeface="Times New Roman" panose="02020603050405020304" pitchFamily="18" charset="0"/>
              </a:rPr>
              <a:t>①  CU</a:t>
            </a:r>
            <a:r>
              <a:rPr lang="zh-CN" altLang="en-US" sz="2000" b="1" dirty="0">
                <a:solidFill>
                  <a:srgbClr val="006699"/>
                </a:solidFill>
                <a:latin typeface="Times New Roman" panose="02020603050405020304" pitchFamily="18" charset="0"/>
                <a:ea typeface="+mn-ea"/>
                <a:cs typeface="Times New Roman" panose="02020603050405020304" pitchFamily="18" charset="0"/>
              </a:rPr>
              <a:t>试验时，具有体积膨胀趋势；</a:t>
            </a:r>
            <a:endParaRPr lang="zh-CN" altLang="en-US" sz="2000" b="1" dirty="0">
              <a:solidFill>
                <a:srgbClr val="006699"/>
              </a:solidFill>
              <a:latin typeface="Times New Roman" panose="02020603050405020304" pitchFamily="18" charset="0"/>
              <a:ea typeface="+mn-ea"/>
              <a:cs typeface="Times New Roman" panose="02020603050405020304" pitchFamily="18" charset="0"/>
            </a:endParaRPr>
          </a:p>
          <a:p>
            <a:pPr eaLnBrk="1" hangingPunct="1">
              <a:lnSpc>
                <a:spcPct val="115000"/>
              </a:lnSpc>
              <a:spcBef>
                <a:spcPct val="30000"/>
              </a:spcBef>
            </a:pPr>
            <a:r>
              <a:rPr lang="en-US" altLang="zh-CN" sz="2000" b="1" dirty="0">
                <a:solidFill>
                  <a:srgbClr val="006699"/>
                </a:solidFill>
                <a:latin typeface="Times New Roman" panose="02020603050405020304" pitchFamily="18" charset="0"/>
                <a:ea typeface="+mn-ea"/>
                <a:cs typeface="Times New Roman" panose="02020603050405020304" pitchFamily="18" charset="0"/>
              </a:rPr>
              <a:t>②  </a:t>
            </a:r>
            <a:r>
              <a:rPr lang="zh-CN" altLang="en-US" sz="2000" b="1" dirty="0">
                <a:solidFill>
                  <a:srgbClr val="006699"/>
                </a:solidFill>
                <a:latin typeface="Times New Roman" panose="02020603050405020304" pitchFamily="18" charset="0"/>
                <a:ea typeface="+mn-ea"/>
                <a:cs typeface="Times New Roman" panose="02020603050405020304" pitchFamily="18" charset="0"/>
              </a:rPr>
              <a:t>而不排水限制了体积膨胀；</a:t>
            </a:r>
            <a:endParaRPr lang="zh-CN" altLang="en-US" sz="2000" b="1" dirty="0">
              <a:solidFill>
                <a:srgbClr val="006699"/>
              </a:solidFill>
              <a:latin typeface="Times New Roman" panose="02020603050405020304" pitchFamily="18" charset="0"/>
              <a:ea typeface="+mn-ea"/>
              <a:cs typeface="Times New Roman" panose="02020603050405020304" pitchFamily="18" charset="0"/>
            </a:endParaRPr>
          </a:p>
          <a:p>
            <a:pPr eaLnBrk="1" hangingPunct="1">
              <a:lnSpc>
                <a:spcPct val="115000"/>
              </a:lnSpc>
              <a:spcBef>
                <a:spcPct val="30000"/>
              </a:spcBef>
            </a:pPr>
            <a:r>
              <a:rPr lang="en-US" altLang="zh-CN" sz="2000" b="1" dirty="0">
                <a:solidFill>
                  <a:srgbClr val="006699"/>
                </a:solidFill>
                <a:latin typeface="Times New Roman" panose="02020603050405020304" pitchFamily="18" charset="0"/>
                <a:ea typeface="+mn-ea"/>
                <a:cs typeface="Times New Roman" panose="02020603050405020304" pitchFamily="18" charset="0"/>
              </a:rPr>
              <a:t>③ </a:t>
            </a:r>
            <a:r>
              <a:rPr lang="zh-CN" altLang="en-US" sz="2000" b="1" dirty="0">
                <a:solidFill>
                  <a:srgbClr val="006699"/>
                </a:solidFill>
                <a:latin typeface="Times New Roman" panose="02020603050405020304" pitchFamily="18" charset="0"/>
                <a:ea typeface="+mn-ea"/>
                <a:cs typeface="Times New Roman" panose="02020603050405020304" pitchFamily="18" charset="0"/>
              </a:rPr>
              <a:t>因此孔压为负，导致有效应力增</a:t>
            </a:r>
            <a:endParaRPr lang="zh-CN" altLang="en-US" sz="2000" b="1" dirty="0">
              <a:solidFill>
                <a:srgbClr val="006699"/>
              </a:solidFill>
              <a:latin typeface="Times New Roman" panose="02020603050405020304" pitchFamily="18" charset="0"/>
              <a:ea typeface="+mn-ea"/>
              <a:cs typeface="Times New Roman" panose="02020603050405020304" pitchFamily="18" charset="0"/>
            </a:endParaRPr>
          </a:p>
          <a:p>
            <a:pPr eaLnBrk="1" hangingPunct="1">
              <a:lnSpc>
                <a:spcPct val="115000"/>
              </a:lnSpc>
            </a:pPr>
            <a:r>
              <a:rPr lang="zh-CN" altLang="en-US" sz="2000" b="1" dirty="0">
                <a:solidFill>
                  <a:srgbClr val="006699"/>
                </a:solidFill>
                <a:latin typeface="Times New Roman" panose="02020603050405020304" pitchFamily="18" charset="0"/>
                <a:ea typeface="+mn-ea"/>
                <a:cs typeface="Times New Roman" panose="02020603050405020304" pitchFamily="18" charset="0"/>
              </a:rPr>
              <a:t>      加，抵消体积膨胀趋势。</a:t>
            </a:r>
            <a:endParaRPr lang="zh-CN" altLang="en-US" sz="2000" b="1" dirty="0">
              <a:solidFill>
                <a:srgbClr val="006699"/>
              </a:solidFill>
              <a:latin typeface="Times New Roman" panose="02020603050405020304" pitchFamily="18" charset="0"/>
              <a:ea typeface="+mn-ea"/>
              <a:cs typeface="Times New Roman" panose="02020603050405020304" pitchFamily="18" charset="0"/>
            </a:endParaRPr>
          </a:p>
          <a:p>
            <a:pPr eaLnBrk="1" hangingPunct="1">
              <a:lnSpc>
                <a:spcPct val="115000"/>
              </a:lnSpc>
              <a:spcBef>
                <a:spcPct val="30000"/>
              </a:spcBef>
            </a:pPr>
            <a:r>
              <a:rPr lang="en-US" altLang="zh-CN" sz="2000" b="1" dirty="0">
                <a:solidFill>
                  <a:srgbClr val="006699"/>
                </a:solidFill>
                <a:latin typeface="Times New Roman" panose="02020603050405020304" pitchFamily="18" charset="0"/>
                <a:ea typeface="+mn-ea"/>
                <a:cs typeface="Times New Roman" panose="02020603050405020304" pitchFamily="18" charset="0"/>
              </a:rPr>
              <a:t>④ </a:t>
            </a:r>
            <a:r>
              <a:rPr lang="zh-CN" altLang="en-US" sz="2000" b="1" dirty="0">
                <a:solidFill>
                  <a:srgbClr val="006699"/>
                </a:solidFill>
                <a:latin typeface="Times New Roman" panose="02020603050405020304" pitchFamily="18" charset="0"/>
                <a:ea typeface="+mn-ea"/>
                <a:cs typeface="Times New Roman" panose="02020603050405020304" pitchFamily="18" charset="0"/>
              </a:rPr>
              <a:t>上述特性来自：超固结土的土颗粒</a:t>
            </a:r>
            <a:endParaRPr lang="zh-CN" altLang="en-US" sz="2000" b="1" dirty="0">
              <a:solidFill>
                <a:srgbClr val="006699"/>
              </a:solidFill>
              <a:latin typeface="Times New Roman" panose="02020603050405020304" pitchFamily="18" charset="0"/>
              <a:ea typeface="+mn-ea"/>
              <a:cs typeface="Times New Roman" panose="02020603050405020304" pitchFamily="18" charset="0"/>
            </a:endParaRPr>
          </a:p>
          <a:p>
            <a:pPr eaLnBrk="1" hangingPunct="1">
              <a:lnSpc>
                <a:spcPct val="115000"/>
              </a:lnSpc>
            </a:pPr>
            <a:r>
              <a:rPr lang="zh-CN" altLang="en-US" sz="2000" b="1" dirty="0">
                <a:solidFill>
                  <a:srgbClr val="006699"/>
                </a:solidFill>
                <a:latin typeface="Times New Roman" panose="02020603050405020304" pitchFamily="18" charset="0"/>
                <a:ea typeface="+mn-ea"/>
                <a:cs typeface="Times New Roman" panose="02020603050405020304" pitchFamily="18" charset="0"/>
              </a:rPr>
              <a:t>      在剪切过程中重新排列</a:t>
            </a:r>
            <a:endParaRPr lang="zh-CN" altLang="en-US" sz="2000" b="1" dirty="0">
              <a:solidFill>
                <a:srgbClr val="006699"/>
              </a:solidFill>
              <a:latin typeface="Times New Roman" panose="02020603050405020304" pitchFamily="18" charset="0"/>
              <a:ea typeface="+mn-ea"/>
              <a:cs typeface="Times New Roman" panose="02020603050405020304" pitchFamily="18" charset="0"/>
            </a:endParaRPr>
          </a:p>
        </p:txBody>
      </p:sp>
      <p:pic>
        <p:nvPicPr>
          <p:cNvPr id="79881" name="Picture 43"/>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50055" y="3873691"/>
            <a:ext cx="2087563"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2" name="Picture 45"/>
          <p:cNvPicPr>
            <a:picLocks noGrp="1" noChangeAspect="1" noChangeArrowheads="1"/>
          </p:cNvPicPr>
          <p:nvPr>
            <p:ph sz="quarter" idx="1"/>
          </p:nvPr>
        </p:nvPicPr>
        <p:blipFill>
          <a:blip r:embed="rId3" cstate="hqprint">
            <a:extLst>
              <a:ext uri="{28A0092B-C50C-407E-A947-70E740481C1C}">
                <a14:useLocalDpi xmlns:a14="http://schemas.microsoft.com/office/drawing/2010/main" val="0"/>
              </a:ext>
            </a:extLst>
          </a:blip>
          <a:srcRect/>
          <a:stretch>
            <a:fillRect/>
          </a:stretch>
        </p:blipFill>
        <p:spPr>
          <a:xfrm>
            <a:off x="5003800" y="0"/>
            <a:ext cx="2598738" cy="2128838"/>
          </a:xfrm>
          <a:noFill/>
        </p:spPr>
      </p:pic>
      <mc:AlternateContent xmlns:mc="http://schemas.openxmlformats.org/markup-compatibility/2006">
        <mc:Choice xmlns:a14="http://schemas.microsoft.com/office/drawing/2010/main" Requires="a14">
          <p:sp>
            <p:nvSpPr>
              <p:cNvPr id="11" name="文本框 10"/>
              <p:cNvSpPr txBox="1"/>
              <p:nvPr/>
            </p:nvSpPr>
            <p:spPr>
              <a:xfrm>
                <a:off x="2699792" y="4887913"/>
                <a:ext cx="2846420" cy="39895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pt-BR" altLang="zh-CN" sz="2400" i="1" smtClean="0">
                              <a:latin typeface="Cambria Math" panose="02040503050406030204" pitchFamily="18" charset="0"/>
                            </a:rPr>
                          </m:ctrlPr>
                        </m:sSubPr>
                        <m:e>
                          <m:r>
                            <a:rPr lang="zh-CN" altLang="pt-BR" sz="2400" i="1" smtClean="0">
                              <a:latin typeface="Cambria Math" panose="02040503050406030204" pitchFamily="18" charset="0"/>
                            </a:rPr>
                            <m:t>𝜏</m:t>
                          </m:r>
                        </m:e>
                        <m:sub>
                          <m:r>
                            <a:rPr lang="en-US" altLang="zh-CN" sz="2400" b="0" i="1" smtClean="0">
                              <a:latin typeface="Cambria Math" panose="02040503050406030204" pitchFamily="18" charset="0"/>
                            </a:rPr>
                            <m:t>𝑓</m:t>
                          </m:r>
                        </m:sub>
                      </m:sSub>
                      <m:r>
                        <a:rPr lang="pt-BR" altLang="zh-CN" sz="2400" i="1" smtClean="0">
                          <a:latin typeface="Cambria Math" panose="02040503050406030204" pitchFamily="18" charset="0"/>
                        </a:rPr>
                        <m:t>=</m:t>
                      </m:r>
                      <m:sSub>
                        <m:sSubPr>
                          <m:ctrlPr>
                            <a:rPr lang="pt-BR" altLang="zh-CN" sz="2400" i="1" smtClean="0">
                              <a:latin typeface="Cambria Math" panose="02040503050406030204" pitchFamily="18" charset="0"/>
                            </a:rPr>
                          </m:ctrlPr>
                        </m:sSubPr>
                        <m:e>
                          <m:r>
                            <a:rPr lang="en-US" altLang="zh-CN" sz="2400" b="0" i="1" smtClean="0">
                              <a:latin typeface="Cambria Math" panose="02040503050406030204" pitchFamily="18" charset="0"/>
                            </a:rPr>
                            <m:t>𝑐</m:t>
                          </m:r>
                        </m:e>
                        <m:sub>
                          <m:r>
                            <a:rPr lang="en-US" altLang="zh-CN" sz="2400" b="0" i="1" smtClean="0">
                              <a:latin typeface="Cambria Math" panose="02040503050406030204" pitchFamily="18" charset="0"/>
                            </a:rPr>
                            <m:t>𝑐𝑢</m:t>
                          </m:r>
                        </m:sub>
                      </m:sSub>
                      <m:r>
                        <a:rPr lang="en-US" altLang="zh-CN" sz="2400" b="0" i="1" smtClean="0">
                          <a:latin typeface="Cambria Math" panose="02040503050406030204" pitchFamily="18" charset="0"/>
                        </a:rPr>
                        <m:t>+</m:t>
                      </m:r>
                      <m:r>
                        <a:rPr lang="zh-CN" altLang="pt-BR" sz="2400" i="1" smtClean="0">
                          <a:latin typeface="Cambria Math" panose="02040503050406030204" pitchFamily="18" charset="0"/>
                        </a:rPr>
                        <m:t>𝜎</m:t>
                      </m:r>
                      <m:r>
                        <a:rPr lang="zh-CN" altLang="en-US" sz="2400" i="1" smtClean="0">
                          <a:latin typeface="Cambria Math" panose="02040503050406030204" pitchFamily="18" charset="0"/>
                        </a:rPr>
                        <m:t>∙</m:t>
                      </m:r>
                      <m:r>
                        <m:rPr>
                          <m:sty m:val="p"/>
                        </m:rPr>
                        <a:rPr lang="en-US" altLang="zh-CN" sz="2400" b="0" i="0" smtClean="0">
                          <a:latin typeface="Cambria Math" panose="02040503050406030204" pitchFamily="18" charset="0"/>
                        </a:rPr>
                        <m:t>tan</m:t>
                      </m:r>
                      <m:sSub>
                        <m:sSubPr>
                          <m:ctrlPr>
                            <a:rPr lang="en-US" altLang="zh-CN" sz="2400" b="0" i="1" smtClean="0">
                              <a:latin typeface="Cambria Math" panose="02040503050406030204" pitchFamily="18" charset="0"/>
                            </a:rPr>
                          </m:ctrlPr>
                        </m:sSubPr>
                        <m:e>
                          <m:r>
                            <a:rPr lang="zh-CN" altLang="en-US" sz="2400" b="0" i="1" smtClean="0">
                              <a:latin typeface="Cambria Math" panose="02040503050406030204" pitchFamily="18" charset="0"/>
                            </a:rPr>
                            <m:t>𝜑</m:t>
                          </m:r>
                        </m:e>
                        <m:sub>
                          <m:r>
                            <a:rPr lang="en-US" altLang="zh-CN" sz="2400" b="0" i="1" smtClean="0">
                              <a:latin typeface="Cambria Math" panose="02040503050406030204" pitchFamily="18" charset="0"/>
                            </a:rPr>
                            <m:t>𝑐𝑢</m:t>
                          </m:r>
                        </m:sub>
                      </m:sSub>
                    </m:oMath>
                  </m:oMathPara>
                </a14:m>
                <a:endParaRPr lang="zh-CN" altLang="en-US" sz="2400" dirty="0"/>
              </a:p>
            </p:txBody>
          </p:sp>
        </mc:Choice>
        <mc:Fallback>
          <p:sp>
            <p:nvSpPr>
              <p:cNvPr id="11" name="文本框 10"/>
              <p:cNvSpPr txBox="1">
                <a:spLocks noRot="1" noChangeAspect="1" noMove="1" noResize="1" noEditPoints="1" noAdjustHandles="1" noChangeArrowheads="1" noChangeShapeType="1" noTextEdit="1"/>
              </p:cNvSpPr>
              <p:nvPr/>
            </p:nvSpPr>
            <p:spPr>
              <a:xfrm>
                <a:off x="2699792" y="4887913"/>
                <a:ext cx="2846420" cy="398955"/>
              </a:xfrm>
              <a:prstGeom prst="rect">
                <a:avLst/>
              </a:prstGeom>
              <a:blipFill rotWithShape="1">
                <a:blip r:embed="rId4"/>
                <a:stretch>
                  <a:fillRect l="-14" t="-80" r="-576" b="12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文本框 12"/>
              <p:cNvSpPr txBox="1"/>
              <p:nvPr/>
            </p:nvSpPr>
            <p:spPr>
              <a:xfrm>
                <a:off x="5977057" y="4928444"/>
                <a:ext cx="2627193" cy="39895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pt-BR" altLang="zh-CN" sz="2400" i="1" smtClean="0">
                              <a:latin typeface="Cambria Math" panose="02040503050406030204" pitchFamily="18" charset="0"/>
                            </a:rPr>
                          </m:ctrlPr>
                        </m:sSubPr>
                        <m:e>
                          <m:r>
                            <a:rPr lang="zh-CN" altLang="pt-BR" sz="2400" i="1" smtClean="0">
                              <a:latin typeface="Cambria Math" panose="02040503050406030204" pitchFamily="18" charset="0"/>
                            </a:rPr>
                            <m:t>𝜏</m:t>
                          </m:r>
                        </m:e>
                        <m:sub>
                          <m:r>
                            <a:rPr lang="en-US" altLang="zh-CN" sz="2400" b="0" i="1" smtClean="0">
                              <a:latin typeface="Cambria Math" panose="02040503050406030204" pitchFamily="18" charset="0"/>
                            </a:rPr>
                            <m:t>𝑓</m:t>
                          </m:r>
                        </m:sub>
                      </m:sSub>
                      <m:r>
                        <a:rPr lang="pt-BR" altLang="zh-CN" sz="2400" i="1" smtClean="0">
                          <a:latin typeface="Cambria Math" panose="02040503050406030204" pitchFamily="18" charset="0"/>
                        </a:rPr>
                        <m:t>=</m:t>
                      </m:r>
                      <m:sSup>
                        <m:sSupPr>
                          <m:ctrlPr>
                            <a:rPr lang="pt-BR" altLang="zh-CN" sz="2400" i="1" smtClean="0">
                              <a:latin typeface="Cambria Math" panose="02040503050406030204" pitchFamily="18" charset="0"/>
                            </a:rPr>
                          </m:ctrlPr>
                        </m:sSupPr>
                        <m:e>
                          <m:sSup>
                            <m:sSupPr>
                              <m:ctrlPr>
                                <a:rPr lang="pt-BR" altLang="zh-CN" sz="2400" i="1" smtClean="0">
                                  <a:latin typeface="Cambria Math" panose="02040503050406030204" pitchFamily="18" charset="0"/>
                                </a:rPr>
                              </m:ctrlPr>
                            </m:sSupPr>
                            <m:e>
                              <m:r>
                                <a:rPr lang="en-US" altLang="zh-CN" sz="2400" b="0" i="1" smtClean="0">
                                  <a:latin typeface="Cambria Math" panose="02040503050406030204" pitchFamily="18" charset="0"/>
                                </a:rPr>
                                <m:t>𝑐</m:t>
                              </m:r>
                            </m:e>
                            <m:sup>
                              <m:r>
                                <a:rPr lang="en-US" altLang="zh-CN" sz="2400" b="0" i="1" smtClean="0">
                                  <a:latin typeface="Cambria Math" panose="02040503050406030204" pitchFamily="18" charset="0"/>
                                </a:rPr>
                                <m:t>′</m:t>
                              </m:r>
                            </m:sup>
                          </m:sSup>
                          <m:r>
                            <a:rPr lang="en-US" altLang="zh-CN" sz="2400" b="0" i="1" smtClean="0">
                              <a:latin typeface="Cambria Math" panose="02040503050406030204" pitchFamily="18" charset="0"/>
                            </a:rPr>
                            <m:t>+</m:t>
                          </m:r>
                          <m:r>
                            <a:rPr lang="zh-CN" altLang="pt-BR" sz="2400" i="1">
                              <a:latin typeface="Cambria Math" panose="02040503050406030204" pitchFamily="18" charset="0"/>
                            </a:rPr>
                            <m:t>𝜎</m:t>
                          </m:r>
                        </m:e>
                        <m:sup>
                          <m:r>
                            <a:rPr lang="en-US" altLang="zh-CN" sz="2400" b="0" i="1" smtClean="0">
                              <a:latin typeface="Cambria Math" panose="02040503050406030204" pitchFamily="18" charset="0"/>
                            </a:rPr>
                            <m:t>′</m:t>
                          </m:r>
                        </m:sup>
                      </m:sSup>
                      <m:r>
                        <a:rPr lang="zh-CN" altLang="en-US" sz="2400" i="1" smtClean="0">
                          <a:latin typeface="Cambria Math" panose="02040503050406030204" pitchFamily="18" charset="0"/>
                        </a:rPr>
                        <m:t>∙</m:t>
                      </m:r>
                      <m:r>
                        <m:rPr>
                          <m:sty m:val="p"/>
                        </m:rPr>
                        <a:rPr lang="en-US" altLang="zh-CN" sz="2400" b="0" i="0" smtClean="0">
                          <a:latin typeface="Cambria Math" panose="02040503050406030204" pitchFamily="18" charset="0"/>
                        </a:rPr>
                        <m:t>tan</m:t>
                      </m:r>
                      <m:sSup>
                        <m:sSupPr>
                          <m:ctrlPr>
                            <a:rPr lang="en-US" altLang="zh-CN" sz="2400" b="0" i="1" smtClean="0">
                              <a:latin typeface="Cambria Math" panose="02040503050406030204" pitchFamily="18" charset="0"/>
                            </a:rPr>
                          </m:ctrlPr>
                        </m:sSupPr>
                        <m:e>
                          <m:r>
                            <a:rPr lang="zh-CN" altLang="en-US" sz="2400" b="0" i="1" smtClean="0">
                              <a:latin typeface="Cambria Math" panose="02040503050406030204" pitchFamily="18" charset="0"/>
                            </a:rPr>
                            <m:t>𝜑</m:t>
                          </m:r>
                        </m:e>
                        <m:sup>
                          <m:r>
                            <a:rPr lang="en-US" altLang="zh-CN" sz="2400" b="0" i="1" smtClean="0">
                              <a:latin typeface="Cambria Math" panose="02040503050406030204" pitchFamily="18" charset="0"/>
                            </a:rPr>
                            <m:t>′</m:t>
                          </m:r>
                        </m:sup>
                      </m:sSup>
                    </m:oMath>
                  </m:oMathPara>
                </a14:m>
                <a:endParaRPr lang="zh-CN" altLang="en-US" sz="2400" dirty="0"/>
              </a:p>
            </p:txBody>
          </p:sp>
        </mc:Choice>
        <mc:Fallback>
          <p:sp>
            <p:nvSpPr>
              <p:cNvPr id="13" name="文本框 12"/>
              <p:cNvSpPr txBox="1">
                <a:spLocks noRot="1" noChangeAspect="1" noMove="1" noResize="1" noEditPoints="1" noAdjustHandles="1" noChangeArrowheads="1" noChangeShapeType="1" noTextEdit="1"/>
              </p:cNvSpPr>
              <p:nvPr/>
            </p:nvSpPr>
            <p:spPr>
              <a:xfrm>
                <a:off x="5977057" y="4928444"/>
                <a:ext cx="2627193" cy="398955"/>
              </a:xfrm>
              <a:prstGeom prst="rect">
                <a:avLst/>
              </a:prstGeom>
              <a:blipFill rotWithShape="1">
                <a:blip r:embed="rId5"/>
                <a:stretch>
                  <a:fillRect l="-17" t="-52" b="96"/>
                </a:stretch>
              </a:blipFill>
            </p:spPr>
            <p:txBody>
              <a:bodyPr/>
              <a:lstStyle/>
              <a:p>
                <a:r>
                  <a:rPr lang="zh-CN" altLang="en-US">
                    <a:noFill/>
                  </a:rPr>
                  <a:t> </a:t>
                </a:r>
              </a:p>
            </p:txBody>
          </p:sp>
        </mc:Fallback>
      </mc:AlternateContent>
      <p:sp>
        <p:nvSpPr>
          <p:cNvPr id="15" name="Rectangle 6"/>
          <p:cNvSpPr>
            <a:spLocks noChangeArrowheads="1"/>
          </p:cNvSpPr>
          <p:nvPr/>
        </p:nvSpPr>
        <p:spPr bwMode="auto">
          <a:xfrm>
            <a:off x="0" y="-4771"/>
            <a:ext cx="480060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§5.5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饱和黏性土的抗剪强度</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20"/>
                                        </p:tgtEl>
                                        <p:attrNameLst>
                                          <p:attrName>style.visibility</p:attrName>
                                        </p:attrNameLst>
                                      </p:cBhvr>
                                      <p:to>
                                        <p:strVal val="visible"/>
                                      </p:to>
                                    </p:set>
                                    <p:animEffect transition="in" filter="blinds(horizontal)">
                                      <p:cBhvr>
                                        <p:cTn id="7" dur="500"/>
                                        <p:tgtEl>
                                          <p:spTgt spid="174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0"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051"/>
          <p:cNvSpPr txBox="1">
            <a:spLocks noChangeArrowheads="1"/>
          </p:cNvSpPr>
          <p:nvPr/>
        </p:nvSpPr>
        <p:spPr bwMode="auto">
          <a:xfrm>
            <a:off x="817538" y="692696"/>
            <a:ext cx="3241675" cy="427038"/>
          </a:xfrm>
          <a:prstGeom prst="rect">
            <a:avLst/>
          </a:prstGeom>
          <a:solidFill>
            <a:srgbClr val="FFC000"/>
          </a:solidFill>
          <a:ln>
            <a:noFill/>
          </a:ln>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sz="2800" b="1" dirty="0">
                <a:latin typeface="+mn-ea"/>
                <a:ea typeface="+mn-ea"/>
              </a:rPr>
              <a:t>固结排水抗剪强度</a:t>
            </a:r>
            <a:endParaRPr kumimoji="1" lang="zh-CN" altLang="en-US" sz="2400" b="1" dirty="0">
              <a:latin typeface="+mn-ea"/>
              <a:ea typeface="+mn-ea"/>
            </a:endParaRPr>
          </a:p>
        </p:txBody>
      </p:sp>
      <p:sp>
        <p:nvSpPr>
          <p:cNvPr id="89093" name="AutoShape 2053"/>
          <p:cNvSpPr>
            <a:spLocks noChangeArrowheads="1"/>
          </p:cNvSpPr>
          <p:nvPr/>
        </p:nvSpPr>
        <p:spPr bwMode="auto">
          <a:xfrm>
            <a:off x="7315200" y="2971800"/>
            <a:ext cx="762000" cy="1447800"/>
          </a:xfrm>
          <a:prstGeom prst="flowChartMagneticDisk">
            <a:avLst/>
          </a:prstGeom>
          <a:solidFill>
            <a:schemeClr val="folHlink"/>
          </a:solidFill>
          <a:ln w="28575">
            <a:solidFill>
              <a:schemeClr val="tx1"/>
            </a:solidFill>
            <a:round/>
            <a:tailEnd type="none" w="sm" len="lg"/>
          </a:ln>
        </p:spPr>
        <p:txBody>
          <a:bodyPr wrap="none" lIns="90000" tIns="46800" rIns="90000" bIns="468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nvGrpSpPr>
          <p:cNvPr id="2" name="Group 2054"/>
          <p:cNvGrpSpPr/>
          <p:nvPr/>
        </p:nvGrpSpPr>
        <p:grpSpPr bwMode="auto">
          <a:xfrm>
            <a:off x="6629400" y="2514600"/>
            <a:ext cx="2133600" cy="2590800"/>
            <a:chOff x="3504" y="1920"/>
            <a:chExt cx="1344" cy="1632"/>
          </a:xfrm>
        </p:grpSpPr>
        <p:sp>
          <p:nvSpPr>
            <p:cNvPr id="80912" name="Line 2055"/>
            <p:cNvSpPr>
              <a:spLocks noChangeShapeType="1"/>
            </p:cNvSpPr>
            <p:nvPr/>
          </p:nvSpPr>
          <p:spPr bwMode="auto">
            <a:xfrm>
              <a:off x="3504" y="2688"/>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80913" name="Line 2056"/>
            <p:cNvSpPr>
              <a:spLocks noChangeShapeType="1"/>
            </p:cNvSpPr>
            <p:nvPr/>
          </p:nvSpPr>
          <p:spPr bwMode="auto">
            <a:xfrm flipH="1">
              <a:off x="4416" y="2736"/>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80914" name="Line 2057"/>
            <p:cNvSpPr>
              <a:spLocks noChangeShapeType="1"/>
            </p:cNvSpPr>
            <p:nvPr/>
          </p:nvSpPr>
          <p:spPr bwMode="auto">
            <a:xfrm rot="-2727187">
              <a:off x="3721" y="2999"/>
              <a:ext cx="432" cy="1"/>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80915" name="Line 2058"/>
            <p:cNvSpPr>
              <a:spLocks noChangeShapeType="1"/>
            </p:cNvSpPr>
            <p:nvPr/>
          </p:nvSpPr>
          <p:spPr bwMode="auto">
            <a:xfrm rot="-2727187" flipH="1" flipV="1">
              <a:off x="4345" y="2471"/>
              <a:ext cx="432" cy="1"/>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80916" name="Line 2059"/>
            <p:cNvSpPr>
              <a:spLocks noChangeShapeType="1"/>
            </p:cNvSpPr>
            <p:nvPr/>
          </p:nvSpPr>
          <p:spPr bwMode="auto">
            <a:xfrm rot="5400000">
              <a:off x="3960" y="2136"/>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80917" name="Line 2060"/>
            <p:cNvSpPr>
              <a:spLocks noChangeShapeType="1"/>
            </p:cNvSpPr>
            <p:nvPr/>
          </p:nvSpPr>
          <p:spPr bwMode="auto">
            <a:xfrm rot="16200000" flipV="1">
              <a:off x="3960" y="3336"/>
              <a:ext cx="432"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80918" name="Rectangle 2061"/>
            <p:cNvSpPr>
              <a:spLocks noChangeArrowheads="1"/>
            </p:cNvSpPr>
            <p:nvPr/>
          </p:nvSpPr>
          <p:spPr bwMode="auto">
            <a:xfrm>
              <a:off x="3504" y="2496"/>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80919" name="Rectangle 2062"/>
            <p:cNvSpPr>
              <a:spLocks noChangeArrowheads="1"/>
            </p:cNvSpPr>
            <p:nvPr/>
          </p:nvSpPr>
          <p:spPr bwMode="auto">
            <a:xfrm>
              <a:off x="4656" y="2544"/>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80920" name="Rectangle 2063"/>
            <p:cNvSpPr>
              <a:spLocks noChangeArrowheads="1"/>
            </p:cNvSpPr>
            <p:nvPr/>
          </p:nvSpPr>
          <p:spPr bwMode="auto">
            <a:xfrm>
              <a:off x="4464" y="2208"/>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80921" name="Rectangle 2064"/>
            <p:cNvSpPr>
              <a:spLocks noChangeArrowheads="1"/>
            </p:cNvSpPr>
            <p:nvPr/>
          </p:nvSpPr>
          <p:spPr bwMode="auto">
            <a:xfrm>
              <a:off x="3648" y="2928"/>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80922" name="Rectangle 2065"/>
            <p:cNvSpPr>
              <a:spLocks noChangeArrowheads="1"/>
            </p:cNvSpPr>
            <p:nvPr/>
          </p:nvSpPr>
          <p:spPr bwMode="auto">
            <a:xfrm>
              <a:off x="4224" y="3312"/>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sp>
          <p:nvSpPr>
            <p:cNvPr id="80923" name="Rectangle 2066"/>
            <p:cNvSpPr>
              <a:spLocks noChangeArrowheads="1"/>
            </p:cNvSpPr>
            <p:nvPr/>
          </p:nvSpPr>
          <p:spPr bwMode="auto">
            <a:xfrm>
              <a:off x="4224" y="1920"/>
              <a:ext cx="1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000" b="1" i="1">
                  <a:solidFill>
                    <a:srgbClr val="0000FF"/>
                  </a:solidFill>
                  <a:latin typeface="Times New Roman" panose="02020603050405020304" pitchFamily="18" charset="0"/>
                  <a:ea typeface="楷体_GB2312" pitchFamily="49" charset="-122"/>
                </a:rPr>
                <a:t> </a:t>
              </a:r>
              <a:r>
                <a:rPr kumimoji="1" lang="zh-CN" altLang="en-US" sz="2000" b="1" baseline="-30000">
                  <a:solidFill>
                    <a:srgbClr val="0000FF"/>
                  </a:solidFill>
                  <a:latin typeface="Times New Roman" panose="02020603050405020304" pitchFamily="18" charset="0"/>
                  <a:ea typeface="楷体_GB2312" pitchFamily="49" charset="-122"/>
                </a:rPr>
                <a:t>3</a:t>
              </a:r>
              <a:endParaRPr kumimoji="1" lang="zh-CN" altLang="en-US" sz="2000" b="1" i="1" baseline="-30000">
                <a:solidFill>
                  <a:srgbClr val="0000FF"/>
                </a:solidFill>
                <a:latin typeface="Times New Roman" panose="02020603050405020304" pitchFamily="18" charset="0"/>
                <a:ea typeface="楷体_GB2312" pitchFamily="49" charset="-122"/>
              </a:endParaRPr>
            </a:p>
          </p:txBody>
        </p:sp>
      </p:grpSp>
      <p:grpSp>
        <p:nvGrpSpPr>
          <p:cNvPr id="80901" name="Group 30"/>
          <p:cNvGrpSpPr/>
          <p:nvPr/>
        </p:nvGrpSpPr>
        <p:grpSpPr bwMode="auto">
          <a:xfrm>
            <a:off x="7654925" y="1981200"/>
            <a:ext cx="661988" cy="3657600"/>
            <a:chOff x="4822" y="1248"/>
            <a:chExt cx="417" cy="2304"/>
          </a:xfrm>
        </p:grpSpPr>
        <p:sp>
          <p:nvSpPr>
            <p:cNvPr id="80908" name="Line 2068"/>
            <p:cNvSpPr>
              <a:spLocks noChangeShapeType="1"/>
            </p:cNvSpPr>
            <p:nvPr/>
          </p:nvSpPr>
          <p:spPr bwMode="auto">
            <a:xfrm rot="5400000">
              <a:off x="4704" y="1392"/>
              <a:ext cx="288"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80909" name="Line 2069"/>
            <p:cNvSpPr>
              <a:spLocks noChangeShapeType="1"/>
            </p:cNvSpPr>
            <p:nvPr/>
          </p:nvSpPr>
          <p:spPr bwMode="auto">
            <a:xfrm rot="16200000" flipV="1">
              <a:off x="4704" y="3408"/>
              <a:ext cx="288" cy="0"/>
            </a:xfrm>
            <a:prstGeom prst="line">
              <a:avLst/>
            </a:prstGeom>
            <a:noFill/>
            <a:ln w="28575">
              <a:solidFill>
                <a:schemeClr val="tx1"/>
              </a:solidFill>
              <a:round/>
              <a:tailEnd type="triangl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80910" name="Rectangle 2070"/>
            <p:cNvSpPr>
              <a:spLocks noChangeArrowheads="1"/>
            </p:cNvSpPr>
            <p:nvPr/>
          </p:nvSpPr>
          <p:spPr bwMode="auto">
            <a:xfrm>
              <a:off x="4848" y="3312"/>
              <a:ext cx="3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en-US" altLang="zh-CN" sz="2000" b="1" i="1" baseline="-25000">
                  <a:solidFill>
                    <a:srgbClr val="0000FF"/>
                  </a:solidFill>
                  <a:latin typeface="Times New Roman" panose="02020603050405020304" pitchFamily="18" charset="0"/>
                  <a:ea typeface="楷体_GB2312" pitchFamily="49" charset="-122"/>
                  <a:sym typeface="Symbol" panose="05050102010706020507" pitchFamily="18" charset="2"/>
                </a:rPr>
                <a:t>1</a:t>
              </a:r>
              <a:endParaRPr kumimoji="1" lang="en-US" altLang="zh-CN" sz="2000" b="1" i="1" baseline="-25000">
                <a:solidFill>
                  <a:srgbClr val="0000FF"/>
                </a:solidFill>
                <a:latin typeface="Times New Roman" panose="02020603050405020304" pitchFamily="18" charset="0"/>
                <a:ea typeface="楷体_GB2312" pitchFamily="49" charset="-122"/>
              </a:endParaRPr>
            </a:p>
          </p:txBody>
        </p:sp>
        <p:sp>
          <p:nvSpPr>
            <p:cNvPr id="80911" name="Rectangle 2071"/>
            <p:cNvSpPr>
              <a:spLocks noChangeArrowheads="1"/>
            </p:cNvSpPr>
            <p:nvPr/>
          </p:nvSpPr>
          <p:spPr bwMode="auto">
            <a:xfrm>
              <a:off x="4822" y="1296"/>
              <a:ext cx="3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en-US" altLang="zh-CN" sz="2000" b="1" i="1" baseline="-25000">
                  <a:solidFill>
                    <a:srgbClr val="0000FF"/>
                  </a:solidFill>
                  <a:latin typeface="Times New Roman" panose="02020603050405020304" pitchFamily="18" charset="0"/>
                  <a:ea typeface="楷体_GB2312" pitchFamily="49" charset="-122"/>
                  <a:sym typeface="Symbol" panose="05050102010706020507" pitchFamily="18" charset="2"/>
                </a:rPr>
                <a:t>1</a:t>
              </a:r>
              <a:endParaRPr kumimoji="1" lang="en-US" altLang="zh-CN" sz="2000" b="1" i="1" baseline="-25000">
                <a:solidFill>
                  <a:srgbClr val="0000FF"/>
                </a:solidFill>
                <a:latin typeface="Times New Roman" panose="02020603050405020304" pitchFamily="18" charset="0"/>
                <a:ea typeface="楷体_GB2312" pitchFamily="49" charset="-122"/>
              </a:endParaRPr>
            </a:p>
          </p:txBody>
        </p:sp>
      </p:grpSp>
      <p:sp>
        <p:nvSpPr>
          <p:cNvPr id="89112" name="Rectangle 2072"/>
          <p:cNvSpPr>
            <a:spLocks noChangeArrowheads="1"/>
          </p:cNvSpPr>
          <p:nvPr/>
        </p:nvSpPr>
        <p:spPr bwMode="auto">
          <a:xfrm>
            <a:off x="490537" y="4191000"/>
            <a:ext cx="59864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20000"/>
              </a:spcBef>
              <a:buClr>
                <a:schemeClr val="accent1"/>
              </a:buClr>
              <a:buSzPct val="80000"/>
              <a:buFont typeface="Wingdings" panose="05000000000000000000" pitchFamily="2" charset="2"/>
              <a:buChar char="n"/>
            </a:pPr>
            <a:r>
              <a:rPr lang="zh-CN" altLang="en-US" sz="2400" dirty="0">
                <a:solidFill>
                  <a:srgbClr val="008000"/>
                </a:solidFill>
                <a:latin typeface="黑体" panose="02010609060101010101" pitchFamily="49" charset="-122"/>
                <a:ea typeface="黑体" panose="02010609060101010101" pitchFamily="49" charset="-122"/>
              </a:rPr>
              <a:t>直剪试验</a:t>
            </a:r>
            <a:r>
              <a:rPr lang="zh-CN" altLang="en-US" sz="2400" dirty="0" smtClean="0">
                <a:solidFill>
                  <a:srgbClr val="008000"/>
                </a:solidFill>
                <a:latin typeface="黑体" panose="02010609060101010101" pitchFamily="49" charset="-122"/>
                <a:ea typeface="黑体" panose="02010609060101010101" pitchFamily="49" charset="-122"/>
              </a:rPr>
              <a:t>：</a:t>
            </a:r>
            <a:endParaRPr lang="en-US" altLang="zh-CN" sz="2400" dirty="0" smtClean="0">
              <a:solidFill>
                <a:srgbClr val="008000"/>
              </a:solidFill>
              <a:latin typeface="黑体" panose="02010609060101010101" pitchFamily="49" charset="-122"/>
              <a:ea typeface="黑体" panose="02010609060101010101" pitchFamily="49" charset="-122"/>
            </a:endParaRPr>
          </a:p>
          <a:p>
            <a:pPr marL="0" indent="0" eaLnBrk="1" hangingPunct="1">
              <a:lnSpc>
                <a:spcPct val="150000"/>
              </a:lnSpc>
              <a:spcBef>
                <a:spcPct val="20000"/>
              </a:spcBef>
              <a:buClr>
                <a:schemeClr val="accent1"/>
              </a:buClr>
              <a:buSzPct val="80000"/>
            </a:pPr>
            <a:r>
              <a:rPr lang="zh-CN" altLang="en-US" sz="2000" b="1" dirty="0" smtClean="0">
                <a:solidFill>
                  <a:srgbClr val="0000FF"/>
                </a:solidFill>
                <a:latin typeface="Times New Roman" panose="02020603050405020304" pitchFamily="18" charset="0"/>
                <a:ea typeface="幼圆" panose="02010509060101010101" pitchFamily="49" charset="-122"/>
              </a:rPr>
              <a:t>    试样</a:t>
            </a:r>
            <a:r>
              <a:rPr kumimoji="1" lang="zh-CN" altLang="en-US" sz="2000" b="1" dirty="0">
                <a:solidFill>
                  <a:srgbClr val="0000FF"/>
                </a:solidFill>
                <a:latin typeface="幼圆" panose="02010509060101010101" pitchFamily="49" charset="-122"/>
                <a:ea typeface="幼圆" panose="02010509060101010101" pitchFamily="49" charset="-122"/>
              </a:rPr>
              <a:t>在垂直压力下固结稳定，再以缓慢的速率施加水平剪力，直至剪破，整个试验过程中尽量使土样排水，试验方法称为</a:t>
            </a:r>
            <a:r>
              <a:rPr kumimoji="1" lang="zh-CN" altLang="en-US" sz="2000" b="1" dirty="0">
                <a:solidFill>
                  <a:srgbClr val="00B050"/>
                </a:solidFill>
                <a:latin typeface="幼圆" panose="02010509060101010101" pitchFamily="49" charset="-122"/>
                <a:ea typeface="幼圆" panose="02010509060101010101" pitchFamily="49" charset="-122"/>
              </a:rPr>
              <a:t>慢剪</a:t>
            </a:r>
            <a:endParaRPr kumimoji="1" lang="zh-CN" altLang="en-US" sz="2000" b="1" dirty="0">
              <a:solidFill>
                <a:srgbClr val="00B050"/>
              </a:solidFill>
              <a:latin typeface="幼圆" panose="02010509060101010101" pitchFamily="49" charset="-122"/>
              <a:ea typeface="幼圆" panose="02010509060101010101" pitchFamily="49" charset="-122"/>
            </a:endParaRPr>
          </a:p>
        </p:txBody>
      </p:sp>
      <p:grpSp>
        <p:nvGrpSpPr>
          <p:cNvPr id="4" name="Group 2073"/>
          <p:cNvGrpSpPr/>
          <p:nvPr/>
        </p:nvGrpSpPr>
        <p:grpSpPr bwMode="auto">
          <a:xfrm>
            <a:off x="6354765" y="1925638"/>
            <a:ext cx="1036638" cy="1579563"/>
            <a:chOff x="3763" y="1693"/>
            <a:chExt cx="653" cy="995"/>
          </a:xfrm>
        </p:grpSpPr>
        <p:sp>
          <p:nvSpPr>
            <p:cNvPr id="80906" name="Line 2074"/>
            <p:cNvSpPr>
              <a:spLocks noChangeShapeType="1"/>
            </p:cNvSpPr>
            <p:nvPr/>
          </p:nvSpPr>
          <p:spPr bwMode="auto">
            <a:xfrm flipH="1" flipV="1">
              <a:off x="3936" y="2160"/>
              <a:ext cx="480" cy="528"/>
            </a:xfrm>
            <a:prstGeom prst="line">
              <a:avLst/>
            </a:prstGeom>
            <a:noFill/>
            <a:ln w="28575">
              <a:solidFill>
                <a:srgbClr val="FE101B"/>
              </a:solidFill>
              <a:round/>
              <a:tailEnd type="none" w="sm" len="lg"/>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80907" name="Text Box 2075"/>
            <p:cNvSpPr txBox="1">
              <a:spLocks noChangeArrowheads="1"/>
            </p:cNvSpPr>
            <p:nvPr/>
          </p:nvSpPr>
          <p:spPr bwMode="auto">
            <a:xfrm>
              <a:off x="3763" y="1693"/>
              <a:ext cx="520" cy="388"/>
            </a:xfrm>
            <a:prstGeom prst="rect">
              <a:avLst/>
            </a:prstGeom>
            <a:solidFill>
              <a:schemeClr val="folHlink"/>
            </a:solidFill>
            <a:ln w="9525">
              <a:solidFill>
                <a:schemeClr val="tx1"/>
              </a:solidFill>
              <a:miter lim="800000"/>
              <a:tailEnd type="none" w="sm" len="lg"/>
            </a:ln>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sz="2000" b="1" dirty="0">
                  <a:solidFill>
                    <a:srgbClr val="FE101B"/>
                  </a:solidFill>
                  <a:latin typeface="Times New Roman" panose="02020603050405020304" pitchFamily="18" charset="0"/>
                  <a:ea typeface="楷体_GB2312" pitchFamily="49" charset="-122"/>
                </a:rPr>
                <a:t>打开</a:t>
              </a:r>
              <a:r>
                <a:rPr kumimoji="1" lang="zh-CN" altLang="en-US" sz="2000" b="1" dirty="0">
                  <a:solidFill>
                    <a:srgbClr val="0000FF"/>
                  </a:solidFill>
                  <a:latin typeface="Times New Roman" panose="02020603050405020304" pitchFamily="18" charset="0"/>
                  <a:ea typeface="楷体_GB2312" pitchFamily="49" charset="-122"/>
                </a:rPr>
                <a:t>排水阀</a:t>
              </a:r>
              <a:endParaRPr kumimoji="1" lang="zh-CN" altLang="en-US" sz="2000" b="1" dirty="0">
                <a:solidFill>
                  <a:srgbClr val="0000FF"/>
                </a:solidFill>
                <a:latin typeface="Times New Roman" panose="02020603050405020304" pitchFamily="18" charset="0"/>
                <a:ea typeface="楷体_GB2312" pitchFamily="49" charset="-122"/>
              </a:endParaRPr>
            </a:p>
          </p:txBody>
        </p:sp>
      </p:grpSp>
      <p:sp>
        <p:nvSpPr>
          <p:cNvPr id="122882" name="Rectangle 2"/>
          <p:cNvSpPr>
            <a:spLocks noChangeArrowheads="1"/>
          </p:cNvSpPr>
          <p:nvPr/>
        </p:nvSpPr>
        <p:spPr bwMode="auto">
          <a:xfrm>
            <a:off x="107950" y="1436688"/>
            <a:ext cx="5772150" cy="253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buClr>
                <a:schemeClr val="hlink"/>
              </a:buClr>
              <a:buSzPct val="75000"/>
              <a:buFont typeface="Wingdings" panose="05000000000000000000" pitchFamily="2" charset="2"/>
              <a:buChar char="v"/>
            </a:pPr>
            <a:r>
              <a:rPr lang="zh-CN" altLang="en-US" sz="2400" dirty="0">
                <a:solidFill>
                  <a:srgbClr val="008000"/>
                </a:solidFill>
                <a:latin typeface="黑体" panose="02010609060101010101" pitchFamily="49" charset="-122"/>
                <a:ea typeface="黑体" panose="02010609060101010101" pitchFamily="49" charset="-122"/>
              </a:rPr>
              <a:t>固结排水试验（</a:t>
            </a:r>
            <a:r>
              <a:rPr lang="en-US" altLang="zh-CN" sz="2400" b="1" dirty="0">
                <a:solidFill>
                  <a:srgbClr val="008000"/>
                </a:solidFill>
                <a:latin typeface="黑体" panose="02010609060101010101" pitchFamily="49" charset="-122"/>
                <a:ea typeface="黑体" panose="02010609060101010101" pitchFamily="49" charset="-122"/>
              </a:rPr>
              <a:t>CD</a:t>
            </a:r>
            <a:r>
              <a:rPr lang="zh-CN" altLang="en-US" sz="2400" dirty="0">
                <a:solidFill>
                  <a:srgbClr val="008000"/>
                </a:solidFill>
                <a:latin typeface="黑体" panose="02010609060101010101" pitchFamily="49" charset="-122"/>
                <a:ea typeface="黑体" panose="02010609060101010101" pitchFamily="49" charset="-122"/>
              </a:rPr>
              <a:t>试验）</a:t>
            </a:r>
            <a:endParaRPr lang="zh-CN" altLang="en-US" sz="2000" dirty="0">
              <a:solidFill>
                <a:srgbClr val="008000"/>
              </a:solidFill>
              <a:latin typeface="黑体" panose="02010609060101010101" pitchFamily="49" charset="-122"/>
              <a:ea typeface="黑体" panose="02010609060101010101" pitchFamily="49" charset="-122"/>
              <a:sym typeface="Symbol" panose="05050102010706020507" pitchFamily="18" charset="2"/>
            </a:endParaRPr>
          </a:p>
          <a:p>
            <a:pPr lvl="1" algn="just" eaLnBrk="1" hangingPunct="1">
              <a:lnSpc>
                <a:spcPct val="150000"/>
              </a:lnSpc>
              <a:spcBef>
                <a:spcPct val="20000"/>
              </a:spcBef>
              <a:buClr>
                <a:schemeClr val="accent2"/>
              </a:buClr>
              <a:buSzPct val="85000"/>
              <a:buFont typeface="Wingdings" panose="05000000000000000000" pitchFamily="2" charset="2"/>
              <a:buNone/>
            </a:pPr>
            <a:r>
              <a:rPr lang="en-US" altLang="zh-CN"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1 </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打开排水阀门，</a:t>
            </a:r>
            <a:r>
              <a:rPr lang="zh-CN" altLang="en-US" sz="2000" b="1" dirty="0">
                <a:solidFill>
                  <a:srgbClr val="0000FF"/>
                </a:solidFill>
                <a:latin typeface="Times New Roman" panose="02020603050405020304" pitchFamily="18" charset="0"/>
                <a:ea typeface="幼圆" panose="02010509060101010101" pitchFamily="49" charset="-122"/>
              </a:rPr>
              <a:t>施加围压</a:t>
            </a:r>
            <a:r>
              <a:rPr lang="zh-CN" altLang="en-US" sz="24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400" b="1" baseline="-25000"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后充分固结，超静孔隙水压力完全消散；</a:t>
            </a:r>
            <a:endPar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endParaRPr>
          </a:p>
          <a:p>
            <a:pPr lvl="1" algn="just" eaLnBrk="1" hangingPunct="1">
              <a:lnSpc>
                <a:spcPct val="150000"/>
              </a:lnSpc>
              <a:spcBef>
                <a:spcPct val="20000"/>
              </a:spcBef>
              <a:buClr>
                <a:schemeClr val="accent2"/>
              </a:buClr>
              <a:buSzPct val="85000"/>
              <a:buFont typeface="Wingdings" panose="05000000000000000000" pitchFamily="2" charset="2"/>
              <a:buNone/>
            </a:pPr>
            <a:r>
              <a:rPr lang="en-US" altLang="zh-CN"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2 </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打开排水阀门，慢慢施加轴向应力差</a:t>
            </a:r>
            <a:r>
              <a:rPr lang="zh-CN" altLang="en-US" sz="2000" b="1" baseline="-25000"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b="1" baseline="-25000"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b="1" dirty="0">
                <a:solidFill>
                  <a:srgbClr val="0000FF"/>
                </a:solidFill>
                <a:latin typeface="Times New Roman" panose="02020603050405020304" pitchFamily="18" charset="0"/>
                <a:ea typeface="幼圆" panose="02010509060101010101" pitchFamily="49" charset="-122"/>
                <a:sym typeface="Symbol" panose="05050102010706020507" pitchFamily="18" charset="2"/>
              </a:rPr>
              <a:t>以便充分排水，避免产生超静孔压</a:t>
            </a:r>
            <a:endParaRPr lang="zh-CN" altLang="en-US" sz="2400" b="1" baseline="-25000" dirty="0">
              <a:solidFill>
                <a:srgbClr val="0000FF"/>
              </a:solidFill>
              <a:latin typeface="Times New Roman" panose="02020603050405020304" pitchFamily="18" charset="0"/>
              <a:ea typeface="幼圆" panose="02010509060101010101" pitchFamily="49" charset="-122"/>
              <a:sym typeface="Symbol" panose="05050102010706020507" pitchFamily="18" charset="2"/>
            </a:endParaRPr>
          </a:p>
        </p:txBody>
      </p:sp>
      <p:sp>
        <p:nvSpPr>
          <p:cNvPr id="122886" name="Text Box 6"/>
          <p:cNvSpPr txBox="1">
            <a:spLocks noChangeArrowheads="1"/>
          </p:cNvSpPr>
          <p:nvPr/>
        </p:nvSpPr>
        <p:spPr bwMode="auto">
          <a:xfrm>
            <a:off x="4067175" y="1484313"/>
            <a:ext cx="1441450" cy="4206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Bef>
                <a:spcPct val="50000"/>
              </a:spcBef>
            </a:pPr>
            <a:r>
              <a:rPr lang="en-US" altLang="zh-CN" sz="2400" b="1">
                <a:solidFill>
                  <a:schemeClr val="bg1"/>
                </a:solidFill>
                <a:sym typeface="Symbol" panose="05050102010706020507" pitchFamily="18" charset="2"/>
              </a:rPr>
              <a:t>c</a:t>
            </a:r>
            <a:r>
              <a:rPr lang="en-US" altLang="zh-CN" sz="2400" b="1" baseline="-25000">
                <a:solidFill>
                  <a:schemeClr val="bg1"/>
                </a:solidFill>
                <a:sym typeface="Symbol" panose="05050102010706020507" pitchFamily="18" charset="2"/>
              </a:rPr>
              <a:t>d </a:t>
            </a:r>
            <a:r>
              <a:rPr lang="zh-CN" altLang="en-US" sz="2400" b="1" baseline="-25000">
                <a:solidFill>
                  <a:schemeClr val="bg1"/>
                </a:solidFill>
                <a:sym typeface="Symbol" panose="05050102010706020507" pitchFamily="18" charset="2"/>
              </a:rPr>
              <a:t>、</a:t>
            </a:r>
            <a:r>
              <a:rPr kumimoji="1" lang="zh-CN" altLang="en-US" sz="2400" b="1">
                <a:solidFill>
                  <a:schemeClr val="bg1"/>
                </a:solidFill>
                <a:sym typeface="Symbol" panose="05050102010706020507" pitchFamily="18" charset="2"/>
              </a:rPr>
              <a:t></a:t>
            </a:r>
            <a:r>
              <a:rPr kumimoji="1" lang="en-US" altLang="zh-CN" sz="2400" b="1" baseline="-25000">
                <a:solidFill>
                  <a:schemeClr val="bg1"/>
                </a:solidFill>
                <a:sym typeface="Symbol" panose="05050102010706020507" pitchFamily="18" charset="2"/>
              </a:rPr>
              <a:t>d</a:t>
            </a:r>
            <a:r>
              <a:rPr lang="en-US" altLang="zh-CN" sz="2400" b="1">
                <a:solidFill>
                  <a:schemeClr val="bg1"/>
                </a:solidFill>
                <a:sym typeface="Symbol" panose="05050102010706020507" pitchFamily="18" charset="2"/>
              </a:rPr>
              <a:t> </a:t>
            </a:r>
            <a:endParaRPr lang="en-US" altLang="zh-CN" sz="2400" b="1">
              <a:solidFill>
                <a:schemeClr val="bg1"/>
              </a:solidFill>
              <a:sym typeface="Symbol" panose="05050102010706020507" pitchFamily="18" charset="2"/>
            </a:endParaRPr>
          </a:p>
        </p:txBody>
      </p:sp>
      <p:sp>
        <p:nvSpPr>
          <p:cNvPr id="28" name="Rectangle 6"/>
          <p:cNvSpPr>
            <a:spLocks noChangeArrowheads="1"/>
          </p:cNvSpPr>
          <p:nvPr/>
        </p:nvSpPr>
        <p:spPr bwMode="auto">
          <a:xfrm>
            <a:off x="0" y="-4771"/>
            <a:ext cx="480060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§5.5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饱和黏性土的抗剪强度</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093"/>
                                        </p:tgtEl>
                                        <p:attrNameLst>
                                          <p:attrName>style.visibility</p:attrName>
                                        </p:attrNameLst>
                                      </p:cBhvr>
                                      <p:to>
                                        <p:strVal val="visible"/>
                                      </p:to>
                                    </p:set>
                                    <p:animEffect transition="in" filter="dissolve">
                                      <p:cBhvr>
                                        <p:cTn id="7" dur="500"/>
                                        <p:tgtEl>
                                          <p:spTgt spid="890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9112"/>
                                        </p:tgtEl>
                                        <p:attrNameLst>
                                          <p:attrName>style.visibility</p:attrName>
                                        </p:attrNameLst>
                                      </p:cBhvr>
                                      <p:to>
                                        <p:strVal val="visible"/>
                                      </p:to>
                                    </p:set>
                                    <p:animEffect transition="in" filter="blinds(horizontal)">
                                      <p:cBhvr>
                                        <p:cTn id="22" dur="500"/>
                                        <p:tgtEl>
                                          <p:spTgt spid="891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2882"/>
                                        </p:tgtEl>
                                        <p:attrNameLst>
                                          <p:attrName>style.visibility</p:attrName>
                                        </p:attrNameLst>
                                      </p:cBhvr>
                                      <p:to>
                                        <p:strVal val="visible"/>
                                      </p:to>
                                    </p:set>
                                    <p:animEffect transition="in" filter="wipe(left)">
                                      <p:cBhvr>
                                        <p:cTn id="27" dur="500"/>
                                        <p:tgtEl>
                                          <p:spTgt spid="122882"/>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22886"/>
                                        </p:tgtEl>
                                        <p:attrNameLst>
                                          <p:attrName>style.visibility</p:attrName>
                                        </p:attrNameLst>
                                      </p:cBhvr>
                                      <p:to>
                                        <p:strVal val="visible"/>
                                      </p:to>
                                    </p:set>
                                    <p:animEffect transition="in" filter="slide(fromLeft)">
                                      <p:cBhvr>
                                        <p:cTn id="32" dur="500"/>
                                        <p:tgtEl>
                                          <p:spTgt spid="122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animBg="1"/>
      <p:bldP spid="89112" grpId="0" autoUpdateAnimBg="0"/>
      <p:bldP spid="122882" grpId="0" autoUpdateAnimBg="0"/>
      <p:bldP spid="122886"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3" name="Text Box 1045"/>
          <p:cNvSpPr txBox="1">
            <a:spLocks noChangeArrowheads="1"/>
          </p:cNvSpPr>
          <p:nvPr/>
        </p:nvSpPr>
        <p:spPr bwMode="auto">
          <a:xfrm>
            <a:off x="539552" y="3198466"/>
            <a:ext cx="8135938" cy="132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kumimoji="1" lang="zh-CN" altLang="en-US" sz="2000" b="1" dirty="0">
                <a:solidFill>
                  <a:srgbClr val="009999"/>
                </a:solidFill>
                <a:latin typeface="幼圆" panose="02010509060101010101" pitchFamily="49" charset="-122"/>
                <a:ea typeface="幼圆" panose="02010509060101010101" pitchFamily="49" charset="-122"/>
              </a:rPr>
              <a:t>在整个排水剪试验过程中， </a:t>
            </a:r>
            <a:r>
              <a:rPr kumimoji="1" lang="en-US" altLang="zh-CN" sz="2000" b="1" i="1" dirty="0" err="1">
                <a:solidFill>
                  <a:srgbClr val="009999"/>
                </a:solidFill>
                <a:latin typeface="幼圆" panose="02010509060101010101" pitchFamily="49" charset="-122"/>
                <a:ea typeface="幼圆" panose="02010509060101010101" pitchFamily="49" charset="-122"/>
              </a:rPr>
              <a:t>u</a:t>
            </a:r>
            <a:r>
              <a:rPr kumimoji="1" lang="en-US" altLang="zh-CN" sz="2000" b="1" i="1" baseline="-30000" dirty="0" err="1">
                <a:solidFill>
                  <a:srgbClr val="009999"/>
                </a:solidFill>
                <a:latin typeface="幼圆" panose="02010509060101010101" pitchFamily="49" charset="-122"/>
                <a:ea typeface="幼圆" panose="02010509060101010101" pitchFamily="49" charset="-122"/>
              </a:rPr>
              <a:t>f</a:t>
            </a:r>
            <a:r>
              <a:rPr kumimoji="1" lang="zh-CN" altLang="en-US" sz="2000" b="1" i="1" dirty="0">
                <a:solidFill>
                  <a:srgbClr val="009999"/>
                </a:solidFill>
                <a:latin typeface="幼圆" panose="02010509060101010101" pitchFamily="49" charset="-122"/>
                <a:ea typeface="幼圆" panose="02010509060101010101" pitchFamily="49" charset="-122"/>
              </a:rPr>
              <a:t> </a:t>
            </a:r>
            <a:r>
              <a:rPr kumimoji="1" lang="zh-CN" altLang="en-US" sz="2000" b="1" dirty="0">
                <a:solidFill>
                  <a:srgbClr val="009999"/>
                </a:solidFill>
                <a:latin typeface="幼圆" panose="02010509060101010101" pitchFamily="49" charset="-122"/>
                <a:ea typeface="幼圆" panose="02010509060101010101" pitchFamily="49" charset="-122"/>
              </a:rPr>
              <a:t>＝0，总应力全部转化为有效应力，所以总应力圆即是有效应力圆，总应力强度线即是有效应力强度线。强度指标为</a:t>
            </a:r>
            <a:r>
              <a:rPr kumimoji="1" lang="en-US" altLang="zh-CN" sz="2000" b="1" i="1" dirty="0">
                <a:solidFill>
                  <a:srgbClr val="009999"/>
                </a:solidFill>
                <a:latin typeface="幼圆" panose="02010509060101010101" pitchFamily="49" charset="-122"/>
                <a:ea typeface="幼圆" panose="02010509060101010101" pitchFamily="49" charset="-122"/>
              </a:rPr>
              <a:t>c</a:t>
            </a:r>
            <a:r>
              <a:rPr kumimoji="1" lang="en-US" altLang="zh-CN" sz="2000" b="1" i="1" baseline="-30000" dirty="0">
                <a:solidFill>
                  <a:srgbClr val="009999"/>
                </a:solidFill>
                <a:latin typeface="幼圆" panose="02010509060101010101" pitchFamily="49" charset="-122"/>
                <a:ea typeface="幼圆" panose="02010509060101010101" pitchFamily="49" charset="-122"/>
              </a:rPr>
              <a:t>d</a:t>
            </a:r>
            <a:r>
              <a:rPr kumimoji="1" lang="en-US" altLang="zh-CN" sz="2000" b="1" dirty="0">
                <a:solidFill>
                  <a:srgbClr val="009999"/>
                </a:solidFill>
                <a:latin typeface="幼圆" panose="02010509060101010101" pitchFamily="49" charset="-122"/>
                <a:ea typeface="幼圆" panose="02010509060101010101" pitchFamily="49" charset="-122"/>
              </a:rPr>
              <a:t>、</a:t>
            </a:r>
            <a:r>
              <a:rPr kumimoji="1" lang="en-US" altLang="zh-CN" sz="2000" b="1" i="1" dirty="0">
                <a:solidFill>
                  <a:srgbClr val="009999"/>
                </a:solidFill>
                <a:latin typeface="幼圆" panose="02010509060101010101" pitchFamily="49" charset="-122"/>
                <a:ea typeface="幼圆" panose="02010509060101010101" pitchFamily="49" charset="-122"/>
                <a:sym typeface="Symbol" panose="05050102010706020507" pitchFamily="18" charset="2"/>
              </a:rPr>
              <a:t></a:t>
            </a:r>
            <a:r>
              <a:rPr kumimoji="1" lang="en-US" altLang="zh-CN" sz="2000" b="1" i="1" baseline="-30000" dirty="0">
                <a:solidFill>
                  <a:srgbClr val="009999"/>
                </a:solidFill>
                <a:latin typeface="幼圆" panose="02010509060101010101" pitchFamily="49" charset="-122"/>
                <a:ea typeface="幼圆" panose="02010509060101010101" pitchFamily="49" charset="-122"/>
              </a:rPr>
              <a:t>d</a:t>
            </a:r>
            <a:endParaRPr kumimoji="1" lang="zh-CN" altLang="en-US" sz="2000" b="1" i="1" baseline="-30000" dirty="0">
              <a:solidFill>
                <a:srgbClr val="009999"/>
              </a:solidFill>
              <a:latin typeface="幼圆" panose="02010509060101010101" pitchFamily="49" charset="-122"/>
              <a:ea typeface="幼圆" panose="02010509060101010101" pitchFamily="49" charset="-122"/>
            </a:endParaRPr>
          </a:p>
        </p:txBody>
      </p:sp>
      <p:sp>
        <p:nvSpPr>
          <p:cNvPr id="90156" name="Text Box 1068"/>
          <p:cNvSpPr txBox="1">
            <a:spLocks noChangeArrowheads="1"/>
          </p:cNvSpPr>
          <p:nvPr/>
        </p:nvSpPr>
        <p:spPr bwMode="auto">
          <a:xfrm>
            <a:off x="395536" y="4684515"/>
            <a:ext cx="990600" cy="369332"/>
          </a:xfrm>
          <a:prstGeom prst="rect">
            <a:avLst/>
          </a:prstGeom>
          <a:noFill/>
          <a:ln w="9525">
            <a:solidFill>
              <a:srgbClr val="FF0000"/>
            </a:solidFill>
            <a:miter lim="800000"/>
            <a:tailEnd type="none" w="sm" len="lg"/>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dirty="0">
                <a:solidFill>
                  <a:srgbClr val="FE101B"/>
                </a:solidFill>
                <a:latin typeface="楷体_GB2312" pitchFamily="49" charset="-122"/>
                <a:ea typeface="楷体_GB2312" pitchFamily="49" charset="-122"/>
              </a:rPr>
              <a:t>总结:</a:t>
            </a:r>
            <a:endParaRPr kumimoji="1" lang="zh-CN" altLang="en-US" sz="2400" b="1" dirty="0">
              <a:solidFill>
                <a:srgbClr val="FE101B"/>
              </a:solidFill>
              <a:latin typeface="楷体_GB2312" pitchFamily="49" charset="-122"/>
              <a:ea typeface="楷体_GB2312" pitchFamily="49" charset="-122"/>
            </a:endParaRPr>
          </a:p>
        </p:txBody>
      </p:sp>
      <p:sp>
        <p:nvSpPr>
          <p:cNvPr id="90161" name="Text Box 1073"/>
          <p:cNvSpPr txBox="1">
            <a:spLocks noChangeArrowheads="1"/>
          </p:cNvSpPr>
          <p:nvPr/>
        </p:nvSpPr>
        <p:spPr bwMode="auto">
          <a:xfrm>
            <a:off x="527794" y="5217162"/>
            <a:ext cx="8147695" cy="138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kumimoji="1" lang="zh-CN" altLang="en-US" sz="2000" b="1" dirty="0">
                <a:solidFill>
                  <a:srgbClr val="008000"/>
                </a:solidFill>
                <a:latin typeface="Times New Roman" panose="02020603050405020304" pitchFamily="18" charset="0"/>
                <a:ea typeface="+mn-ea"/>
                <a:cs typeface="Times New Roman" panose="02020603050405020304" pitchFamily="18" charset="0"/>
              </a:rPr>
              <a:t>（1）对于同一种土，在不同的排水条件下进行试验，总应力强度指标会有较大的</a:t>
            </a:r>
            <a:r>
              <a:rPr kumimoji="1" lang="zh-CN" altLang="en-US" sz="2000" b="1" dirty="0" smtClean="0">
                <a:solidFill>
                  <a:srgbClr val="008000"/>
                </a:solidFill>
                <a:latin typeface="Times New Roman" panose="02020603050405020304" pitchFamily="18" charset="0"/>
                <a:ea typeface="+mn-ea"/>
                <a:cs typeface="Times New Roman" panose="02020603050405020304" pitchFamily="18" charset="0"/>
              </a:rPr>
              <a:t>不同</a:t>
            </a:r>
            <a:endParaRPr kumimoji="1" lang="en-US" altLang="zh-CN" sz="2000" b="1" dirty="0" smtClean="0">
              <a:solidFill>
                <a:srgbClr val="008000"/>
              </a:solidFill>
              <a:latin typeface="Times New Roman" panose="02020603050405020304" pitchFamily="18" charset="0"/>
              <a:ea typeface="+mn-ea"/>
              <a:cs typeface="Times New Roman" panose="02020603050405020304" pitchFamily="18" charset="0"/>
            </a:endParaRPr>
          </a:p>
          <a:p>
            <a:pPr algn="just" eaLnBrk="1" hangingPunct="1">
              <a:lnSpc>
                <a:spcPct val="150000"/>
              </a:lnSpc>
            </a:pPr>
            <a:r>
              <a:rPr kumimoji="1" lang="zh-CN" altLang="en-US" sz="2000" b="1" dirty="0">
                <a:solidFill>
                  <a:srgbClr val="008000"/>
                </a:solidFill>
                <a:latin typeface="Times New Roman" panose="02020603050405020304" pitchFamily="18" charset="0"/>
                <a:ea typeface="+mn-ea"/>
                <a:cs typeface="Times New Roman" panose="02020603050405020304" pitchFamily="18" charset="0"/>
              </a:rPr>
              <a:t>（2）</a:t>
            </a:r>
            <a:r>
              <a:rPr lang="en-US" altLang="zh-CN" sz="2000" i="1" dirty="0">
                <a:latin typeface="Times New Roman" panose="02020603050405020304" pitchFamily="18" charset="0"/>
                <a:ea typeface="+mn-ea"/>
                <a:cs typeface="Times New Roman" panose="02020603050405020304" pitchFamily="18" charset="0"/>
              </a:rPr>
              <a:t>c</a:t>
            </a:r>
            <a:r>
              <a:rPr lang="en-US" altLang="zh-CN" sz="2000" baseline="-25000" dirty="0">
                <a:latin typeface="Times New Roman" panose="02020603050405020304" pitchFamily="18" charset="0"/>
                <a:ea typeface="+mn-ea"/>
                <a:cs typeface="Times New Roman" panose="02020603050405020304" pitchFamily="18" charset="0"/>
              </a:rPr>
              <a:t>d</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 </a:t>
            </a:r>
            <a:r>
              <a:rPr kumimoji="1" lang="zh-CN" altLang="en-US" sz="2000" b="1" i="1" dirty="0">
                <a:solidFill>
                  <a:srgbClr val="009999"/>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en-US" altLang="zh-CN" sz="2000" b="1" i="1" baseline="-25000" dirty="0">
                <a:solidFill>
                  <a:srgbClr val="009999"/>
                </a:solidFill>
                <a:latin typeface="Times New Roman" panose="02020603050405020304" pitchFamily="18" charset="0"/>
                <a:ea typeface="+mn-ea"/>
                <a:cs typeface="Times New Roman" panose="02020603050405020304" pitchFamily="18" charset="0"/>
              </a:rPr>
              <a:t>d</a:t>
            </a:r>
            <a:r>
              <a:rPr lang="zh-CN" altLang="en-US" sz="2000" dirty="0">
                <a:latin typeface="Times New Roman" panose="02020603050405020304" pitchFamily="18" charset="0"/>
                <a:ea typeface="+mn-ea"/>
                <a:cs typeface="Times New Roman" panose="02020603050405020304" pitchFamily="18" charset="0"/>
              </a:rPr>
              <a:t> 略高于</a:t>
            </a:r>
            <a:r>
              <a:rPr lang="en-US" altLang="zh-CN" sz="2000" dirty="0">
                <a:latin typeface="Times New Roman" panose="02020603050405020304" pitchFamily="18" charset="0"/>
                <a:ea typeface="+mn-ea"/>
                <a:cs typeface="Times New Roman" panose="02020603050405020304" pitchFamily="18" charset="0"/>
              </a:rPr>
              <a:t>c’ </a:t>
            </a:r>
            <a:r>
              <a:rPr kumimoji="1" lang="en-US" altLang="zh-CN" sz="2000" b="1" i="1" dirty="0">
                <a:solidFill>
                  <a:srgbClr val="009999"/>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kumimoji="1" lang="zh-CN" altLang="en-US" sz="2000" b="1" dirty="0">
                <a:solidFill>
                  <a:srgbClr val="009999"/>
                </a:solidFill>
                <a:latin typeface="Times New Roman" panose="02020603050405020304" pitchFamily="18" charset="0"/>
                <a:ea typeface="+mn-ea"/>
                <a:cs typeface="Times New Roman" panose="02020603050405020304" pitchFamily="18" charset="0"/>
                <a:sym typeface="Symbol" panose="05050102010706020507" pitchFamily="18" charset="2"/>
              </a:rPr>
              <a:t>（工程实践中一般认为二者相等）</a:t>
            </a:r>
            <a:r>
              <a:rPr lang="zh-CN" altLang="en-US" sz="2000" dirty="0">
                <a:latin typeface="Times New Roman" panose="02020603050405020304" pitchFamily="18" charset="0"/>
                <a:ea typeface="+mn-ea"/>
                <a:cs typeface="Times New Roman" panose="02020603050405020304" pitchFamily="18" charset="0"/>
              </a:rPr>
              <a:t> </a:t>
            </a:r>
            <a:endParaRPr lang="zh-CN" altLang="en-US" sz="2000" dirty="0">
              <a:latin typeface="Times New Roman" panose="02020603050405020304" pitchFamily="18" charset="0"/>
              <a:ea typeface="+mn-ea"/>
              <a:cs typeface="Times New Roman" panose="02020603050405020304" pitchFamily="18" charset="0"/>
            </a:endParaRPr>
          </a:p>
        </p:txBody>
      </p:sp>
      <p:pic>
        <p:nvPicPr>
          <p:cNvPr id="90163" name="Picture 1075"/>
          <p:cNvPicPr>
            <a:picLocks noGrp="1" noChangeAspect="1" noChangeArrowheads="1"/>
          </p:cNvPicPr>
          <p:nvPr>
            <p:ph/>
          </p:nvPr>
        </p:nvPicPr>
        <p:blipFill>
          <a:blip r:embed="rId1">
            <a:extLst>
              <a:ext uri="{28A0092B-C50C-407E-A947-70E740481C1C}">
                <a14:useLocalDpi xmlns:a14="http://schemas.microsoft.com/office/drawing/2010/main" val="0"/>
              </a:ext>
            </a:extLst>
          </a:blip>
          <a:srcRect/>
          <a:stretch>
            <a:fillRect/>
          </a:stretch>
        </p:blipFill>
        <p:spPr>
          <a:xfrm>
            <a:off x="4427984" y="77937"/>
            <a:ext cx="4716016" cy="2719592"/>
          </a:xfrm>
          <a:noFill/>
        </p:spPr>
      </p:pic>
      <p:sp>
        <p:nvSpPr>
          <p:cNvPr id="81927" name="Line 1077"/>
          <p:cNvSpPr>
            <a:spLocks noChangeShapeType="1"/>
          </p:cNvSpPr>
          <p:nvPr/>
        </p:nvSpPr>
        <p:spPr bwMode="auto">
          <a:xfrm flipV="1">
            <a:off x="4284663" y="404813"/>
            <a:ext cx="2447925" cy="2303462"/>
          </a:xfrm>
          <a:prstGeom prst="line">
            <a:avLst/>
          </a:prstGeom>
          <a:noFill/>
          <a:ln w="63500">
            <a:solidFill>
              <a:schemeClr val="tx1"/>
            </a:solidFill>
            <a:prstDash val="sysDot"/>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81928" name="Text Box 1078"/>
          <p:cNvSpPr txBox="1">
            <a:spLocks noChangeArrowheads="1"/>
          </p:cNvSpPr>
          <p:nvPr/>
        </p:nvSpPr>
        <p:spPr bwMode="auto">
          <a:xfrm>
            <a:off x="315175" y="1100812"/>
            <a:ext cx="3310522" cy="400110"/>
          </a:xfrm>
          <a:prstGeom prst="rect">
            <a:avLst/>
          </a:prstGeom>
          <a:noFill/>
          <a:ln w="25400">
            <a:solidFill>
              <a:srgbClr val="FF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正常固结土：通过原点，</a:t>
            </a:r>
            <a:r>
              <a:rPr kumimoji="1" lang="en-US" altLang="zh-CN" sz="2000" b="1" i="1" dirty="0">
                <a:solidFill>
                  <a:srgbClr val="009999"/>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r>
              <a:rPr kumimoji="1" lang="en-US" altLang="zh-CN" sz="2000" b="1" i="1" baseline="-25000" dirty="0">
                <a:solidFill>
                  <a:srgbClr val="009999"/>
                </a:solidFill>
                <a:latin typeface="Times New Roman" panose="02020603050405020304" pitchFamily="18" charset="0"/>
                <a:ea typeface="黑体" panose="02010609060101010101" pitchFamily="49" charset="-122"/>
                <a:cs typeface="Times New Roman" panose="02020603050405020304" pitchFamily="18" charset="0"/>
              </a:rPr>
              <a:t>d</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1929" name="Text Box 1079"/>
          <p:cNvSpPr txBox="1">
            <a:spLocks noChangeArrowheads="1"/>
          </p:cNvSpPr>
          <p:nvPr/>
        </p:nvSpPr>
        <p:spPr bwMode="auto">
          <a:xfrm>
            <a:off x="280988" y="1928019"/>
            <a:ext cx="3573414" cy="400110"/>
          </a:xfrm>
          <a:prstGeom prst="rect">
            <a:avLst/>
          </a:prstGeom>
          <a:noFill/>
          <a:ln w="25400">
            <a:solidFill>
              <a:srgbClr val="FF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超固结土：不通过原点，</a:t>
            </a:r>
            <a:r>
              <a:rPr lang="en-US" altLang="zh-CN" sz="2000" i="1" dirty="0">
                <a:latin typeface="Times New Roman" panose="02020603050405020304" pitchFamily="18" charset="0"/>
                <a:ea typeface="黑体" panose="02010609060101010101" pitchFamily="49" charset="-122"/>
                <a:cs typeface="Times New Roman" panose="02020603050405020304" pitchFamily="18" charset="0"/>
              </a:rPr>
              <a:t>c</a:t>
            </a:r>
            <a:r>
              <a:rPr lang="en-US" altLang="zh-CN" sz="2000" baseline="-25000" dirty="0">
                <a:latin typeface="Times New Roman" panose="02020603050405020304" pitchFamily="18" charset="0"/>
                <a:ea typeface="黑体" panose="02010609060101010101" pitchFamily="49" charset="-122"/>
                <a:cs typeface="Times New Roman" panose="02020603050405020304" pitchFamily="18" charset="0"/>
              </a:rPr>
              <a:t>d</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 </a:t>
            </a:r>
            <a:r>
              <a:rPr kumimoji="1" lang="en-US" altLang="zh-CN" sz="2000" b="1" i="1" dirty="0">
                <a:solidFill>
                  <a:srgbClr val="009999"/>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r>
              <a:rPr kumimoji="1" lang="en-US" altLang="zh-CN" sz="2000" b="1" i="1" baseline="-25000" dirty="0">
                <a:solidFill>
                  <a:srgbClr val="009999"/>
                </a:solidFill>
                <a:latin typeface="Times New Roman" panose="02020603050405020304" pitchFamily="18" charset="0"/>
                <a:ea typeface="黑体" panose="02010609060101010101" pitchFamily="49" charset="-122"/>
                <a:cs typeface="Times New Roman" panose="02020603050405020304" pitchFamily="18" charset="0"/>
              </a:rPr>
              <a:t>d</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Rectangle 6"/>
          <p:cNvSpPr>
            <a:spLocks noChangeArrowheads="1"/>
          </p:cNvSpPr>
          <p:nvPr/>
        </p:nvSpPr>
        <p:spPr bwMode="auto">
          <a:xfrm>
            <a:off x="0" y="-4771"/>
            <a:ext cx="457200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§5.5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饱和黏性土的抗剪强度</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0133"/>
                                        </p:tgtEl>
                                        <p:attrNameLst>
                                          <p:attrName>style.visibility</p:attrName>
                                        </p:attrNameLst>
                                      </p:cBhvr>
                                      <p:to>
                                        <p:strVal val="visible"/>
                                      </p:to>
                                    </p:set>
                                    <p:animEffect transition="in" filter="blinds(horizontal)">
                                      <p:cBhvr>
                                        <p:cTn id="7" dur="500"/>
                                        <p:tgtEl>
                                          <p:spTgt spid="901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0156"/>
                                        </p:tgtEl>
                                        <p:attrNameLst>
                                          <p:attrName>style.visibility</p:attrName>
                                        </p:attrNameLst>
                                      </p:cBhvr>
                                      <p:to>
                                        <p:strVal val="visible"/>
                                      </p:to>
                                    </p:set>
                                    <p:animEffect transition="in" filter="blinds(horizontal)">
                                      <p:cBhvr>
                                        <p:cTn id="12" dur="500"/>
                                        <p:tgtEl>
                                          <p:spTgt spid="901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0161"/>
                                        </p:tgtEl>
                                        <p:attrNameLst>
                                          <p:attrName>style.visibility</p:attrName>
                                        </p:attrNameLst>
                                      </p:cBhvr>
                                      <p:to>
                                        <p:strVal val="visible"/>
                                      </p:to>
                                    </p:set>
                                    <p:animEffect transition="in" filter="blinds(horizontal)">
                                      <p:cBhvr>
                                        <p:cTn id="17" dur="500"/>
                                        <p:tgtEl>
                                          <p:spTgt spid="9016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90163"/>
                                        </p:tgtEl>
                                        <p:attrNameLst>
                                          <p:attrName>style.visibility</p:attrName>
                                        </p:attrNameLst>
                                      </p:cBhvr>
                                      <p:to>
                                        <p:strVal val="visible"/>
                                      </p:to>
                                    </p:set>
                                    <p:anim calcmode="lin" valueType="num">
                                      <p:cBhvr additive="base">
                                        <p:cTn id="22" dur="500" fill="hold"/>
                                        <p:tgtEl>
                                          <p:spTgt spid="90163"/>
                                        </p:tgtEl>
                                        <p:attrNameLst>
                                          <p:attrName>ppt_x</p:attrName>
                                        </p:attrNameLst>
                                      </p:cBhvr>
                                      <p:tavLst>
                                        <p:tav tm="0">
                                          <p:val>
                                            <p:strVal val="0-#ppt_w/2"/>
                                          </p:val>
                                        </p:tav>
                                        <p:tav tm="100000">
                                          <p:val>
                                            <p:strVal val="#ppt_x"/>
                                          </p:val>
                                        </p:tav>
                                      </p:tavLst>
                                    </p:anim>
                                    <p:anim calcmode="lin" valueType="num">
                                      <p:cBhvr additive="base">
                                        <p:cTn id="23" dur="500" fill="hold"/>
                                        <p:tgtEl>
                                          <p:spTgt spid="90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33" grpId="0" autoUpdateAnimBg="0"/>
      <p:bldP spid="90156" grpId="0" animBg="1" autoUpdateAnimBg="0"/>
      <p:bldP spid="90161"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257175" y="2682875"/>
            <a:ext cx="5724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000" b="1" dirty="0">
                <a:solidFill>
                  <a:srgbClr val="009900"/>
                </a:solidFill>
                <a:latin typeface="Times New Roman" panose="02020603050405020304" pitchFamily="18" charset="0"/>
                <a:ea typeface="黑体" panose="02010609060101010101" pitchFamily="49" charset="-122"/>
                <a:cs typeface="Times New Roman" panose="02020603050405020304" pitchFamily="18" charset="0"/>
              </a:rPr>
              <a:t>2</a:t>
            </a:r>
            <a:r>
              <a:rPr kumimoji="1" lang="zh-CN" altLang="en-US" sz="2000" b="1" dirty="0">
                <a:solidFill>
                  <a:srgbClr val="009900"/>
                </a:solidFill>
                <a:latin typeface="Times New Roman" panose="02020603050405020304" pitchFamily="18" charset="0"/>
                <a:ea typeface="黑体" panose="02010609060101010101" pitchFamily="49" charset="-122"/>
                <a:cs typeface="Times New Roman" panose="02020603050405020304" pitchFamily="18" charset="0"/>
              </a:rPr>
              <a:t>、实验室的正常</a:t>
            </a:r>
            <a:r>
              <a:rPr kumimoji="1" lang="zh-CN" altLang="en-US" sz="2000" b="1" dirty="0" smtClean="0">
                <a:solidFill>
                  <a:srgbClr val="009900"/>
                </a:solidFill>
                <a:latin typeface="Times New Roman" panose="02020603050405020304" pitchFamily="18" charset="0"/>
                <a:ea typeface="黑体" panose="02010609060101010101" pitchFamily="49" charset="-122"/>
                <a:cs typeface="Times New Roman" panose="02020603050405020304" pitchFamily="18" charset="0"/>
              </a:rPr>
              <a:t>固结黏土</a:t>
            </a:r>
            <a:r>
              <a:rPr kumimoji="1" lang="zh-CN" altLang="en-US" sz="2000" b="1" dirty="0">
                <a:solidFill>
                  <a:srgbClr val="009900"/>
                </a:solidFill>
                <a:latin typeface="Times New Roman" panose="02020603050405020304" pitchFamily="18" charset="0"/>
                <a:ea typeface="黑体" panose="02010609060101010101" pitchFamily="49" charset="-122"/>
                <a:cs typeface="Times New Roman" panose="02020603050405020304" pitchFamily="18" charset="0"/>
              </a:rPr>
              <a:t>：</a:t>
            </a:r>
            <a:endParaRPr kumimoji="1" lang="zh-CN" altLang="en-US" sz="2000" b="1" dirty="0">
              <a:solidFill>
                <a:srgbClr val="009900"/>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r>
              <a:rPr kumimoji="1" lang="zh-CN" altLang="en-US"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rPr>
              <a:t>有效固结压力</a:t>
            </a:r>
            <a:r>
              <a:rPr kumimoji="1" lang="en-US" altLang="en-US"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r>
              <a:rPr kumimoji="1" lang="en-US" altLang="zh-CN" sz="2000" b="1" baseline="-25000"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c</a:t>
            </a:r>
            <a:r>
              <a:rPr kumimoji="1" lang="en-US" altLang="zh-CN"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 </a:t>
            </a:r>
            <a:r>
              <a:rPr kumimoji="1" lang="zh-CN" altLang="en-US"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等于前期固结压力</a:t>
            </a:r>
            <a:r>
              <a:rPr kumimoji="1" lang="en-US" altLang="zh-CN" sz="2000" b="1" baseline="-25000"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rPr>
              <a:t>p</a:t>
            </a:r>
            <a:r>
              <a:rPr kumimoji="1" lang="zh-CN" altLang="en-US"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endParaRPr kumimoji="1" lang="zh-CN" altLang="en-US"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endParaRPr>
          </a:p>
        </p:txBody>
      </p:sp>
      <p:sp>
        <p:nvSpPr>
          <p:cNvPr id="111619" name="Rectangle 3"/>
          <p:cNvSpPr>
            <a:spLocks noChangeArrowheads="1"/>
          </p:cNvSpPr>
          <p:nvPr/>
        </p:nvSpPr>
        <p:spPr bwMode="auto">
          <a:xfrm>
            <a:off x="257175" y="1551325"/>
            <a:ext cx="67389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000" b="1" dirty="0">
                <a:solidFill>
                  <a:srgbClr val="009900"/>
                </a:solidFill>
                <a:latin typeface="Times New Roman" panose="02020603050405020304" pitchFamily="18" charset="0"/>
                <a:ea typeface="黑体" panose="02010609060101010101" pitchFamily="49" charset="-122"/>
                <a:cs typeface="Times New Roman" panose="02020603050405020304" pitchFamily="18" charset="0"/>
              </a:rPr>
              <a:t>1</a:t>
            </a:r>
            <a:r>
              <a:rPr kumimoji="1" lang="zh-CN" altLang="en-US" sz="2000" b="1" dirty="0">
                <a:solidFill>
                  <a:srgbClr val="009900"/>
                </a:solidFill>
                <a:latin typeface="Times New Roman" panose="02020603050405020304" pitchFamily="18" charset="0"/>
                <a:ea typeface="黑体" panose="02010609060101010101" pitchFamily="49" charset="-122"/>
                <a:cs typeface="Times New Roman" panose="02020603050405020304" pitchFamily="18" charset="0"/>
              </a:rPr>
              <a:t>、地基中的正常</a:t>
            </a:r>
            <a:r>
              <a:rPr kumimoji="1" lang="zh-CN" altLang="en-US" sz="2000" b="1" dirty="0" smtClean="0">
                <a:solidFill>
                  <a:srgbClr val="009900"/>
                </a:solidFill>
                <a:latin typeface="Times New Roman" panose="02020603050405020304" pitchFamily="18" charset="0"/>
                <a:ea typeface="黑体" panose="02010609060101010101" pitchFamily="49" charset="-122"/>
                <a:cs typeface="Times New Roman" panose="02020603050405020304" pitchFamily="18" charset="0"/>
              </a:rPr>
              <a:t>固结黏土： </a:t>
            </a:r>
            <a:r>
              <a:rPr kumimoji="1" lang="en-US" altLang="en-US" sz="2000" b="1" dirty="0" smtClean="0">
                <a:solidFill>
                  <a:srgbClr val="0000CC"/>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r>
              <a:rPr kumimoji="1" lang="en-US" altLang="en-US"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 </a:t>
            </a:r>
            <a:r>
              <a:rPr kumimoji="1" lang="en-US" altLang="zh-CN"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z   </a:t>
            </a:r>
            <a:r>
              <a:rPr kumimoji="1" lang="en-US" altLang="zh-CN" sz="2000" b="1" baseline="-25000"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rPr>
              <a:t>p</a:t>
            </a:r>
            <a:endParaRPr kumimoji="1" lang="en-US" altLang="zh-CN" sz="2000" b="1" baseline="-25000"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r>
              <a:rPr kumimoji="1" lang="zh-CN" altLang="en-US"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rPr>
              <a:t>取回室内做试验：由于此时试样的自重应力</a:t>
            </a:r>
            <a:r>
              <a:rPr kumimoji="1" lang="en-US" altLang="en-US"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r>
              <a:rPr kumimoji="1" lang="en-US" altLang="zh-CN" sz="2000" b="1" baseline="-25000"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c</a:t>
            </a:r>
            <a:r>
              <a:rPr kumimoji="1" lang="en-US" altLang="zh-CN"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  ’ z</a:t>
            </a:r>
            <a:r>
              <a:rPr kumimoji="1" lang="zh-CN" altLang="en-US"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r>
              <a:rPr kumimoji="1" lang="zh-CN" altLang="en-US"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rPr>
              <a:t>不再是正常固结土。</a:t>
            </a:r>
            <a:r>
              <a:rPr kumimoji="1" lang="zh-CN" altLang="en-US"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 </a:t>
            </a:r>
            <a:endParaRPr kumimoji="1" lang="zh-CN" altLang="en-US"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endParaRPr>
          </a:p>
        </p:txBody>
      </p:sp>
      <p:sp>
        <p:nvSpPr>
          <p:cNvPr id="111620" name="Rectangle 4"/>
          <p:cNvSpPr>
            <a:spLocks noChangeArrowheads="1"/>
          </p:cNvSpPr>
          <p:nvPr/>
        </p:nvSpPr>
        <p:spPr bwMode="auto">
          <a:xfrm>
            <a:off x="8393113" y="5476875"/>
            <a:ext cx="4302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3200" b="1">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endParaRPr kumimoji="1" lang="zh-CN" altLang="en-US" sz="3200" b="1">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endParaRPr>
          </a:p>
        </p:txBody>
      </p:sp>
      <p:sp>
        <p:nvSpPr>
          <p:cNvPr id="111621" name="Rectangle 5"/>
          <p:cNvSpPr>
            <a:spLocks noChangeArrowheads="1"/>
          </p:cNvSpPr>
          <p:nvPr/>
        </p:nvSpPr>
        <p:spPr bwMode="auto">
          <a:xfrm>
            <a:off x="5905500" y="4276725"/>
            <a:ext cx="3635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3200" b="1">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endParaRPr kumimoji="1" lang="zh-CN" altLang="en-US" sz="3200" b="1">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endParaRPr>
          </a:p>
        </p:txBody>
      </p:sp>
      <p:grpSp>
        <p:nvGrpSpPr>
          <p:cNvPr id="2" name="Group 6"/>
          <p:cNvGrpSpPr/>
          <p:nvPr/>
        </p:nvGrpSpPr>
        <p:grpSpPr bwMode="auto">
          <a:xfrm>
            <a:off x="5894388" y="4595812"/>
            <a:ext cx="2816225" cy="1411287"/>
            <a:chOff x="416" y="1209"/>
            <a:chExt cx="1942" cy="1200"/>
          </a:xfrm>
        </p:grpSpPr>
        <p:sp>
          <p:nvSpPr>
            <p:cNvPr id="82971" name="Line 7"/>
            <p:cNvSpPr>
              <a:spLocks noChangeShapeType="1"/>
            </p:cNvSpPr>
            <p:nvPr/>
          </p:nvSpPr>
          <p:spPr bwMode="auto">
            <a:xfrm>
              <a:off x="416" y="2408"/>
              <a:ext cx="1942" cy="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2972" name="Line 8"/>
            <p:cNvSpPr>
              <a:spLocks noChangeShapeType="1"/>
            </p:cNvSpPr>
            <p:nvPr/>
          </p:nvSpPr>
          <p:spPr bwMode="auto">
            <a:xfrm flipV="1">
              <a:off x="432" y="1209"/>
              <a:ext cx="0" cy="120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11625" name="Line 9"/>
          <p:cNvSpPr>
            <a:spLocks noChangeShapeType="1"/>
          </p:cNvSpPr>
          <p:nvPr/>
        </p:nvSpPr>
        <p:spPr bwMode="auto">
          <a:xfrm flipV="1">
            <a:off x="5973763" y="4710113"/>
            <a:ext cx="2557462" cy="1284287"/>
          </a:xfrm>
          <a:prstGeom prst="line">
            <a:avLst/>
          </a:prstGeom>
          <a:noFill/>
          <a:ln w="50800">
            <a:solidFill>
              <a:srgbClr val="FF00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1626" name="Rectangle 10"/>
          <p:cNvSpPr>
            <a:spLocks noChangeArrowheads="1"/>
          </p:cNvSpPr>
          <p:nvPr/>
        </p:nvSpPr>
        <p:spPr bwMode="auto">
          <a:xfrm>
            <a:off x="7369175" y="4429125"/>
            <a:ext cx="611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chemeClr val="tx2"/>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r>
              <a:rPr lang="en-US" altLang="zh-CN" sz="3200" b="1" baseline="-25000">
                <a:solidFill>
                  <a:schemeClr val="tx2"/>
                </a:solidFill>
                <a:latin typeface="Times New Roman" panose="02020603050405020304" pitchFamily="18" charset="0"/>
                <a:ea typeface="黑体" panose="02010609060101010101" pitchFamily="49" charset="-122"/>
                <a:cs typeface="Times New Roman" panose="02020603050405020304" pitchFamily="18" charset="0"/>
              </a:rPr>
              <a:t>f</a:t>
            </a:r>
            <a:r>
              <a:rPr kumimoji="1" lang="en-US" altLang="zh-CN" sz="3200">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endParaRPr lang="en-US" altLang="zh-CN" sz="3200" b="1" baseline="-2500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1627" name="AutoShape 11"/>
          <p:cNvSpPr>
            <a:spLocks noChangeArrowheads="1"/>
          </p:cNvSpPr>
          <p:nvPr/>
        </p:nvSpPr>
        <p:spPr bwMode="auto">
          <a:xfrm>
            <a:off x="5864225" y="5876925"/>
            <a:ext cx="179388" cy="209550"/>
          </a:xfrm>
          <a:prstGeom prst="star5">
            <a:avLst/>
          </a:prstGeom>
          <a:solidFill>
            <a:srgbClr val="FF0000"/>
          </a:solidFill>
          <a:ln w="38100" algn="ctr">
            <a:solidFill>
              <a:srgbClr val="0000FF"/>
            </a:solidFill>
            <a:miter lim="800000"/>
          </a:ln>
          <a:effectLst/>
        </p:spPr>
        <p:txBody>
          <a:bodyPr wrap="none" anchor="ctr"/>
          <a:lstStyle/>
          <a:p>
            <a:pPr algn="ctr" eaLnBrk="1" hangingPunct="1">
              <a:defRPr/>
            </a:pPr>
            <a:endParaRPr lang="ja-JP" alt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1628" name="AutoShape 12"/>
          <p:cNvSpPr>
            <a:spLocks noChangeArrowheads="1"/>
          </p:cNvSpPr>
          <p:nvPr/>
        </p:nvSpPr>
        <p:spPr bwMode="auto">
          <a:xfrm>
            <a:off x="6634163" y="5508625"/>
            <a:ext cx="179387" cy="209550"/>
          </a:xfrm>
          <a:prstGeom prst="star5">
            <a:avLst/>
          </a:prstGeom>
          <a:solidFill>
            <a:srgbClr val="FF0000"/>
          </a:solidFill>
          <a:ln w="38100" algn="ctr">
            <a:solidFill>
              <a:srgbClr val="0000FF"/>
            </a:solidFill>
            <a:miter lim="800000"/>
          </a:ln>
          <a:effectLst/>
        </p:spPr>
        <p:txBody>
          <a:bodyPr wrap="none" anchor="ctr"/>
          <a:lstStyle/>
          <a:p>
            <a:pPr algn="ctr" eaLnBrk="1" hangingPunct="1">
              <a:defRPr/>
            </a:pPr>
            <a:endParaRPr lang="ja-JP" alt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1629" name="AutoShape 13"/>
          <p:cNvSpPr>
            <a:spLocks noChangeArrowheads="1"/>
          </p:cNvSpPr>
          <p:nvPr/>
        </p:nvSpPr>
        <p:spPr bwMode="auto">
          <a:xfrm>
            <a:off x="7405688" y="5140325"/>
            <a:ext cx="179387" cy="209550"/>
          </a:xfrm>
          <a:prstGeom prst="star5">
            <a:avLst/>
          </a:prstGeom>
          <a:solidFill>
            <a:srgbClr val="FF0000"/>
          </a:solidFill>
          <a:ln w="38100" algn="ctr">
            <a:solidFill>
              <a:srgbClr val="0000FF"/>
            </a:solidFill>
            <a:miter lim="800000"/>
          </a:ln>
          <a:effectLst/>
        </p:spPr>
        <p:txBody>
          <a:bodyPr wrap="none" anchor="ctr"/>
          <a:lstStyle/>
          <a:p>
            <a:pPr algn="ctr" eaLnBrk="1" hangingPunct="1">
              <a:defRPr/>
            </a:pPr>
            <a:endParaRPr lang="ja-JP" alt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1630" name="AutoShape 14"/>
          <p:cNvSpPr>
            <a:spLocks noChangeArrowheads="1"/>
          </p:cNvSpPr>
          <p:nvPr/>
        </p:nvSpPr>
        <p:spPr bwMode="auto">
          <a:xfrm>
            <a:off x="8161338" y="4756150"/>
            <a:ext cx="179387" cy="209550"/>
          </a:xfrm>
          <a:prstGeom prst="star5">
            <a:avLst/>
          </a:prstGeom>
          <a:solidFill>
            <a:srgbClr val="FF0000"/>
          </a:solidFill>
          <a:ln w="38100" algn="ctr">
            <a:solidFill>
              <a:srgbClr val="0000FF"/>
            </a:solidFill>
            <a:miter lim="800000"/>
          </a:ln>
          <a:effectLst/>
        </p:spPr>
        <p:txBody>
          <a:bodyPr wrap="none" anchor="ctr"/>
          <a:lstStyle/>
          <a:p>
            <a:pPr algn="ctr" eaLnBrk="1" hangingPunct="1">
              <a:defRPr/>
            </a:pPr>
            <a:endParaRPr lang="ja-JP" alt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2957" name="Rectangle 16"/>
          <p:cNvSpPr>
            <a:spLocks noChangeArrowheads="1"/>
          </p:cNvSpPr>
          <p:nvPr/>
        </p:nvSpPr>
        <p:spPr bwMode="auto">
          <a:xfrm>
            <a:off x="662113" y="1135327"/>
            <a:ext cx="50227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a:solidFill>
                  <a:srgbClr val="C0000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如何理解正常</a:t>
            </a:r>
            <a:r>
              <a:rPr lang="zh-CN" altLang="en-US" sz="2000" b="1" dirty="0" smtClean="0">
                <a:solidFill>
                  <a:srgbClr val="C0000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固结黏土</a:t>
            </a:r>
            <a:r>
              <a:rPr lang="zh-CN" altLang="en-US" sz="2000" b="1" dirty="0">
                <a:solidFill>
                  <a:srgbClr val="C0000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试验曲线与强度包线</a:t>
            </a:r>
            <a:endParaRPr lang="zh-CN" altLang="en-US" sz="2000" b="1" dirty="0">
              <a:solidFill>
                <a:srgbClr val="C0000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2958" name="Rectangle 17"/>
          <p:cNvSpPr>
            <a:spLocks noChangeArrowheads="1"/>
          </p:cNvSpPr>
          <p:nvPr/>
        </p:nvSpPr>
        <p:spPr bwMode="auto">
          <a:xfrm>
            <a:off x="2595860" y="554415"/>
            <a:ext cx="4125739" cy="369332"/>
          </a:xfrm>
          <a:prstGeom prst="rect">
            <a:avLst/>
          </a:prstGeom>
          <a:solidFill>
            <a:schemeClr val="tx2">
              <a:lumMod val="20000"/>
              <a:lumOff val="80000"/>
            </a:schemeClr>
          </a:solidFill>
          <a:ln>
            <a:noFill/>
          </a:ln>
        </p:spPr>
        <p:txBody>
          <a:bodyPr wrap="squar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latin typeface="+mn-ea"/>
                <a:ea typeface="+mn-ea"/>
              </a:rPr>
              <a:t>正常</a:t>
            </a:r>
            <a:r>
              <a:rPr lang="zh-CN" altLang="en-US" sz="2400" b="1" dirty="0" smtClean="0">
                <a:latin typeface="+mn-ea"/>
                <a:ea typeface="+mn-ea"/>
              </a:rPr>
              <a:t>固结黏土</a:t>
            </a:r>
            <a:r>
              <a:rPr lang="zh-CN" altLang="en-US" sz="2400" b="1" dirty="0">
                <a:latin typeface="+mn-ea"/>
                <a:ea typeface="+mn-ea"/>
              </a:rPr>
              <a:t>的固结排水试验</a:t>
            </a:r>
            <a:endParaRPr lang="zh-CN" altLang="en-US" sz="2400" b="1" dirty="0">
              <a:latin typeface="+mn-ea"/>
              <a:ea typeface="+mn-ea"/>
            </a:endParaRPr>
          </a:p>
        </p:txBody>
      </p:sp>
      <p:sp>
        <p:nvSpPr>
          <p:cNvPr id="111636" name="AutoShape 20"/>
          <p:cNvSpPr>
            <a:spLocks noChangeArrowheads="1"/>
          </p:cNvSpPr>
          <p:nvPr/>
        </p:nvSpPr>
        <p:spPr bwMode="auto">
          <a:xfrm>
            <a:off x="338138" y="6210300"/>
            <a:ext cx="8001000" cy="406400"/>
          </a:xfrm>
          <a:prstGeom prst="roundRect">
            <a:avLst>
              <a:gd name="adj" fmla="val 16667"/>
            </a:avLst>
          </a:prstGeom>
          <a:solidFill>
            <a:srgbClr val="0000CC"/>
          </a:solidFill>
          <a:ln>
            <a:noFill/>
          </a:ln>
          <a:extLst>
            <a:ext uri="{91240B29-F687-4F45-9708-019B960494DF}">
              <a14:hiddenLine xmlns:a14="http://schemas.microsoft.com/office/drawing/2010/main" w="9525">
                <a:solidFill>
                  <a:srgbClr val="000000"/>
                </a:solidFill>
                <a:rou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bg1"/>
                </a:solidFill>
                <a:latin typeface="Times New Roman" panose="02020603050405020304" pitchFamily="18" charset="0"/>
                <a:ea typeface="黑体" panose="02010609060101010101" pitchFamily="49" charset="-122"/>
                <a:cs typeface="Times New Roman" panose="02020603050405020304" pitchFamily="18" charset="0"/>
              </a:rPr>
              <a:t>抗剪强度指标有时失去其物理意义，而变成计算参数的含义</a:t>
            </a:r>
            <a:endParaRPr lang="zh-CN" altLang="en-US" sz="240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3" name="Group 21"/>
          <p:cNvGrpSpPr/>
          <p:nvPr/>
        </p:nvGrpSpPr>
        <p:grpSpPr bwMode="auto">
          <a:xfrm>
            <a:off x="6924675" y="1685925"/>
            <a:ext cx="1819275" cy="1268413"/>
            <a:chOff x="2958" y="1194"/>
            <a:chExt cx="840" cy="671"/>
          </a:xfrm>
        </p:grpSpPr>
        <p:sp>
          <p:nvSpPr>
            <p:cNvPr id="82968" name="Rectangle 22"/>
            <p:cNvSpPr>
              <a:spLocks noChangeArrowheads="1"/>
            </p:cNvSpPr>
            <p:nvPr/>
          </p:nvSpPr>
          <p:spPr bwMode="auto">
            <a:xfrm>
              <a:off x="3375" y="1718"/>
              <a:ext cx="0" cy="147"/>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ja-JP" alt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2969" name="Line 23"/>
            <p:cNvSpPr>
              <a:spLocks noChangeShapeType="1"/>
            </p:cNvSpPr>
            <p:nvPr/>
          </p:nvSpPr>
          <p:spPr bwMode="auto">
            <a:xfrm>
              <a:off x="2964" y="1224"/>
              <a:ext cx="822" cy="0"/>
            </a:xfrm>
            <a:prstGeom prst="line">
              <a:avLst/>
            </a:prstGeom>
            <a:noFill/>
            <a:ln w="76200">
              <a:pattFill prst="dkUpDiag">
                <a:fgClr>
                  <a:srgbClr val="CC3300"/>
                </a:fgClr>
                <a:bgClr>
                  <a:srgbClr val="FFFFFF"/>
                </a:bgClr>
              </a:patt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82970" name="Line 24"/>
            <p:cNvSpPr>
              <a:spLocks noChangeShapeType="1"/>
            </p:cNvSpPr>
            <p:nvPr/>
          </p:nvSpPr>
          <p:spPr bwMode="auto">
            <a:xfrm>
              <a:off x="2958" y="1194"/>
              <a:ext cx="840" cy="0"/>
            </a:xfrm>
            <a:prstGeom prst="line">
              <a:avLst/>
            </a:prstGeom>
            <a:noFill/>
            <a:ln w="38100">
              <a:solidFill>
                <a:srgbClr val="CC3300"/>
              </a:solid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grpSp>
      <p:sp>
        <p:nvSpPr>
          <p:cNvPr id="111642" name="Line 26"/>
          <p:cNvSpPr>
            <a:spLocks noChangeShapeType="1"/>
          </p:cNvSpPr>
          <p:nvPr/>
        </p:nvSpPr>
        <p:spPr bwMode="auto">
          <a:xfrm>
            <a:off x="7439025" y="2867025"/>
            <a:ext cx="3429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111643" name="Line 27"/>
          <p:cNvSpPr>
            <a:spLocks noChangeShapeType="1"/>
          </p:cNvSpPr>
          <p:nvPr/>
        </p:nvSpPr>
        <p:spPr bwMode="auto">
          <a:xfrm>
            <a:off x="7600950" y="1695450"/>
            <a:ext cx="0" cy="1190625"/>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111644" name="Text Box 28"/>
          <p:cNvSpPr txBox="1">
            <a:spLocks noChangeArrowheads="1"/>
          </p:cNvSpPr>
          <p:nvPr/>
        </p:nvSpPr>
        <p:spPr bwMode="auto">
          <a:xfrm>
            <a:off x="7210425" y="2057401"/>
            <a:ext cx="22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en-US" sz="24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endParaRPr kumimoji="1" lang="en-US" altLang="ja-JP" sz="24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endParaRPr>
          </a:p>
        </p:txBody>
      </p:sp>
      <p:sp>
        <p:nvSpPr>
          <p:cNvPr id="111645" name="Text Box 29"/>
          <p:cNvSpPr txBox="1">
            <a:spLocks noChangeArrowheads="1"/>
          </p:cNvSpPr>
          <p:nvPr/>
        </p:nvSpPr>
        <p:spPr bwMode="auto">
          <a:xfrm>
            <a:off x="7667625" y="2057400"/>
            <a:ext cx="134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ja-JP" sz="2400" b="1">
                <a:latin typeface="Times New Roman" panose="02020603050405020304" pitchFamily="18" charset="0"/>
                <a:ea typeface="黑体" panose="02010609060101010101" pitchFamily="49" charset="-122"/>
                <a:cs typeface="Times New Roman" panose="02020603050405020304" pitchFamily="18" charset="0"/>
              </a:rPr>
              <a:t>z</a:t>
            </a:r>
            <a:endParaRPr lang="en-US" altLang="ja-JP" sz="2400" b="1">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1646" name="Text Box 30"/>
          <p:cNvSpPr txBox="1">
            <a:spLocks noChangeArrowheads="1"/>
          </p:cNvSpPr>
          <p:nvPr/>
        </p:nvSpPr>
        <p:spPr bwMode="auto">
          <a:xfrm>
            <a:off x="314325" y="3705225"/>
            <a:ext cx="5370513"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000" b="1" dirty="0">
                <a:solidFill>
                  <a:srgbClr val="009900"/>
                </a:solidFill>
                <a:latin typeface="Times New Roman" panose="02020603050405020304" pitchFamily="18" charset="0"/>
                <a:ea typeface="黑体" panose="02010609060101010101" pitchFamily="49" charset="-122"/>
                <a:cs typeface="Times New Roman" panose="02020603050405020304" pitchFamily="18" charset="0"/>
              </a:rPr>
              <a:t>3</a:t>
            </a:r>
            <a:r>
              <a:rPr kumimoji="1" lang="zh-CN" altLang="en-US" sz="2000" b="1" dirty="0">
                <a:solidFill>
                  <a:srgbClr val="009900"/>
                </a:solidFill>
                <a:latin typeface="Times New Roman" panose="02020603050405020304" pitchFamily="18" charset="0"/>
                <a:ea typeface="黑体" panose="02010609060101010101" pitchFamily="49" charset="-122"/>
                <a:cs typeface="Times New Roman" panose="02020603050405020304" pitchFamily="18" charset="0"/>
              </a:rPr>
              <a:t>、固结压力为</a:t>
            </a:r>
            <a:r>
              <a:rPr kumimoji="1" lang="en-US" altLang="zh-CN" sz="2000" b="1" dirty="0">
                <a:solidFill>
                  <a:srgbClr val="009900"/>
                </a:solidFill>
                <a:latin typeface="Times New Roman" panose="02020603050405020304" pitchFamily="18" charset="0"/>
                <a:ea typeface="黑体" panose="02010609060101010101" pitchFamily="49" charset="-122"/>
                <a:cs typeface="Times New Roman" panose="02020603050405020304" pitchFamily="18" charset="0"/>
              </a:rPr>
              <a:t>0</a:t>
            </a:r>
            <a:r>
              <a:rPr kumimoji="1" lang="zh-CN" altLang="en-US" sz="2000" b="1" dirty="0">
                <a:solidFill>
                  <a:srgbClr val="009900"/>
                </a:solidFill>
                <a:latin typeface="Times New Roman" panose="02020603050405020304" pitchFamily="18" charset="0"/>
                <a:ea typeface="黑体" panose="02010609060101010101" pitchFamily="49" charset="-122"/>
                <a:cs typeface="Times New Roman" panose="02020603050405020304" pitchFamily="18" charset="0"/>
              </a:rPr>
              <a:t>的正常</a:t>
            </a:r>
            <a:r>
              <a:rPr kumimoji="1" lang="zh-CN" altLang="en-US" sz="2000" b="1" dirty="0" smtClean="0">
                <a:solidFill>
                  <a:srgbClr val="009900"/>
                </a:solidFill>
                <a:latin typeface="Times New Roman" panose="02020603050405020304" pitchFamily="18" charset="0"/>
                <a:ea typeface="黑体" panose="02010609060101010101" pitchFamily="49" charset="-122"/>
                <a:cs typeface="Times New Roman" panose="02020603050405020304" pitchFamily="18" charset="0"/>
              </a:rPr>
              <a:t>固结黏土</a:t>
            </a:r>
            <a:r>
              <a:rPr kumimoji="1" lang="en-US" altLang="zh-CN" sz="2000" b="1" dirty="0">
                <a:solidFill>
                  <a:srgbClr val="009900"/>
                </a:solidFill>
                <a:latin typeface="Times New Roman" panose="02020603050405020304" pitchFamily="18" charset="0"/>
                <a:ea typeface="黑体" panose="02010609060101010101" pitchFamily="49" charset="-122"/>
                <a:cs typeface="Times New Roman" panose="02020603050405020304" pitchFamily="18" charset="0"/>
              </a:rPr>
              <a:t>:</a:t>
            </a:r>
            <a:endParaRPr kumimoji="1" lang="en-US" altLang="zh-CN" sz="2000" b="1" dirty="0">
              <a:solidFill>
                <a:srgbClr val="009900"/>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r>
              <a:rPr kumimoji="1" lang="zh-CN" altLang="en-US"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rPr>
              <a:t>当正常</a:t>
            </a:r>
            <a:r>
              <a:rPr kumimoji="1" lang="zh-CN" altLang="en-US" sz="2000" b="1" dirty="0" smtClean="0">
                <a:solidFill>
                  <a:srgbClr val="0000CC"/>
                </a:solidFill>
                <a:latin typeface="Times New Roman" panose="02020603050405020304" pitchFamily="18" charset="0"/>
                <a:ea typeface="黑体" panose="02010609060101010101" pitchFamily="49" charset="-122"/>
                <a:cs typeface="Times New Roman" panose="02020603050405020304" pitchFamily="18" charset="0"/>
              </a:rPr>
              <a:t>固结黏土</a:t>
            </a:r>
            <a:r>
              <a:rPr kumimoji="1" lang="zh-CN" altLang="en-US"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rPr>
              <a:t>试样的固结压力为</a:t>
            </a:r>
            <a:r>
              <a:rPr kumimoji="1" lang="en-US" altLang="zh-CN"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rPr>
              <a:t>0</a:t>
            </a:r>
            <a:r>
              <a:rPr kumimoji="1" lang="zh-CN" altLang="en-US"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rPr>
              <a:t>时，亦即其历史上的最大固结压力是</a:t>
            </a:r>
            <a:r>
              <a:rPr kumimoji="1" lang="en-US" altLang="zh-CN"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rPr>
              <a:t>0</a:t>
            </a:r>
            <a:endParaRPr kumimoji="1" lang="en-US" altLang="zh-CN"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r>
              <a:rPr kumimoji="1" lang="zh-CN" altLang="en-US" sz="2000" b="1" dirty="0">
                <a:solidFill>
                  <a:srgbClr val="800000"/>
                </a:solidFill>
                <a:latin typeface="Times New Roman" panose="02020603050405020304" pitchFamily="18" charset="0"/>
                <a:ea typeface="黑体" panose="02010609060101010101" pitchFamily="49" charset="-122"/>
                <a:cs typeface="Times New Roman" panose="02020603050405020304" pitchFamily="18" charset="0"/>
              </a:rPr>
              <a:t>－处于泥浆状态，抗剪强度为</a:t>
            </a:r>
            <a:r>
              <a:rPr kumimoji="1" lang="en-US" altLang="zh-CN" sz="2000" b="1" dirty="0">
                <a:solidFill>
                  <a:srgbClr val="800000"/>
                </a:solidFill>
                <a:latin typeface="Times New Roman" panose="02020603050405020304" pitchFamily="18" charset="0"/>
                <a:ea typeface="黑体" panose="02010609060101010101" pitchFamily="49" charset="-122"/>
                <a:cs typeface="Times New Roman" panose="02020603050405020304" pitchFamily="18" charset="0"/>
              </a:rPr>
              <a:t>0</a:t>
            </a:r>
            <a:r>
              <a:rPr kumimoji="1" lang="zh-CN" altLang="en-US" sz="2000" b="1" dirty="0">
                <a:solidFill>
                  <a:srgbClr val="800000"/>
                </a:solidFill>
                <a:latin typeface="Times New Roman" panose="02020603050405020304" pitchFamily="18" charset="0"/>
                <a:ea typeface="黑体" panose="02010609060101010101" pitchFamily="49" charset="-122"/>
                <a:cs typeface="Times New Roman" panose="02020603050405020304" pitchFamily="18" charset="0"/>
              </a:rPr>
              <a:t>。</a:t>
            </a:r>
            <a:endParaRPr kumimoji="1" lang="ja-JP" altLang="en-US" sz="2000" b="1" dirty="0">
              <a:solidFill>
                <a:srgbClr val="8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1647" name="Text Box 31"/>
          <p:cNvSpPr txBox="1">
            <a:spLocks noChangeArrowheads="1"/>
          </p:cNvSpPr>
          <p:nvPr/>
        </p:nvSpPr>
        <p:spPr bwMode="auto">
          <a:xfrm>
            <a:off x="314325" y="5291138"/>
            <a:ext cx="477374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000" b="1" dirty="0">
                <a:solidFill>
                  <a:srgbClr val="009900"/>
                </a:solidFill>
                <a:latin typeface="Times New Roman" panose="02020603050405020304" pitchFamily="18" charset="0"/>
                <a:ea typeface="黑体" panose="02010609060101010101" pitchFamily="49" charset="-122"/>
                <a:cs typeface="Times New Roman" panose="02020603050405020304" pitchFamily="18" charset="0"/>
              </a:rPr>
              <a:t>4</a:t>
            </a:r>
            <a:r>
              <a:rPr kumimoji="1" lang="zh-CN" altLang="en-US" sz="2000" b="1" dirty="0">
                <a:solidFill>
                  <a:srgbClr val="009900"/>
                </a:solidFill>
                <a:latin typeface="Times New Roman" panose="02020603050405020304" pitchFamily="18" charset="0"/>
                <a:ea typeface="黑体" panose="02010609060101010101" pitchFamily="49" charset="-122"/>
                <a:cs typeface="Times New Roman" panose="02020603050405020304" pitchFamily="18" charset="0"/>
              </a:rPr>
              <a:t>、</a:t>
            </a:r>
            <a:r>
              <a:rPr kumimoji="1" lang="en-US" altLang="zh-CN" sz="2000" b="1" dirty="0">
                <a:solidFill>
                  <a:srgbClr val="009900"/>
                </a:solidFill>
                <a:latin typeface="Times New Roman" panose="02020603050405020304" pitchFamily="18" charset="0"/>
                <a:ea typeface="黑体" panose="02010609060101010101" pitchFamily="49" charset="-122"/>
                <a:cs typeface="Times New Roman" panose="02020603050405020304" pitchFamily="18" charset="0"/>
              </a:rPr>
              <a:t>c=0</a:t>
            </a:r>
            <a:r>
              <a:rPr kumimoji="1" lang="zh-CN" altLang="en-US" sz="2000" b="1" dirty="0">
                <a:solidFill>
                  <a:srgbClr val="009900"/>
                </a:solidFill>
                <a:latin typeface="Times New Roman" panose="02020603050405020304" pitchFamily="18" charset="0"/>
                <a:ea typeface="黑体" panose="02010609060101010101" pitchFamily="49" charset="-122"/>
                <a:cs typeface="Times New Roman" panose="02020603050405020304" pitchFamily="18" charset="0"/>
              </a:rPr>
              <a:t>是否意味着正常</a:t>
            </a:r>
            <a:r>
              <a:rPr kumimoji="1" lang="zh-CN" altLang="en-US" sz="2000" b="1" dirty="0" smtClean="0">
                <a:solidFill>
                  <a:srgbClr val="009900"/>
                </a:solidFill>
                <a:latin typeface="Times New Roman" panose="02020603050405020304" pitchFamily="18" charset="0"/>
                <a:ea typeface="黑体" panose="02010609060101010101" pitchFamily="49" charset="-122"/>
                <a:cs typeface="Times New Roman" panose="02020603050405020304" pitchFamily="18" charset="0"/>
              </a:rPr>
              <a:t>固结黏土</a:t>
            </a:r>
            <a:r>
              <a:rPr kumimoji="1" lang="zh-CN" altLang="en-US" sz="2000" b="1" dirty="0">
                <a:solidFill>
                  <a:srgbClr val="009900"/>
                </a:solidFill>
                <a:latin typeface="Times New Roman" panose="02020603050405020304" pitchFamily="18" charset="0"/>
                <a:ea typeface="黑体" panose="02010609060101010101" pitchFamily="49" charset="-122"/>
                <a:cs typeface="Times New Roman" panose="02020603050405020304" pitchFamily="18" charset="0"/>
              </a:rPr>
              <a:t>无粘聚力</a:t>
            </a:r>
            <a:r>
              <a:rPr kumimoji="1" lang="en-US" altLang="zh-CN" sz="2000" b="1" dirty="0">
                <a:solidFill>
                  <a:srgbClr val="009900"/>
                </a:solidFill>
                <a:latin typeface="Times New Roman" panose="02020603050405020304" pitchFamily="18" charset="0"/>
                <a:ea typeface="黑体" panose="02010609060101010101" pitchFamily="49" charset="-122"/>
                <a:cs typeface="Times New Roman" panose="02020603050405020304" pitchFamily="18" charset="0"/>
              </a:rPr>
              <a:t>?</a:t>
            </a:r>
            <a:endParaRPr kumimoji="1" lang="en-US" altLang="zh-CN" sz="2000" b="1" dirty="0">
              <a:solidFill>
                <a:srgbClr val="009900"/>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r>
              <a:rPr kumimoji="1" lang="zh-CN" altLang="en-US" sz="2000" b="1" dirty="0" smtClean="0">
                <a:solidFill>
                  <a:srgbClr val="0000CC"/>
                </a:solidFill>
                <a:latin typeface="Times New Roman" panose="02020603050405020304" pitchFamily="18" charset="0"/>
                <a:ea typeface="黑体" panose="02010609060101010101" pitchFamily="49" charset="-122"/>
                <a:cs typeface="Times New Roman" panose="02020603050405020304" pitchFamily="18" charset="0"/>
              </a:rPr>
              <a:t>黏聚</a:t>
            </a:r>
            <a:r>
              <a:rPr kumimoji="1" lang="zh-CN" altLang="en-US"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rPr>
              <a:t>力随</a:t>
            </a:r>
            <a:r>
              <a:rPr kumimoji="1" lang="en-US" altLang="en-US"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r>
              <a:rPr kumimoji="1" lang="zh-CN" altLang="en-US"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增加而增加</a:t>
            </a:r>
            <a:endParaRPr kumimoji="1" lang="ja-JP" altLang="en-US"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endParaRPr>
          </a:p>
        </p:txBody>
      </p:sp>
      <p:sp>
        <p:nvSpPr>
          <p:cNvPr id="28" name="Rectangle 6"/>
          <p:cNvSpPr>
            <a:spLocks noChangeArrowheads="1"/>
          </p:cNvSpPr>
          <p:nvPr/>
        </p:nvSpPr>
        <p:spPr bwMode="auto">
          <a:xfrm>
            <a:off x="0" y="-4771"/>
            <a:ext cx="480060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§5.5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饱和黏性土的抗剪强度</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11619">
                                            <p:txEl>
                                              <p:pRg st="0" end="0"/>
                                            </p:txEl>
                                          </p:spTgt>
                                        </p:tgtEl>
                                        <p:attrNameLst>
                                          <p:attrName>style.visibility</p:attrName>
                                        </p:attrNameLst>
                                      </p:cBhvr>
                                      <p:to>
                                        <p:strVal val="visible"/>
                                      </p:to>
                                    </p:set>
                                    <p:anim calcmode="discrete" valueType="clr">
                                      <p:cBhvr override="childStyle">
                                        <p:cTn id="7" dur="80"/>
                                        <p:tgtEl>
                                          <p:spTgt spid="1116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161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11619">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childTnLst>
                          </p:cTn>
                        </p:par>
                        <p:par>
                          <p:cTn id="16" fill="hold">
                            <p:stCondLst>
                              <p:cond delay="500"/>
                            </p:stCondLst>
                            <p:childTnLst>
                              <p:par>
                                <p:cTn id="17" presetID="15" presetClass="entr" presetSubtype="0" fill="hold" grpId="0" nodeType="afterEffect">
                                  <p:stCondLst>
                                    <p:cond delay="0"/>
                                  </p:stCondLst>
                                  <p:childTnLst>
                                    <p:set>
                                      <p:cBhvr>
                                        <p:cTn id="18" dur="1" fill="hold">
                                          <p:stCondLst>
                                            <p:cond delay="0"/>
                                          </p:stCondLst>
                                        </p:cTn>
                                        <p:tgtEl>
                                          <p:spTgt spid="111644"/>
                                        </p:tgtEl>
                                        <p:attrNameLst>
                                          <p:attrName>style.visibility</p:attrName>
                                        </p:attrNameLst>
                                      </p:cBhvr>
                                      <p:to>
                                        <p:strVal val="visible"/>
                                      </p:to>
                                    </p:set>
                                    <p:anim calcmode="lin" valueType="num">
                                      <p:cBhvr>
                                        <p:cTn id="19" dur="1000" fill="hold"/>
                                        <p:tgtEl>
                                          <p:spTgt spid="111644"/>
                                        </p:tgtEl>
                                        <p:attrNameLst>
                                          <p:attrName>ppt_w</p:attrName>
                                        </p:attrNameLst>
                                      </p:cBhvr>
                                      <p:tavLst>
                                        <p:tav tm="0">
                                          <p:val>
                                            <p:fltVal val="0"/>
                                          </p:val>
                                        </p:tav>
                                        <p:tav tm="100000">
                                          <p:val>
                                            <p:strVal val="#ppt_w"/>
                                          </p:val>
                                        </p:tav>
                                      </p:tavLst>
                                    </p:anim>
                                    <p:anim calcmode="lin" valueType="num">
                                      <p:cBhvr>
                                        <p:cTn id="20" dur="1000" fill="hold"/>
                                        <p:tgtEl>
                                          <p:spTgt spid="111644"/>
                                        </p:tgtEl>
                                        <p:attrNameLst>
                                          <p:attrName>ppt_h</p:attrName>
                                        </p:attrNameLst>
                                      </p:cBhvr>
                                      <p:tavLst>
                                        <p:tav tm="0">
                                          <p:val>
                                            <p:fltVal val="0"/>
                                          </p:val>
                                        </p:tav>
                                        <p:tav tm="100000">
                                          <p:val>
                                            <p:strVal val="#ppt_h"/>
                                          </p:val>
                                        </p:tav>
                                      </p:tavLst>
                                    </p:anim>
                                    <p:anim calcmode="lin" valueType="num">
                                      <p:cBhvr>
                                        <p:cTn id="21" dur="1000" fill="hold"/>
                                        <p:tgtEl>
                                          <p:spTgt spid="11164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1644"/>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1500"/>
                            </p:stCondLst>
                            <p:childTnLst>
                              <p:par>
                                <p:cTn id="24" presetID="12" presetClass="entr" presetSubtype="8" fill="hold" nodeType="afterEffect">
                                  <p:stCondLst>
                                    <p:cond delay="0"/>
                                  </p:stCondLst>
                                  <p:childTnLst>
                                    <p:set>
                                      <p:cBhvr>
                                        <p:cTn id="25" dur="1" fill="hold">
                                          <p:stCondLst>
                                            <p:cond delay="0"/>
                                          </p:stCondLst>
                                        </p:cTn>
                                        <p:tgtEl>
                                          <p:spTgt spid="111643"/>
                                        </p:tgtEl>
                                        <p:attrNameLst>
                                          <p:attrName>style.visibility</p:attrName>
                                        </p:attrNameLst>
                                      </p:cBhvr>
                                      <p:to>
                                        <p:strVal val="visible"/>
                                      </p:to>
                                    </p:set>
                                    <p:animEffect transition="in" filter="slide(fromLeft)">
                                      <p:cBhvr>
                                        <p:cTn id="26" dur="500"/>
                                        <p:tgtEl>
                                          <p:spTgt spid="111643"/>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111645"/>
                                        </p:tgtEl>
                                        <p:attrNameLst>
                                          <p:attrName>style.visibility</p:attrName>
                                        </p:attrNameLst>
                                      </p:cBhvr>
                                      <p:to>
                                        <p:strVal val="visible"/>
                                      </p:to>
                                    </p:set>
                                    <p:animEffect transition="in" filter="slide(fromLeft)">
                                      <p:cBhvr>
                                        <p:cTn id="29" dur="500"/>
                                        <p:tgtEl>
                                          <p:spTgt spid="111645"/>
                                        </p:tgtEl>
                                      </p:cBhvr>
                                    </p:animEffect>
                                  </p:childTnLst>
                                </p:cTn>
                              </p:par>
                              <p:par>
                                <p:cTn id="30" presetID="12" presetClass="entr" presetSubtype="8" fill="hold" nodeType="withEffect">
                                  <p:stCondLst>
                                    <p:cond delay="0"/>
                                  </p:stCondLst>
                                  <p:childTnLst>
                                    <p:set>
                                      <p:cBhvr>
                                        <p:cTn id="31" dur="1" fill="hold">
                                          <p:stCondLst>
                                            <p:cond delay="0"/>
                                          </p:stCondLst>
                                        </p:cTn>
                                        <p:tgtEl>
                                          <p:spTgt spid="111642"/>
                                        </p:tgtEl>
                                        <p:attrNameLst>
                                          <p:attrName>style.visibility</p:attrName>
                                        </p:attrNameLst>
                                      </p:cBhvr>
                                      <p:to>
                                        <p:strVal val="visible"/>
                                      </p:to>
                                    </p:set>
                                    <p:animEffect transition="in" filter="slide(fromLeft)">
                                      <p:cBhvr>
                                        <p:cTn id="32" dur="500"/>
                                        <p:tgtEl>
                                          <p:spTgt spid="111642"/>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nodeType="clickEffect">
                                  <p:stCondLst>
                                    <p:cond delay="0"/>
                                  </p:stCondLst>
                                  <p:iterate type="lt">
                                    <p:tmPct val="50000"/>
                                  </p:iterate>
                                  <p:childTnLst>
                                    <p:set>
                                      <p:cBhvr>
                                        <p:cTn id="36" dur="1" fill="hold">
                                          <p:stCondLst>
                                            <p:cond delay="0"/>
                                          </p:stCondLst>
                                        </p:cTn>
                                        <p:tgtEl>
                                          <p:spTgt spid="111619">
                                            <p:txEl>
                                              <p:pRg st="1" end="1"/>
                                            </p:txEl>
                                          </p:spTgt>
                                        </p:tgtEl>
                                        <p:attrNameLst>
                                          <p:attrName>style.visibility</p:attrName>
                                        </p:attrNameLst>
                                      </p:cBhvr>
                                      <p:to>
                                        <p:strVal val="visible"/>
                                      </p:to>
                                    </p:set>
                                    <p:anim calcmode="discrete" valueType="clr">
                                      <p:cBhvr override="childStyle">
                                        <p:cTn id="37" dur="80"/>
                                        <p:tgtEl>
                                          <p:spTgt spid="1116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11619">
                                            <p:txEl>
                                              <p:pRg st="1" end="1"/>
                                            </p:txEl>
                                          </p:spTgt>
                                        </p:tgtEl>
                                        <p:attrNameLst>
                                          <p:attrName>fillcolor</p:attrName>
                                        </p:attrNameLst>
                                      </p:cBhvr>
                                      <p:tavLst>
                                        <p:tav tm="0">
                                          <p:val>
                                            <p:clrVal>
                                              <a:schemeClr val="accent2"/>
                                            </p:clrVal>
                                          </p:val>
                                        </p:tav>
                                        <p:tav tm="50000">
                                          <p:val>
                                            <p:clrVal>
                                              <a:schemeClr val="hlink"/>
                                            </p:clrVal>
                                          </p:val>
                                        </p:tav>
                                      </p:tavLst>
                                    </p:anim>
                                    <p:set>
                                      <p:cBhvr>
                                        <p:cTn id="39" dur="80"/>
                                        <p:tgtEl>
                                          <p:spTgt spid="111619">
                                            <p:txEl>
                                              <p:pRg st="1" end="1"/>
                                            </p:txEl>
                                          </p:spTgt>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nodeType="clickEffect">
                                  <p:stCondLst>
                                    <p:cond delay="0"/>
                                  </p:stCondLst>
                                  <p:iterate type="lt">
                                    <p:tmPct val="50000"/>
                                  </p:iterate>
                                  <p:childTnLst>
                                    <p:set>
                                      <p:cBhvr>
                                        <p:cTn id="43" dur="1" fill="hold">
                                          <p:stCondLst>
                                            <p:cond delay="0"/>
                                          </p:stCondLst>
                                        </p:cTn>
                                        <p:tgtEl>
                                          <p:spTgt spid="111618">
                                            <p:txEl>
                                              <p:pRg st="0" end="0"/>
                                            </p:txEl>
                                          </p:spTgt>
                                        </p:tgtEl>
                                        <p:attrNameLst>
                                          <p:attrName>style.visibility</p:attrName>
                                        </p:attrNameLst>
                                      </p:cBhvr>
                                      <p:to>
                                        <p:strVal val="visible"/>
                                      </p:to>
                                    </p:set>
                                    <p:anim calcmode="discrete" valueType="clr">
                                      <p:cBhvr override="childStyle">
                                        <p:cTn id="44" dur="80"/>
                                        <p:tgtEl>
                                          <p:spTgt spid="11161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11618">
                                            <p:txEl>
                                              <p:pRg st="0" end="0"/>
                                            </p:txEl>
                                          </p:spTgt>
                                        </p:tgtEl>
                                        <p:attrNameLst>
                                          <p:attrName>fillcolor</p:attrName>
                                        </p:attrNameLst>
                                      </p:cBhvr>
                                      <p:tavLst>
                                        <p:tav tm="0">
                                          <p:val>
                                            <p:clrVal>
                                              <a:schemeClr val="accent2"/>
                                            </p:clrVal>
                                          </p:val>
                                        </p:tav>
                                        <p:tav tm="50000">
                                          <p:val>
                                            <p:clrVal>
                                              <a:schemeClr val="hlink"/>
                                            </p:clrVal>
                                          </p:val>
                                        </p:tav>
                                      </p:tavLst>
                                    </p:anim>
                                    <p:set>
                                      <p:cBhvr>
                                        <p:cTn id="46" dur="80"/>
                                        <p:tgtEl>
                                          <p:spTgt spid="111618">
                                            <p:txEl>
                                              <p:pRg st="0" end="0"/>
                                            </p:txEl>
                                          </p:spTgt>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111618">
                                            <p:txEl>
                                              <p:pRg st="1" end="1"/>
                                            </p:txEl>
                                          </p:spTgt>
                                        </p:tgtEl>
                                        <p:attrNameLst>
                                          <p:attrName>style.visibility</p:attrName>
                                        </p:attrNameLst>
                                      </p:cBhvr>
                                      <p:to>
                                        <p:strVal val="visible"/>
                                      </p:to>
                                    </p:set>
                                    <p:anim calcmode="discrete" valueType="clr">
                                      <p:cBhvr override="childStyle">
                                        <p:cTn id="51" dur="80"/>
                                        <p:tgtEl>
                                          <p:spTgt spid="11161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111618">
                                            <p:txEl>
                                              <p:pRg st="1" end="1"/>
                                            </p:txEl>
                                          </p:spTgt>
                                        </p:tgtEl>
                                        <p:attrNameLst>
                                          <p:attrName>fillcolor</p:attrName>
                                        </p:attrNameLst>
                                      </p:cBhvr>
                                      <p:tavLst>
                                        <p:tav tm="0">
                                          <p:val>
                                            <p:clrVal>
                                              <a:schemeClr val="accent2"/>
                                            </p:clrVal>
                                          </p:val>
                                        </p:tav>
                                        <p:tav tm="50000">
                                          <p:val>
                                            <p:clrVal>
                                              <a:schemeClr val="hlink"/>
                                            </p:clrVal>
                                          </p:val>
                                        </p:tav>
                                      </p:tavLst>
                                    </p:anim>
                                    <p:set>
                                      <p:cBhvr>
                                        <p:cTn id="53" dur="80"/>
                                        <p:tgtEl>
                                          <p:spTgt spid="111618">
                                            <p:txEl>
                                              <p:pRg st="1" end="1"/>
                                            </p:txEl>
                                          </p:spTgt>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nodeType="clickEffect">
                                  <p:stCondLst>
                                    <p:cond delay="0"/>
                                  </p:stCondLst>
                                  <p:iterate type="lt">
                                    <p:tmPct val="50000"/>
                                  </p:iterate>
                                  <p:childTnLst>
                                    <p:set>
                                      <p:cBhvr>
                                        <p:cTn id="57" dur="1" fill="hold">
                                          <p:stCondLst>
                                            <p:cond delay="0"/>
                                          </p:stCondLst>
                                        </p:cTn>
                                        <p:tgtEl>
                                          <p:spTgt spid="111646">
                                            <p:txEl>
                                              <p:pRg st="0" end="0"/>
                                            </p:txEl>
                                          </p:spTgt>
                                        </p:tgtEl>
                                        <p:attrNameLst>
                                          <p:attrName>style.visibility</p:attrName>
                                        </p:attrNameLst>
                                      </p:cBhvr>
                                      <p:to>
                                        <p:strVal val="visible"/>
                                      </p:to>
                                    </p:set>
                                    <p:anim calcmode="discrete" valueType="clr">
                                      <p:cBhvr override="childStyle">
                                        <p:cTn id="58" dur="80"/>
                                        <p:tgtEl>
                                          <p:spTgt spid="11164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111646">
                                            <p:txEl>
                                              <p:pRg st="0" end="0"/>
                                            </p:txEl>
                                          </p:spTgt>
                                        </p:tgtEl>
                                        <p:attrNameLst>
                                          <p:attrName>fillcolor</p:attrName>
                                        </p:attrNameLst>
                                      </p:cBhvr>
                                      <p:tavLst>
                                        <p:tav tm="0">
                                          <p:val>
                                            <p:clrVal>
                                              <a:schemeClr val="accent2"/>
                                            </p:clrVal>
                                          </p:val>
                                        </p:tav>
                                        <p:tav tm="50000">
                                          <p:val>
                                            <p:clrVal>
                                              <a:schemeClr val="hlink"/>
                                            </p:clrVal>
                                          </p:val>
                                        </p:tav>
                                      </p:tavLst>
                                    </p:anim>
                                    <p:set>
                                      <p:cBhvr>
                                        <p:cTn id="60" dur="80"/>
                                        <p:tgtEl>
                                          <p:spTgt spid="111646">
                                            <p:txEl>
                                              <p:pRg st="0" end="0"/>
                                            </p:txEl>
                                          </p:spTgt>
                                        </p:tgtEl>
                                        <p:attrNameLst>
                                          <p:attrName>fill.type</p:attrName>
                                        </p:attrNameLst>
                                      </p:cBhvr>
                                      <p:to>
                                        <p:strVal val="solid"/>
                                      </p:to>
                                    </p:set>
                                  </p:childTnLst>
                                </p:cTn>
                              </p:par>
                            </p:childTnLst>
                          </p:cTn>
                        </p:par>
                      </p:childTnLst>
                    </p:cTn>
                  </p:par>
                  <p:par>
                    <p:cTn id="61" fill="hold">
                      <p:stCondLst>
                        <p:cond delay="indefinite"/>
                      </p:stCondLst>
                      <p:childTnLst>
                        <p:par>
                          <p:cTn id="62" fill="hold">
                            <p:stCondLst>
                              <p:cond delay="0"/>
                            </p:stCondLst>
                            <p:childTnLst>
                              <p:par>
                                <p:cTn id="63" presetID="27" presetClass="entr" presetSubtype="0" fill="hold" nodeType="clickEffect">
                                  <p:stCondLst>
                                    <p:cond delay="0"/>
                                  </p:stCondLst>
                                  <p:iterate type="lt">
                                    <p:tmPct val="50000"/>
                                  </p:iterate>
                                  <p:childTnLst>
                                    <p:set>
                                      <p:cBhvr>
                                        <p:cTn id="64" dur="1" fill="hold">
                                          <p:stCondLst>
                                            <p:cond delay="0"/>
                                          </p:stCondLst>
                                        </p:cTn>
                                        <p:tgtEl>
                                          <p:spTgt spid="111646">
                                            <p:txEl>
                                              <p:pRg st="1" end="1"/>
                                            </p:txEl>
                                          </p:spTgt>
                                        </p:tgtEl>
                                        <p:attrNameLst>
                                          <p:attrName>style.visibility</p:attrName>
                                        </p:attrNameLst>
                                      </p:cBhvr>
                                      <p:to>
                                        <p:strVal val="visible"/>
                                      </p:to>
                                    </p:set>
                                    <p:anim calcmode="discrete" valueType="clr">
                                      <p:cBhvr override="childStyle">
                                        <p:cTn id="65" dur="80"/>
                                        <p:tgtEl>
                                          <p:spTgt spid="11164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111646">
                                            <p:txEl>
                                              <p:pRg st="1" end="1"/>
                                            </p:txEl>
                                          </p:spTgt>
                                        </p:tgtEl>
                                        <p:attrNameLst>
                                          <p:attrName>fillcolor</p:attrName>
                                        </p:attrNameLst>
                                      </p:cBhvr>
                                      <p:tavLst>
                                        <p:tav tm="0">
                                          <p:val>
                                            <p:clrVal>
                                              <a:schemeClr val="accent2"/>
                                            </p:clrVal>
                                          </p:val>
                                        </p:tav>
                                        <p:tav tm="50000">
                                          <p:val>
                                            <p:clrVal>
                                              <a:schemeClr val="hlink"/>
                                            </p:clrVal>
                                          </p:val>
                                        </p:tav>
                                      </p:tavLst>
                                    </p:anim>
                                    <p:set>
                                      <p:cBhvr>
                                        <p:cTn id="67" dur="80"/>
                                        <p:tgtEl>
                                          <p:spTgt spid="111646">
                                            <p:txEl>
                                              <p:pRg st="1" end="1"/>
                                            </p:txEl>
                                          </p:spTgt>
                                        </p:tgtEl>
                                        <p:attrNameLst>
                                          <p:attrName>fill.type</p:attrName>
                                        </p:attrNameLst>
                                      </p:cBhvr>
                                      <p:to>
                                        <p:strVal val="solid"/>
                                      </p:to>
                                    </p:set>
                                  </p:childTnLst>
                                </p:cTn>
                              </p:par>
                            </p:childTnLst>
                          </p:cTn>
                        </p:par>
                      </p:childTnLst>
                    </p:cTn>
                  </p:par>
                  <p:par>
                    <p:cTn id="68" fill="hold">
                      <p:stCondLst>
                        <p:cond delay="indefinite"/>
                      </p:stCondLst>
                      <p:childTnLst>
                        <p:par>
                          <p:cTn id="69" fill="hold">
                            <p:stCondLst>
                              <p:cond delay="0"/>
                            </p:stCondLst>
                            <p:childTnLst>
                              <p:par>
                                <p:cTn id="70" presetID="27" presetClass="entr" presetSubtype="0" fill="hold" nodeType="clickEffect">
                                  <p:stCondLst>
                                    <p:cond delay="0"/>
                                  </p:stCondLst>
                                  <p:iterate type="lt">
                                    <p:tmPct val="50000"/>
                                  </p:iterate>
                                  <p:childTnLst>
                                    <p:set>
                                      <p:cBhvr>
                                        <p:cTn id="71" dur="1" fill="hold">
                                          <p:stCondLst>
                                            <p:cond delay="0"/>
                                          </p:stCondLst>
                                        </p:cTn>
                                        <p:tgtEl>
                                          <p:spTgt spid="111646">
                                            <p:txEl>
                                              <p:pRg st="2" end="2"/>
                                            </p:txEl>
                                          </p:spTgt>
                                        </p:tgtEl>
                                        <p:attrNameLst>
                                          <p:attrName>style.visibility</p:attrName>
                                        </p:attrNameLst>
                                      </p:cBhvr>
                                      <p:to>
                                        <p:strVal val="visible"/>
                                      </p:to>
                                    </p:set>
                                    <p:anim calcmode="discrete" valueType="clr">
                                      <p:cBhvr override="childStyle">
                                        <p:cTn id="72" dur="80"/>
                                        <p:tgtEl>
                                          <p:spTgt spid="11164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111646">
                                            <p:txEl>
                                              <p:pRg st="2" end="2"/>
                                            </p:txEl>
                                          </p:spTgt>
                                        </p:tgtEl>
                                        <p:attrNameLst>
                                          <p:attrName>fillcolor</p:attrName>
                                        </p:attrNameLst>
                                      </p:cBhvr>
                                      <p:tavLst>
                                        <p:tav tm="0">
                                          <p:val>
                                            <p:clrVal>
                                              <a:schemeClr val="accent2"/>
                                            </p:clrVal>
                                          </p:val>
                                        </p:tav>
                                        <p:tav tm="50000">
                                          <p:val>
                                            <p:clrVal>
                                              <a:schemeClr val="hlink"/>
                                            </p:clrVal>
                                          </p:val>
                                        </p:tav>
                                      </p:tavLst>
                                    </p:anim>
                                    <p:set>
                                      <p:cBhvr>
                                        <p:cTn id="74" dur="80"/>
                                        <p:tgtEl>
                                          <p:spTgt spid="111646">
                                            <p:txEl>
                                              <p:pRg st="2" end="2"/>
                                            </p:txEl>
                                          </p:spTgt>
                                        </p:tgtEl>
                                        <p:attrNameLst>
                                          <p:attrName>fill.type</p:attrName>
                                        </p:attrNameLst>
                                      </p:cBhvr>
                                      <p:to>
                                        <p:strVal val="solid"/>
                                      </p:to>
                                    </p:set>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nodeType="click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p:cTn id="79" dur="500" fill="hold"/>
                                        <p:tgtEl>
                                          <p:spTgt spid="2"/>
                                        </p:tgtEl>
                                        <p:attrNameLst>
                                          <p:attrName>ppt_w</p:attrName>
                                        </p:attrNameLst>
                                      </p:cBhvr>
                                      <p:tavLst>
                                        <p:tav tm="0">
                                          <p:val>
                                            <p:fltVal val="0"/>
                                          </p:val>
                                        </p:tav>
                                        <p:tav tm="100000">
                                          <p:val>
                                            <p:strVal val="#ppt_w"/>
                                          </p:val>
                                        </p:tav>
                                      </p:tavLst>
                                    </p:anim>
                                    <p:anim calcmode="lin" valueType="num">
                                      <p:cBhvr>
                                        <p:cTn id="80" dur="500" fill="hold"/>
                                        <p:tgtEl>
                                          <p:spTgt spid="2"/>
                                        </p:tgtEl>
                                        <p:attrNameLst>
                                          <p:attrName>ppt_h</p:attrName>
                                        </p:attrNameLst>
                                      </p:cBhvr>
                                      <p:tavLst>
                                        <p:tav tm="0">
                                          <p:val>
                                            <p:strVal val="#ppt_h"/>
                                          </p:val>
                                        </p:tav>
                                        <p:tav tm="100000">
                                          <p:val>
                                            <p:strVal val="#ppt_h"/>
                                          </p:val>
                                        </p:tav>
                                      </p:tavLst>
                                    </p:anim>
                                  </p:childTnLst>
                                </p:cTn>
                              </p:par>
                            </p:childTnLst>
                          </p:cTn>
                        </p:par>
                        <p:par>
                          <p:cTn id="81" fill="hold">
                            <p:stCondLst>
                              <p:cond delay="500"/>
                            </p:stCondLst>
                            <p:childTnLst>
                              <p:par>
                                <p:cTn id="82" presetID="15" presetClass="entr" presetSubtype="0" fill="hold" grpId="0" nodeType="afterEffect">
                                  <p:stCondLst>
                                    <p:cond delay="0"/>
                                  </p:stCondLst>
                                  <p:childTnLst>
                                    <p:set>
                                      <p:cBhvr>
                                        <p:cTn id="83" dur="1" fill="hold">
                                          <p:stCondLst>
                                            <p:cond delay="0"/>
                                          </p:stCondLst>
                                        </p:cTn>
                                        <p:tgtEl>
                                          <p:spTgt spid="111620"/>
                                        </p:tgtEl>
                                        <p:attrNameLst>
                                          <p:attrName>style.visibility</p:attrName>
                                        </p:attrNameLst>
                                      </p:cBhvr>
                                      <p:to>
                                        <p:strVal val="visible"/>
                                      </p:to>
                                    </p:set>
                                    <p:anim calcmode="lin" valueType="num">
                                      <p:cBhvr>
                                        <p:cTn id="84" dur="1000" fill="hold"/>
                                        <p:tgtEl>
                                          <p:spTgt spid="111620"/>
                                        </p:tgtEl>
                                        <p:attrNameLst>
                                          <p:attrName>ppt_w</p:attrName>
                                        </p:attrNameLst>
                                      </p:cBhvr>
                                      <p:tavLst>
                                        <p:tav tm="0">
                                          <p:val>
                                            <p:fltVal val="0"/>
                                          </p:val>
                                        </p:tav>
                                        <p:tav tm="100000">
                                          <p:val>
                                            <p:strVal val="#ppt_w"/>
                                          </p:val>
                                        </p:tav>
                                      </p:tavLst>
                                    </p:anim>
                                    <p:anim calcmode="lin" valueType="num">
                                      <p:cBhvr>
                                        <p:cTn id="85" dur="1000" fill="hold"/>
                                        <p:tgtEl>
                                          <p:spTgt spid="111620"/>
                                        </p:tgtEl>
                                        <p:attrNameLst>
                                          <p:attrName>ppt_h</p:attrName>
                                        </p:attrNameLst>
                                      </p:cBhvr>
                                      <p:tavLst>
                                        <p:tav tm="0">
                                          <p:val>
                                            <p:fltVal val="0"/>
                                          </p:val>
                                        </p:tav>
                                        <p:tav tm="100000">
                                          <p:val>
                                            <p:strVal val="#ppt_h"/>
                                          </p:val>
                                        </p:tav>
                                      </p:tavLst>
                                    </p:anim>
                                    <p:anim calcmode="lin" valueType="num">
                                      <p:cBhvr>
                                        <p:cTn id="86" dur="1000" fill="hold"/>
                                        <p:tgtEl>
                                          <p:spTgt spid="111620"/>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111620"/>
                                        </p:tgtEl>
                                        <p:attrNameLst>
                                          <p:attrName>ppt_y</p:attrName>
                                        </p:attrNameLst>
                                      </p:cBhvr>
                                      <p:tavLst>
                                        <p:tav tm="0" fmla="#ppt_y+(sin(-2*pi*(1-$))*-#ppt_x+cos(-2*pi*(1-$))*(1-#ppt_y))*(1-$)">
                                          <p:val>
                                            <p:fltVal val="0"/>
                                          </p:val>
                                        </p:tav>
                                        <p:tav tm="100000">
                                          <p:val>
                                            <p:fltVal val="1"/>
                                          </p:val>
                                        </p:tav>
                                      </p:tavLst>
                                    </p:anim>
                                  </p:childTnLst>
                                </p:cTn>
                              </p:par>
                            </p:childTnLst>
                          </p:cTn>
                        </p:par>
                        <p:par>
                          <p:cTn id="88" fill="hold">
                            <p:stCondLst>
                              <p:cond delay="1500"/>
                            </p:stCondLst>
                            <p:childTnLst>
                              <p:par>
                                <p:cTn id="89" presetID="15" presetClass="entr" presetSubtype="0" fill="hold" grpId="0" nodeType="afterEffect">
                                  <p:stCondLst>
                                    <p:cond delay="0"/>
                                  </p:stCondLst>
                                  <p:childTnLst>
                                    <p:set>
                                      <p:cBhvr>
                                        <p:cTn id="90" dur="1" fill="hold">
                                          <p:stCondLst>
                                            <p:cond delay="0"/>
                                          </p:stCondLst>
                                        </p:cTn>
                                        <p:tgtEl>
                                          <p:spTgt spid="111621"/>
                                        </p:tgtEl>
                                        <p:attrNameLst>
                                          <p:attrName>style.visibility</p:attrName>
                                        </p:attrNameLst>
                                      </p:cBhvr>
                                      <p:to>
                                        <p:strVal val="visible"/>
                                      </p:to>
                                    </p:set>
                                    <p:anim calcmode="lin" valueType="num">
                                      <p:cBhvr>
                                        <p:cTn id="91" dur="1000" fill="hold"/>
                                        <p:tgtEl>
                                          <p:spTgt spid="111621"/>
                                        </p:tgtEl>
                                        <p:attrNameLst>
                                          <p:attrName>ppt_w</p:attrName>
                                        </p:attrNameLst>
                                      </p:cBhvr>
                                      <p:tavLst>
                                        <p:tav tm="0">
                                          <p:val>
                                            <p:fltVal val="0"/>
                                          </p:val>
                                        </p:tav>
                                        <p:tav tm="100000">
                                          <p:val>
                                            <p:strVal val="#ppt_w"/>
                                          </p:val>
                                        </p:tav>
                                      </p:tavLst>
                                    </p:anim>
                                    <p:anim calcmode="lin" valueType="num">
                                      <p:cBhvr>
                                        <p:cTn id="92" dur="1000" fill="hold"/>
                                        <p:tgtEl>
                                          <p:spTgt spid="111621"/>
                                        </p:tgtEl>
                                        <p:attrNameLst>
                                          <p:attrName>ppt_h</p:attrName>
                                        </p:attrNameLst>
                                      </p:cBhvr>
                                      <p:tavLst>
                                        <p:tav tm="0">
                                          <p:val>
                                            <p:fltVal val="0"/>
                                          </p:val>
                                        </p:tav>
                                        <p:tav tm="100000">
                                          <p:val>
                                            <p:strVal val="#ppt_h"/>
                                          </p:val>
                                        </p:tav>
                                      </p:tavLst>
                                    </p:anim>
                                    <p:anim calcmode="lin" valueType="num">
                                      <p:cBhvr>
                                        <p:cTn id="93" dur="1000" fill="hold"/>
                                        <p:tgtEl>
                                          <p:spTgt spid="111621"/>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1116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5" fill="hold">
                      <p:stCondLst>
                        <p:cond delay="indefinite"/>
                      </p:stCondLst>
                      <p:childTnLst>
                        <p:par>
                          <p:cTn id="96" fill="hold">
                            <p:stCondLst>
                              <p:cond delay="0"/>
                            </p:stCondLst>
                            <p:childTnLst>
                              <p:par>
                                <p:cTn id="97" presetID="12" presetClass="entr" presetSubtype="1" fill="hold" nodeType="clickEffect">
                                  <p:stCondLst>
                                    <p:cond delay="0"/>
                                  </p:stCondLst>
                                  <p:childTnLst>
                                    <p:set>
                                      <p:cBhvr>
                                        <p:cTn id="98" dur="1" fill="hold">
                                          <p:stCondLst>
                                            <p:cond delay="0"/>
                                          </p:stCondLst>
                                        </p:cTn>
                                        <p:tgtEl>
                                          <p:spTgt spid="111627"/>
                                        </p:tgtEl>
                                        <p:attrNameLst>
                                          <p:attrName>style.visibility</p:attrName>
                                        </p:attrNameLst>
                                      </p:cBhvr>
                                      <p:to>
                                        <p:strVal val="visible"/>
                                      </p:to>
                                    </p:set>
                                    <p:animEffect transition="in" filter="slide(fromTop)">
                                      <p:cBhvr>
                                        <p:cTn id="99" dur="500"/>
                                        <p:tgtEl>
                                          <p:spTgt spid="111627"/>
                                        </p:tgtEl>
                                      </p:cBhvr>
                                    </p:animEffect>
                                  </p:childTnLst>
                                </p:cTn>
                              </p:par>
                            </p:childTnLst>
                          </p:cTn>
                        </p:par>
                      </p:childTnLst>
                    </p:cTn>
                  </p:par>
                  <p:par>
                    <p:cTn id="100" fill="hold">
                      <p:stCondLst>
                        <p:cond delay="indefinite"/>
                      </p:stCondLst>
                      <p:childTnLst>
                        <p:par>
                          <p:cTn id="101" fill="hold">
                            <p:stCondLst>
                              <p:cond delay="0"/>
                            </p:stCondLst>
                            <p:childTnLst>
                              <p:par>
                                <p:cTn id="102" presetID="12" presetClass="entr" presetSubtype="1" fill="hold" nodeType="clickEffect">
                                  <p:stCondLst>
                                    <p:cond delay="0"/>
                                  </p:stCondLst>
                                  <p:childTnLst>
                                    <p:set>
                                      <p:cBhvr>
                                        <p:cTn id="103" dur="1" fill="hold">
                                          <p:stCondLst>
                                            <p:cond delay="0"/>
                                          </p:stCondLst>
                                        </p:cTn>
                                        <p:tgtEl>
                                          <p:spTgt spid="111628"/>
                                        </p:tgtEl>
                                        <p:attrNameLst>
                                          <p:attrName>style.visibility</p:attrName>
                                        </p:attrNameLst>
                                      </p:cBhvr>
                                      <p:to>
                                        <p:strVal val="visible"/>
                                      </p:to>
                                    </p:set>
                                    <p:animEffect transition="in" filter="slide(fromTop)">
                                      <p:cBhvr>
                                        <p:cTn id="104" dur="500"/>
                                        <p:tgtEl>
                                          <p:spTgt spid="111628"/>
                                        </p:tgtEl>
                                      </p:cBhvr>
                                    </p:animEffect>
                                  </p:childTnLst>
                                </p:cTn>
                              </p:par>
                            </p:childTnLst>
                          </p:cTn>
                        </p:par>
                        <p:par>
                          <p:cTn id="105" fill="hold">
                            <p:stCondLst>
                              <p:cond delay="500"/>
                            </p:stCondLst>
                            <p:childTnLst>
                              <p:par>
                                <p:cTn id="106" presetID="12" presetClass="entr" presetSubtype="1" fill="hold" nodeType="afterEffect">
                                  <p:stCondLst>
                                    <p:cond delay="0"/>
                                  </p:stCondLst>
                                  <p:childTnLst>
                                    <p:set>
                                      <p:cBhvr>
                                        <p:cTn id="107" dur="1" fill="hold">
                                          <p:stCondLst>
                                            <p:cond delay="0"/>
                                          </p:stCondLst>
                                        </p:cTn>
                                        <p:tgtEl>
                                          <p:spTgt spid="111629"/>
                                        </p:tgtEl>
                                        <p:attrNameLst>
                                          <p:attrName>style.visibility</p:attrName>
                                        </p:attrNameLst>
                                      </p:cBhvr>
                                      <p:to>
                                        <p:strVal val="visible"/>
                                      </p:to>
                                    </p:set>
                                    <p:animEffect transition="in" filter="slide(fromTop)">
                                      <p:cBhvr>
                                        <p:cTn id="108" dur="500"/>
                                        <p:tgtEl>
                                          <p:spTgt spid="111629"/>
                                        </p:tgtEl>
                                      </p:cBhvr>
                                    </p:animEffect>
                                  </p:childTnLst>
                                </p:cTn>
                              </p:par>
                            </p:childTnLst>
                          </p:cTn>
                        </p:par>
                        <p:par>
                          <p:cTn id="109" fill="hold">
                            <p:stCondLst>
                              <p:cond delay="1000"/>
                            </p:stCondLst>
                            <p:childTnLst>
                              <p:par>
                                <p:cTn id="110" presetID="12" presetClass="entr" presetSubtype="1" fill="hold" nodeType="afterEffect">
                                  <p:stCondLst>
                                    <p:cond delay="0"/>
                                  </p:stCondLst>
                                  <p:childTnLst>
                                    <p:set>
                                      <p:cBhvr>
                                        <p:cTn id="111" dur="1" fill="hold">
                                          <p:stCondLst>
                                            <p:cond delay="0"/>
                                          </p:stCondLst>
                                        </p:cTn>
                                        <p:tgtEl>
                                          <p:spTgt spid="111630"/>
                                        </p:tgtEl>
                                        <p:attrNameLst>
                                          <p:attrName>style.visibility</p:attrName>
                                        </p:attrNameLst>
                                      </p:cBhvr>
                                      <p:to>
                                        <p:strVal val="visible"/>
                                      </p:to>
                                    </p:set>
                                    <p:animEffect transition="in" filter="slide(fromTop)">
                                      <p:cBhvr>
                                        <p:cTn id="112" dur="500"/>
                                        <p:tgtEl>
                                          <p:spTgt spid="111630"/>
                                        </p:tgtEl>
                                      </p:cBhvr>
                                    </p:animEffect>
                                  </p:childTnLst>
                                </p:cTn>
                              </p:par>
                            </p:childTnLst>
                          </p:cTn>
                        </p:par>
                        <p:par>
                          <p:cTn id="113" fill="hold">
                            <p:stCondLst>
                              <p:cond delay="1500"/>
                            </p:stCondLst>
                            <p:childTnLst>
                              <p:par>
                                <p:cTn id="114" presetID="22" presetClass="entr" presetSubtype="4" fill="hold" nodeType="afterEffect">
                                  <p:stCondLst>
                                    <p:cond delay="0"/>
                                  </p:stCondLst>
                                  <p:childTnLst>
                                    <p:set>
                                      <p:cBhvr>
                                        <p:cTn id="115" dur="1" fill="hold">
                                          <p:stCondLst>
                                            <p:cond delay="0"/>
                                          </p:stCondLst>
                                        </p:cTn>
                                        <p:tgtEl>
                                          <p:spTgt spid="111625"/>
                                        </p:tgtEl>
                                        <p:attrNameLst>
                                          <p:attrName>style.visibility</p:attrName>
                                        </p:attrNameLst>
                                      </p:cBhvr>
                                      <p:to>
                                        <p:strVal val="visible"/>
                                      </p:to>
                                    </p:set>
                                    <p:animEffect transition="in" filter="wipe(down)">
                                      <p:cBhvr>
                                        <p:cTn id="116" dur="500"/>
                                        <p:tgtEl>
                                          <p:spTgt spid="111625"/>
                                        </p:tgtEl>
                                      </p:cBhvr>
                                    </p:animEffect>
                                  </p:childTnLst>
                                </p:cTn>
                              </p:par>
                            </p:childTnLst>
                          </p:cTn>
                        </p:par>
                        <p:par>
                          <p:cTn id="117" fill="hold">
                            <p:stCondLst>
                              <p:cond delay="2000"/>
                            </p:stCondLst>
                            <p:childTnLst>
                              <p:par>
                                <p:cTn id="118" presetID="15" presetClass="entr" presetSubtype="0" fill="hold" grpId="0" nodeType="afterEffect">
                                  <p:stCondLst>
                                    <p:cond delay="0"/>
                                  </p:stCondLst>
                                  <p:childTnLst>
                                    <p:set>
                                      <p:cBhvr>
                                        <p:cTn id="119" dur="1" fill="hold">
                                          <p:stCondLst>
                                            <p:cond delay="0"/>
                                          </p:stCondLst>
                                        </p:cTn>
                                        <p:tgtEl>
                                          <p:spTgt spid="111626"/>
                                        </p:tgtEl>
                                        <p:attrNameLst>
                                          <p:attrName>style.visibility</p:attrName>
                                        </p:attrNameLst>
                                      </p:cBhvr>
                                      <p:to>
                                        <p:strVal val="visible"/>
                                      </p:to>
                                    </p:set>
                                    <p:anim calcmode="lin" valueType="num">
                                      <p:cBhvr>
                                        <p:cTn id="120" dur="1000" fill="hold"/>
                                        <p:tgtEl>
                                          <p:spTgt spid="111626"/>
                                        </p:tgtEl>
                                        <p:attrNameLst>
                                          <p:attrName>ppt_w</p:attrName>
                                        </p:attrNameLst>
                                      </p:cBhvr>
                                      <p:tavLst>
                                        <p:tav tm="0">
                                          <p:val>
                                            <p:fltVal val="0"/>
                                          </p:val>
                                        </p:tav>
                                        <p:tav tm="100000">
                                          <p:val>
                                            <p:strVal val="#ppt_w"/>
                                          </p:val>
                                        </p:tav>
                                      </p:tavLst>
                                    </p:anim>
                                    <p:anim calcmode="lin" valueType="num">
                                      <p:cBhvr>
                                        <p:cTn id="121" dur="1000" fill="hold"/>
                                        <p:tgtEl>
                                          <p:spTgt spid="111626"/>
                                        </p:tgtEl>
                                        <p:attrNameLst>
                                          <p:attrName>ppt_h</p:attrName>
                                        </p:attrNameLst>
                                      </p:cBhvr>
                                      <p:tavLst>
                                        <p:tav tm="0">
                                          <p:val>
                                            <p:fltVal val="0"/>
                                          </p:val>
                                        </p:tav>
                                        <p:tav tm="100000">
                                          <p:val>
                                            <p:strVal val="#ppt_h"/>
                                          </p:val>
                                        </p:tav>
                                      </p:tavLst>
                                    </p:anim>
                                    <p:anim calcmode="lin" valueType="num">
                                      <p:cBhvr>
                                        <p:cTn id="122" dur="1000" fill="hold"/>
                                        <p:tgtEl>
                                          <p:spTgt spid="111626"/>
                                        </p:tgtEl>
                                        <p:attrNameLst>
                                          <p:attrName>ppt_x</p:attrName>
                                        </p:attrNameLst>
                                      </p:cBhvr>
                                      <p:tavLst>
                                        <p:tav tm="0" fmla="#ppt_x+(cos(-2*pi*(1-$))*-#ppt_x-sin(-2*pi*(1-$))*(1-#ppt_y))*(1-$)">
                                          <p:val>
                                            <p:fltVal val="0"/>
                                          </p:val>
                                        </p:tav>
                                        <p:tav tm="100000">
                                          <p:val>
                                            <p:fltVal val="1"/>
                                          </p:val>
                                        </p:tav>
                                      </p:tavLst>
                                    </p:anim>
                                    <p:anim calcmode="lin" valueType="num">
                                      <p:cBhvr>
                                        <p:cTn id="123" dur="1000" fill="hold"/>
                                        <p:tgtEl>
                                          <p:spTgt spid="1116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4" fill="hold">
                      <p:stCondLst>
                        <p:cond delay="indefinite"/>
                      </p:stCondLst>
                      <p:childTnLst>
                        <p:par>
                          <p:cTn id="125" fill="hold">
                            <p:stCondLst>
                              <p:cond delay="0"/>
                            </p:stCondLst>
                            <p:childTnLst>
                              <p:par>
                                <p:cTn id="126" presetID="27" presetClass="entr" presetSubtype="0" fill="hold" nodeType="clickEffect">
                                  <p:stCondLst>
                                    <p:cond delay="0"/>
                                  </p:stCondLst>
                                  <p:iterate type="lt">
                                    <p:tmPct val="50000"/>
                                  </p:iterate>
                                  <p:childTnLst>
                                    <p:set>
                                      <p:cBhvr>
                                        <p:cTn id="127" dur="1" fill="hold">
                                          <p:stCondLst>
                                            <p:cond delay="0"/>
                                          </p:stCondLst>
                                        </p:cTn>
                                        <p:tgtEl>
                                          <p:spTgt spid="111647">
                                            <p:txEl>
                                              <p:pRg st="0" end="0"/>
                                            </p:txEl>
                                          </p:spTgt>
                                        </p:tgtEl>
                                        <p:attrNameLst>
                                          <p:attrName>style.visibility</p:attrName>
                                        </p:attrNameLst>
                                      </p:cBhvr>
                                      <p:to>
                                        <p:strVal val="visible"/>
                                      </p:to>
                                    </p:set>
                                    <p:anim calcmode="discrete" valueType="clr">
                                      <p:cBhvr override="childStyle">
                                        <p:cTn id="128" dur="80"/>
                                        <p:tgtEl>
                                          <p:spTgt spid="1116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9" dur="80"/>
                                        <p:tgtEl>
                                          <p:spTgt spid="111647">
                                            <p:txEl>
                                              <p:pRg st="0" end="0"/>
                                            </p:txEl>
                                          </p:spTgt>
                                        </p:tgtEl>
                                        <p:attrNameLst>
                                          <p:attrName>fillcolor</p:attrName>
                                        </p:attrNameLst>
                                      </p:cBhvr>
                                      <p:tavLst>
                                        <p:tav tm="0">
                                          <p:val>
                                            <p:clrVal>
                                              <a:schemeClr val="accent2"/>
                                            </p:clrVal>
                                          </p:val>
                                        </p:tav>
                                        <p:tav tm="50000">
                                          <p:val>
                                            <p:clrVal>
                                              <a:schemeClr val="hlink"/>
                                            </p:clrVal>
                                          </p:val>
                                        </p:tav>
                                      </p:tavLst>
                                    </p:anim>
                                    <p:set>
                                      <p:cBhvr>
                                        <p:cTn id="130" dur="80"/>
                                        <p:tgtEl>
                                          <p:spTgt spid="111647">
                                            <p:txEl>
                                              <p:pRg st="0" end="0"/>
                                            </p:txEl>
                                          </p:spTgt>
                                        </p:tgtEl>
                                        <p:attrNameLst>
                                          <p:attrName>fill.type</p:attrName>
                                        </p:attrNameLst>
                                      </p:cBhvr>
                                      <p:to>
                                        <p:strVal val="solid"/>
                                      </p:to>
                                    </p:set>
                                  </p:childTnLst>
                                </p:cTn>
                              </p:par>
                            </p:childTnLst>
                          </p:cTn>
                        </p:par>
                      </p:childTnLst>
                    </p:cTn>
                  </p:par>
                  <p:par>
                    <p:cTn id="131" fill="hold">
                      <p:stCondLst>
                        <p:cond delay="indefinite"/>
                      </p:stCondLst>
                      <p:childTnLst>
                        <p:par>
                          <p:cTn id="132" fill="hold">
                            <p:stCondLst>
                              <p:cond delay="0"/>
                            </p:stCondLst>
                            <p:childTnLst>
                              <p:par>
                                <p:cTn id="133" presetID="27" presetClass="entr" presetSubtype="0" fill="hold" nodeType="clickEffect">
                                  <p:stCondLst>
                                    <p:cond delay="0"/>
                                  </p:stCondLst>
                                  <p:iterate type="lt">
                                    <p:tmPct val="50000"/>
                                  </p:iterate>
                                  <p:childTnLst>
                                    <p:set>
                                      <p:cBhvr>
                                        <p:cTn id="134" dur="1" fill="hold">
                                          <p:stCondLst>
                                            <p:cond delay="0"/>
                                          </p:stCondLst>
                                        </p:cTn>
                                        <p:tgtEl>
                                          <p:spTgt spid="111647">
                                            <p:txEl>
                                              <p:pRg st="1" end="1"/>
                                            </p:txEl>
                                          </p:spTgt>
                                        </p:tgtEl>
                                        <p:attrNameLst>
                                          <p:attrName>style.visibility</p:attrName>
                                        </p:attrNameLst>
                                      </p:cBhvr>
                                      <p:to>
                                        <p:strVal val="visible"/>
                                      </p:to>
                                    </p:set>
                                    <p:anim calcmode="discrete" valueType="clr">
                                      <p:cBhvr override="childStyle">
                                        <p:cTn id="135" dur="80"/>
                                        <p:tgtEl>
                                          <p:spTgt spid="11164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6" dur="80"/>
                                        <p:tgtEl>
                                          <p:spTgt spid="111647">
                                            <p:txEl>
                                              <p:pRg st="1" end="1"/>
                                            </p:txEl>
                                          </p:spTgt>
                                        </p:tgtEl>
                                        <p:attrNameLst>
                                          <p:attrName>fillcolor</p:attrName>
                                        </p:attrNameLst>
                                      </p:cBhvr>
                                      <p:tavLst>
                                        <p:tav tm="0">
                                          <p:val>
                                            <p:clrVal>
                                              <a:schemeClr val="accent2"/>
                                            </p:clrVal>
                                          </p:val>
                                        </p:tav>
                                        <p:tav tm="50000">
                                          <p:val>
                                            <p:clrVal>
                                              <a:schemeClr val="hlink"/>
                                            </p:clrVal>
                                          </p:val>
                                        </p:tav>
                                      </p:tavLst>
                                    </p:anim>
                                    <p:set>
                                      <p:cBhvr>
                                        <p:cTn id="137" dur="80"/>
                                        <p:tgtEl>
                                          <p:spTgt spid="111647">
                                            <p:txEl>
                                              <p:pRg st="1" end="1"/>
                                            </p:txEl>
                                          </p:spTgt>
                                        </p:tgtEl>
                                        <p:attrNameLst>
                                          <p:attrName>fill.type</p:attrName>
                                        </p:attrNameLst>
                                      </p:cBhvr>
                                      <p:to>
                                        <p:strVal val="solid"/>
                                      </p:to>
                                    </p:set>
                                  </p:childTnLst>
                                </p:cTn>
                              </p:par>
                            </p:childTnLst>
                          </p:cTn>
                        </p:par>
                      </p:childTnLst>
                    </p:cTn>
                  </p:par>
                  <p:par>
                    <p:cTn id="138" fill="hold">
                      <p:stCondLst>
                        <p:cond delay="indefinite"/>
                      </p:stCondLst>
                      <p:childTnLst>
                        <p:par>
                          <p:cTn id="139" fill="hold">
                            <p:stCondLst>
                              <p:cond delay="0"/>
                            </p:stCondLst>
                            <p:childTnLst>
                              <p:par>
                                <p:cTn id="140" presetID="27" presetClass="entr" presetSubtype="0" fill="hold" grpId="0" nodeType="clickEffect">
                                  <p:stCondLst>
                                    <p:cond delay="0"/>
                                  </p:stCondLst>
                                  <p:iterate type="lt">
                                    <p:tmPct val="50000"/>
                                  </p:iterate>
                                  <p:childTnLst>
                                    <p:set>
                                      <p:cBhvr>
                                        <p:cTn id="141" dur="1" fill="hold">
                                          <p:stCondLst>
                                            <p:cond delay="0"/>
                                          </p:stCondLst>
                                        </p:cTn>
                                        <p:tgtEl>
                                          <p:spTgt spid="111636"/>
                                        </p:tgtEl>
                                        <p:attrNameLst>
                                          <p:attrName>style.visibility</p:attrName>
                                        </p:attrNameLst>
                                      </p:cBhvr>
                                      <p:to>
                                        <p:strVal val="visible"/>
                                      </p:to>
                                    </p:set>
                                    <p:anim calcmode="discrete" valueType="clr">
                                      <p:cBhvr override="childStyle">
                                        <p:cTn id="142" dur="80"/>
                                        <p:tgtEl>
                                          <p:spTgt spid="111636"/>
                                        </p:tgtEl>
                                        <p:attrNameLst>
                                          <p:attrName>style.color</p:attrName>
                                        </p:attrNameLst>
                                      </p:cBhvr>
                                      <p:tavLst>
                                        <p:tav tm="0">
                                          <p:val>
                                            <p:clrVal>
                                              <a:schemeClr val="accent2"/>
                                            </p:clrVal>
                                          </p:val>
                                        </p:tav>
                                        <p:tav tm="50000">
                                          <p:val>
                                            <p:clrVal>
                                              <a:schemeClr val="hlink"/>
                                            </p:clrVal>
                                          </p:val>
                                        </p:tav>
                                      </p:tavLst>
                                    </p:anim>
                                    <p:anim calcmode="discrete" valueType="clr">
                                      <p:cBhvr>
                                        <p:cTn id="143" dur="80"/>
                                        <p:tgtEl>
                                          <p:spTgt spid="111636"/>
                                        </p:tgtEl>
                                        <p:attrNameLst>
                                          <p:attrName>fillcolor</p:attrName>
                                        </p:attrNameLst>
                                      </p:cBhvr>
                                      <p:tavLst>
                                        <p:tav tm="0">
                                          <p:val>
                                            <p:clrVal>
                                              <a:schemeClr val="accent2"/>
                                            </p:clrVal>
                                          </p:val>
                                        </p:tav>
                                        <p:tav tm="50000">
                                          <p:val>
                                            <p:clrVal>
                                              <a:schemeClr val="hlink"/>
                                            </p:clrVal>
                                          </p:val>
                                        </p:tav>
                                      </p:tavLst>
                                    </p:anim>
                                    <p:set>
                                      <p:cBhvr>
                                        <p:cTn id="144" dur="80"/>
                                        <p:tgtEl>
                                          <p:spTgt spid="1116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p:bldP spid="111621" grpId="0"/>
      <p:bldP spid="111626" grpId="0"/>
      <p:bldP spid="111636" grpId="0" animBg="1"/>
      <p:bldP spid="111644" grpId="0"/>
      <p:bldP spid="11164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999419" y="5662613"/>
            <a:ext cx="2616026" cy="95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kumimoji="1" lang="zh-CN" altLang="en-US" sz="2000" b="1" dirty="0">
                <a:solidFill>
                  <a:srgbClr val="009900"/>
                </a:solidFill>
                <a:latin typeface="幼圆" panose="02010509060101010101" pitchFamily="49" charset="-122"/>
                <a:ea typeface="幼圆" panose="02010509060101010101" pitchFamily="49" charset="-122"/>
                <a:sym typeface="Symbol" panose="05050102010706020507" pitchFamily="18" charset="2"/>
              </a:rPr>
              <a:t></a:t>
            </a:r>
            <a:r>
              <a:rPr kumimoji="1" lang="en-US" altLang="zh-CN" sz="2000" b="1" baseline="-25000" dirty="0">
                <a:solidFill>
                  <a:srgbClr val="009900"/>
                </a:solidFill>
                <a:latin typeface="幼圆" panose="02010509060101010101" pitchFamily="49" charset="-122"/>
                <a:ea typeface="幼圆" panose="02010509060101010101" pitchFamily="49" charset="-122"/>
                <a:sym typeface="Symbol" panose="05050102010706020507" pitchFamily="18" charset="2"/>
              </a:rPr>
              <a:t>v</a:t>
            </a:r>
            <a:r>
              <a:rPr kumimoji="1" lang="en-US" altLang="zh-CN" sz="2000" b="1" dirty="0">
                <a:solidFill>
                  <a:srgbClr val="009900"/>
                </a:solidFill>
                <a:latin typeface="幼圆" panose="02010509060101010101" pitchFamily="49" charset="-122"/>
                <a:ea typeface="幼圆" panose="02010509060101010101" pitchFamily="49" charset="-122"/>
                <a:sym typeface="Symbol" panose="05050102010706020507" pitchFamily="18" charset="2"/>
              </a:rPr>
              <a:t></a:t>
            </a:r>
            <a:r>
              <a:rPr kumimoji="1" lang="zh-CN" altLang="en-US" sz="2000" b="1" dirty="0">
                <a:solidFill>
                  <a:srgbClr val="009900"/>
                </a:solidFill>
                <a:latin typeface="幼圆" panose="02010509060101010101" pitchFamily="49" charset="-122"/>
                <a:ea typeface="幼圆" panose="02010509060101010101" pitchFamily="49" charset="-122"/>
                <a:sym typeface="Symbol" panose="05050102010706020507" pitchFamily="18" charset="2"/>
              </a:rPr>
              <a:t>表示体缩</a:t>
            </a:r>
            <a:endParaRPr kumimoji="1" lang="zh-CN" altLang="en-US" sz="2000" b="1" dirty="0">
              <a:solidFill>
                <a:srgbClr val="009900"/>
              </a:solidFill>
              <a:latin typeface="幼圆" panose="02010509060101010101" pitchFamily="49" charset="-122"/>
              <a:ea typeface="幼圆" panose="02010509060101010101" pitchFamily="49" charset="-122"/>
              <a:sym typeface="Symbol" panose="05050102010706020507" pitchFamily="18" charset="2"/>
            </a:endParaRPr>
          </a:p>
          <a:p>
            <a:pPr eaLnBrk="1" hangingPunct="1">
              <a:lnSpc>
                <a:spcPct val="150000"/>
              </a:lnSpc>
            </a:pPr>
            <a:r>
              <a:rPr kumimoji="1" lang="zh-CN" altLang="en-US" sz="2000" b="1" dirty="0">
                <a:solidFill>
                  <a:srgbClr val="009900"/>
                </a:solidFill>
                <a:latin typeface="幼圆" panose="02010509060101010101" pitchFamily="49" charset="-122"/>
                <a:ea typeface="幼圆" panose="02010509060101010101" pitchFamily="49" charset="-122"/>
                <a:sym typeface="Symbol" panose="05050102010706020507" pitchFamily="18" charset="2"/>
              </a:rPr>
              <a:t></a:t>
            </a:r>
            <a:r>
              <a:rPr kumimoji="1" lang="en-US" altLang="zh-CN" sz="2000" b="1" baseline="-25000" dirty="0">
                <a:solidFill>
                  <a:srgbClr val="009900"/>
                </a:solidFill>
                <a:latin typeface="幼圆" panose="02010509060101010101" pitchFamily="49" charset="-122"/>
                <a:ea typeface="幼圆" panose="02010509060101010101" pitchFamily="49" charset="-122"/>
                <a:sym typeface="Symbol" panose="05050102010706020507" pitchFamily="18" charset="2"/>
              </a:rPr>
              <a:t>v</a:t>
            </a:r>
            <a:r>
              <a:rPr kumimoji="1" lang="en-US" altLang="zh-CN" sz="2000" b="1" dirty="0">
                <a:solidFill>
                  <a:srgbClr val="009900"/>
                </a:solidFill>
                <a:latin typeface="幼圆" panose="02010509060101010101" pitchFamily="49" charset="-122"/>
                <a:ea typeface="幼圆" panose="02010509060101010101" pitchFamily="49" charset="-122"/>
                <a:sym typeface="Symbol" panose="05050102010706020507" pitchFamily="18" charset="2"/>
              </a:rPr>
              <a:t>0</a:t>
            </a:r>
            <a:r>
              <a:rPr kumimoji="1" lang="zh-CN" altLang="en-US" sz="2000" b="1" dirty="0">
                <a:solidFill>
                  <a:srgbClr val="009900"/>
                </a:solidFill>
                <a:latin typeface="幼圆" panose="02010509060101010101" pitchFamily="49" charset="-122"/>
                <a:ea typeface="幼圆" panose="02010509060101010101" pitchFamily="49" charset="-122"/>
                <a:sym typeface="Symbol" panose="05050102010706020507" pitchFamily="18" charset="2"/>
              </a:rPr>
              <a:t>表示体胀</a:t>
            </a:r>
            <a:r>
              <a:rPr kumimoji="1" lang="en-US" altLang="zh-CN" sz="2000" b="1" dirty="0">
                <a:solidFill>
                  <a:srgbClr val="009900"/>
                </a:solidFill>
                <a:latin typeface="幼圆" panose="02010509060101010101" pitchFamily="49" charset="-122"/>
                <a:ea typeface="幼圆" panose="02010509060101010101" pitchFamily="49" charset="-122"/>
                <a:sym typeface="Symbol" panose="05050102010706020507" pitchFamily="18" charset="2"/>
              </a:rPr>
              <a:t>(</a:t>
            </a:r>
            <a:r>
              <a:rPr kumimoji="1" lang="zh-CN" altLang="en-US" sz="2000" b="1" dirty="0">
                <a:solidFill>
                  <a:srgbClr val="009900"/>
                </a:solidFill>
                <a:latin typeface="幼圆" panose="02010509060101010101" pitchFamily="49" charset="-122"/>
                <a:ea typeface="幼圆" panose="02010509060101010101" pitchFamily="49" charset="-122"/>
                <a:sym typeface="Symbol" panose="05050102010706020507" pitchFamily="18" charset="2"/>
              </a:rPr>
              <a:t>剪胀</a:t>
            </a:r>
            <a:r>
              <a:rPr kumimoji="1" lang="en-US" altLang="zh-CN" sz="2000" b="1" dirty="0">
                <a:solidFill>
                  <a:srgbClr val="009900"/>
                </a:solidFill>
                <a:latin typeface="幼圆" panose="02010509060101010101" pitchFamily="49" charset="-122"/>
                <a:ea typeface="幼圆" panose="02010509060101010101" pitchFamily="49" charset="-122"/>
                <a:sym typeface="Symbol" panose="05050102010706020507" pitchFamily="18" charset="2"/>
              </a:rPr>
              <a:t>)</a:t>
            </a:r>
            <a:endParaRPr kumimoji="1" lang="en-US" altLang="zh-CN" sz="2000" b="1" dirty="0">
              <a:solidFill>
                <a:srgbClr val="009900"/>
              </a:solidFill>
              <a:latin typeface="幼圆" panose="02010509060101010101" pitchFamily="49" charset="-122"/>
              <a:ea typeface="幼圆" panose="02010509060101010101" pitchFamily="49" charset="-122"/>
              <a:sym typeface="Symbol" panose="05050102010706020507" pitchFamily="18" charset="2"/>
            </a:endParaRPr>
          </a:p>
        </p:txBody>
      </p:sp>
      <p:grpSp>
        <p:nvGrpSpPr>
          <p:cNvPr id="84995" name="Group 47"/>
          <p:cNvGrpSpPr/>
          <p:nvPr/>
        </p:nvGrpSpPr>
        <p:grpSpPr bwMode="auto">
          <a:xfrm>
            <a:off x="5108575" y="2528888"/>
            <a:ext cx="3892550" cy="3327400"/>
            <a:chOff x="3218" y="1593"/>
            <a:chExt cx="2452" cy="2096"/>
          </a:xfrm>
        </p:grpSpPr>
        <p:sp>
          <p:nvSpPr>
            <p:cNvPr id="85019" name="Oval 4"/>
            <p:cNvSpPr>
              <a:spLocks noChangeArrowheads="1"/>
            </p:cNvSpPr>
            <p:nvPr/>
          </p:nvSpPr>
          <p:spPr bwMode="auto">
            <a:xfrm>
              <a:off x="3615" y="2716"/>
              <a:ext cx="454" cy="458"/>
            </a:xfrm>
            <a:prstGeom prst="ellipse">
              <a:avLst/>
            </a:prstGeom>
            <a:noFill/>
            <a:ln w="50800">
              <a:solidFill>
                <a:srgbClr val="FF00FF"/>
              </a:solidFill>
              <a:prstDash val="sysDot"/>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ja-JP" altLang="en-US"/>
            </a:p>
          </p:txBody>
        </p:sp>
        <p:sp>
          <p:nvSpPr>
            <p:cNvPr id="85020" name="Rectangle 5"/>
            <p:cNvSpPr>
              <a:spLocks noChangeArrowheads="1"/>
            </p:cNvSpPr>
            <p:nvPr/>
          </p:nvSpPr>
          <p:spPr bwMode="auto">
            <a:xfrm>
              <a:off x="5258" y="2834"/>
              <a:ext cx="27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3200" b="1">
                  <a:latin typeface="Times New Roman" panose="02020603050405020304" pitchFamily="18" charset="0"/>
                  <a:sym typeface="Symbol" panose="05050102010706020507" pitchFamily="18" charset="2"/>
                </a:rPr>
                <a:t></a:t>
              </a:r>
              <a:endParaRPr kumimoji="1" lang="zh-CN" altLang="en-US" sz="3200" b="1">
                <a:latin typeface="Times New Roman" panose="02020603050405020304" pitchFamily="18" charset="0"/>
                <a:sym typeface="Symbol" panose="05050102010706020507" pitchFamily="18" charset="2"/>
              </a:endParaRPr>
            </a:p>
          </p:txBody>
        </p:sp>
        <p:sp>
          <p:nvSpPr>
            <p:cNvPr id="85021" name="Rectangle 6"/>
            <p:cNvSpPr>
              <a:spLocks noChangeArrowheads="1"/>
            </p:cNvSpPr>
            <p:nvPr/>
          </p:nvSpPr>
          <p:spPr bwMode="auto">
            <a:xfrm>
              <a:off x="3218" y="1719"/>
              <a:ext cx="22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3200" b="1">
                  <a:latin typeface="Times New Roman" panose="02020603050405020304" pitchFamily="18" charset="0"/>
                  <a:sym typeface="Symbol" panose="05050102010706020507" pitchFamily="18" charset="2"/>
                </a:rPr>
                <a:t></a:t>
              </a:r>
              <a:endParaRPr kumimoji="1" lang="zh-CN" altLang="en-US" sz="3200" b="1">
                <a:latin typeface="Times New Roman" panose="02020603050405020304" pitchFamily="18" charset="0"/>
                <a:sym typeface="Symbol" panose="05050102010706020507" pitchFamily="18" charset="2"/>
              </a:endParaRPr>
            </a:p>
          </p:txBody>
        </p:sp>
        <p:grpSp>
          <p:nvGrpSpPr>
            <p:cNvPr id="85022" name="Group 7"/>
            <p:cNvGrpSpPr/>
            <p:nvPr/>
          </p:nvGrpSpPr>
          <p:grpSpPr bwMode="auto">
            <a:xfrm>
              <a:off x="3235" y="1768"/>
              <a:ext cx="2435" cy="1191"/>
              <a:chOff x="416" y="1209"/>
              <a:chExt cx="1942" cy="1200"/>
            </a:xfrm>
          </p:grpSpPr>
          <p:sp>
            <p:nvSpPr>
              <p:cNvPr id="85034" name="Line 8"/>
              <p:cNvSpPr>
                <a:spLocks noChangeShapeType="1"/>
              </p:cNvSpPr>
              <p:nvPr/>
            </p:nvSpPr>
            <p:spPr bwMode="auto">
              <a:xfrm>
                <a:off x="416" y="2408"/>
                <a:ext cx="1942" cy="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35" name="Line 9"/>
              <p:cNvSpPr>
                <a:spLocks noChangeShapeType="1"/>
              </p:cNvSpPr>
              <p:nvPr/>
            </p:nvSpPr>
            <p:spPr bwMode="auto">
              <a:xfrm flipV="1">
                <a:off x="432" y="1209"/>
                <a:ext cx="0" cy="120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85023" name="Line 10"/>
            <p:cNvSpPr>
              <a:spLocks noChangeShapeType="1"/>
            </p:cNvSpPr>
            <p:nvPr/>
          </p:nvSpPr>
          <p:spPr bwMode="auto">
            <a:xfrm flipV="1">
              <a:off x="3252" y="1984"/>
              <a:ext cx="2113" cy="952"/>
            </a:xfrm>
            <a:prstGeom prst="line">
              <a:avLst/>
            </a:prstGeom>
            <a:noFill/>
            <a:ln w="50800">
              <a:solidFill>
                <a:srgbClr val="FF0000"/>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24" name="Oval 11"/>
            <p:cNvSpPr>
              <a:spLocks noChangeArrowheads="1"/>
            </p:cNvSpPr>
            <p:nvPr/>
          </p:nvSpPr>
          <p:spPr bwMode="auto">
            <a:xfrm>
              <a:off x="3899" y="2487"/>
              <a:ext cx="1021" cy="932"/>
            </a:xfrm>
            <a:prstGeom prst="ellipse">
              <a:avLst/>
            </a:prstGeom>
            <a:noFill/>
            <a:ln w="50800">
              <a:solidFill>
                <a:srgbClr val="008000"/>
              </a:solidFill>
              <a:prstDash val="sysDot"/>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ja-JP" altLang="en-US"/>
            </a:p>
          </p:txBody>
        </p:sp>
        <p:sp>
          <p:nvSpPr>
            <p:cNvPr id="85025" name="Oval 12"/>
            <p:cNvSpPr>
              <a:spLocks noChangeArrowheads="1"/>
            </p:cNvSpPr>
            <p:nvPr/>
          </p:nvSpPr>
          <p:spPr bwMode="auto">
            <a:xfrm>
              <a:off x="4158" y="2249"/>
              <a:ext cx="1494" cy="1435"/>
            </a:xfrm>
            <a:prstGeom prst="ellipse">
              <a:avLst/>
            </a:prstGeom>
            <a:noFill/>
            <a:ln w="50800">
              <a:solidFill>
                <a:srgbClr val="0000FF"/>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ja-JP" altLang="en-US"/>
            </a:p>
          </p:txBody>
        </p:sp>
        <p:sp>
          <p:nvSpPr>
            <p:cNvPr id="85026" name="Oval 13"/>
            <p:cNvSpPr>
              <a:spLocks noChangeArrowheads="1"/>
            </p:cNvSpPr>
            <p:nvPr/>
          </p:nvSpPr>
          <p:spPr bwMode="auto">
            <a:xfrm>
              <a:off x="3616" y="2554"/>
              <a:ext cx="802" cy="776"/>
            </a:xfrm>
            <a:prstGeom prst="ellipse">
              <a:avLst/>
            </a:prstGeom>
            <a:noFill/>
            <a:ln w="50800">
              <a:solidFill>
                <a:srgbClr val="FF00FF"/>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ja-JP" altLang="en-US"/>
            </a:p>
          </p:txBody>
        </p:sp>
        <p:sp>
          <p:nvSpPr>
            <p:cNvPr id="85027" name="Oval 14"/>
            <p:cNvSpPr>
              <a:spLocks noChangeArrowheads="1"/>
            </p:cNvSpPr>
            <p:nvPr/>
          </p:nvSpPr>
          <p:spPr bwMode="auto">
            <a:xfrm>
              <a:off x="3897" y="2394"/>
              <a:ext cx="1140" cy="1105"/>
            </a:xfrm>
            <a:prstGeom prst="ellipse">
              <a:avLst/>
            </a:prstGeom>
            <a:noFill/>
            <a:ln w="50800">
              <a:solidFill>
                <a:srgbClr val="008000"/>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ja-JP" altLang="en-US"/>
            </a:p>
          </p:txBody>
        </p:sp>
        <p:sp>
          <p:nvSpPr>
            <p:cNvPr id="85028" name="Oval 15"/>
            <p:cNvSpPr>
              <a:spLocks noChangeArrowheads="1"/>
            </p:cNvSpPr>
            <p:nvPr/>
          </p:nvSpPr>
          <p:spPr bwMode="auto">
            <a:xfrm>
              <a:off x="4159" y="2231"/>
              <a:ext cx="1484" cy="1458"/>
            </a:xfrm>
            <a:prstGeom prst="ellipse">
              <a:avLst/>
            </a:prstGeom>
            <a:noFill/>
            <a:ln w="50800">
              <a:solidFill>
                <a:srgbClr val="0000FF"/>
              </a:solidFill>
              <a:prstDash val="sysDot"/>
              <a:round/>
            </a:ln>
            <a:extLst>
              <a:ext uri="{909E8E84-426E-40DD-AFC4-6F175D3DCCD1}">
                <a14:hiddenFill xmlns:a14="http://schemas.microsoft.com/office/drawing/2010/main">
                  <a:solidFill>
                    <a:srgbClr val="FFFFFF"/>
                  </a:solidFill>
                </a14:hiddenFill>
              </a:ext>
            </a:extLst>
          </p:spPr>
          <p:txBody>
            <a:bodyPr wrap="none" anchor="ct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buFontTx/>
                <a:buChar char="•"/>
              </a:pPr>
              <a:endParaRPr lang="ja-JP" altLang="ja-JP"/>
            </a:p>
          </p:txBody>
        </p:sp>
        <p:sp>
          <p:nvSpPr>
            <p:cNvPr id="85029" name="Line 16"/>
            <p:cNvSpPr>
              <a:spLocks noChangeShapeType="1"/>
            </p:cNvSpPr>
            <p:nvPr/>
          </p:nvSpPr>
          <p:spPr bwMode="auto">
            <a:xfrm flipV="1">
              <a:off x="3236" y="2007"/>
              <a:ext cx="2119" cy="786"/>
            </a:xfrm>
            <a:prstGeom prst="line">
              <a:avLst/>
            </a:prstGeom>
            <a:noFill/>
            <a:ln w="50800">
              <a:solidFill>
                <a:srgbClr val="FF00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30" name="AutoShape 17"/>
            <p:cNvSpPr>
              <a:spLocks noChangeArrowheads="1"/>
            </p:cNvSpPr>
            <p:nvPr/>
          </p:nvSpPr>
          <p:spPr bwMode="auto">
            <a:xfrm>
              <a:off x="3541" y="1822"/>
              <a:ext cx="1218" cy="359"/>
            </a:xfrm>
            <a:prstGeom prst="wedgeRoundRectCallout">
              <a:avLst>
                <a:gd name="adj1" fmla="val -43750"/>
                <a:gd name="adj2" fmla="val 700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pPr>
              <a:endParaRPr lang="ja-JP" altLang="ja-JP"/>
            </a:p>
          </p:txBody>
        </p:sp>
        <p:sp>
          <p:nvSpPr>
            <p:cNvPr id="85031" name="AutoShape 18"/>
            <p:cNvSpPr>
              <a:spLocks noChangeArrowheads="1"/>
            </p:cNvSpPr>
            <p:nvPr/>
          </p:nvSpPr>
          <p:spPr bwMode="auto">
            <a:xfrm>
              <a:off x="3993" y="1606"/>
              <a:ext cx="817" cy="282"/>
            </a:xfrm>
            <a:prstGeom prst="wedgeRoundRectCallout">
              <a:avLst>
                <a:gd name="adj1" fmla="val 11958"/>
                <a:gd name="adj2" fmla="val 170611"/>
                <a:gd name="adj3" fmla="val 16667"/>
              </a:avLst>
            </a:prstGeom>
            <a:noFill/>
            <a:ln w="9525" algn="ctr">
              <a:solidFill>
                <a:srgbClr val="0000FF"/>
              </a:solidFill>
              <a:miter lim="800000"/>
            </a:ln>
            <a:extLst>
              <a:ext uri="{909E8E84-426E-40DD-AFC4-6F175D3DCCD1}">
                <a14:hiddenFill xmlns:a14="http://schemas.microsoft.com/office/drawing/2010/main">
                  <a:solidFill>
                    <a:srgbClr val="FFFFFF"/>
                  </a:solidFill>
                </a14:hiddenFill>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kumimoji="1" lang="zh-CN" altLang="en-US" sz="2000" b="1" dirty="0">
                  <a:solidFill>
                    <a:srgbClr val="0000CC"/>
                  </a:solidFill>
                  <a:ea typeface="华文新魏" panose="02010800040101010101" pitchFamily="2" charset="-122"/>
                </a:rPr>
                <a:t>峰值强度</a:t>
              </a:r>
              <a:endParaRPr kumimoji="1" lang="zh-CN" altLang="en-US" sz="2000" b="1" dirty="0">
                <a:solidFill>
                  <a:srgbClr val="0000CC"/>
                </a:solidFill>
                <a:ea typeface="华文新魏" panose="02010800040101010101" pitchFamily="2" charset="-122"/>
              </a:endParaRPr>
            </a:p>
          </p:txBody>
        </p:sp>
        <p:sp>
          <p:nvSpPr>
            <p:cNvPr id="85032" name="AutoShape 19"/>
            <p:cNvSpPr>
              <a:spLocks noChangeArrowheads="1"/>
            </p:cNvSpPr>
            <p:nvPr/>
          </p:nvSpPr>
          <p:spPr bwMode="auto">
            <a:xfrm>
              <a:off x="3490" y="2122"/>
              <a:ext cx="796" cy="279"/>
            </a:xfrm>
            <a:prstGeom prst="wedgeRoundRectCallout">
              <a:avLst>
                <a:gd name="adj1" fmla="val -35569"/>
                <a:gd name="adj2" fmla="val 195833"/>
                <a:gd name="adj3" fmla="val 16667"/>
              </a:avLst>
            </a:prstGeom>
            <a:noFill/>
            <a:ln w="9525" algn="ctr">
              <a:solidFill>
                <a:srgbClr val="0000FF"/>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00" b="1" dirty="0">
                  <a:solidFill>
                    <a:srgbClr val="0000CC"/>
                  </a:solidFill>
                  <a:ea typeface="华文新魏" panose="02010800040101010101" pitchFamily="2" charset="-122"/>
                </a:rPr>
                <a:t>残余强度</a:t>
              </a:r>
              <a:endParaRPr kumimoji="1" lang="zh-CN" altLang="en-US" sz="2000" b="1" dirty="0">
                <a:solidFill>
                  <a:srgbClr val="0000CC"/>
                </a:solidFill>
                <a:ea typeface="华文新魏" panose="02010800040101010101" pitchFamily="2" charset="-122"/>
              </a:endParaRPr>
            </a:p>
          </p:txBody>
        </p:sp>
        <p:sp>
          <p:nvSpPr>
            <p:cNvPr id="85033" name="Rectangle 20"/>
            <p:cNvSpPr>
              <a:spLocks noChangeArrowheads="1"/>
            </p:cNvSpPr>
            <p:nvPr/>
          </p:nvSpPr>
          <p:spPr bwMode="auto">
            <a:xfrm>
              <a:off x="5100" y="1593"/>
              <a:ext cx="38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chemeClr val="tx2"/>
                  </a:solidFill>
                  <a:ea typeface="华文隶书" panose="02010800040101010101" pitchFamily="2" charset="-122"/>
                  <a:sym typeface="Symbol" panose="05050102010706020507" pitchFamily="18" charset="2"/>
                </a:rPr>
                <a:t></a:t>
              </a:r>
              <a:r>
                <a:rPr lang="en-US" altLang="zh-CN" sz="3200" b="1" baseline="-25000">
                  <a:solidFill>
                    <a:schemeClr val="tx2"/>
                  </a:solidFill>
                  <a:ea typeface="华文隶书" panose="02010800040101010101" pitchFamily="2" charset="-122"/>
                </a:rPr>
                <a:t>f</a:t>
              </a:r>
              <a:r>
                <a:rPr kumimoji="1" lang="en-US" altLang="zh-CN" sz="3200">
                  <a:ea typeface="华文隶书" panose="02010800040101010101" pitchFamily="2" charset="-122"/>
                  <a:sym typeface="Symbol" panose="05050102010706020507" pitchFamily="18" charset="2"/>
                </a:rPr>
                <a:t></a:t>
              </a:r>
              <a:endParaRPr lang="en-US" altLang="zh-CN" sz="3200" b="1" baseline="-25000">
                <a:solidFill>
                  <a:schemeClr val="tx2"/>
                </a:solidFill>
              </a:endParaRPr>
            </a:p>
          </p:txBody>
        </p:sp>
      </p:grpSp>
      <p:sp>
        <p:nvSpPr>
          <p:cNvPr id="108565" name="Rectangle 21"/>
          <p:cNvSpPr>
            <a:spLocks noChangeArrowheads="1"/>
          </p:cNvSpPr>
          <p:nvPr/>
        </p:nvSpPr>
        <p:spPr bwMode="auto">
          <a:xfrm>
            <a:off x="5999469" y="5784820"/>
            <a:ext cx="1217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zh-CN" altLang="en-US" sz="2000" b="1" dirty="0" smtClean="0">
                <a:solidFill>
                  <a:srgbClr val="0000FF"/>
                </a:solidFill>
                <a:latin typeface="+mn-ea"/>
                <a:ea typeface="+mn-ea"/>
              </a:rPr>
              <a:t>强度</a:t>
            </a:r>
            <a:r>
              <a:rPr lang="zh-CN" altLang="en-US" sz="2000" b="1" dirty="0">
                <a:solidFill>
                  <a:srgbClr val="0000FF"/>
                </a:solidFill>
                <a:latin typeface="+mn-ea"/>
                <a:ea typeface="+mn-ea"/>
              </a:rPr>
              <a:t>包线</a:t>
            </a:r>
            <a:endParaRPr lang="zh-CN" altLang="en-US" sz="2000" b="1" dirty="0">
              <a:solidFill>
                <a:srgbClr val="0000FF"/>
              </a:solidFill>
              <a:latin typeface="+mn-ea"/>
              <a:ea typeface="+mn-ea"/>
            </a:endParaRPr>
          </a:p>
        </p:txBody>
      </p:sp>
      <p:sp>
        <p:nvSpPr>
          <p:cNvPr id="108566" name="Rectangle 22"/>
          <p:cNvSpPr>
            <a:spLocks noChangeArrowheads="1"/>
          </p:cNvSpPr>
          <p:nvPr/>
        </p:nvSpPr>
        <p:spPr bwMode="auto">
          <a:xfrm>
            <a:off x="983993" y="5248573"/>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zh-CN" altLang="en-US" sz="2000" b="1" dirty="0" smtClean="0">
                <a:solidFill>
                  <a:srgbClr val="0000FF"/>
                </a:solidFill>
                <a:latin typeface="+mn-ea"/>
                <a:ea typeface="+mn-ea"/>
              </a:rPr>
              <a:t>应力</a:t>
            </a:r>
            <a:r>
              <a:rPr lang="zh-CN" altLang="en-US" sz="2000" b="1" dirty="0">
                <a:solidFill>
                  <a:srgbClr val="0000FF"/>
                </a:solidFill>
                <a:latin typeface="+mn-ea"/>
                <a:ea typeface="+mn-ea"/>
              </a:rPr>
              <a:t>应变关系曲线</a:t>
            </a:r>
            <a:endParaRPr lang="zh-CN" altLang="en-US" sz="2000" b="1" dirty="0">
              <a:solidFill>
                <a:srgbClr val="0000FF"/>
              </a:solidFill>
              <a:latin typeface="+mn-ea"/>
              <a:ea typeface="+mn-ea"/>
            </a:endParaRPr>
          </a:p>
        </p:txBody>
      </p:sp>
      <p:sp>
        <p:nvSpPr>
          <p:cNvPr id="84999" name="Rectangle 24"/>
          <p:cNvSpPr>
            <a:spLocks noChangeArrowheads="1"/>
          </p:cNvSpPr>
          <p:nvPr/>
        </p:nvSpPr>
        <p:spPr bwMode="auto">
          <a:xfrm>
            <a:off x="2712641" y="708322"/>
            <a:ext cx="3172618" cy="369332"/>
          </a:xfrm>
          <a:prstGeom prst="rect">
            <a:avLst/>
          </a:prstGeom>
          <a:solidFill>
            <a:schemeClr val="tx2">
              <a:lumMod val="20000"/>
              <a:lumOff val="80000"/>
            </a:schemeClr>
          </a:solidFill>
          <a:ln>
            <a:noFill/>
          </a:ln>
        </p:spPr>
        <p:txBody>
          <a:bodyPr wrap="squar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latin typeface="+mn-ea"/>
                <a:ea typeface="+mn-ea"/>
              </a:rPr>
              <a:t>超固结土固结排水试验</a:t>
            </a:r>
            <a:endParaRPr lang="zh-CN" altLang="en-US" sz="2400" b="1" dirty="0">
              <a:latin typeface="+mn-ea"/>
              <a:ea typeface="+mn-ea"/>
            </a:endParaRPr>
          </a:p>
        </p:txBody>
      </p:sp>
      <p:sp>
        <p:nvSpPr>
          <p:cNvPr id="108571" name="AutoShape 27"/>
          <p:cNvSpPr>
            <a:spLocks noChangeArrowheads="1"/>
          </p:cNvSpPr>
          <p:nvPr/>
        </p:nvSpPr>
        <p:spPr bwMode="auto">
          <a:xfrm>
            <a:off x="1219201" y="1430338"/>
            <a:ext cx="6319837" cy="496887"/>
          </a:xfrm>
          <a:prstGeom prst="roundRect">
            <a:avLst>
              <a:gd name="adj" fmla="val 16667"/>
            </a:avLst>
          </a:prstGeom>
          <a:solidFill>
            <a:srgbClr val="0000FF"/>
          </a:solidFill>
          <a:ln>
            <a:noFill/>
          </a:ln>
          <a:extLst>
            <a:ext uri="{91240B29-F687-4F45-9708-019B960494DF}">
              <a14:hiddenLine xmlns:a14="http://schemas.microsoft.com/office/drawing/2010/main" w="9525">
                <a:solidFill>
                  <a:srgbClr val="000000"/>
                </a:solidFill>
                <a:rou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dirty="0">
                <a:solidFill>
                  <a:schemeClr val="bg1"/>
                </a:solidFill>
                <a:latin typeface="Times New Roman" panose="02020603050405020304" pitchFamily="18" charset="0"/>
                <a:ea typeface="华文新魏" panose="02010800040101010101" pitchFamily="2" charset="-122"/>
              </a:rPr>
              <a:t>应力应变关系软化</a:t>
            </a:r>
            <a:r>
              <a:rPr kumimoji="1" lang="en-US" altLang="zh-CN" sz="2400" b="1" dirty="0">
                <a:solidFill>
                  <a:schemeClr val="bg1"/>
                </a:solidFill>
                <a:latin typeface="华文新魏" panose="02010800040101010101" pitchFamily="2" charset="-122"/>
                <a:ea typeface="华文新魏" panose="02010800040101010101" pitchFamily="2" charset="-122"/>
              </a:rPr>
              <a:t>→</a:t>
            </a:r>
            <a:r>
              <a:rPr kumimoji="1" lang="zh-CN" altLang="en-US" sz="2400" b="1" dirty="0">
                <a:solidFill>
                  <a:schemeClr val="bg1"/>
                </a:solidFill>
                <a:latin typeface="华文新魏" panose="02010800040101010101" pitchFamily="2" charset="-122"/>
                <a:ea typeface="华文新魏" panose="02010800040101010101" pitchFamily="2" charset="-122"/>
              </a:rPr>
              <a:t>硬化</a:t>
            </a:r>
            <a:r>
              <a:rPr kumimoji="1" lang="zh-CN" altLang="en-US" sz="2400" b="1" dirty="0">
                <a:solidFill>
                  <a:schemeClr val="bg1"/>
                </a:solidFill>
                <a:latin typeface="Times New Roman" panose="02020603050405020304" pitchFamily="18" charset="0"/>
                <a:ea typeface="华文新魏" panose="02010800040101010101" pitchFamily="2" charset="-122"/>
              </a:rPr>
              <a:t>，体应变剪胀</a:t>
            </a:r>
            <a:r>
              <a:rPr kumimoji="1" lang="en-US" altLang="zh-CN" sz="2400" b="1" dirty="0">
                <a:solidFill>
                  <a:schemeClr val="bg1"/>
                </a:solidFill>
                <a:latin typeface="华文新魏" panose="02010800040101010101" pitchFamily="2" charset="-122"/>
                <a:ea typeface="华文新魏" panose="02010800040101010101" pitchFamily="2" charset="-122"/>
              </a:rPr>
              <a:t>→</a:t>
            </a:r>
            <a:r>
              <a:rPr kumimoji="1" lang="zh-CN" altLang="en-US" sz="2400" b="1" dirty="0">
                <a:solidFill>
                  <a:schemeClr val="bg1"/>
                </a:solidFill>
                <a:latin typeface="华文新魏" panose="02010800040101010101" pitchFamily="2" charset="-122"/>
                <a:ea typeface="华文新魏" panose="02010800040101010101" pitchFamily="2" charset="-122"/>
              </a:rPr>
              <a:t>剪缩</a:t>
            </a:r>
            <a:endParaRPr kumimoji="1" lang="zh-CN" altLang="en-US" sz="2400" b="1" dirty="0">
              <a:solidFill>
                <a:schemeClr val="bg1"/>
              </a:solidFill>
              <a:latin typeface="华文新魏" panose="02010800040101010101" pitchFamily="2" charset="-122"/>
              <a:ea typeface="华文新魏" panose="02010800040101010101" pitchFamily="2" charset="-122"/>
            </a:endParaRPr>
          </a:p>
        </p:txBody>
      </p:sp>
      <p:sp>
        <p:nvSpPr>
          <p:cNvPr id="108572" name="AutoShape 28"/>
          <p:cNvSpPr>
            <a:spLocks noChangeArrowheads="1"/>
          </p:cNvSpPr>
          <p:nvPr/>
        </p:nvSpPr>
        <p:spPr bwMode="auto">
          <a:xfrm>
            <a:off x="4548188" y="4786313"/>
            <a:ext cx="1076325" cy="946150"/>
          </a:xfrm>
          <a:prstGeom prst="roundRect">
            <a:avLst>
              <a:gd name="adj" fmla="val 16667"/>
            </a:avLst>
          </a:prstGeom>
          <a:solidFill>
            <a:srgbClr val="0000CC"/>
          </a:solidFill>
          <a:ln>
            <a:noFill/>
          </a:ln>
          <a:extLst>
            <a:ext uri="{91240B29-F687-4F45-9708-019B960494DF}">
              <a14:hiddenLine xmlns:a14="http://schemas.microsoft.com/office/drawing/2010/main" w="9525">
                <a:solidFill>
                  <a:srgbClr val="000000"/>
                </a:solidFill>
                <a:rou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b="1">
                <a:solidFill>
                  <a:schemeClr val="bg1"/>
                </a:solidFill>
                <a:latin typeface="Times New Roman" panose="02020603050405020304" pitchFamily="18" charset="0"/>
              </a:rPr>
              <a:t>c</a:t>
            </a:r>
            <a:r>
              <a:rPr lang="en-US" altLang="zh-CN" sz="2800" b="1" baseline="-25000">
                <a:solidFill>
                  <a:schemeClr val="bg1"/>
                </a:solidFill>
                <a:latin typeface="Times New Roman" panose="02020603050405020304" pitchFamily="18" charset="0"/>
              </a:rPr>
              <a:t>p</a:t>
            </a:r>
            <a:r>
              <a:rPr lang="en-US" altLang="zh-CN" sz="2800" b="1">
                <a:solidFill>
                  <a:schemeClr val="bg1"/>
                </a:solidFill>
                <a:latin typeface="Times New Roman" panose="02020603050405020304" pitchFamily="18" charset="0"/>
              </a:rPr>
              <a:t>≠0</a:t>
            </a:r>
            <a:endParaRPr lang="en-US" altLang="zh-CN" sz="2800" b="1">
              <a:solidFill>
                <a:schemeClr val="bg1"/>
              </a:solidFill>
              <a:latin typeface="Times New Roman" panose="02020603050405020304" pitchFamily="18" charset="0"/>
            </a:endParaRPr>
          </a:p>
          <a:p>
            <a:pPr algn="ctr" eaLnBrk="1" hangingPunct="1"/>
            <a:r>
              <a:rPr lang="en-US" altLang="zh-CN" sz="2800" b="1">
                <a:solidFill>
                  <a:schemeClr val="bg1"/>
                </a:solidFill>
                <a:latin typeface="Times New Roman" panose="02020603050405020304" pitchFamily="18" charset="0"/>
                <a:ea typeface="幼圆" panose="02010509060101010101" pitchFamily="49" charset="-122"/>
              </a:rPr>
              <a:t>c</a:t>
            </a:r>
            <a:r>
              <a:rPr lang="en-US" altLang="zh-CN" sz="2800" b="1" baseline="-25000">
                <a:solidFill>
                  <a:schemeClr val="bg1"/>
                </a:solidFill>
                <a:latin typeface="Times New Roman" panose="02020603050405020304" pitchFamily="18" charset="0"/>
                <a:ea typeface="幼圆" panose="02010509060101010101" pitchFamily="49" charset="-122"/>
              </a:rPr>
              <a:t>r</a:t>
            </a:r>
            <a:r>
              <a:rPr lang="en-US" altLang="zh-CN" sz="2800" b="1">
                <a:solidFill>
                  <a:schemeClr val="bg1"/>
                </a:solidFill>
                <a:latin typeface="Times New Roman" panose="02020603050405020304" pitchFamily="18" charset="0"/>
                <a:ea typeface="幼圆" panose="02010509060101010101" pitchFamily="49" charset="-122"/>
              </a:rPr>
              <a:t> = 0</a:t>
            </a:r>
            <a:endParaRPr lang="en-US" altLang="zh-CN" sz="2800" b="1">
              <a:solidFill>
                <a:schemeClr val="bg1"/>
              </a:solidFill>
              <a:latin typeface="Times New Roman" panose="02020603050405020304" pitchFamily="18" charset="0"/>
              <a:ea typeface="幼圆" panose="02010509060101010101" pitchFamily="49" charset="-122"/>
            </a:endParaRPr>
          </a:p>
        </p:txBody>
      </p:sp>
      <p:grpSp>
        <p:nvGrpSpPr>
          <p:cNvPr id="4" name="Group 31"/>
          <p:cNvGrpSpPr/>
          <p:nvPr/>
        </p:nvGrpSpPr>
        <p:grpSpPr bwMode="auto">
          <a:xfrm>
            <a:off x="500063" y="2171700"/>
            <a:ext cx="4041775" cy="3127375"/>
            <a:chOff x="637" y="1508"/>
            <a:chExt cx="2546" cy="1970"/>
          </a:xfrm>
        </p:grpSpPr>
        <p:grpSp>
          <p:nvGrpSpPr>
            <p:cNvPr id="85003" name="Group 32"/>
            <p:cNvGrpSpPr/>
            <p:nvPr/>
          </p:nvGrpSpPr>
          <p:grpSpPr bwMode="auto">
            <a:xfrm>
              <a:off x="643" y="1770"/>
              <a:ext cx="2387" cy="1708"/>
              <a:chOff x="507" y="1634"/>
              <a:chExt cx="2387" cy="1708"/>
            </a:xfrm>
          </p:grpSpPr>
          <p:sp>
            <p:nvSpPr>
              <p:cNvPr id="85017" name="Line 33"/>
              <p:cNvSpPr>
                <a:spLocks noChangeShapeType="1"/>
              </p:cNvSpPr>
              <p:nvPr/>
            </p:nvSpPr>
            <p:spPr bwMode="auto">
              <a:xfrm>
                <a:off x="507" y="2928"/>
                <a:ext cx="2387" cy="9"/>
              </a:xfrm>
              <a:prstGeom prst="line">
                <a:avLst/>
              </a:prstGeom>
              <a:noFill/>
              <a:ln w="3175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18" name="Line 34"/>
              <p:cNvSpPr>
                <a:spLocks noChangeShapeType="1"/>
              </p:cNvSpPr>
              <p:nvPr/>
            </p:nvSpPr>
            <p:spPr bwMode="auto">
              <a:xfrm flipH="1">
                <a:off x="507" y="1634"/>
                <a:ext cx="10" cy="1708"/>
              </a:xfrm>
              <a:prstGeom prst="line">
                <a:avLst/>
              </a:prstGeom>
              <a:noFill/>
              <a:ln w="317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85004" name="Rectangle 35"/>
            <p:cNvSpPr>
              <a:spLocks noChangeArrowheads="1"/>
            </p:cNvSpPr>
            <p:nvPr/>
          </p:nvSpPr>
          <p:spPr bwMode="auto">
            <a:xfrm>
              <a:off x="637" y="1508"/>
              <a:ext cx="75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800" b="1" dirty="0">
                  <a:latin typeface="Times New Roman" panose="02020603050405020304" pitchFamily="18" charset="0"/>
                  <a:sym typeface="Symbol" panose="05050102010706020507" pitchFamily="18" charset="2"/>
                </a:rPr>
                <a:t></a:t>
              </a:r>
              <a:r>
                <a:rPr kumimoji="1" lang="zh-CN" altLang="en-US" sz="2800" b="1" baseline="-25000" dirty="0">
                  <a:latin typeface="Times New Roman" panose="02020603050405020304" pitchFamily="18" charset="0"/>
                  <a:sym typeface="Symbol" panose="05050102010706020507" pitchFamily="18" charset="2"/>
                </a:rPr>
                <a:t></a:t>
              </a:r>
              <a:r>
                <a:rPr kumimoji="1" lang="zh-CN" altLang="en-US" sz="2800" b="1" dirty="0">
                  <a:latin typeface="Times New Roman" panose="02020603050405020304" pitchFamily="18" charset="0"/>
                  <a:sym typeface="Symbol" panose="05050102010706020507" pitchFamily="18" charset="2"/>
                </a:rPr>
                <a:t></a:t>
              </a:r>
              <a:r>
                <a:rPr kumimoji="1" lang="zh-CN" altLang="en-US" sz="2800" b="1" baseline="-25000" dirty="0">
                  <a:latin typeface="Times New Roman" panose="02020603050405020304" pitchFamily="18" charset="0"/>
                  <a:sym typeface="Symbol" panose="05050102010706020507" pitchFamily="18" charset="2"/>
                </a:rPr>
                <a:t></a:t>
              </a:r>
              <a:endParaRPr kumimoji="1" lang="zh-CN" altLang="en-US" sz="2800" b="1" baseline="-25000" dirty="0">
                <a:latin typeface="Times New Roman" panose="02020603050405020304" pitchFamily="18" charset="0"/>
                <a:sym typeface="Symbol" panose="05050102010706020507" pitchFamily="18" charset="2"/>
              </a:endParaRPr>
            </a:p>
          </p:txBody>
        </p:sp>
        <p:sp>
          <p:nvSpPr>
            <p:cNvPr id="85005" name="Rectangle 36"/>
            <p:cNvSpPr>
              <a:spLocks noChangeArrowheads="1"/>
            </p:cNvSpPr>
            <p:nvPr/>
          </p:nvSpPr>
          <p:spPr bwMode="auto">
            <a:xfrm>
              <a:off x="2768" y="2698"/>
              <a:ext cx="41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800" b="1" dirty="0">
                  <a:latin typeface="Times New Roman" panose="02020603050405020304" pitchFamily="18" charset="0"/>
                  <a:sym typeface="Symbol" panose="05050102010706020507" pitchFamily="18" charset="2"/>
                </a:rPr>
                <a:t></a:t>
              </a:r>
              <a:r>
                <a:rPr kumimoji="1" lang="zh-CN" altLang="en-US" sz="2800" b="1" baseline="-25000" dirty="0">
                  <a:latin typeface="Times New Roman" panose="02020603050405020304" pitchFamily="18" charset="0"/>
                  <a:sym typeface="Symbol" panose="05050102010706020507" pitchFamily="18" charset="2"/>
                </a:rPr>
                <a:t></a:t>
              </a:r>
              <a:endParaRPr kumimoji="1" lang="zh-CN" altLang="en-US" sz="2800" b="1" baseline="-25000" dirty="0">
                <a:latin typeface="Times New Roman" panose="02020603050405020304" pitchFamily="18" charset="0"/>
                <a:sym typeface="Symbol" panose="05050102010706020507" pitchFamily="18" charset="2"/>
              </a:endParaRPr>
            </a:p>
          </p:txBody>
        </p:sp>
        <p:sp>
          <p:nvSpPr>
            <p:cNvPr id="85006" name="Rectangle 37"/>
            <p:cNvSpPr>
              <a:spLocks noChangeArrowheads="1"/>
            </p:cNvSpPr>
            <p:nvPr/>
          </p:nvSpPr>
          <p:spPr bwMode="auto">
            <a:xfrm>
              <a:off x="637" y="3119"/>
              <a:ext cx="29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800" b="1" dirty="0">
                  <a:latin typeface="Times New Roman" panose="02020603050405020304" pitchFamily="18" charset="0"/>
                  <a:sym typeface="Symbol" panose="05050102010706020507" pitchFamily="18" charset="2"/>
                </a:rPr>
                <a:t></a:t>
              </a:r>
              <a:r>
                <a:rPr kumimoji="1" lang="en-US" altLang="zh-CN" sz="2800" b="1" baseline="-25000" dirty="0">
                  <a:latin typeface="Times New Roman" panose="02020603050405020304" pitchFamily="18" charset="0"/>
                  <a:sym typeface="Symbol" panose="05050102010706020507" pitchFamily="18" charset="2"/>
                </a:rPr>
                <a:t>v</a:t>
              </a:r>
              <a:endParaRPr kumimoji="1" lang="en-US" altLang="zh-CN" sz="2800" b="1" baseline="-25000" dirty="0">
                <a:latin typeface="Times New Roman" panose="02020603050405020304" pitchFamily="18" charset="0"/>
                <a:sym typeface="Symbol" panose="05050102010706020507" pitchFamily="18" charset="2"/>
              </a:endParaRPr>
            </a:p>
          </p:txBody>
        </p:sp>
        <p:sp>
          <p:nvSpPr>
            <p:cNvPr id="85007" name="Freeform 38"/>
            <p:cNvSpPr/>
            <p:nvPr/>
          </p:nvSpPr>
          <p:spPr bwMode="auto">
            <a:xfrm>
              <a:off x="643" y="1778"/>
              <a:ext cx="2265" cy="1286"/>
            </a:xfrm>
            <a:custGeom>
              <a:avLst/>
              <a:gdLst>
                <a:gd name="T0" fmla="*/ 0 w 2265"/>
                <a:gd name="T1" fmla="*/ 1286 h 1286"/>
                <a:gd name="T2" fmla="*/ 210 w 2265"/>
                <a:gd name="T3" fmla="*/ 470 h 1286"/>
                <a:gd name="T4" fmla="*/ 456 w 2265"/>
                <a:gd name="T5" fmla="*/ 134 h 1286"/>
                <a:gd name="T6" fmla="*/ 770 w 2265"/>
                <a:gd name="T7" fmla="*/ 46 h 1286"/>
                <a:gd name="T8" fmla="*/ 1301 w 2265"/>
                <a:gd name="T9" fmla="*/ 12 h 1286"/>
                <a:gd name="T10" fmla="*/ 1603 w 2265"/>
                <a:gd name="T11" fmla="*/ 6 h 1286"/>
                <a:gd name="T12" fmla="*/ 2265 w 2265"/>
                <a:gd name="T13" fmla="*/ 0 h 1286"/>
                <a:gd name="T14" fmla="*/ 0 60000 65536"/>
                <a:gd name="T15" fmla="*/ 0 60000 65536"/>
                <a:gd name="T16" fmla="*/ 0 60000 65536"/>
                <a:gd name="T17" fmla="*/ 0 60000 65536"/>
                <a:gd name="T18" fmla="*/ 0 60000 65536"/>
                <a:gd name="T19" fmla="*/ 0 60000 65536"/>
                <a:gd name="T20" fmla="*/ 0 60000 65536"/>
                <a:gd name="T21" fmla="*/ 0 w 2265"/>
                <a:gd name="T22" fmla="*/ 0 h 1286"/>
                <a:gd name="T23" fmla="*/ 2265 w 2265"/>
                <a:gd name="T24" fmla="*/ 1286 h 1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5" h="1286">
                  <a:moveTo>
                    <a:pt x="0" y="1286"/>
                  </a:moveTo>
                  <a:cubicBezTo>
                    <a:pt x="67" y="974"/>
                    <a:pt x="134" y="662"/>
                    <a:pt x="210" y="470"/>
                  </a:cubicBezTo>
                  <a:cubicBezTo>
                    <a:pt x="286" y="278"/>
                    <a:pt x="363" y="205"/>
                    <a:pt x="456" y="134"/>
                  </a:cubicBezTo>
                  <a:cubicBezTo>
                    <a:pt x="549" y="63"/>
                    <a:pt x="629" y="66"/>
                    <a:pt x="770" y="46"/>
                  </a:cubicBezTo>
                  <a:cubicBezTo>
                    <a:pt x="911" y="26"/>
                    <a:pt x="1162" y="19"/>
                    <a:pt x="1301" y="12"/>
                  </a:cubicBezTo>
                  <a:cubicBezTo>
                    <a:pt x="1440" y="5"/>
                    <a:pt x="1442" y="8"/>
                    <a:pt x="1603" y="6"/>
                  </a:cubicBezTo>
                  <a:cubicBezTo>
                    <a:pt x="1764" y="4"/>
                    <a:pt x="2127" y="1"/>
                    <a:pt x="2265" y="0"/>
                  </a:cubicBezTo>
                </a:path>
              </a:pathLst>
            </a:custGeom>
            <a:noFill/>
            <a:ln w="38100">
              <a:solidFill>
                <a:srgbClr val="0000FF"/>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5008" name="Freeform 39"/>
            <p:cNvSpPr/>
            <p:nvPr/>
          </p:nvSpPr>
          <p:spPr bwMode="auto">
            <a:xfrm>
              <a:off x="643" y="3073"/>
              <a:ext cx="2310" cy="206"/>
            </a:xfrm>
            <a:custGeom>
              <a:avLst/>
              <a:gdLst>
                <a:gd name="T0" fmla="*/ 0 w 2310"/>
                <a:gd name="T1" fmla="*/ 0 h 206"/>
                <a:gd name="T2" fmla="*/ 388 w 2310"/>
                <a:gd name="T3" fmla="*/ 165 h 206"/>
                <a:gd name="T4" fmla="*/ 947 w 2310"/>
                <a:gd name="T5" fmla="*/ 200 h 206"/>
                <a:gd name="T6" fmla="*/ 1523 w 2310"/>
                <a:gd name="T7" fmla="*/ 200 h 206"/>
                <a:gd name="T8" fmla="*/ 2310 w 2310"/>
                <a:gd name="T9" fmla="*/ 177 h 206"/>
                <a:gd name="T10" fmla="*/ 0 60000 65536"/>
                <a:gd name="T11" fmla="*/ 0 60000 65536"/>
                <a:gd name="T12" fmla="*/ 0 60000 65536"/>
                <a:gd name="T13" fmla="*/ 0 60000 65536"/>
                <a:gd name="T14" fmla="*/ 0 60000 65536"/>
                <a:gd name="T15" fmla="*/ 0 w 2310"/>
                <a:gd name="T16" fmla="*/ 0 h 206"/>
                <a:gd name="T17" fmla="*/ 2310 w 2310"/>
                <a:gd name="T18" fmla="*/ 206 h 206"/>
              </a:gdLst>
              <a:ahLst/>
              <a:cxnLst>
                <a:cxn ang="T10">
                  <a:pos x="T0" y="T1"/>
                </a:cxn>
                <a:cxn ang="T11">
                  <a:pos x="T2" y="T3"/>
                </a:cxn>
                <a:cxn ang="T12">
                  <a:pos x="T4" y="T5"/>
                </a:cxn>
                <a:cxn ang="T13">
                  <a:pos x="T6" y="T7"/>
                </a:cxn>
                <a:cxn ang="T14">
                  <a:pos x="T8" y="T9"/>
                </a:cxn>
              </a:cxnLst>
              <a:rect l="T15" t="T16" r="T17" b="T18"/>
              <a:pathLst>
                <a:path w="2310" h="206">
                  <a:moveTo>
                    <a:pt x="0" y="0"/>
                  </a:moveTo>
                  <a:cubicBezTo>
                    <a:pt x="65" y="27"/>
                    <a:pt x="230" y="132"/>
                    <a:pt x="388" y="165"/>
                  </a:cubicBezTo>
                  <a:cubicBezTo>
                    <a:pt x="546" y="198"/>
                    <a:pt x="758" y="194"/>
                    <a:pt x="947" y="200"/>
                  </a:cubicBezTo>
                  <a:cubicBezTo>
                    <a:pt x="1136" y="206"/>
                    <a:pt x="1296" y="204"/>
                    <a:pt x="1523" y="200"/>
                  </a:cubicBezTo>
                  <a:cubicBezTo>
                    <a:pt x="1750" y="196"/>
                    <a:pt x="2146" y="182"/>
                    <a:pt x="2310" y="177"/>
                  </a:cubicBezTo>
                </a:path>
              </a:pathLst>
            </a:custGeom>
            <a:noFill/>
            <a:ln w="38100">
              <a:solidFill>
                <a:srgbClr val="0000FF"/>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5009" name="Line 40"/>
            <p:cNvSpPr>
              <a:spLocks noChangeShapeType="1"/>
            </p:cNvSpPr>
            <p:nvPr/>
          </p:nvSpPr>
          <p:spPr bwMode="auto">
            <a:xfrm>
              <a:off x="643" y="2308"/>
              <a:ext cx="635"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10" name="Line 41"/>
            <p:cNvSpPr>
              <a:spLocks noChangeShapeType="1"/>
            </p:cNvSpPr>
            <p:nvPr/>
          </p:nvSpPr>
          <p:spPr bwMode="auto">
            <a:xfrm>
              <a:off x="650" y="2654"/>
              <a:ext cx="2198"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11" name="Rectangle 42"/>
            <p:cNvSpPr>
              <a:spLocks noChangeArrowheads="1"/>
            </p:cNvSpPr>
            <p:nvPr/>
          </p:nvSpPr>
          <p:spPr bwMode="auto">
            <a:xfrm>
              <a:off x="2276" y="2351"/>
              <a:ext cx="76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00" b="1" dirty="0">
                  <a:latin typeface="Times New Roman" panose="02020603050405020304" pitchFamily="18" charset="0"/>
                  <a:ea typeface="华文新魏" panose="02010800040101010101" pitchFamily="2" charset="-122"/>
                </a:rPr>
                <a:t>残余强度</a:t>
              </a:r>
              <a:endParaRPr kumimoji="1" lang="zh-CN" altLang="en-US" sz="2000" b="1" dirty="0">
                <a:latin typeface="Times New Roman" panose="02020603050405020304" pitchFamily="18" charset="0"/>
                <a:ea typeface="华文新魏" panose="02010800040101010101" pitchFamily="2" charset="-122"/>
              </a:endParaRPr>
            </a:p>
          </p:txBody>
        </p:sp>
        <p:sp>
          <p:nvSpPr>
            <p:cNvPr id="85012" name="Freeform 43"/>
            <p:cNvSpPr/>
            <p:nvPr/>
          </p:nvSpPr>
          <p:spPr bwMode="auto">
            <a:xfrm>
              <a:off x="639" y="2301"/>
              <a:ext cx="1870" cy="762"/>
            </a:xfrm>
            <a:custGeom>
              <a:avLst/>
              <a:gdLst>
                <a:gd name="T0" fmla="*/ 0 w 2276"/>
                <a:gd name="T1" fmla="*/ 1 h 1102"/>
                <a:gd name="T2" fmla="*/ 7 w 2276"/>
                <a:gd name="T3" fmla="*/ 1 h 1102"/>
                <a:gd name="T4" fmla="*/ 17 w 2276"/>
                <a:gd name="T5" fmla="*/ 1 h 1102"/>
                <a:gd name="T6" fmla="*/ 26 w 2276"/>
                <a:gd name="T7" fmla="*/ 1 h 1102"/>
                <a:gd name="T8" fmla="*/ 37 w 2276"/>
                <a:gd name="T9" fmla="*/ 1 h 1102"/>
                <a:gd name="T10" fmla="*/ 51 w 2276"/>
                <a:gd name="T11" fmla="*/ 1 h 1102"/>
                <a:gd name="T12" fmla="*/ 67 w 2276"/>
                <a:gd name="T13" fmla="*/ 1 h 1102"/>
                <a:gd name="T14" fmla="*/ 0 60000 65536"/>
                <a:gd name="T15" fmla="*/ 0 60000 65536"/>
                <a:gd name="T16" fmla="*/ 0 60000 65536"/>
                <a:gd name="T17" fmla="*/ 0 60000 65536"/>
                <a:gd name="T18" fmla="*/ 0 60000 65536"/>
                <a:gd name="T19" fmla="*/ 0 60000 65536"/>
                <a:gd name="T20" fmla="*/ 0 60000 65536"/>
                <a:gd name="T21" fmla="*/ 0 w 2276"/>
                <a:gd name="T22" fmla="*/ 0 h 1102"/>
                <a:gd name="T23" fmla="*/ 2276 w 2276"/>
                <a:gd name="T24" fmla="*/ 1102 h 1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76" h="1102">
                  <a:moveTo>
                    <a:pt x="0" y="1102"/>
                  </a:moveTo>
                  <a:cubicBezTo>
                    <a:pt x="41" y="1006"/>
                    <a:pt x="153" y="693"/>
                    <a:pt x="246" y="526"/>
                  </a:cubicBezTo>
                  <a:cubicBezTo>
                    <a:pt x="339" y="359"/>
                    <a:pt x="454" y="183"/>
                    <a:pt x="561" y="101"/>
                  </a:cubicBezTo>
                  <a:cubicBezTo>
                    <a:pt x="668" y="19"/>
                    <a:pt x="766" y="0"/>
                    <a:pt x="888" y="35"/>
                  </a:cubicBezTo>
                  <a:cubicBezTo>
                    <a:pt x="1010" y="70"/>
                    <a:pt x="1151" y="235"/>
                    <a:pt x="1291" y="309"/>
                  </a:cubicBezTo>
                  <a:cubicBezTo>
                    <a:pt x="1431" y="383"/>
                    <a:pt x="1565" y="441"/>
                    <a:pt x="1729" y="476"/>
                  </a:cubicBezTo>
                  <a:cubicBezTo>
                    <a:pt x="1893" y="511"/>
                    <a:pt x="2162" y="509"/>
                    <a:pt x="2276" y="517"/>
                  </a:cubicBezTo>
                </a:path>
              </a:pathLst>
            </a:custGeom>
            <a:noFill/>
            <a:ln w="38100">
              <a:solidFill>
                <a:srgbClr val="FF00FF"/>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5013" name="Freeform 44"/>
            <p:cNvSpPr/>
            <p:nvPr/>
          </p:nvSpPr>
          <p:spPr bwMode="auto">
            <a:xfrm>
              <a:off x="657" y="2723"/>
              <a:ext cx="1841" cy="407"/>
            </a:xfrm>
            <a:custGeom>
              <a:avLst/>
              <a:gdLst>
                <a:gd name="T0" fmla="*/ 0 w 1841"/>
                <a:gd name="T1" fmla="*/ 349 h 407"/>
                <a:gd name="T2" fmla="*/ 264 w 1841"/>
                <a:gd name="T3" fmla="*/ 406 h 407"/>
                <a:gd name="T4" fmla="*/ 481 w 1841"/>
                <a:gd name="T5" fmla="*/ 340 h 407"/>
                <a:gd name="T6" fmla="*/ 802 w 1841"/>
                <a:gd name="T7" fmla="*/ 142 h 407"/>
                <a:gd name="T8" fmla="*/ 1246 w 1841"/>
                <a:gd name="T9" fmla="*/ 29 h 407"/>
                <a:gd name="T10" fmla="*/ 1841 w 1841"/>
                <a:gd name="T11" fmla="*/ 0 h 407"/>
                <a:gd name="T12" fmla="*/ 0 60000 65536"/>
                <a:gd name="T13" fmla="*/ 0 60000 65536"/>
                <a:gd name="T14" fmla="*/ 0 60000 65536"/>
                <a:gd name="T15" fmla="*/ 0 60000 65536"/>
                <a:gd name="T16" fmla="*/ 0 60000 65536"/>
                <a:gd name="T17" fmla="*/ 0 60000 65536"/>
                <a:gd name="T18" fmla="*/ 0 w 1841"/>
                <a:gd name="T19" fmla="*/ 0 h 407"/>
                <a:gd name="T20" fmla="*/ 1841 w 1841"/>
                <a:gd name="T21" fmla="*/ 407 h 407"/>
              </a:gdLst>
              <a:ahLst/>
              <a:cxnLst>
                <a:cxn ang="T12">
                  <a:pos x="T0" y="T1"/>
                </a:cxn>
                <a:cxn ang="T13">
                  <a:pos x="T2" y="T3"/>
                </a:cxn>
                <a:cxn ang="T14">
                  <a:pos x="T4" y="T5"/>
                </a:cxn>
                <a:cxn ang="T15">
                  <a:pos x="T6" y="T7"/>
                </a:cxn>
                <a:cxn ang="T16">
                  <a:pos x="T8" y="T9"/>
                </a:cxn>
                <a:cxn ang="T17">
                  <a:pos x="T10" y="T11"/>
                </a:cxn>
              </a:cxnLst>
              <a:rect l="T18" t="T19" r="T20" b="T21"/>
              <a:pathLst>
                <a:path w="1841" h="407">
                  <a:moveTo>
                    <a:pt x="0" y="349"/>
                  </a:moveTo>
                  <a:cubicBezTo>
                    <a:pt x="44" y="359"/>
                    <a:pt x="184" y="407"/>
                    <a:pt x="264" y="406"/>
                  </a:cubicBezTo>
                  <a:cubicBezTo>
                    <a:pt x="344" y="405"/>
                    <a:pt x="391" y="384"/>
                    <a:pt x="481" y="340"/>
                  </a:cubicBezTo>
                  <a:cubicBezTo>
                    <a:pt x="571" y="296"/>
                    <a:pt x="675" y="194"/>
                    <a:pt x="802" y="142"/>
                  </a:cubicBezTo>
                  <a:cubicBezTo>
                    <a:pt x="929" y="90"/>
                    <a:pt x="1073" y="53"/>
                    <a:pt x="1246" y="29"/>
                  </a:cubicBezTo>
                  <a:cubicBezTo>
                    <a:pt x="1419" y="5"/>
                    <a:pt x="1717" y="6"/>
                    <a:pt x="1841" y="0"/>
                  </a:cubicBezTo>
                </a:path>
              </a:pathLst>
            </a:custGeom>
            <a:noFill/>
            <a:ln w="38100">
              <a:solidFill>
                <a:srgbClr val="FF00FF"/>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5014" name="Freeform 45"/>
            <p:cNvSpPr/>
            <p:nvPr/>
          </p:nvSpPr>
          <p:spPr bwMode="auto">
            <a:xfrm>
              <a:off x="649" y="2120"/>
              <a:ext cx="2110" cy="944"/>
            </a:xfrm>
            <a:custGeom>
              <a:avLst/>
              <a:gdLst>
                <a:gd name="T0" fmla="*/ 0 w 2110"/>
                <a:gd name="T1" fmla="*/ 944 h 944"/>
                <a:gd name="T2" fmla="*/ 228 w 2110"/>
                <a:gd name="T3" fmla="*/ 442 h 944"/>
                <a:gd name="T4" fmla="*/ 519 w 2110"/>
                <a:gd name="T5" fmla="*/ 71 h 944"/>
                <a:gd name="T6" fmla="*/ 822 w 2110"/>
                <a:gd name="T7" fmla="*/ 14 h 944"/>
                <a:gd name="T8" fmla="*/ 1198 w 2110"/>
                <a:gd name="T9" fmla="*/ 120 h 944"/>
                <a:gd name="T10" fmla="*/ 1603 w 2110"/>
                <a:gd name="T11" fmla="*/ 200 h 944"/>
                <a:gd name="T12" fmla="*/ 2110 w 2110"/>
                <a:gd name="T13" fmla="*/ 240 h 944"/>
                <a:gd name="T14" fmla="*/ 0 60000 65536"/>
                <a:gd name="T15" fmla="*/ 0 60000 65536"/>
                <a:gd name="T16" fmla="*/ 0 60000 65536"/>
                <a:gd name="T17" fmla="*/ 0 60000 65536"/>
                <a:gd name="T18" fmla="*/ 0 60000 65536"/>
                <a:gd name="T19" fmla="*/ 0 60000 65536"/>
                <a:gd name="T20" fmla="*/ 0 60000 65536"/>
                <a:gd name="T21" fmla="*/ 0 w 2110"/>
                <a:gd name="T22" fmla="*/ 0 h 944"/>
                <a:gd name="T23" fmla="*/ 2110 w 2110"/>
                <a:gd name="T24" fmla="*/ 944 h 9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0" h="944">
                  <a:moveTo>
                    <a:pt x="0" y="944"/>
                  </a:moveTo>
                  <a:cubicBezTo>
                    <a:pt x="38" y="860"/>
                    <a:pt x="142" y="587"/>
                    <a:pt x="228" y="442"/>
                  </a:cubicBezTo>
                  <a:cubicBezTo>
                    <a:pt x="314" y="296"/>
                    <a:pt x="420" y="143"/>
                    <a:pt x="519" y="71"/>
                  </a:cubicBezTo>
                  <a:cubicBezTo>
                    <a:pt x="618" y="0"/>
                    <a:pt x="709" y="6"/>
                    <a:pt x="822" y="14"/>
                  </a:cubicBezTo>
                  <a:cubicBezTo>
                    <a:pt x="935" y="22"/>
                    <a:pt x="1068" y="89"/>
                    <a:pt x="1198" y="120"/>
                  </a:cubicBezTo>
                  <a:cubicBezTo>
                    <a:pt x="1328" y="151"/>
                    <a:pt x="1451" y="180"/>
                    <a:pt x="1603" y="200"/>
                  </a:cubicBezTo>
                  <a:cubicBezTo>
                    <a:pt x="1755" y="220"/>
                    <a:pt x="2005" y="232"/>
                    <a:pt x="2110" y="240"/>
                  </a:cubicBezTo>
                </a:path>
              </a:pathLst>
            </a:custGeom>
            <a:noFill/>
            <a:ln w="38100">
              <a:solidFill>
                <a:srgbClr val="008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5015" name="Freeform 46"/>
            <p:cNvSpPr/>
            <p:nvPr/>
          </p:nvSpPr>
          <p:spPr bwMode="auto">
            <a:xfrm>
              <a:off x="649" y="3022"/>
              <a:ext cx="2082" cy="157"/>
            </a:xfrm>
            <a:custGeom>
              <a:avLst/>
              <a:gdLst>
                <a:gd name="T0" fmla="*/ 0 w 2082"/>
                <a:gd name="T1" fmla="*/ 46 h 157"/>
                <a:gd name="T2" fmla="*/ 272 w 2082"/>
                <a:gd name="T3" fmla="*/ 145 h 157"/>
                <a:gd name="T4" fmla="*/ 599 w 2082"/>
                <a:gd name="T5" fmla="*/ 119 h 157"/>
                <a:gd name="T6" fmla="*/ 1306 w 2082"/>
                <a:gd name="T7" fmla="*/ 34 h 157"/>
                <a:gd name="T8" fmla="*/ 2082 w 2082"/>
                <a:gd name="T9" fmla="*/ 0 h 157"/>
                <a:gd name="T10" fmla="*/ 0 60000 65536"/>
                <a:gd name="T11" fmla="*/ 0 60000 65536"/>
                <a:gd name="T12" fmla="*/ 0 60000 65536"/>
                <a:gd name="T13" fmla="*/ 0 60000 65536"/>
                <a:gd name="T14" fmla="*/ 0 60000 65536"/>
                <a:gd name="T15" fmla="*/ 0 w 2082"/>
                <a:gd name="T16" fmla="*/ 0 h 157"/>
                <a:gd name="T17" fmla="*/ 2082 w 2082"/>
                <a:gd name="T18" fmla="*/ 157 h 157"/>
              </a:gdLst>
              <a:ahLst/>
              <a:cxnLst>
                <a:cxn ang="T10">
                  <a:pos x="T0" y="T1"/>
                </a:cxn>
                <a:cxn ang="T11">
                  <a:pos x="T2" y="T3"/>
                </a:cxn>
                <a:cxn ang="T12">
                  <a:pos x="T4" y="T5"/>
                </a:cxn>
                <a:cxn ang="T13">
                  <a:pos x="T6" y="T7"/>
                </a:cxn>
                <a:cxn ang="T14">
                  <a:pos x="T8" y="T9"/>
                </a:cxn>
              </a:cxnLst>
              <a:rect l="T15" t="T16" r="T17" b="T18"/>
              <a:pathLst>
                <a:path w="2082" h="157">
                  <a:moveTo>
                    <a:pt x="0" y="46"/>
                  </a:moveTo>
                  <a:cubicBezTo>
                    <a:pt x="45" y="62"/>
                    <a:pt x="172" y="133"/>
                    <a:pt x="272" y="145"/>
                  </a:cubicBezTo>
                  <a:cubicBezTo>
                    <a:pt x="372" y="157"/>
                    <a:pt x="427" y="138"/>
                    <a:pt x="599" y="119"/>
                  </a:cubicBezTo>
                  <a:cubicBezTo>
                    <a:pt x="771" y="100"/>
                    <a:pt x="1059" y="54"/>
                    <a:pt x="1306" y="34"/>
                  </a:cubicBezTo>
                  <a:cubicBezTo>
                    <a:pt x="1553" y="14"/>
                    <a:pt x="1920" y="7"/>
                    <a:pt x="2082" y="0"/>
                  </a:cubicBezTo>
                </a:path>
              </a:pathLst>
            </a:custGeom>
            <a:noFill/>
            <a:ln w="38100">
              <a:solidFill>
                <a:srgbClr val="008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5016" name="Text Box 47"/>
            <p:cNvSpPr txBox="1">
              <a:spLocks noChangeArrowheads="1"/>
            </p:cNvSpPr>
            <p:nvPr/>
          </p:nvSpPr>
          <p:spPr bwMode="auto">
            <a:xfrm>
              <a:off x="1443" y="2147"/>
              <a:ext cx="83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000" b="1" dirty="0">
                  <a:latin typeface="Times New Roman" panose="02020603050405020304" pitchFamily="18" charset="0"/>
                  <a:ea typeface="华文新魏" panose="02010800040101010101" pitchFamily="2" charset="-122"/>
                </a:rPr>
                <a:t>峰值强度</a:t>
              </a:r>
              <a:endParaRPr kumimoji="1" lang="zh-CN" altLang="en-US" sz="2000" b="1" dirty="0">
                <a:latin typeface="Times New Roman" panose="02020603050405020304" pitchFamily="18" charset="0"/>
                <a:ea typeface="华文新魏" panose="02010800040101010101" pitchFamily="2" charset="-122"/>
              </a:endParaRPr>
            </a:p>
          </p:txBody>
        </p:sp>
      </p:grpSp>
      <p:sp>
        <p:nvSpPr>
          <p:cNvPr id="44" name="Rectangle 6"/>
          <p:cNvSpPr>
            <a:spLocks noChangeArrowheads="1"/>
          </p:cNvSpPr>
          <p:nvPr/>
        </p:nvSpPr>
        <p:spPr bwMode="auto">
          <a:xfrm>
            <a:off x="0" y="-4771"/>
            <a:ext cx="480060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§5.5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饱和黏性土的抗剪强度</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8566"/>
                                        </p:tgtEl>
                                        <p:attrNameLst>
                                          <p:attrName>style.visibility</p:attrName>
                                        </p:attrNameLst>
                                      </p:cBhvr>
                                      <p:to>
                                        <p:strVal val="visible"/>
                                      </p:to>
                                    </p:set>
                                    <p:anim calcmode="discrete" valueType="clr">
                                      <p:cBhvr override="childStyle">
                                        <p:cTn id="7" dur="80"/>
                                        <p:tgtEl>
                                          <p:spTgt spid="1085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8566"/>
                                        </p:tgtEl>
                                        <p:attrNameLst>
                                          <p:attrName>fillcolor</p:attrName>
                                        </p:attrNameLst>
                                      </p:cBhvr>
                                      <p:tavLst>
                                        <p:tav tm="0">
                                          <p:val>
                                            <p:clrVal>
                                              <a:schemeClr val="accent2"/>
                                            </p:clrVal>
                                          </p:val>
                                        </p:tav>
                                        <p:tav tm="50000">
                                          <p:val>
                                            <p:clrVal>
                                              <a:schemeClr val="hlink"/>
                                            </p:clrVal>
                                          </p:val>
                                        </p:tav>
                                      </p:tavLst>
                                    </p:anim>
                                    <p:set>
                                      <p:cBhvr>
                                        <p:cTn id="9" dur="80"/>
                                        <p:tgtEl>
                                          <p:spTgt spid="10856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8565"/>
                                        </p:tgtEl>
                                        <p:attrNameLst>
                                          <p:attrName>style.visibility</p:attrName>
                                        </p:attrNameLst>
                                      </p:cBhvr>
                                      <p:to>
                                        <p:strVal val="visible"/>
                                      </p:to>
                                    </p:set>
                                    <p:anim calcmode="discrete" valueType="clr">
                                      <p:cBhvr override="childStyle">
                                        <p:cTn id="14" dur="80"/>
                                        <p:tgtEl>
                                          <p:spTgt spid="10856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8565"/>
                                        </p:tgtEl>
                                        <p:attrNameLst>
                                          <p:attrName>fillcolor</p:attrName>
                                        </p:attrNameLst>
                                      </p:cBhvr>
                                      <p:tavLst>
                                        <p:tav tm="0">
                                          <p:val>
                                            <p:clrVal>
                                              <a:schemeClr val="accent2"/>
                                            </p:clrVal>
                                          </p:val>
                                        </p:tav>
                                        <p:tav tm="50000">
                                          <p:val>
                                            <p:clrVal>
                                              <a:schemeClr val="hlink"/>
                                            </p:clrVal>
                                          </p:val>
                                        </p:tav>
                                      </p:tavLst>
                                    </p:anim>
                                    <p:set>
                                      <p:cBhvr>
                                        <p:cTn id="16" dur="80"/>
                                        <p:tgtEl>
                                          <p:spTgt spid="10856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108546"/>
                                        </p:tgtEl>
                                        <p:attrNameLst>
                                          <p:attrName>style.visibility</p:attrName>
                                        </p:attrNameLst>
                                      </p:cBhvr>
                                      <p:to>
                                        <p:strVal val="visible"/>
                                      </p:to>
                                    </p:set>
                                    <p:anim calcmode="discrete" valueType="clr">
                                      <p:cBhvr override="childStyle">
                                        <p:cTn id="27" dur="80"/>
                                        <p:tgtEl>
                                          <p:spTgt spid="108546"/>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08546"/>
                                        </p:tgtEl>
                                        <p:attrNameLst>
                                          <p:attrName>fillcolor</p:attrName>
                                        </p:attrNameLst>
                                      </p:cBhvr>
                                      <p:tavLst>
                                        <p:tav tm="0">
                                          <p:val>
                                            <p:clrVal>
                                              <a:schemeClr val="accent2"/>
                                            </p:clrVal>
                                          </p:val>
                                        </p:tav>
                                        <p:tav tm="50000">
                                          <p:val>
                                            <p:clrVal>
                                              <a:schemeClr val="hlink"/>
                                            </p:clrVal>
                                          </p:val>
                                        </p:tav>
                                      </p:tavLst>
                                    </p:anim>
                                    <p:set>
                                      <p:cBhvr>
                                        <p:cTn id="29" dur="80"/>
                                        <p:tgtEl>
                                          <p:spTgt spid="108546"/>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08571"/>
                                        </p:tgtEl>
                                        <p:attrNameLst>
                                          <p:attrName>style.visibility</p:attrName>
                                        </p:attrNameLst>
                                      </p:cBhvr>
                                      <p:to>
                                        <p:strVal val="visible"/>
                                      </p:to>
                                    </p:set>
                                    <p:anim calcmode="discrete" valueType="clr">
                                      <p:cBhvr override="childStyle">
                                        <p:cTn id="34" dur="80"/>
                                        <p:tgtEl>
                                          <p:spTgt spid="108571"/>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08571"/>
                                        </p:tgtEl>
                                        <p:attrNameLst>
                                          <p:attrName>fillcolor</p:attrName>
                                        </p:attrNameLst>
                                      </p:cBhvr>
                                      <p:tavLst>
                                        <p:tav tm="0">
                                          <p:val>
                                            <p:clrVal>
                                              <a:schemeClr val="accent2"/>
                                            </p:clrVal>
                                          </p:val>
                                        </p:tav>
                                        <p:tav tm="50000">
                                          <p:val>
                                            <p:clrVal>
                                              <a:schemeClr val="hlink"/>
                                            </p:clrVal>
                                          </p:val>
                                        </p:tav>
                                      </p:tavLst>
                                    </p:anim>
                                    <p:set>
                                      <p:cBhvr>
                                        <p:cTn id="36" dur="80"/>
                                        <p:tgtEl>
                                          <p:spTgt spid="108571"/>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38" presetClass="entr" presetSubtype="0" accel="50000" fill="hold" grpId="0" nodeType="clickEffect">
                                  <p:stCondLst>
                                    <p:cond delay="0"/>
                                  </p:stCondLst>
                                  <p:iterate type="lt">
                                    <p:tmPct val="50000"/>
                                  </p:iterate>
                                  <p:childTnLst>
                                    <p:set>
                                      <p:cBhvr>
                                        <p:cTn id="40" dur="1" fill="hold">
                                          <p:stCondLst>
                                            <p:cond delay="0"/>
                                          </p:stCondLst>
                                        </p:cTn>
                                        <p:tgtEl>
                                          <p:spTgt spid="108572"/>
                                        </p:tgtEl>
                                        <p:attrNameLst>
                                          <p:attrName>style.visibility</p:attrName>
                                        </p:attrNameLst>
                                      </p:cBhvr>
                                      <p:to>
                                        <p:strVal val="visible"/>
                                      </p:to>
                                    </p:set>
                                    <p:set>
                                      <p:cBhvr>
                                        <p:cTn id="41" dur="455" fill="hold">
                                          <p:stCondLst>
                                            <p:cond delay="0"/>
                                          </p:stCondLst>
                                        </p:cTn>
                                        <p:tgtEl>
                                          <p:spTgt spid="108572"/>
                                        </p:tgtEl>
                                        <p:attrNameLst>
                                          <p:attrName>style.rotation</p:attrName>
                                        </p:attrNameLst>
                                      </p:cBhvr>
                                      <p:to>
                                        <p:strVal val="-45.0"/>
                                      </p:to>
                                    </p:set>
                                    <p:anim calcmode="lin" valueType="num">
                                      <p:cBhvr>
                                        <p:cTn id="42" dur="455" fill="hold">
                                          <p:stCondLst>
                                            <p:cond delay="455"/>
                                          </p:stCondLst>
                                        </p:cTn>
                                        <p:tgtEl>
                                          <p:spTgt spid="108572"/>
                                        </p:tgtEl>
                                        <p:attrNameLst>
                                          <p:attrName>style.rotation</p:attrName>
                                        </p:attrNameLst>
                                      </p:cBhvr>
                                      <p:tavLst>
                                        <p:tav tm="0">
                                          <p:val>
                                            <p:fltVal val="-45"/>
                                          </p:val>
                                        </p:tav>
                                        <p:tav tm="69900">
                                          <p:val>
                                            <p:fltVal val="45"/>
                                          </p:val>
                                        </p:tav>
                                        <p:tav tm="100000">
                                          <p:val>
                                            <p:fltVal val="0"/>
                                          </p:val>
                                        </p:tav>
                                      </p:tavLst>
                                    </p:anim>
                                    <p:anim calcmode="lin" valueType="num">
                                      <p:cBhvr>
                                        <p:cTn id="43" dur="455" fill="hold">
                                          <p:stCondLst>
                                            <p:cond delay="0"/>
                                          </p:stCondLst>
                                        </p:cTn>
                                        <p:tgtEl>
                                          <p:spTgt spid="108572"/>
                                        </p:tgtEl>
                                        <p:attrNameLst>
                                          <p:attrName>ppt_y</p:attrName>
                                        </p:attrNameLst>
                                      </p:cBhvr>
                                      <p:tavLst>
                                        <p:tav tm="0">
                                          <p:val>
                                            <p:strVal val="#ppt_y-1"/>
                                          </p:val>
                                        </p:tav>
                                        <p:tav tm="100000">
                                          <p:val>
                                            <p:strVal val="#ppt_y-(0.354*#ppt_w-0.172*#ppt_h)"/>
                                          </p:val>
                                        </p:tav>
                                      </p:tavLst>
                                    </p:anim>
                                    <p:anim calcmode="lin" valueType="num">
                                      <p:cBhvr>
                                        <p:cTn id="44" dur="156" decel="50000" autoRev="1" fill="hold">
                                          <p:stCondLst>
                                            <p:cond delay="455"/>
                                          </p:stCondLst>
                                        </p:cTn>
                                        <p:tgtEl>
                                          <p:spTgt spid="108572"/>
                                        </p:tgtEl>
                                        <p:attrNameLst>
                                          <p:attrName>ppt_y</p:attrName>
                                        </p:attrNameLst>
                                      </p:cBhvr>
                                      <p:tavLst>
                                        <p:tav tm="0">
                                          <p:val>
                                            <p:strVal val="#ppt_y-(0.354*#ppt_w-0.172*#ppt_h)"/>
                                          </p:val>
                                        </p:tav>
                                        <p:tav tm="100000">
                                          <p:val>
                                            <p:strVal val="#ppt_y-(0.354*#ppt_w-0.172*#ppt_h)-#ppt_h/2"/>
                                          </p:val>
                                        </p:tav>
                                      </p:tavLst>
                                    </p:anim>
                                    <p:anim calcmode="lin" valueType="num">
                                      <p:cBhvr>
                                        <p:cTn id="45" dur="136" fill="hold">
                                          <p:stCondLst>
                                            <p:cond delay="864"/>
                                          </p:stCondLst>
                                        </p:cTn>
                                        <p:tgtEl>
                                          <p:spTgt spid="10857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P spid="108565" grpId="0"/>
      <p:bldP spid="108566" grpId="0"/>
      <p:bldP spid="108571" grpId="0" animBg="1"/>
      <p:bldP spid="10857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3" name="Text Box 5"/>
          <p:cNvSpPr txBox="1">
            <a:spLocks noChangeArrowheads="1"/>
          </p:cNvSpPr>
          <p:nvPr/>
        </p:nvSpPr>
        <p:spPr bwMode="auto">
          <a:xfrm>
            <a:off x="2770188" y="735013"/>
            <a:ext cx="2665908" cy="369332"/>
          </a:xfrm>
          <a:prstGeom prst="rect">
            <a:avLst/>
          </a:prstGeom>
          <a:solidFill>
            <a:schemeClr val="tx2">
              <a:lumMod val="20000"/>
              <a:lumOff val="80000"/>
            </a:schemeClr>
          </a:solidFill>
          <a:ln>
            <a:noFill/>
          </a:ln>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dirty="0">
                <a:latin typeface="+mn-ea"/>
                <a:ea typeface="+mn-ea"/>
              </a:rPr>
              <a:t>三种试验成果比较</a:t>
            </a:r>
            <a:endParaRPr kumimoji="1" lang="zh-CN" altLang="en-US" sz="2400" b="1" dirty="0">
              <a:latin typeface="+mn-ea"/>
              <a:ea typeface="+mn-ea"/>
            </a:endParaRPr>
          </a:p>
        </p:txBody>
      </p:sp>
      <p:pic>
        <p:nvPicPr>
          <p:cNvPr id="114694" name="Picture 6"/>
          <p:cNvPicPr>
            <a:picLocks noChangeAspect="1" noChangeArrowheads="1"/>
          </p:cNvPicPr>
          <p:nvPr/>
        </p:nvPicPr>
        <p:blipFill>
          <a:blip r:embed="rId1">
            <a:extLst>
              <a:ext uri="{28A0092B-C50C-407E-A947-70E740481C1C}">
                <a14:useLocalDpi xmlns:a14="http://schemas.microsoft.com/office/drawing/2010/main" val="0"/>
              </a:ext>
            </a:extLst>
          </a:blip>
          <a:srcRect t="8392"/>
          <a:stretch>
            <a:fillRect/>
          </a:stretch>
        </p:blipFill>
        <p:spPr bwMode="auto">
          <a:xfrm>
            <a:off x="1115616" y="1340768"/>
            <a:ext cx="6264696" cy="372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 Box 7"/>
          <p:cNvSpPr txBox="1">
            <a:spLocks noChangeArrowheads="1"/>
          </p:cNvSpPr>
          <p:nvPr/>
        </p:nvSpPr>
        <p:spPr bwMode="auto">
          <a:xfrm>
            <a:off x="5867400" y="1700213"/>
            <a:ext cx="500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b="1"/>
              <a:t>(</a:t>
            </a:r>
            <a:r>
              <a:rPr kumimoji="1" lang="en-US" altLang="zh-CN" sz="1600" b="1" i="1">
                <a:sym typeface="Symbol" panose="05050102010706020507" pitchFamily="18" charset="2"/>
              </a:rPr>
              <a:t>’</a:t>
            </a:r>
            <a:r>
              <a:rPr kumimoji="1" lang="en-US" altLang="zh-CN" sz="1600" b="1">
                <a:sym typeface="Symbol" panose="05050102010706020507" pitchFamily="18" charset="2"/>
              </a:rPr>
              <a:t>)</a:t>
            </a:r>
            <a:endParaRPr kumimoji="1" lang="zh-CN" altLang="en-US" sz="1600" b="1">
              <a:sym typeface="Symbol" panose="05050102010706020507" pitchFamily="18" charset="2"/>
            </a:endParaRPr>
          </a:p>
        </p:txBody>
      </p:sp>
      <p:sp>
        <p:nvSpPr>
          <p:cNvPr id="87045" name="Text Box 9"/>
          <p:cNvSpPr txBox="1">
            <a:spLocks noChangeArrowheads="1"/>
          </p:cNvSpPr>
          <p:nvPr/>
        </p:nvSpPr>
        <p:spPr bwMode="auto">
          <a:xfrm>
            <a:off x="611560" y="5157192"/>
            <a:ext cx="7916440" cy="1015663"/>
          </a:xfrm>
          <a:prstGeom prst="rect">
            <a:avLst/>
          </a:prstGeom>
          <a:noFill/>
          <a:ln w="25400">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000" b="1" dirty="0">
                <a:solidFill>
                  <a:srgbClr val="FF0000"/>
                </a:solidFill>
                <a:latin typeface="Times New Roman" panose="02020603050405020304" pitchFamily="18" charset="0"/>
                <a:ea typeface="+mn-ea"/>
                <a:cs typeface="Times New Roman" panose="02020603050405020304" pitchFamily="18" charset="0"/>
              </a:rPr>
              <a:t>结论：</a:t>
            </a:r>
            <a:r>
              <a:rPr lang="zh-CN" altLang="en-US" sz="2000" b="1" dirty="0">
                <a:solidFill>
                  <a:srgbClr val="CC6600"/>
                </a:solidFill>
                <a:latin typeface="Times New Roman" panose="02020603050405020304" pitchFamily="18" charset="0"/>
                <a:ea typeface="+mn-ea"/>
                <a:cs typeface="Times New Roman" panose="02020603050405020304" pitchFamily="18" charset="0"/>
              </a:rPr>
              <a:t>从</a:t>
            </a:r>
            <a:r>
              <a:rPr kumimoji="1" lang="en-US" altLang="zh-CN" sz="2000" b="1" i="1" dirty="0">
                <a:solidFill>
                  <a:srgbClr val="CC6600"/>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en-US" altLang="zh-CN" sz="2000" b="1" dirty="0">
                <a:solidFill>
                  <a:srgbClr val="CC6600"/>
                </a:solidFill>
                <a:latin typeface="Times New Roman" panose="02020603050405020304" pitchFamily="18" charset="0"/>
                <a:ea typeface="+mn-ea"/>
                <a:cs typeface="Times New Roman" panose="02020603050405020304" pitchFamily="18" charset="0"/>
                <a:sym typeface="Symbol" panose="05050102010706020507" pitchFamily="18" charset="2"/>
              </a:rPr>
              <a:t> = </a:t>
            </a:r>
            <a:r>
              <a:rPr kumimoji="1" lang="en-US" altLang="zh-CN" sz="2000" b="1" i="1" dirty="0">
                <a:solidFill>
                  <a:srgbClr val="CC6600"/>
                </a:solidFill>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en-US" altLang="zh-CN" sz="2000" b="1" baseline="-25000" dirty="0">
                <a:solidFill>
                  <a:srgbClr val="CC6600"/>
                </a:solidFill>
                <a:latin typeface="Times New Roman" panose="02020603050405020304" pitchFamily="18" charset="0"/>
                <a:ea typeface="+mn-ea"/>
                <a:cs typeface="Times New Roman" panose="02020603050405020304" pitchFamily="18" charset="0"/>
                <a:sym typeface="Symbol" panose="05050102010706020507" pitchFamily="18" charset="2"/>
              </a:rPr>
              <a:t>d</a:t>
            </a:r>
            <a:r>
              <a:rPr kumimoji="1" lang="en-US" altLang="zh-CN" sz="2000" b="1" dirty="0">
                <a:solidFill>
                  <a:srgbClr val="CC6600"/>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kumimoji="1" lang="zh-CN" altLang="en-US" sz="2000" b="1" dirty="0">
                <a:solidFill>
                  <a:srgbClr val="CC6600"/>
                </a:solidFill>
                <a:latin typeface="Times New Roman" panose="02020603050405020304" pitchFamily="18" charset="0"/>
                <a:ea typeface="+mn-ea"/>
                <a:cs typeface="Times New Roman" panose="02020603050405020304" pitchFamily="18" charset="0"/>
                <a:sym typeface="Symbol" panose="05050102010706020507" pitchFamily="18" charset="2"/>
              </a:rPr>
              <a:t>可以看出</a:t>
            </a:r>
            <a:r>
              <a:rPr kumimoji="1" lang="zh-CN" altLang="en-US" sz="2000" b="1" dirty="0" smtClean="0">
                <a:solidFill>
                  <a:srgbClr val="CC6600"/>
                </a:solidFill>
                <a:latin typeface="Times New Roman" panose="02020603050405020304" pitchFamily="18" charset="0"/>
                <a:ea typeface="+mn-ea"/>
                <a:cs typeface="Times New Roman" panose="02020603050405020304" pitchFamily="18" charset="0"/>
                <a:sym typeface="Symbol" panose="05050102010706020507" pitchFamily="18" charset="2"/>
              </a:rPr>
              <a:t>，黏土</a:t>
            </a:r>
            <a:r>
              <a:rPr kumimoji="1" lang="zh-CN" altLang="en-US" sz="2000" b="1" dirty="0">
                <a:solidFill>
                  <a:srgbClr val="CC6600"/>
                </a:solidFill>
                <a:latin typeface="Times New Roman" panose="02020603050405020304" pitchFamily="18" charset="0"/>
                <a:ea typeface="+mn-ea"/>
                <a:cs typeface="Times New Roman" panose="02020603050405020304" pitchFamily="18" charset="0"/>
                <a:sym typeface="Symbol" panose="05050102010706020507" pitchFamily="18" charset="2"/>
              </a:rPr>
              <a:t>强度与</a:t>
            </a:r>
            <a:r>
              <a:rPr kumimoji="1" lang="zh-CN" altLang="en-US" sz="2000" b="1" dirty="0" smtClean="0">
                <a:solidFill>
                  <a:srgbClr val="CC6600"/>
                </a:solidFill>
                <a:latin typeface="Times New Roman" panose="02020603050405020304" pitchFamily="18" charset="0"/>
                <a:ea typeface="+mn-ea"/>
                <a:cs typeface="Times New Roman" panose="02020603050405020304" pitchFamily="18" charset="0"/>
                <a:sym typeface="Symbol" panose="05050102010706020507" pitchFamily="18" charset="2"/>
              </a:rPr>
              <a:t>有效应力具有唯一</a:t>
            </a:r>
            <a:r>
              <a:rPr kumimoji="1" lang="zh-CN" altLang="en-US" sz="2000" b="1" dirty="0">
                <a:solidFill>
                  <a:srgbClr val="CC6600"/>
                </a:solidFill>
                <a:latin typeface="Times New Roman" panose="02020603050405020304" pitchFamily="18" charset="0"/>
                <a:ea typeface="+mn-ea"/>
                <a:cs typeface="Times New Roman" panose="02020603050405020304" pitchFamily="18" charset="0"/>
                <a:sym typeface="Symbol" panose="05050102010706020507" pitchFamily="18" charset="2"/>
              </a:rPr>
              <a:t>对应关系，也即强度取决于有效应力。</a:t>
            </a:r>
            <a:endParaRPr kumimoji="1" lang="en-US" altLang="zh-CN" sz="2000" b="1" dirty="0">
              <a:solidFill>
                <a:srgbClr val="CC6600"/>
              </a:solidFill>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6" name="Rectangle 6"/>
          <p:cNvSpPr>
            <a:spLocks noChangeArrowheads="1"/>
          </p:cNvSpPr>
          <p:nvPr/>
        </p:nvSpPr>
        <p:spPr bwMode="auto">
          <a:xfrm>
            <a:off x="0" y="-4771"/>
            <a:ext cx="480060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§5.5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饱和黏性土的抗剪强度</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4693"/>
                                        </p:tgtEl>
                                        <p:attrNameLst>
                                          <p:attrName>style.visibility</p:attrName>
                                        </p:attrNameLst>
                                      </p:cBhvr>
                                      <p:to>
                                        <p:strVal val="visible"/>
                                      </p:to>
                                    </p:set>
                                    <p:anim calcmode="lin" valueType="num">
                                      <p:cBhvr additive="base">
                                        <p:cTn id="7" dur="500" fill="hold"/>
                                        <p:tgtEl>
                                          <p:spTgt spid="114693"/>
                                        </p:tgtEl>
                                        <p:attrNameLst>
                                          <p:attrName>ppt_x</p:attrName>
                                        </p:attrNameLst>
                                      </p:cBhvr>
                                      <p:tavLst>
                                        <p:tav tm="0">
                                          <p:val>
                                            <p:strVal val="0-#ppt_w/2"/>
                                          </p:val>
                                        </p:tav>
                                        <p:tav tm="100000">
                                          <p:val>
                                            <p:strVal val="#ppt_x"/>
                                          </p:val>
                                        </p:tav>
                                      </p:tavLst>
                                    </p:anim>
                                    <p:anim calcmode="lin" valueType="num">
                                      <p:cBhvr additive="base">
                                        <p:cTn id="8" dur="500" fill="hold"/>
                                        <p:tgtEl>
                                          <p:spTgt spid="11469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4694"/>
                                        </p:tgtEl>
                                        <p:attrNameLst>
                                          <p:attrName>style.visibility</p:attrName>
                                        </p:attrNameLst>
                                      </p:cBhvr>
                                      <p:to>
                                        <p:strVal val="visible"/>
                                      </p:to>
                                    </p:set>
                                    <p:anim calcmode="lin" valueType="num">
                                      <p:cBhvr additive="base">
                                        <p:cTn id="13" dur="500" fill="hold"/>
                                        <p:tgtEl>
                                          <p:spTgt spid="114694"/>
                                        </p:tgtEl>
                                        <p:attrNameLst>
                                          <p:attrName>ppt_x</p:attrName>
                                        </p:attrNameLst>
                                      </p:cBhvr>
                                      <p:tavLst>
                                        <p:tav tm="0">
                                          <p:val>
                                            <p:strVal val="0-#ppt_w/2"/>
                                          </p:val>
                                        </p:tav>
                                        <p:tav tm="100000">
                                          <p:val>
                                            <p:strVal val="#ppt_x"/>
                                          </p:val>
                                        </p:tav>
                                      </p:tavLst>
                                    </p:anim>
                                    <p:anim calcmode="lin" valueType="num">
                                      <p:cBhvr additive="base">
                                        <p:cTn id="14" dur="500" fill="hold"/>
                                        <p:tgtEl>
                                          <p:spTgt spid="1146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683568" y="4538636"/>
            <a:ext cx="8019528" cy="1944216"/>
          </a:xfrm>
        </p:spPr>
        <p:txBody>
          <a:bodyPr/>
          <a:lstStyle/>
          <a:p>
            <a:pPr eaLnBrk="1" hangingPunct="1">
              <a:lnSpc>
                <a:spcPct val="150000"/>
              </a:lnSpc>
              <a:buFont typeface="Wingdings" panose="05000000000000000000" pitchFamily="2" charset="2"/>
              <a:buChar char="Ø"/>
              <a:defRPr/>
            </a:pPr>
            <a:r>
              <a:rPr lang="zh-CN" altLang="en-US" sz="2000" b="1" dirty="0"/>
              <a:t>土的抗剪强度指标不仅与土的种类及其性状有关，还与土样的天然结构是否被破坏，抗剪强度试验时排水条件是否符合现场条件有关</a:t>
            </a:r>
            <a:r>
              <a:rPr lang="zh-CN" altLang="en-US" sz="2000" b="1" dirty="0" smtClean="0"/>
              <a:t>。</a:t>
            </a:r>
            <a:endParaRPr lang="en-US" altLang="zh-CN" sz="2000" b="1" dirty="0" smtClean="0"/>
          </a:p>
          <a:p>
            <a:pPr eaLnBrk="1" hangingPunct="1">
              <a:lnSpc>
                <a:spcPct val="150000"/>
              </a:lnSpc>
              <a:buFont typeface="Wingdings" panose="05000000000000000000" pitchFamily="2" charset="2"/>
              <a:buChar char="Ø"/>
              <a:defRPr/>
            </a:pPr>
            <a:r>
              <a:rPr lang="zh-CN" altLang="en-US" sz="2000" b="1" dirty="0" smtClean="0">
                <a:solidFill>
                  <a:srgbClr val="FF0000"/>
                </a:solidFill>
              </a:rPr>
              <a:t>抗剪强度</a:t>
            </a:r>
            <a:r>
              <a:rPr lang="zh-CN" altLang="en-US" sz="2000" b="1" dirty="0">
                <a:solidFill>
                  <a:srgbClr val="FF0000"/>
                </a:solidFill>
              </a:rPr>
              <a:t>指标并不是固定不变</a:t>
            </a:r>
            <a:r>
              <a:rPr lang="zh-CN" altLang="en-US" sz="2000" b="1" dirty="0" smtClean="0">
                <a:solidFill>
                  <a:srgbClr val="FF0000"/>
                </a:solidFill>
              </a:rPr>
              <a:t>的</a:t>
            </a:r>
            <a:endParaRPr lang="zh-CN" altLang="en-US" sz="2000" b="1" dirty="0"/>
          </a:p>
          <a:p>
            <a:pPr eaLnBrk="1" hangingPunct="1">
              <a:lnSpc>
                <a:spcPct val="150000"/>
              </a:lnSpc>
              <a:buFont typeface="Wingdings" panose="05000000000000000000" pitchFamily="2" charset="2"/>
              <a:buChar char="Ø"/>
              <a:defRPr/>
            </a:pPr>
            <a:r>
              <a:rPr lang="zh-CN" altLang="en-US" sz="2000" b="1" dirty="0"/>
              <a:t>极限状态 </a:t>
            </a:r>
            <a:endParaRPr lang="zh-CN" altLang="en-US" sz="2000" b="1" dirty="0"/>
          </a:p>
        </p:txBody>
      </p:sp>
      <p:pic>
        <p:nvPicPr>
          <p:cNvPr id="71684" name="Picture 4" descr="图5-1-工程中的强度问题Model"/>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1331640" y="1268760"/>
            <a:ext cx="6139408" cy="302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22"/>
          <p:cNvSpPr txBox="1">
            <a:spLocks noChangeArrowheads="1"/>
          </p:cNvSpPr>
          <p:nvPr/>
        </p:nvSpPr>
        <p:spPr bwMode="auto">
          <a:xfrm>
            <a:off x="2900003" y="670544"/>
            <a:ext cx="3290714" cy="369887"/>
          </a:xfrm>
          <a:prstGeom prst="rect">
            <a:avLst/>
          </a:prstGeom>
          <a:solidFill>
            <a:schemeClr val="tx2">
              <a:lumMod val="20000"/>
              <a:lumOff val="80000"/>
            </a:schemeClr>
          </a:solidFill>
          <a:ln>
            <a:noFill/>
          </a:ln>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t> 工程中土体的破坏类型</a:t>
            </a:r>
            <a:endParaRPr lang="zh-CN" altLang="en-US" sz="2400" b="1" dirty="0"/>
          </a:p>
        </p:txBody>
      </p:sp>
      <p:sp>
        <p:nvSpPr>
          <p:cNvPr id="6" name="Rectangle 6"/>
          <p:cNvSpPr>
            <a:spLocks noChangeArrowheads="1"/>
          </p:cNvSpPr>
          <p:nvPr/>
        </p:nvSpPr>
        <p:spPr bwMode="auto">
          <a:xfrm>
            <a:off x="1" y="1"/>
            <a:ext cx="198120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§5.1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概述</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dissolve">
                                      <p:cBhvr>
                                        <p:cTn id="7" dur="500"/>
                                        <p:tgtEl>
                                          <p:spTgt spid="7168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683">
                                            <p:txEl>
                                              <p:pRg st="0" end="0"/>
                                            </p:txEl>
                                          </p:spTgt>
                                        </p:tgtEl>
                                        <p:attrNameLst>
                                          <p:attrName>style.visibility</p:attrName>
                                        </p:attrNameLst>
                                      </p:cBhvr>
                                      <p:to>
                                        <p:strVal val="visible"/>
                                      </p:to>
                                    </p:set>
                                    <p:animEffect transition="in" filter="blinds(horizontal)">
                                      <p:cBhvr>
                                        <p:cTn id="12" dur="500"/>
                                        <p:tgtEl>
                                          <p:spTgt spid="716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683">
                                            <p:txEl>
                                              <p:pRg st="1" end="1"/>
                                            </p:txEl>
                                          </p:spTgt>
                                        </p:tgtEl>
                                        <p:attrNameLst>
                                          <p:attrName>style.visibility</p:attrName>
                                        </p:attrNameLst>
                                      </p:cBhvr>
                                      <p:to>
                                        <p:strVal val="visible"/>
                                      </p:to>
                                    </p:set>
                                    <p:animEffect transition="in" filter="blinds(horizontal)">
                                      <p:cBhvr>
                                        <p:cTn id="17" dur="500"/>
                                        <p:tgtEl>
                                          <p:spTgt spid="716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683">
                                            <p:txEl>
                                              <p:pRg st="2" end="2"/>
                                            </p:txEl>
                                          </p:spTgt>
                                        </p:tgtEl>
                                        <p:attrNameLst>
                                          <p:attrName>style.visibility</p:attrName>
                                        </p:attrNameLst>
                                      </p:cBhvr>
                                      <p:to>
                                        <p:strVal val="visible"/>
                                      </p:to>
                                    </p:set>
                                    <p:animEffect transition="in" filter="blinds(horizontal)">
                                      <p:cBhvr>
                                        <p:cTn id="22" dur="500"/>
                                        <p:tgtEl>
                                          <p:spTgt spid="71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utoUpdateAnimBg="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772816"/>
            <a:ext cx="8229600" cy="4032448"/>
          </a:xfrm>
        </p:spPr>
        <p:txBody>
          <a:bodyPr/>
          <a:lstStyle/>
          <a:p>
            <a:pPr>
              <a:lnSpc>
                <a:spcPct val="150000"/>
              </a:lnSpc>
              <a:buFont typeface="Wingdings" panose="05000000000000000000" pitchFamily="2" charset="2"/>
              <a:buChar char="Ø"/>
            </a:pPr>
            <a:r>
              <a:rPr lang="zh-CN" altLang="en-US" sz="2400" b="1" dirty="0">
                <a:solidFill>
                  <a:srgbClr val="FF0000"/>
                </a:solidFill>
                <a:latin typeface="Times New Roman" panose="02020603050405020304" pitchFamily="18" charset="0"/>
              </a:rPr>
              <a:t>土的抗剪强度特性：</a:t>
            </a:r>
            <a:r>
              <a:rPr lang="zh-CN" altLang="en-US" sz="2400" b="1" dirty="0">
                <a:latin typeface="Times New Roman" panose="02020603050405020304" pitchFamily="18" charset="0"/>
              </a:rPr>
              <a:t>土的抗剪强度及指标的确定因所采用的分析方法（总应力法和有效应力法）而有所不同，必须分别确定和采用相应的指标。</a:t>
            </a:r>
            <a:endParaRPr lang="zh-CN" altLang="en-US" sz="2400" b="1" dirty="0">
              <a:latin typeface="Times New Roman" panose="02020603050405020304" pitchFamily="18" charset="0"/>
            </a:endParaRPr>
          </a:p>
          <a:p>
            <a:pPr eaLnBrk="1" hangingPunct="1">
              <a:lnSpc>
                <a:spcPct val="150000"/>
              </a:lnSpc>
              <a:buFont typeface="Wingdings" panose="05000000000000000000" pitchFamily="2" charset="2"/>
              <a:buChar char="Ø"/>
              <a:defRPr/>
            </a:pPr>
            <a:r>
              <a:rPr lang="zh-CN" altLang="en-US" sz="2400" b="1" dirty="0" smtClean="0">
                <a:solidFill>
                  <a:srgbClr val="FF0000"/>
                </a:solidFill>
                <a:latin typeface="Times New Roman" panose="02020603050405020304" pitchFamily="18" charset="0"/>
              </a:rPr>
              <a:t>黏性土：</a:t>
            </a:r>
            <a:r>
              <a:rPr lang="zh-CN" altLang="en-US" sz="2400" b="1" dirty="0">
                <a:latin typeface="Times New Roman" panose="02020603050405020304" pitchFamily="18" charset="0"/>
              </a:rPr>
              <a:t>不排水剪相应于所施加的外力全部为孔隙水所承担，土样完全保持初始的有效应力状态；固结不排水的固结应力全部转化为有效应力，而在施加偏应力时又产生了</a:t>
            </a:r>
            <a:r>
              <a:rPr lang="zh-CN" altLang="en-US" sz="2400" b="1" dirty="0" smtClean="0">
                <a:latin typeface="Times New Roman" panose="02020603050405020304" pitchFamily="18" charset="0"/>
              </a:rPr>
              <a:t>孔隙压力</a:t>
            </a:r>
            <a:r>
              <a:rPr lang="zh-CN" altLang="en-US" sz="2400" b="1" dirty="0" smtClean="0">
                <a:latin typeface="Times New Roman" panose="02020603050405020304" pitchFamily="18" charset="0"/>
              </a:rPr>
              <a:t>。</a:t>
            </a:r>
            <a:endParaRPr lang="zh-CN" altLang="en-US" sz="2400" b="1" dirty="0">
              <a:latin typeface="Times New Roman" panose="02020603050405020304" pitchFamily="18" charset="0"/>
            </a:endParaRPr>
          </a:p>
        </p:txBody>
      </p:sp>
      <p:sp>
        <p:nvSpPr>
          <p:cNvPr id="4" name="Text Box 5"/>
          <p:cNvSpPr txBox="1">
            <a:spLocks noChangeArrowheads="1"/>
          </p:cNvSpPr>
          <p:nvPr/>
        </p:nvSpPr>
        <p:spPr bwMode="auto">
          <a:xfrm>
            <a:off x="2483768" y="857973"/>
            <a:ext cx="3383979" cy="430887"/>
          </a:xfrm>
          <a:prstGeom prst="rect">
            <a:avLst/>
          </a:prstGeom>
          <a:solidFill>
            <a:srgbClr val="FFC000"/>
          </a:solidFill>
          <a:ln>
            <a:noFill/>
          </a:ln>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smtClean="0">
                <a:latin typeface="Times New Roman" panose="02020603050405020304" pitchFamily="18" charset="0"/>
              </a:rPr>
              <a:t>抗剪强度指标的选择</a:t>
            </a:r>
            <a:endParaRPr lang="zh-CN" altLang="en-US" sz="2800" b="1" dirty="0">
              <a:latin typeface="Times New Roman" panose="02020603050405020304" pitchFamily="18" charset="0"/>
            </a:endParaRPr>
          </a:p>
        </p:txBody>
      </p:sp>
      <p:sp>
        <p:nvSpPr>
          <p:cNvPr id="5" name="Rectangle 6"/>
          <p:cNvSpPr>
            <a:spLocks noChangeArrowheads="1"/>
          </p:cNvSpPr>
          <p:nvPr/>
        </p:nvSpPr>
        <p:spPr bwMode="auto">
          <a:xfrm>
            <a:off x="0" y="-4771"/>
            <a:ext cx="480060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§5.5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饱和黏性土的抗剪强度</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3" name="Text Box 3"/>
          <p:cNvSpPr txBox="1">
            <a:spLocks noChangeArrowheads="1"/>
          </p:cNvSpPr>
          <p:nvPr/>
        </p:nvSpPr>
        <p:spPr bwMode="auto">
          <a:xfrm>
            <a:off x="1187624" y="836712"/>
            <a:ext cx="7056784" cy="436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eaLnBrk="1" hangingPunct="1">
              <a:lnSpc>
                <a:spcPct val="150000"/>
              </a:lnSpc>
              <a:buClr>
                <a:srgbClr val="008000"/>
              </a:buClr>
              <a:buFont typeface="Wingdings" panose="05000000000000000000" pitchFamily="2" charset="2"/>
              <a:buChar char="Ø"/>
            </a:pPr>
            <a:r>
              <a:rPr lang="zh-CN" altLang="en-US" sz="2400" b="1" dirty="0" smtClean="0">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rPr>
              <a:t>对于</a:t>
            </a:r>
            <a:r>
              <a:rPr lang="zh-CN" altLang="en-US" sz="2400" b="1" dirty="0" smtClean="0">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rPr>
              <a:t>黏性</a:t>
            </a:r>
            <a:r>
              <a:rPr lang="zh-CN" altLang="en-US" sz="2400" b="1" dirty="0">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rPr>
              <a:t>土，</a:t>
            </a:r>
            <a:endParaRPr lang="zh-CN" altLang="en-US" sz="2400" b="1" dirty="0">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endParaRPr>
          </a:p>
          <a:p>
            <a:pPr eaLnBrk="1" hangingPunct="1">
              <a:lnSpc>
                <a:spcPct val="150000"/>
              </a:lnSpc>
            </a:pPr>
            <a:r>
              <a:rPr lang="zh-CN" altLang="en-US" sz="2400" b="1" dirty="0">
                <a:solidFill>
                  <a:srgbClr val="990099"/>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zh-CN" altLang="en-US" sz="2400" b="1" dirty="0">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rPr>
              <a:t>慢剪</a:t>
            </a:r>
            <a:r>
              <a:rPr lang="en-US" altLang="zh-CN" sz="2400" b="1" dirty="0">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rPr>
              <a:t>(Slowly: s) </a:t>
            </a:r>
            <a:r>
              <a:rPr lang="zh-CN" altLang="en-US" sz="2400" b="1" dirty="0">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n-US" altLang="zh-CN" sz="2400" b="1" i="1" dirty="0" err="1">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c</a:t>
            </a:r>
            <a:r>
              <a:rPr lang="en-US" altLang="zh-CN" sz="2400" b="1" baseline="-25000" dirty="0" err="1">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s</a:t>
            </a:r>
            <a:r>
              <a:rPr lang="en-US" altLang="zh-CN" sz="2400" b="1" dirty="0" err="1">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c</a:t>
            </a:r>
            <a:r>
              <a:rPr lang="en-US" altLang="zh-CN" sz="2400" b="1" dirty="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zh-CN" sz="2400" b="1" dirty="0" smtClean="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el-GR" altLang="zh-CN" sz="2400" b="1" i="1" dirty="0" smtClean="0">
                <a:solidFill>
                  <a:srgbClr val="0000CC"/>
                </a:solidFill>
                <a:latin typeface="Times New Roman" panose="02020603050405020304" pitchFamily="18" charset="0"/>
                <a:cs typeface="Times New Roman" panose="02020603050405020304" pitchFamily="18" charset="0"/>
                <a:sym typeface="Symbol" panose="05050102010706020507" pitchFamily="18" charset="2"/>
              </a:rPr>
              <a:t>φ </a:t>
            </a:r>
            <a:r>
              <a:rPr lang="en-US" altLang="zh-CN" sz="2400" b="1" baseline="-25000" dirty="0" smtClean="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s</a:t>
            </a:r>
            <a:r>
              <a:rPr lang="en-US" altLang="zh-CN" sz="2400" b="1" dirty="0" smtClean="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l-GR" altLang="zh-CN" sz="2400" b="1" i="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φ </a:t>
            </a:r>
            <a:r>
              <a:rPr lang="en-US" altLang="zh-CN" sz="2400" b="1" dirty="0" smtClean="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n-US" altLang="zh-CN" sz="2400" b="1" dirty="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  </a:t>
            </a:r>
            <a:endParaRPr lang="en-US" altLang="zh-CN" sz="2400" b="1" dirty="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endParaRPr>
          </a:p>
          <a:p>
            <a:pPr lvl="1" eaLnBrk="1" hangingPunct="1">
              <a:lnSpc>
                <a:spcPct val="150000"/>
              </a:lnSpc>
            </a:pPr>
            <a:r>
              <a:rPr lang="en-US" altLang="zh-CN" sz="2400" b="1" dirty="0">
                <a:solidFill>
                  <a:srgbClr val="990099"/>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zh-CN" altLang="en-US" sz="2400" b="1" dirty="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由于摩擦和中主应力使其强度指标稍大</a:t>
            </a:r>
            <a:endParaRPr lang="zh-CN" altLang="en-US" sz="2400" b="1" dirty="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endParaRPr>
          </a:p>
          <a:p>
            <a:pPr lvl="1" eaLnBrk="1" hangingPunct="1">
              <a:lnSpc>
                <a:spcPct val="150000"/>
              </a:lnSpc>
            </a:pPr>
            <a:r>
              <a:rPr lang="zh-CN" altLang="en-US" sz="2400" b="1" dirty="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zh-CN" sz="2400" b="1" dirty="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0.9</a:t>
            </a:r>
            <a:r>
              <a:rPr lang="en-US" altLang="zh-CN" sz="2400" b="1" i="1" dirty="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c</a:t>
            </a:r>
            <a:r>
              <a:rPr lang="en-US" altLang="zh-CN" sz="2400" b="1" baseline="-25000" dirty="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s</a:t>
            </a:r>
            <a:r>
              <a:rPr lang="en-US" altLang="zh-CN" sz="2400" b="1" dirty="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c, </a:t>
            </a:r>
            <a:r>
              <a:rPr lang="en-US" altLang="zh-CN" sz="2400" b="1" dirty="0" smtClean="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     0.9</a:t>
            </a:r>
            <a:r>
              <a:rPr lang="el-GR" altLang="zh-CN" sz="2400" b="1" i="1" dirty="0" smtClean="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l-GR" altLang="zh-CN" sz="2400" b="1" i="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φ </a:t>
            </a:r>
            <a:r>
              <a:rPr lang="en-US" altLang="zh-CN" sz="2400" b="1" baseline="-25000" dirty="0" smtClean="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s</a:t>
            </a:r>
            <a:r>
              <a:rPr lang="en-US" altLang="zh-CN" sz="2400" b="1" dirty="0" smtClean="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l-GR" altLang="zh-CN" sz="2400" b="1" i="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φ </a:t>
            </a:r>
            <a:r>
              <a:rPr lang="en-US" altLang="zh-CN" sz="2400" b="1" dirty="0" smtClean="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a:t>
            </a:r>
            <a:endParaRPr lang="en-US" altLang="zh-CN" sz="2400" b="1" dirty="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endParaRPr>
          </a:p>
          <a:p>
            <a:pPr lvl="1" eaLnBrk="1" hangingPunct="1">
              <a:lnSpc>
                <a:spcPct val="150000"/>
              </a:lnSpc>
            </a:pPr>
            <a:r>
              <a:rPr lang="en-US" altLang="zh-CN" sz="2400" b="1" dirty="0">
                <a:solidFill>
                  <a:srgbClr val="990099"/>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zh-CN" altLang="en-US" sz="2400" b="1" dirty="0">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rPr>
              <a:t>固结快剪（</a:t>
            </a:r>
            <a:r>
              <a:rPr lang="en-US" altLang="zh-CN" sz="2400" b="1" dirty="0">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rPr>
              <a:t>Consolidated Quickly : </a:t>
            </a:r>
            <a:r>
              <a:rPr lang="en-US" altLang="zh-CN" sz="2400" b="1" dirty="0" err="1">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rPr>
              <a:t>c</a:t>
            </a:r>
            <a:r>
              <a:rPr lang="en-US" altLang="zh-CN" sz="2400" b="1" baseline="-25000" dirty="0" err="1">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rPr>
              <a:t>cq</a:t>
            </a:r>
            <a:r>
              <a:rPr lang="zh-CN" altLang="en-US" sz="2400" b="1" dirty="0">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zh-CN" altLang="en-US" sz="2400" b="1" dirty="0">
                <a:solidFill>
                  <a:srgbClr val="990099"/>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zh-CN" altLang="en-US" sz="2400" b="1" dirty="0" smtClean="0">
                <a:solidFill>
                  <a:srgbClr val="990099"/>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zh-CN" altLang="en-US" sz="2400" b="1" dirty="0">
                <a:solidFill>
                  <a:srgbClr val="990099"/>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zh-CN" sz="2400" b="1" i="1" dirty="0" err="1">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c</a:t>
            </a:r>
            <a:r>
              <a:rPr lang="en-US" altLang="zh-CN" sz="2400" b="1" baseline="-25000" dirty="0" err="1">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cq</a:t>
            </a:r>
            <a:r>
              <a:rPr lang="en-US" altLang="zh-CN" sz="2400" b="1" dirty="0" err="1">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n-US" altLang="zh-CN" sz="2400" b="1" i="1" dirty="0" err="1">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c</a:t>
            </a:r>
            <a:r>
              <a:rPr lang="en-US" altLang="zh-CN" sz="2400" b="1" baseline="-25000" dirty="0" err="1">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cu</a:t>
            </a:r>
            <a:r>
              <a:rPr lang="en-US" altLang="zh-CN" sz="2400" b="1" dirty="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zh-CN" sz="2400" b="1" dirty="0" smtClean="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el-GR" altLang="zh-CN" sz="2400" b="1" i="1" dirty="0" smtClean="0">
                <a:solidFill>
                  <a:srgbClr val="0000CC"/>
                </a:solidFill>
                <a:latin typeface="Times New Roman" panose="02020603050405020304" pitchFamily="18" charset="0"/>
                <a:cs typeface="Times New Roman" panose="02020603050405020304" pitchFamily="18" charset="0"/>
                <a:sym typeface="Symbol" panose="05050102010706020507" pitchFamily="18" charset="2"/>
              </a:rPr>
              <a:t>φ</a:t>
            </a:r>
            <a:r>
              <a:rPr lang="en-US" altLang="zh-CN" sz="2400" b="1" baseline="-25000" dirty="0" err="1" smtClean="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cq</a:t>
            </a:r>
            <a:r>
              <a:rPr lang="en-US" altLang="zh-CN" sz="2400" b="1" dirty="0" smtClean="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l-GR" altLang="zh-CN" sz="2400" b="1" i="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l-GR" altLang="zh-CN" sz="2400" b="1" i="1" dirty="0" smtClean="0">
                <a:solidFill>
                  <a:srgbClr val="0000CC"/>
                </a:solidFill>
                <a:latin typeface="Times New Roman" panose="02020603050405020304" pitchFamily="18" charset="0"/>
                <a:cs typeface="Times New Roman" panose="02020603050405020304" pitchFamily="18" charset="0"/>
                <a:sym typeface="Symbol" panose="05050102010706020507" pitchFamily="18" charset="2"/>
              </a:rPr>
              <a:t>φ</a:t>
            </a:r>
            <a:r>
              <a:rPr lang="en-US" altLang="zh-CN" sz="2400" b="1" baseline="-25000" dirty="0" smtClean="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cu</a:t>
            </a:r>
            <a:endParaRPr lang="en-US" altLang="zh-CN" sz="2400" b="1" baseline="-25000" dirty="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endParaRPr>
          </a:p>
          <a:p>
            <a:pPr lvl="1" eaLnBrk="1" hangingPunct="1">
              <a:lnSpc>
                <a:spcPct val="150000"/>
              </a:lnSpc>
            </a:pPr>
            <a:r>
              <a:rPr lang="en-US" altLang="zh-CN" sz="2400" b="1" dirty="0">
                <a:solidFill>
                  <a:srgbClr val="990099"/>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zh-CN" altLang="en-US" sz="2400" b="1" dirty="0">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rPr>
              <a:t>快剪 </a:t>
            </a:r>
            <a:r>
              <a:rPr lang="en-US" altLang="zh-CN" sz="2400" b="1" dirty="0">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rPr>
              <a:t>(Quickly: q) :  </a:t>
            </a:r>
            <a:r>
              <a:rPr lang="zh-CN" altLang="en-US" sz="2400" b="1" dirty="0">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rPr>
              <a:t>对于 </a:t>
            </a:r>
            <a:r>
              <a:rPr lang="en-US" altLang="zh-CN" sz="2400" b="1" dirty="0">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rPr>
              <a:t>k&lt;10</a:t>
            </a:r>
            <a:r>
              <a:rPr lang="en-US" altLang="zh-CN" sz="2400" b="1" baseline="30000" dirty="0">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rPr>
              <a:t>-7</a:t>
            </a:r>
            <a:r>
              <a:rPr lang="en-US" altLang="zh-CN" sz="2400" b="1" dirty="0">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rPr>
              <a:t> cm/s  </a:t>
            </a:r>
            <a:r>
              <a:rPr lang="zh-CN" altLang="en-US" sz="2400" b="1" dirty="0" smtClean="0">
                <a:solidFill>
                  <a:srgbClr val="008000"/>
                </a:solidFill>
                <a:latin typeface="Times New Roman" panose="02020603050405020304" pitchFamily="18" charset="0"/>
                <a:ea typeface="+mn-ea"/>
                <a:cs typeface="Times New Roman" panose="02020603050405020304" pitchFamily="18" charset="0"/>
                <a:sym typeface="Symbol" panose="05050102010706020507" pitchFamily="18" charset="2"/>
              </a:rPr>
              <a:t>黏土</a:t>
            </a:r>
            <a:r>
              <a:rPr lang="zh-CN" altLang="en-US" sz="2400" b="1" dirty="0" smtClean="0">
                <a:solidFill>
                  <a:srgbClr val="990099"/>
                </a:solidFill>
                <a:latin typeface="Times New Roman" panose="02020603050405020304" pitchFamily="18" charset="0"/>
                <a:ea typeface="+mn-ea"/>
                <a:cs typeface="Times New Roman" panose="02020603050405020304" pitchFamily="18" charset="0"/>
                <a:sym typeface="Symbol" panose="05050102010706020507" pitchFamily="18" charset="2"/>
              </a:rPr>
              <a:t>    </a:t>
            </a:r>
            <a:endParaRPr lang="zh-CN" altLang="en-US" sz="2400" b="1" dirty="0">
              <a:solidFill>
                <a:srgbClr val="990099"/>
              </a:solidFill>
              <a:latin typeface="Times New Roman" panose="02020603050405020304" pitchFamily="18" charset="0"/>
              <a:ea typeface="+mn-ea"/>
              <a:cs typeface="Times New Roman" panose="02020603050405020304" pitchFamily="18" charset="0"/>
              <a:sym typeface="Symbol" panose="05050102010706020507" pitchFamily="18" charset="2"/>
            </a:endParaRPr>
          </a:p>
          <a:p>
            <a:pPr lvl="1" eaLnBrk="1" hangingPunct="1">
              <a:lnSpc>
                <a:spcPct val="150000"/>
              </a:lnSpc>
            </a:pPr>
            <a:r>
              <a:rPr lang="zh-CN" altLang="en-US" sz="2400" b="1" dirty="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zh-CN" sz="2400" b="1" i="1" dirty="0" err="1">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c</a:t>
            </a:r>
            <a:r>
              <a:rPr lang="en-US" altLang="zh-CN" sz="2400" b="1" baseline="-25000" dirty="0" err="1">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q</a:t>
            </a:r>
            <a:r>
              <a:rPr lang="en-US" altLang="zh-CN" sz="2400" b="1" dirty="0" err="1">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n-US" altLang="zh-CN" sz="2400" b="1" i="1" dirty="0" err="1">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c</a:t>
            </a:r>
            <a:r>
              <a:rPr lang="en-US" altLang="zh-CN" sz="2400" b="1" baseline="-25000" dirty="0" err="1">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u</a:t>
            </a:r>
            <a:r>
              <a:rPr lang="en-US" altLang="zh-CN" sz="2400" b="1" dirty="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zh-CN" sz="2400" b="1" dirty="0" smtClean="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el-GR" altLang="zh-CN" sz="2400" b="1" i="1" dirty="0" smtClean="0">
                <a:solidFill>
                  <a:srgbClr val="0000CC"/>
                </a:solidFill>
                <a:latin typeface="Times New Roman" panose="02020603050405020304" pitchFamily="18" charset="0"/>
                <a:cs typeface="Times New Roman" panose="02020603050405020304" pitchFamily="18" charset="0"/>
                <a:sym typeface="Symbol" panose="05050102010706020507" pitchFamily="18" charset="2"/>
              </a:rPr>
              <a:t>φ</a:t>
            </a:r>
            <a:r>
              <a:rPr lang="en-US" altLang="zh-CN" sz="2400" b="1" baseline="-25000" dirty="0" smtClean="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q</a:t>
            </a:r>
            <a:r>
              <a:rPr lang="en-US" altLang="zh-CN" sz="2400" b="1" dirty="0" smtClean="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l-GR" altLang="zh-CN" sz="2400" b="1" i="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l-GR" altLang="zh-CN" sz="2400" b="1" i="1" dirty="0" smtClean="0">
                <a:solidFill>
                  <a:srgbClr val="0000CC"/>
                </a:solidFill>
                <a:latin typeface="Times New Roman" panose="02020603050405020304" pitchFamily="18" charset="0"/>
                <a:cs typeface="Times New Roman" panose="02020603050405020304" pitchFamily="18" charset="0"/>
                <a:sym typeface="Symbol" panose="05050102010706020507" pitchFamily="18" charset="2"/>
              </a:rPr>
              <a:t>φ</a:t>
            </a:r>
            <a:r>
              <a:rPr lang="en-US" altLang="zh-CN" sz="2400" b="1" baseline="-25000" dirty="0" smtClean="0">
                <a:solidFill>
                  <a:srgbClr val="0000CC"/>
                </a:solidFill>
                <a:latin typeface="Times New Roman" panose="02020603050405020304" pitchFamily="18" charset="0"/>
                <a:ea typeface="+mn-ea"/>
                <a:cs typeface="Times New Roman" panose="02020603050405020304" pitchFamily="18" charset="0"/>
                <a:sym typeface="Symbol" panose="05050102010706020507" pitchFamily="18" charset="2"/>
              </a:rPr>
              <a:t>u</a:t>
            </a:r>
            <a:endParaRPr lang="zh-CN" altLang="en-US" sz="2400" b="1" dirty="0">
              <a:latin typeface="Times New Roman" panose="02020603050405020304" pitchFamily="18" charset="0"/>
              <a:ea typeface="幼圆" panose="02010509060101010101" pitchFamily="49" charset="-122"/>
            </a:endParaRPr>
          </a:p>
        </p:txBody>
      </p:sp>
      <p:sp>
        <p:nvSpPr>
          <p:cNvPr id="5" name="Rectangle 6"/>
          <p:cNvSpPr>
            <a:spLocks noChangeArrowheads="1"/>
          </p:cNvSpPr>
          <p:nvPr/>
        </p:nvSpPr>
        <p:spPr bwMode="auto">
          <a:xfrm>
            <a:off x="0" y="-4771"/>
            <a:ext cx="480060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§5.5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饱和黏性土的抗剪强度</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9683">
                                            <p:txEl>
                                              <p:pRg st="0" end="0"/>
                                            </p:txEl>
                                          </p:spTgt>
                                        </p:tgtEl>
                                        <p:attrNameLst>
                                          <p:attrName>style.visibility</p:attrName>
                                        </p:attrNameLst>
                                      </p:cBhvr>
                                      <p:to>
                                        <p:strVal val="visible"/>
                                      </p:to>
                                    </p:set>
                                    <p:anim calcmode="discrete" valueType="clr">
                                      <p:cBhvr override="childStyle">
                                        <p:cTn id="7" dur="80"/>
                                        <p:tgtEl>
                                          <p:spTgt spid="19968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968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968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99683">
                                            <p:txEl>
                                              <p:pRg st="1" end="1"/>
                                            </p:txEl>
                                          </p:spTgt>
                                        </p:tgtEl>
                                        <p:attrNameLst>
                                          <p:attrName>style.visibility</p:attrName>
                                        </p:attrNameLst>
                                      </p:cBhvr>
                                      <p:to>
                                        <p:strVal val="visible"/>
                                      </p:to>
                                    </p:set>
                                    <p:anim calcmode="discrete" valueType="clr">
                                      <p:cBhvr override="childStyle">
                                        <p:cTn id="14" dur="80"/>
                                        <p:tgtEl>
                                          <p:spTgt spid="19968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9968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99683">
                                            <p:txEl>
                                              <p:pRg st="1" end="1"/>
                                            </p:txEl>
                                          </p:spTgt>
                                        </p:tgtEl>
                                        <p:attrNameLst>
                                          <p:attrName>fill.type</p:attrName>
                                        </p:attrNameLst>
                                      </p:cBhvr>
                                      <p:to>
                                        <p:strVal val="solid"/>
                                      </p:to>
                                    </p:set>
                                  </p:childTnLst>
                                </p:cTn>
                              </p:par>
                            </p:childTnLst>
                          </p:cTn>
                        </p:par>
                        <p:par>
                          <p:cTn id="17" fill="hold">
                            <p:stCondLst>
                              <p:cond delay="148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199683">
                                            <p:txEl>
                                              <p:pRg st="2" end="2"/>
                                            </p:txEl>
                                          </p:spTgt>
                                        </p:tgtEl>
                                        <p:attrNameLst>
                                          <p:attrName>style.visibility</p:attrName>
                                        </p:attrNameLst>
                                      </p:cBhvr>
                                      <p:to>
                                        <p:strVal val="visible"/>
                                      </p:to>
                                    </p:set>
                                    <p:anim calcmode="discrete" valueType="clr">
                                      <p:cBhvr override="childStyle">
                                        <p:cTn id="20" dur="80"/>
                                        <p:tgtEl>
                                          <p:spTgt spid="19968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99683">
                                            <p:txEl>
                                              <p:pRg st="2" end="2"/>
                                            </p:txEl>
                                          </p:spTgt>
                                        </p:tgtEl>
                                        <p:attrNameLst>
                                          <p:attrName>fillcolor</p:attrName>
                                        </p:attrNameLst>
                                      </p:cBhvr>
                                      <p:tavLst>
                                        <p:tav tm="0">
                                          <p:val>
                                            <p:clrVal>
                                              <a:schemeClr val="accent2"/>
                                            </p:clrVal>
                                          </p:val>
                                        </p:tav>
                                        <p:tav tm="50000">
                                          <p:val>
                                            <p:clrVal>
                                              <a:schemeClr val="hlink"/>
                                            </p:clrVal>
                                          </p:val>
                                        </p:tav>
                                      </p:tavLst>
                                    </p:anim>
                                    <p:set>
                                      <p:cBhvr>
                                        <p:cTn id="22" dur="80"/>
                                        <p:tgtEl>
                                          <p:spTgt spid="199683">
                                            <p:txEl>
                                              <p:pRg st="2" end="2"/>
                                            </p:txEl>
                                          </p:spTgt>
                                        </p:tgtEl>
                                        <p:attrNameLst>
                                          <p:attrName>fill.type</p:attrName>
                                        </p:attrNameLst>
                                      </p:cBhvr>
                                      <p:to>
                                        <p:strVal val="solid"/>
                                      </p:to>
                                    </p:set>
                                  </p:childTnLst>
                                </p:cTn>
                              </p:par>
                            </p:childTnLst>
                          </p:cTn>
                        </p:par>
                        <p:par>
                          <p:cTn id="23" fill="hold">
                            <p:stCondLst>
                              <p:cond delay="2559"/>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199683">
                                            <p:txEl>
                                              <p:pRg st="3" end="3"/>
                                            </p:txEl>
                                          </p:spTgt>
                                        </p:tgtEl>
                                        <p:attrNameLst>
                                          <p:attrName>style.visibility</p:attrName>
                                        </p:attrNameLst>
                                      </p:cBhvr>
                                      <p:to>
                                        <p:strVal val="visible"/>
                                      </p:to>
                                    </p:set>
                                    <p:anim calcmode="discrete" valueType="clr">
                                      <p:cBhvr override="childStyle">
                                        <p:cTn id="26" dur="80"/>
                                        <p:tgtEl>
                                          <p:spTgt spid="19968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99683">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199683">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99683">
                                            <p:txEl>
                                              <p:pRg st="4" end="4"/>
                                            </p:txEl>
                                          </p:spTgt>
                                        </p:tgtEl>
                                        <p:attrNameLst>
                                          <p:attrName>style.visibility</p:attrName>
                                        </p:attrNameLst>
                                      </p:cBhvr>
                                      <p:to>
                                        <p:strVal val="visible"/>
                                      </p:to>
                                    </p:set>
                                    <p:anim calcmode="discrete" valueType="clr">
                                      <p:cBhvr override="childStyle">
                                        <p:cTn id="33" dur="80"/>
                                        <p:tgtEl>
                                          <p:spTgt spid="19968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99683">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199683">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99683">
                                            <p:txEl>
                                              <p:pRg st="5" end="5"/>
                                            </p:txEl>
                                          </p:spTgt>
                                        </p:tgtEl>
                                        <p:attrNameLst>
                                          <p:attrName>style.visibility</p:attrName>
                                        </p:attrNameLst>
                                      </p:cBhvr>
                                      <p:to>
                                        <p:strVal val="visible"/>
                                      </p:to>
                                    </p:set>
                                    <p:anim calcmode="discrete" valueType="clr">
                                      <p:cBhvr override="childStyle">
                                        <p:cTn id="40" dur="80"/>
                                        <p:tgtEl>
                                          <p:spTgt spid="19968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99683">
                                            <p:txEl>
                                              <p:pRg st="5" end="5"/>
                                            </p:txEl>
                                          </p:spTgt>
                                        </p:tgtEl>
                                        <p:attrNameLst>
                                          <p:attrName>fillcolor</p:attrName>
                                        </p:attrNameLst>
                                      </p:cBhvr>
                                      <p:tavLst>
                                        <p:tav tm="0">
                                          <p:val>
                                            <p:clrVal>
                                              <a:schemeClr val="accent2"/>
                                            </p:clrVal>
                                          </p:val>
                                        </p:tav>
                                        <p:tav tm="50000">
                                          <p:val>
                                            <p:clrVal>
                                              <a:schemeClr val="hlink"/>
                                            </p:clrVal>
                                          </p:val>
                                        </p:tav>
                                      </p:tavLst>
                                    </p:anim>
                                    <p:set>
                                      <p:cBhvr>
                                        <p:cTn id="42" dur="80"/>
                                        <p:tgtEl>
                                          <p:spTgt spid="199683">
                                            <p:txEl>
                                              <p:pRg st="5" end="5"/>
                                            </p:txEl>
                                          </p:spTgt>
                                        </p:tgtEl>
                                        <p:attrNameLst>
                                          <p:attrName>fill.type</p:attrName>
                                        </p:attrNameLst>
                                      </p:cBhvr>
                                      <p:to>
                                        <p:strVal val="solid"/>
                                      </p:to>
                                    </p:set>
                                  </p:childTnLst>
                                </p:cTn>
                              </p:par>
                            </p:childTnLst>
                          </p:cTn>
                        </p:par>
                        <p:par>
                          <p:cTn id="43" fill="hold">
                            <p:stCondLst>
                              <p:cond delay="1759"/>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199683">
                                            <p:txEl>
                                              <p:pRg st="6" end="6"/>
                                            </p:txEl>
                                          </p:spTgt>
                                        </p:tgtEl>
                                        <p:attrNameLst>
                                          <p:attrName>style.visibility</p:attrName>
                                        </p:attrNameLst>
                                      </p:cBhvr>
                                      <p:to>
                                        <p:strVal val="visible"/>
                                      </p:to>
                                    </p:set>
                                    <p:anim calcmode="discrete" valueType="clr">
                                      <p:cBhvr override="childStyle">
                                        <p:cTn id="46" dur="80"/>
                                        <p:tgtEl>
                                          <p:spTgt spid="19968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99683">
                                            <p:txEl>
                                              <p:pRg st="6" end="6"/>
                                            </p:txEl>
                                          </p:spTgt>
                                        </p:tgtEl>
                                        <p:attrNameLst>
                                          <p:attrName>fillcolor</p:attrName>
                                        </p:attrNameLst>
                                      </p:cBhvr>
                                      <p:tavLst>
                                        <p:tav tm="0">
                                          <p:val>
                                            <p:clrVal>
                                              <a:schemeClr val="accent2"/>
                                            </p:clrVal>
                                          </p:val>
                                        </p:tav>
                                        <p:tav tm="50000">
                                          <p:val>
                                            <p:clrVal>
                                              <a:schemeClr val="hlink"/>
                                            </p:clrVal>
                                          </p:val>
                                        </p:tav>
                                      </p:tavLst>
                                    </p:anim>
                                    <p:set>
                                      <p:cBhvr>
                                        <p:cTn id="48" dur="80"/>
                                        <p:tgtEl>
                                          <p:spTgt spid="19968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450850" y="1052736"/>
            <a:ext cx="8242300" cy="3970338"/>
            <a:chOff x="-11" y="-3"/>
            <a:chExt cx="3154" cy="4386"/>
          </a:xfrm>
        </p:grpSpPr>
        <p:grpSp>
          <p:nvGrpSpPr>
            <p:cNvPr id="112652" name="Group 3"/>
            <p:cNvGrpSpPr/>
            <p:nvPr/>
          </p:nvGrpSpPr>
          <p:grpSpPr bwMode="auto">
            <a:xfrm>
              <a:off x="0" y="0"/>
              <a:ext cx="3143" cy="4380"/>
              <a:chOff x="0" y="0"/>
              <a:chExt cx="3143" cy="4380"/>
            </a:xfrm>
          </p:grpSpPr>
          <p:grpSp>
            <p:nvGrpSpPr>
              <p:cNvPr id="112654" name="Group 4"/>
              <p:cNvGrpSpPr/>
              <p:nvPr/>
            </p:nvGrpSpPr>
            <p:grpSpPr bwMode="auto">
              <a:xfrm>
                <a:off x="0" y="0"/>
                <a:ext cx="788" cy="826"/>
                <a:chOff x="0" y="0"/>
                <a:chExt cx="788" cy="826"/>
              </a:xfrm>
            </p:grpSpPr>
            <p:sp>
              <p:nvSpPr>
                <p:cNvPr id="112676" name="Rectangle 5"/>
                <p:cNvSpPr>
                  <a:spLocks noChangeArrowheads="1"/>
                </p:cNvSpPr>
                <p:nvPr/>
              </p:nvSpPr>
              <p:spPr bwMode="auto">
                <a:xfrm>
                  <a:off x="43" y="0"/>
                  <a:ext cx="702" cy="826"/>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a:solidFill>
                        <a:srgbClr val="008000"/>
                      </a:solidFill>
                      <a:latin typeface="Times New Roman" panose="02020603050405020304" pitchFamily="18" charset="0"/>
                      <a:ea typeface="楷体_GB2312" pitchFamily="49" charset="-122"/>
                    </a:rPr>
                    <a:t>试验方法</a:t>
                  </a:r>
                  <a:endParaRPr kumimoji="1" lang="zh-CN" altLang="en-US" sz="2400" b="1">
                    <a:solidFill>
                      <a:srgbClr val="008000"/>
                    </a:solidFill>
                    <a:latin typeface="Times New Roman" panose="02020603050405020304" pitchFamily="18" charset="0"/>
                    <a:ea typeface="楷体_GB2312" pitchFamily="49" charset="-122"/>
                  </a:endParaRPr>
                </a:p>
              </p:txBody>
            </p:sp>
            <p:sp>
              <p:nvSpPr>
                <p:cNvPr id="112677" name="Rectangle 6"/>
                <p:cNvSpPr>
                  <a:spLocks noChangeArrowheads="1"/>
                </p:cNvSpPr>
                <p:nvPr/>
              </p:nvSpPr>
              <p:spPr bwMode="auto">
                <a:xfrm>
                  <a:off x="0" y="0"/>
                  <a:ext cx="788" cy="826"/>
                </a:xfrm>
                <a:prstGeom prst="rect">
                  <a:avLst/>
                </a:prstGeom>
                <a:noFill/>
                <a:ln w="28575">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nvGrpSpPr>
              <p:cNvPr id="112655" name="Group 7"/>
              <p:cNvGrpSpPr/>
              <p:nvPr/>
            </p:nvGrpSpPr>
            <p:grpSpPr bwMode="auto">
              <a:xfrm>
                <a:off x="788" y="0"/>
                <a:ext cx="2355" cy="826"/>
                <a:chOff x="788" y="0"/>
                <a:chExt cx="2355" cy="826"/>
              </a:xfrm>
            </p:grpSpPr>
            <p:sp>
              <p:nvSpPr>
                <p:cNvPr id="112674" name="Rectangle 8"/>
                <p:cNvSpPr>
                  <a:spLocks noChangeArrowheads="1"/>
                </p:cNvSpPr>
                <p:nvPr/>
              </p:nvSpPr>
              <p:spPr bwMode="auto">
                <a:xfrm>
                  <a:off x="831" y="0"/>
                  <a:ext cx="2269" cy="826"/>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a:solidFill>
                        <a:srgbClr val="008000"/>
                      </a:solidFill>
                      <a:latin typeface="Times New Roman" panose="02020603050405020304" pitchFamily="18" charset="0"/>
                      <a:ea typeface="楷体_GB2312" pitchFamily="49" charset="-122"/>
                    </a:rPr>
                    <a:t>适用条件</a:t>
                  </a:r>
                  <a:endParaRPr kumimoji="1" lang="zh-CN" altLang="en-US" sz="2400" b="1">
                    <a:solidFill>
                      <a:srgbClr val="008000"/>
                    </a:solidFill>
                    <a:latin typeface="Times New Roman" panose="02020603050405020304" pitchFamily="18" charset="0"/>
                    <a:ea typeface="楷体_GB2312" pitchFamily="49" charset="-122"/>
                  </a:endParaRPr>
                </a:p>
              </p:txBody>
            </p:sp>
            <p:sp>
              <p:nvSpPr>
                <p:cNvPr id="112675" name="Rectangle 9"/>
                <p:cNvSpPr>
                  <a:spLocks noChangeArrowheads="1"/>
                </p:cNvSpPr>
                <p:nvPr/>
              </p:nvSpPr>
              <p:spPr bwMode="auto">
                <a:xfrm>
                  <a:off x="788" y="0"/>
                  <a:ext cx="2355" cy="826"/>
                </a:xfrm>
                <a:prstGeom prst="rect">
                  <a:avLst/>
                </a:prstGeom>
                <a:noFill/>
                <a:ln w="28575">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nvGrpSpPr>
              <p:cNvPr id="112656" name="Group 10"/>
              <p:cNvGrpSpPr/>
              <p:nvPr/>
            </p:nvGrpSpPr>
            <p:grpSpPr bwMode="auto">
              <a:xfrm>
                <a:off x="0" y="826"/>
                <a:ext cx="788" cy="1095"/>
                <a:chOff x="0" y="826"/>
                <a:chExt cx="788" cy="1095"/>
              </a:xfrm>
            </p:grpSpPr>
            <p:sp>
              <p:nvSpPr>
                <p:cNvPr id="112672" name="Rectangle 11"/>
                <p:cNvSpPr>
                  <a:spLocks noChangeArrowheads="1"/>
                </p:cNvSpPr>
                <p:nvPr/>
              </p:nvSpPr>
              <p:spPr bwMode="auto">
                <a:xfrm>
                  <a:off x="43" y="826"/>
                  <a:ext cx="702" cy="1095"/>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kumimoji="1" lang="zh-CN" altLang="en-US" sz="2400" b="1">
                      <a:solidFill>
                        <a:srgbClr val="008000"/>
                      </a:solidFill>
                      <a:latin typeface="Times New Roman" panose="02020603050405020304" pitchFamily="18" charset="0"/>
                      <a:ea typeface="楷体_GB2312" pitchFamily="49" charset="-122"/>
                    </a:rPr>
                    <a:t>不排水剪或快剪</a:t>
                  </a:r>
                  <a:endParaRPr kumimoji="1" lang="zh-CN" altLang="en-US" sz="2400" b="1">
                    <a:solidFill>
                      <a:srgbClr val="008000"/>
                    </a:solidFill>
                    <a:latin typeface="Times New Roman" panose="02020603050405020304" pitchFamily="18" charset="0"/>
                    <a:ea typeface="楷体_GB2312" pitchFamily="49" charset="-122"/>
                  </a:endParaRPr>
                </a:p>
              </p:txBody>
            </p:sp>
            <p:sp>
              <p:nvSpPr>
                <p:cNvPr id="112673" name="Rectangle 12"/>
                <p:cNvSpPr>
                  <a:spLocks noChangeArrowheads="1"/>
                </p:cNvSpPr>
                <p:nvPr/>
              </p:nvSpPr>
              <p:spPr bwMode="auto">
                <a:xfrm>
                  <a:off x="0" y="826"/>
                  <a:ext cx="788" cy="1095"/>
                </a:xfrm>
                <a:prstGeom prst="rect">
                  <a:avLst/>
                </a:prstGeom>
                <a:noFill/>
                <a:ln w="28575">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nvGrpSpPr>
              <p:cNvPr id="112657" name="Group 13"/>
              <p:cNvGrpSpPr/>
              <p:nvPr/>
            </p:nvGrpSpPr>
            <p:grpSpPr bwMode="auto">
              <a:xfrm>
                <a:off x="788" y="826"/>
                <a:ext cx="2355" cy="1095"/>
                <a:chOff x="788" y="826"/>
                <a:chExt cx="2355" cy="1095"/>
              </a:xfrm>
            </p:grpSpPr>
            <p:sp>
              <p:nvSpPr>
                <p:cNvPr id="112670" name="Rectangle 14"/>
                <p:cNvSpPr>
                  <a:spLocks noChangeArrowheads="1"/>
                </p:cNvSpPr>
                <p:nvPr/>
              </p:nvSpPr>
              <p:spPr bwMode="auto">
                <a:xfrm>
                  <a:off x="831" y="826"/>
                  <a:ext cx="2269" cy="1095"/>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kumimoji="1" lang="zh-CN" altLang="en-US" sz="2400" b="1">
                      <a:solidFill>
                        <a:srgbClr val="008000"/>
                      </a:solidFill>
                      <a:latin typeface="Times New Roman" panose="02020603050405020304" pitchFamily="18" charset="0"/>
                      <a:ea typeface="楷体_GB2312" pitchFamily="49" charset="-122"/>
                    </a:rPr>
                    <a:t>地基土的透水性和排水条件不良，建筑物施工速度较快</a:t>
                  </a:r>
                  <a:endParaRPr kumimoji="1" lang="zh-CN" altLang="en-US" sz="2400" b="1">
                    <a:solidFill>
                      <a:srgbClr val="008000"/>
                    </a:solidFill>
                    <a:latin typeface="Times New Roman" panose="02020603050405020304" pitchFamily="18" charset="0"/>
                    <a:ea typeface="楷体_GB2312" pitchFamily="49" charset="-122"/>
                  </a:endParaRPr>
                </a:p>
              </p:txBody>
            </p:sp>
            <p:sp>
              <p:nvSpPr>
                <p:cNvPr id="112671" name="Rectangle 15"/>
                <p:cNvSpPr>
                  <a:spLocks noChangeArrowheads="1"/>
                </p:cNvSpPr>
                <p:nvPr/>
              </p:nvSpPr>
              <p:spPr bwMode="auto">
                <a:xfrm>
                  <a:off x="788" y="826"/>
                  <a:ext cx="2355" cy="1095"/>
                </a:xfrm>
                <a:prstGeom prst="rect">
                  <a:avLst/>
                </a:prstGeom>
                <a:noFill/>
                <a:ln w="28575">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nvGrpSpPr>
              <p:cNvPr id="112658" name="Group 16"/>
              <p:cNvGrpSpPr/>
              <p:nvPr/>
            </p:nvGrpSpPr>
            <p:grpSpPr bwMode="auto">
              <a:xfrm>
                <a:off x="0" y="1921"/>
                <a:ext cx="788" cy="1095"/>
                <a:chOff x="0" y="1921"/>
                <a:chExt cx="788" cy="1095"/>
              </a:xfrm>
            </p:grpSpPr>
            <p:sp>
              <p:nvSpPr>
                <p:cNvPr id="112668" name="Rectangle 17"/>
                <p:cNvSpPr>
                  <a:spLocks noChangeArrowheads="1"/>
                </p:cNvSpPr>
                <p:nvPr/>
              </p:nvSpPr>
              <p:spPr bwMode="auto">
                <a:xfrm>
                  <a:off x="43" y="1921"/>
                  <a:ext cx="702" cy="1095"/>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kumimoji="1" lang="zh-CN" altLang="en-US" sz="2400" b="1">
                      <a:solidFill>
                        <a:srgbClr val="008000"/>
                      </a:solidFill>
                      <a:latin typeface="Times New Roman" panose="02020603050405020304" pitchFamily="18" charset="0"/>
                      <a:ea typeface="楷体_GB2312" pitchFamily="49" charset="-122"/>
                    </a:rPr>
                    <a:t>排水剪或慢剪</a:t>
                  </a:r>
                  <a:endParaRPr kumimoji="1" lang="zh-CN" altLang="en-US" sz="2400" b="1">
                    <a:solidFill>
                      <a:srgbClr val="008000"/>
                    </a:solidFill>
                    <a:latin typeface="Times New Roman" panose="02020603050405020304" pitchFamily="18" charset="0"/>
                    <a:ea typeface="楷体_GB2312" pitchFamily="49" charset="-122"/>
                  </a:endParaRPr>
                </a:p>
              </p:txBody>
            </p:sp>
            <p:sp>
              <p:nvSpPr>
                <p:cNvPr id="112669" name="Rectangle 18"/>
                <p:cNvSpPr>
                  <a:spLocks noChangeArrowheads="1"/>
                </p:cNvSpPr>
                <p:nvPr/>
              </p:nvSpPr>
              <p:spPr bwMode="auto">
                <a:xfrm>
                  <a:off x="0" y="1921"/>
                  <a:ext cx="788" cy="1095"/>
                </a:xfrm>
                <a:prstGeom prst="rect">
                  <a:avLst/>
                </a:prstGeom>
                <a:noFill/>
                <a:ln w="28575">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nvGrpSpPr>
              <p:cNvPr id="112659" name="Group 19"/>
              <p:cNvGrpSpPr/>
              <p:nvPr/>
            </p:nvGrpSpPr>
            <p:grpSpPr bwMode="auto">
              <a:xfrm>
                <a:off x="788" y="1921"/>
                <a:ext cx="2355" cy="1095"/>
                <a:chOff x="788" y="1921"/>
                <a:chExt cx="2355" cy="1095"/>
              </a:xfrm>
            </p:grpSpPr>
            <p:sp>
              <p:nvSpPr>
                <p:cNvPr id="112666" name="Rectangle 20"/>
                <p:cNvSpPr>
                  <a:spLocks noChangeArrowheads="1"/>
                </p:cNvSpPr>
                <p:nvPr/>
              </p:nvSpPr>
              <p:spPr bwMode="auto">
                <a:xfrm>
                  <a:off x="831" y="1921"/>
                  <a:ext cx="2269" cy="1095"/>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kumimoji="1" lang="zh-CN" altLang="en-US" sz="2400" b="1">
                      <a:solidFill>
                        <a:srgbClr val="008000"/>
                      </a:solidFill>
                      <a:latin typeface="Times New Roman" panose="02020603050405020304" pitchFamily="18" charset="0"/>
                      <a:ea typeface="楷体_GB2312" pitchFamily="49" charset="-122"/>
                    </a:rPr>
                    <a:t>地基土的透水性好，排水条件较佳，建筑物加荷速率较慢</a:t>
                  </a:r>
                  <a:endParaRPr kumimoji="1" lang="zh-CN" altLang="en-US" sz="2400" b="1">
                    <a:solidFill>
                      <a:srgbClr val="008000"/>
                    </a:solidFill>
                    <a:latin typeface="Times New Roman" panose="02020603050405020304" pitchFamily="18" charset="0"/>
                    <a:ea typeface="楷体_GB2312" pitchFamily="49" charset="-122"/>
                  </a:endParaRPr>
                </a:p>
              </p:txBody>
            </p:sp>
            <p:sp>
              <p:nvSpPr>
                <p:cNvPr id="112667" name="Rectangle 21"/>
                <p:cNvSpPr>
                  <a:spLocks noChangeArrowheads="1"/>
                </p:cNvSpPr>
                <p:nvPr/>
              </p:nvSpPr>
              <p:spPr bwMode="auto">
                <a:xfrm>
                  <a:off x="788" y="1921"/>
                  <a:ext cx="2355" cy="1095"/>
                </a:xfrm>
                <a:prstGeom prst="rect">
                  <a:avLst/>
                </a:prstGeom>
                <a:noFill/>
                <a:ln w="28575">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nvGrpSpPr>
              <p:cNvPr id="112660" name="Group 22"/>
              <p:cNvGrpSpPr/>
              <p:nvPr/>
            </p:nvGrpSpPr>
            <p:grpSpPr bwMode="auto">
              <a:xfrm>
                <a:off x="0" y="3016"/>
                <a:ext cx="788" cy="1364"/>
                <a:chOff x="0" y="3016"/>
                <a:chExt cx="788" cy="1364"/>
              </a:xfrm>
            </p:grpSpPr>
            <p:sp>
              <p:nvSpPr>
                <p:cNvPr id="112664" name="Rectangle 23"/>
                <p:cNvSpPr>
                  <a:spLocks noChangeArrowheads="1"/>
                </p:cNvSpPr>
                <p:nvPr/>
              </p:nvSpPr>
              <p:spPr bwMode="auto">
                <a:xfrm>
                  <a:off x="43" y="3016"/>
                  <a:ext cx="702" cy="1364"/>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kumimoji="1" lang="zh-CN" altLang="en-US" sz="2400" b="1">
                      <a:solidFill>
                        <a:srgbClr val="008000"/>
                      </a:solidFill>
                      <a:latin typeface="Times New Roman" panose="02020603050405020304" pitchFamily="18" charset="0"/>
                      <a:ea typeface="楷体_GB2312" pitchFamily="49" charset="-122"/>
                    </a:rPr>
                    <a:t>固结不排水剪或固结快剪</a:t>
                  </a:r>
                  <a:endParaRPr kumimoji="1" lang="zh-CN" altLang="en-US" sz="2400" b="1">
                    <a:solidFill>
                      <a:srgbClr val="008000"/>
                    </a:solidFill>
                    <a:latin typeface="Times New Roman" panose="02020603050405020304" pitchFamily="18" charset="0"/>
                    <a:ea typeface="楷体_GB2312" pitchFamily="49" charset="-122"/>
                  </a:endParaRPr>
                </a:p>
              </p:txBody>
            </p:sp>
            <p:sp>
              <p:nvSpPr>
                <p:cNvPr id="112665" name="Rectangle 24"/>
                <p:cNvSpPr>
                  <a:spLocks noChangeArrowheads="1"/>
                </p:cNvSpPr>
                <p:nvPr/>
              </p:nvSpPr>
              <p:spPr bwMode="auto">
                <a:xfrm>
                  <a:off x="0" y="3016"/>
                  <a:ext cx="788" cy="1364"/>
                </a:xfrm>
                <a:prstGeom prst="rect">
                  <a:avLst/>
                </a:prstGeom>
                <a:noFill/>
                <a:ln w="28575">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nvGrpSpPr>
              <p:cNvPr id="112661" name="Group 25"/>
              <p:cNvGrpSpPr/>
              <p:nvPr/>
            </p:nvGrpSpPr>
            <p:grpSpPr bwMode="auto">
              <a:xfrm>
                <a:off x="788" y="3016"/>
                <a:ext cx="2355" cy="1364"/>
                <a:chOff x="788" y="3016"/>
                <a:chExt cx="2355" cy="1364"/>
              </a:xfrm>
            </p:grpSpPr>
            <p:sp>
              <p:nvSpPr>
                <p:cNvPr id="112662" name="Rectangle 26"/>
                <p:cNvSpPr>
                  <a:spLocks noChangeArrowheads="1"/>
                </p:cNvSpPr>
                <p:nvPr/>
              </p:nvSpPr>
              <p:spPr bwMode="auto">
                <a:xfrm>
                  <a:off x="831" y="3016"/>
                  <a:ext cx="2269" cy="1364"/>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kumimoji="1" lang="zh-CN" altLang="en-US" sz="2400" b="1">
                      <a:solidFill>
                        <a:srgbClr val="008000"/>
                      </a:solidFill>
                      <a:latin typeface="Times New Roman" panose="02020603050405020304" pitchFamily="18" charset="0"/>
                      <a:ea typeface="楷体_GB2312" pitchFamily="49" charset="-122"/>
                    </a:rPr>
                    <a:t>建筑物竣工以后较久，荷载又突然增大，或地基条件等介于上述两种情况之间</a:t>
                  </a:r>
                  <a:endParaRPr kumimoji="1" lang="zh-CN" altLang="en-US" sz="2400" b="1">
                    <a:solidFill>
                      <a:srgbClr val="008000"/>
                    </a:solidFill>
                    <a:latin typeface="Times New Roman" panose="02020603050405020304" pitchFamily="18" charset="0"/>
                    <a:ea typeface="楷体_GB2312" pitchFamily="49" charset="-122"/>
                  </a:endParaRPr>
                </a:p>
              </p:txBody>
            </p:sp>
            <p:sp>
              <p:nvSpPr>
                <p:cNvPr id="112663" name="Rectangle 27"/>
                <p:cNvSpPr>
                  <a:spLocks noChangeArrowheads="1"/>
                </p:cNvSpPr>
                <p:nvPr/>
              </p:nvSpPr>
              <p:spPr bwMode="auto">
                <a:xfrm>
                  <a:off x="788" y="3016"/>
                  <a:ext cx="2355" cy="1364"/>
                </a:xfrm>
                <a:prstGeom prst="rect">
                  <a:avLst/>
                </a:prstGeom>
                <a:noFill/>
                <a:ln w="28575">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sp>
          <p:nvSpPr>
            <p:cNvPr id="112653" name="Rectangle 28"/>
            <p:cNvSpPr>
              <a:spLocks noChangeArrowheads="1"/>
            </p:cNvSpPr>
            <p:nvPr/>
          </p:nvSpPr>
          <p:spPr bwMode="auto">
            <a:xfrm>
              <a:off x="-11" y="-3"/>
              <a:ext cx="3149" cy="4386"/>
            </a:xfrm>
            <a:prstGeom prst="rect">
              <a:avLst/>
            </a:prstGeom>
            <a:noFill/>
            <a:ln w="28575">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graphicFrame>
        <p:nvGraphicFramePr>
          <p:cNvPr id="193566" name="Object 30"/>
          <p:cNvGraphicFramePr>
            <a:graphicFrameLocks noChangeAspect="1"/>
          </p:cNvGraphicFramePr>
          <p:nvPr/>
        </p:nvGraphicFramePr>
        <p:xfrm>
          <a:off x="3852863" y="5160223"/>
          <a:ext cx="403225" cy="457200"/>
        </p:xfrm>
        <a:graphic>
          <a:graphicData uri="http://schemas.openxmlformats.org/presentationml/2006/ole">
            <mc:AlternateContent xmlns:mc="http://schemas.openxmlformats.org/markup-compatibility/2006">
              <mc:Choice xmlns:v="urn:schemas-microsoft-com:vml" Requires="v">
                <p:oleObj spid="_x0000_s162894" name="" r:id="rId1" imgW="139700" imgH="165100" progId="Equation.3">
                  <p:embed/>
                </p:oleObj>
              </mc:Choice>
              <mc:Fallback>
                <p:oleObj name="" r:id="rId1" imgW="139700" imgH="165100" progId="Equation.3">
                  <p:embed/>
                  <p:pic>
                    <p:nvPicPr>
                      <p:cNvPr id="0" name="Object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863" y="5160223"/>
                        <a:ext cx="403225" cy="4572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3567" name="Object 31"/>
          <p:cNvGraphicFramePr>
            <a:graphicFrameLocks noChangeAspect="1"/>
          </p:cNvGraphicFramePr>
          <p:nvPr/>
        </p:nvGraphicFramePr>
        <p:xfrm>
          <a:off x="4684588" y="5161813"/>
          <a:ext cx="417513" cy="487363"/>
        </p:xfrm>
        <a:graphic>
          <a:graphicData uri="http://schemas.openxmlformats.org/presentationml/2006/ole">
            <mc:AlternateContent xmlns:mc="http://schemas.openxmlformats.org/markup-compatibility/2006">
              <mc:Choice xmlns:v="urn:schemas-microsoft-com:vml" Requires="v">
                <p:oleObj spid="_x0000_s162895" name="Equation" r:id="rId3" imgW="177800" imgH="203200" progId="Equation.3">
                  <p:embed/>
                </p:oleObj>
              </mc:Choice>
              <mc:Fallback>
                <p:oleObj name="Equation" r:id="rId3" imgW="177800" imgH="203200" progId="Equation.3">
                  <p:embed/>
                  <p:pic>
                    <p:nvPicPr>
                      <p:cNvPr id="0"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4588" y="5161813"/>
                        <a:ext cx="417513" cy="4873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3568" name="Object 32"/>
          <p:cNvGraphicFramePr>
            <a:graphicFrameLocks noChangeAspect="1"/>
          </p:cNvGraphicFramePr>
          <p:nvPr/>
        </p:nvGraphicFramePr>
        <p:xfrm>
          <a:off x="4457575" y="5814246"/>
          <a:ext cx="454025" cy="533400"/>
        </p:xfrm>
        <a:graphic>
          <a:graphicData uri="http://schemas.openxmlformats.org/presentationml/2006/ole">
            <mc:AlternateContent xmlns:mc="http://schemas.openxmlformats.org/markup-compatibility/2006">
              <mc:Choice xmlns:v="urn:schemas-microsoft-com:vml" Requires="v">
                <p:oleObj spid="_x0000_s162896" name="" r:id="rId5" imgW="165100" imgH="190500" progId="Equation.3">
                  <p:embed/>
                </p:oleObj>
              </mc:Choice>
              <mc:Fallback>
                <p:oleObj name="" r:id="rId5" imgW="165100" imgH="190500" progId="Equation.3">
                  <p:embed/>
                  <p:pic>
                    <p:nvPicPr>
                      <p:cNvPr id="0" name="Object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7575" y="5814246"/>
                        <a:ext cx="454025" cy="533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3569" name="Object 33"/>
          <p:cNvGraphicFramePr>
            <a:graphicFrameLocks noChangeAspect="1"/>
          </p:cNvGraphicFramePr>
          <p:nvPr/>
        </p:nvGraphicFramePr>
        <p:xfrm>
          <a:off x="5362006" y="5806169"/>
          <a:ext cx="508000" cy="533400"/>
        </p:xfrm>
        <a:graphic>
          <a:graphicData uri="http://schemas.openxmlformats.org/presentationml/2006/ole">
            <mc:AlternateContent xmlns:mc="http://schemas.openxmlformats.org/markup-compatibility/2006">
              <mc:Choice xmlns:v="urn:schemas-microsoft-com:vml" Requires="v">
                <p:oleObj spid="_x0000_s162897" name="" r:id="rId7" imgW="177800" imgH="190500" progId="Equation.3">
                  <p:embed/>
                </p:oleObj>
              </mc:Choice>
              <mc:Fallback>
                <p:oleObj name="" r:id="rId7" imgW="177800" imgH="190500" progId="Equation.3">
                  <p:embed/>
                  <p:pic>
                    <p:nvPicPr>
                      <p:cNvPr id="0" name="Object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2006" y="5806169"/>
                        <a:ext cx="508000" cy="533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3570" name="Rectangle 34"/>
          <p:cNvSpPr>
            <a:spLocks noChangeArrowheads="1"/>
          </p:cNvSpPr>
          <p:nvPr/>
        </p:nvSpPr>
        <p:spPr bwMode="auto">
          <a:xfrm>
            <a:off x="949324" y="5121811"/>
            <a:ext cx="2954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000" b="1" dirty="0">
                <a:solidFill>
                  <a:srgbClr val="008000"/>
                </a:solidFill>
                <a:latin typeface="楷体_GB2312" pitchFamily="49" charset="-122"/>
                <a:ea typeface="楷体_GB2312" pitchFamily="49" charset="-122"/>
              </a:rPr>
              <a:t>地基长期稳定性评价：</a:t>
            </a:r>
            <a:endParaRPr kumimoji="1" lang="zh-CN" altLang="en-US" sz="2000" b="1" dirty="0">
              <a:solidFill>
                <a:srgbClr val="008000"/>
              </a:solidFill>
              <a:latin typeface="楷体_GB2312" pitchFamily="49" charset="-122"/>
              <a:ea typeface="楷体_GB2312" pitchFamily="49" charset="-122"/>
            </a:endParaRPr>
          </a:p>
        </p:txBody>
      </p:sp>
      <p:sp>
        <p:nvSpPr>
          <p:cNvPr id="193571" name="Rectangle 35"/>
          <p:cNvSpPr>
            <a:spLocks noChangeArrowheads="1"/>
          </p:cNvSpPr>
          <p:nvPr/>
        </p:nvSpPr>
        <p:spPr bwMode="auto">
          <a:xfrm>
            <a:off x="768988" y="5814246"/>
            <a:ext cx="3539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00" b="1" dirty="0">
                <a:solidFill>
                  <a:srgbClr val="008000"/>
                </a:solidFill>
                <a:latin typeface="楷体_GB2312" pitchFamily="49" charset="-122"/>
                <a:ea typeface="楷体_GB2312" pitchFamily="49" charset="-122"/>
              </a:rPr>
              <a:t>饱和</a:t>
            </a:r>
            <a:r>
              <a:rPr kumimoji="1" lang="zh-CN" altLang="en-US" sz="2000" b="1" dirty="0" smtClean="0">
                <a:solidFill>
                  <a:srgbClr val="008000"/>
                </a:solidFill>
                <a:latin typeface="楷体_GB2312" pitchFamily="49" charset="-122"/>
                <a:ea typeface="楷体_GB2312" pitchFamily="49" charset="-122"/>
              </a:rPr>
              <a:t>软黏土</a:t>
            </a:r>
            <a:r>
              <a:rPr kumimoji="1" lang="zh-CN" altLang="en-US" sz="2000" b="1" dirty="0">
                <a:solidFill>
                  <a:srgbClr val="008000"/>
                </a:solidFill>
                <a:latin typeface="楷体_GB2312" pitchFamily="49" charset="-122"/>
                <a:ea typeface="楷体_GB2312" pitchFamily="49" charset="-122"/>
              </a:rPr>
              <a:t>短期稳定性评价：</a:t>
            </a:r>
            <a:endParaRPr kumimoji="1" lang="zh-CN" altLang="en-US" sz="2000" b="1" dirty="0">
              <a:solidFill>
                <a:srgbClr val="008000"/>
              </a:solidFill>
              <a:latin typeface="楷体_GB2312" pitchFamily="49" charset="-122"/>
              <a:ea typeface="楷体_GB2312" pitchFamily="49" charset="-122"/>
            </a:endParaRPr>
          </a:p>
        </p:txBody>
      </p:sp>
      <p:sp>
        <p:nvSpPr>
          <p:cNvPr id="39" name="Rectangle 6"/>
          <p:cNvSpPr>
            <a:spLocks noChangeArrowheads="1"/>
          </p:cNvSpPr>
          <p:nvPr/>
        </p:nvSpPr>
        <p:spPr bwMode="auto">
          <a:xfrm>
            <a:off x="0" y="-4771"/>
            <a:ext cx="480060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§5.5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饱和黏性土的抗剪强度</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93570"/>
                                        </p:tgtEl>
                                        <p:attrNameLst>
                                          <p:attrName>style.visibility</p:attrName>
                                        </p:attrNameLst>
                                      </p:cBhvr>
                                      <p:to>
                                        <p:strVal val="visible"/>
                                      </p:to>
                                    </p:set>
                                    <p:anim calcmode="lin" valueType="num">
                                      <p:cBhvr additive="base">
                                        <p:cTn id="12" dur="500" fill="hold"/>
                                        <p:tgtEl>
                                          <p:spTgt spid="193570"/>
                                        </p:tgtEl>
                                        <p:attrNameLst>
                                          <p:attrName>ppt_x</p:attrName>
                                        </p:attrNameLst>
                                      </p:cBhvr>
                                      <p:tavLst>
                                        <p:tav tm="0">
                                          <p:val>
                                            <p:strVal val="0-#ppt_w/2"/>
                                          </p:val>
                                        </p:tav>
                                        <p:tav tm="100000">
                                          <p:val>
                                            <p:strVal val="#ppt_x"/>
                                          </p:val>
                                        </p:tav>
                                      </p:tavLst>
                                    </p:anim>
                                    <p:anim calcmode="lin" valueType="num">
                                      <p:cBhvr additive="base">
                                        <p:cTn id="13" dur="500" fill="hold"/>
                                        <p:tgtEl>
                                          <p:spTgt spid="19357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93566"/>
                                        </p:tgtEl>
                                        <p:attrNameLst>
                                          <p:attrName>style.visibility</p:attrName>
                                        </p:attrNameLst>
                                      </p:cBhvr>
                                      <p:to>
                                        <p:strVal val="visible"/>
                                      </p:to>
                                    </p:set>
                                    <p:anim calcmode="lin" valueType="num">
                                      <p:cBhvr additive="base">
                                        <p:cTn id="18" dur="500" fill="hold"/>
                                        <p:tgtEl>
                                          <p:spTgt spid="193566"/>
                                        </p:tgtEl>
                                        <p:attrNameLst>
                                          <p:attrName>ppt_x</p:attrName>
                                        </p:attrNameLst>
                                      </p:cBhvr>
                                      <p:tavLst>
                                        <p:tav tm="0">
                                          <p:val>
                                            <p:strVal val="0-#ppt_w/2"/>
                                          </p:val>
                                        </p:tav>
                                        <p:tav tm="100000">
                                          <p:val>
                                            <p:strVal val="#ppt_x"/>
                                          </p:val>
                                        </p:tav>
                                      </p:tavLst>
                                    </p:anim>
                                    <p:anim calcmode="lin" valueType="num">
                                      <p:cBhvr additive="base">
                                        <p:cTn id="19" dur="500" fill="hold"/>
                                        <p:tgtEl>
                                          <p:spTgt spid="19356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93567"/>
                                        </p:tgtEl>
                                        <p:attrNameLst>
                                          <p:attrName>style.visibility</p:attrName>
                                        </p:attrNameLst>
                                      </p:cBhvr>
                                      <p:to>
                                        <p:strVal val="visible"/>
                                      </p:to>
                                    </p:set>
                                    <p:anim calcmode="lin" valueType="num">
                                      <p:cBhvr additive="base">
                                        <p:cTn id="24" dur="500" fill="hold"/>
                                        <p:tgtEl>
                                          <p:spTgt spid="193567"/>
                                        </p:tgtEl>
                                        <p:attrNameLst>
                                          <p:attrName>ppt_x</p:attrName>
                                        </p:attrNameLst>
                                      </p:cBhvr>
                                      <p:tavLst>
                                        <p:tav tm="0">
                                          <p:val>
                                            <p:strVal val="0-#ppt_w/2"/>
                                          </p:val>
                                        </p:tav>
                                        <p:tav tm="100000">
                                          <p:val>
                                            <p:strVal val="#ppt_x"/>
                                          </p:val>
                                        </p:tav>
                                      </p:tavLst>
                                    </p:anim>
                                    <p:anim calcmode="lin" valueType="num">
                                      <p:cBhvr additive="base">
                                        <p:cTn id="25" dur="500" fill="hold"/>
                                        <p:tgtEl>
                                          <p:spTgt spid="19356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93571"/>
                                        </p:tgtEl>
                                        <p:attrNameLst>
                                          <p:attrName>style.visibility</p:attrName>
                                        </p:attrNameLst>
                                      </p:cBhvr>
                                      <p:to>
                                        <p:strVal val="visible"/>
                                      </p:to>
                                    </p:set>
                                    <p:anim calcmode="lin" valueType="num">
                                      <p:cBhvr additive="base">
                                        <p:cTn id="30" dur="500" fill="hold"/>
                                        <p:tgtEl>
                                          <p:spTgt spid="193571"/>
                                        </p:tgtEl>
                                        <p:attrNameLst>
                                          <p:attrName>ppt_x</p:attrName>
                                        </p:attrNameLst>
                                      </p:cBhvr>
                                      <p:tavLst>
                                        <p:tav tm="0">
                                          <p:val>
                                            <p:strVal val="0-#ppt_w/2"/>
                                          </p:val>
                                        </p:tav>
                                        <p:tav tm="100000">
                                          <p:val>
                                            <p:strVal val="#ppt_x"/>
                                          </p:val>
                                        </p:tav>
                                      </p:tavLst>
                                    </p:anim>
                                    <p:anim calcmode="lin" valueType="num">
                                      <p:cBhvr additive="base">
                                        <p:cTn id="31" dur="500" fill="hold"/>
                                        <p:tgtEl>
                                          <p:spTgt spid="19357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93568"/>
                                        </p:tgtEl>
                                        <p:attrNameLst>
                                          <p:attrName>style.visibility</p:attrName>
                                        </p:attrNameLst>
                                      </p:cBhvr>
                                      <p:to>
                                        <p:strVal val="visible"/>
                                      </p:to>
                                    </p:set>
                                    <p:anim calcmode="lin" valueType="num">
                                      <p:cBhvr additive="base">
                                        <p:cTn id="36" dur="500" fill="hold"/>
                                        <p:tgtEl>
                                          <p:spTgt spid="193568"/>
                                        </p:tgtEl>
                                        <p:attrNameLst>
                                          <p:attrName>ppt_x</p:attrName>
                                        </p:attrNameLst>
                                      </p:cBhvr>
                                      <p:tavLst>
                                        <p:tav tm="0">
                                          <p:val>
                                            <p:strVal val="0-#ppt_w/2"/>
                                          </p:val>
                                        </p:tav>
                                        <p:tav tm="100000">
                                          <p:val>
                                            <p:strVal val="#ppt_x"/>
                                          </p:val>
                                        </p:tav>
                                      </p:tavLst>
                                    </p:anim>
                                    <p:anim calcmode="lin" valueType="num">
                                      <p:cBhvr additive="base">
                                        <p:cTn id="37" dur="500" fill="hold"/>
                                        <p:tgtEl>
                                          <p:spTgt spid="19356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93569"/>
                                        </p:tgtEl>
                                        <p:attrNameLst>
                                          <p:attrName>style.visibility</p:attrName>
                                        </p:attrNameLst>
                                      </p:cBhvr>
                                      <p:to>
                                        <p:strVal val="visible"/>
                                      </p:to>
                                    </p:set>
                                    <p:anim calcmode="lin" valueType="num">
                                      <p:cBhvr additive="base">
                                        <p:cTn id="42" dur="500" fill="hold"/>
                                        <p:tgtEl>
                                          <p:spTgt spid="193569"/>
                                        </p:tgtEl>
                                        <p:attrNameLst>
                                          <p:attrName>ppt_x</p:attrName>
                                        </p:attrNameLst>
                                      </p:cBhvr>
                                      <p:tavLst>
                                        <p:tav tm="0">
                                          <p:val>
                                            <p:strVal val="0-#ppt_w/2"/>
                                          </p:val>
                                        </p:tav>
                                        <p:tav tm="100000">
                                          <p:val>
                                            <p:strVal val="#ppt_x"/>
                                          </p:val>
                                        </p:tav>
                                      </p:tavLst>
                                    </p:anim>
                                    <p:anim calcmode="lin" valueType="num">
                                      <p:cBhvr additive="base">
                                        <p:cTn id="43" dur="500" fill="hold"/>
                                        <p:tgtEl>
                                          <p:spTgt spid="1935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70" grpId="0" autoUpdateAnimBg="0"/>
      <p:bldP spid="193571"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323850" y="765175"/>
            <a:ext cx="5964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30000"/>
              </a:spcBef>
            </a:pPr>
            <a:r>
              <a:rPr lang="zh-CN" altLang="en-US" sz="2400" b="1">
                <a:solidFill>
                  <a:srgbClr val="008000"/>
                </a:solidFill>
                <a:latin typeface="幼圆" panose="02010509060101010101" pitchFamily="49" charset="-122"/>
                <a:ea typeface="幼圆" panose="02010509060101010101" pitchFamily="49" charset="-122"/>
              </a:rPr>
              <a:t>试验条件与现场条件的对应关系</a:t>
            </a:r>
            <a:endParaRPr lang="zh-CN" altLang="en-US" sz="2400" b="1">
              <a:solidFill>
                <a:srgbClr val="008000"/>
              </a:solidFill>
              <a:latin typeface="幼圆" panose="02010509060101010101" pitchFamily="49" charset="-122"/>
              <a:ea typeface="幼圆" panose="02010509060101010101" pitchFamily="49" charset="-122"/>
            </a:endParaRPr>
          </a:p>
        </p:txBody>
      </p:sp>
      <p:grpSp>
        <p:nvGrpSpPr>
          <p:cNvPr id="2" name="Group 3"/>
          <p:cNvGrpSpPr/>
          <p:nvPr/>
        </p:nvGrpSpPr>
        <p:grpSpPr bwMode="auto">
          <a:xfrm>
            <a:off x="220663" y="2970213"/>
            <a:ext cx="3733800" cy="2266950"/>
            <a:chOff x="259" y="946"/>
            <a:chExt cx="2352" cy="1428"/>
          </a:xfrm>
        </p:grpSpPr>
        <p:sp>
          <p:nvSpPr>
            <p:cNvPr id="113688" name="Rectangle 4"/>
            <p:cNvSpPr>
              <a:spLocks noChangeArrowheads="1"/>
            </p:cNvSpPr>
            <p:nvPr/>
          </p:nvSpPr>
          <p:spPr bwMode="auto">
            <a:xfrm>
              <a:off x="259" y="1272"/>
              <a:ext cx="2352" cy="57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3689" name="AutoShape 5"/>
            <p:cNvSpPr>
              <a:spLocks noChangeArrowheads="1"/>
            </p:cNvSpPr>
            <p:nvPr/>
          </p:nvSpPr>
          <p:spPr bwMode="auto">
            <a:xfrm rot="10800000">
              <a:off x="691" y="946"/>
              <a:ext cx="1152"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99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13690" name="Text Box 6"/>
            <p:cNvSpPr txBox="1">
              <a:spLocks noChangeArrowheads="1"/>
            </p:cNvSpPr>
            <p:nvPr/>
          </p:nvSpPr>
          <p:spPr bwMode="auto">
            <a:xfrm>
              <a:off x="505" y="1932"/>
              <a:ext cx="166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
                  <a:schemeClr val="hlink"/>
                </a:buClr>
                <a:buSzPct val="75000"/>
                <a:buFont typeface="Wingdings" panose="05000000000000000000" pitchFamily="2" charset="2"/>
                <a:buNone/>
              </a:pPr>
              <a:r>
                <a:rPr kumimoji="1" lang="zh-CN" altLang="en-US" sz="2000" b="1" dirty="0" smtClean="0">
                  <a:solidFill>
                    <a:srgbClr val="9900CC"/>
                  </a:solidFill>
                  <a:latin typeface="Times New Roman" panose="02020603050405020304" pitchFamily="18" charset="0"/>
                  <a:ea typeface="幼圆" panose="02010509060101010101" pitchFamily="49" charset="-122"/>
                </a:rPr>
                <a:t>黏土</a:t>
              </a:r>
              <a:r>
                <a:rPr kumimoji="1" lang="zh-CN" altLang="en-US" sz="2000" b="1" dirty="0">
                  <a:solidFill>
                    <a:srgbClr val="9900CC"/>
                  </a:solidFill>
                  <a:latin typeface="Times New Roman" panose="02020603050405020304" pitchFamily="18" charset="0"/>
                  <a:ea typeface="幼圆" panose="02010509060101010101" pitchFamily="49" charset="-122"/>
                </a:rPr>
                <a:t>地基上的分层慢速填方</a:t>
              </a:r>
              <a:endParaRPr kumimoji="1" lang="zh-CN" altLang="en-US" sz="2000" b="1" dirty="0">
                <a:solidFill>
                  <a:srgbClr val="9900CC"/>
                </a:solidFill>
                <a:latin typeface="Times New Roman" panose="02020603050405020304" pitchFamily="18" charset="0"/>
                <a:ea typeface="幼圆" panose="02010509060101010101" pitchFamily="49" charset="-122"/>
              </a:endParaRPr>
            </a:p>
          </p:txBody>
        </p:sp>
        <p:sp>
          <p:nvSpPr>
            <p:cNvPr id="113691" name="Freeform 7"/>
            <p:cNvSpPr/>
            <p:nvPr/>
          </p:nvSpPr>
          <p:spPr bwMode="auto">
            <a:xfrm>
              <a:off x="883" y="1066"/>
              <a:ext cx="1200" cy="560"/>
            </a:xfrm>
            <a:custGeom>
              <a:avLst/>
              <a:gdLst>
                <a:gd name="T0" fmla="*/ 0 w 1200"/>
                <a:gd name="T1" fmla="*/ 0 h 560"/>
                <a:gd name="T2" fmla="*/ 94 w 1200"/>
                <a:gd name="T3" fmla="*/ 181 h 560"/>
                <a:gd name="T4" fmla="*/ 262 w 1200"/>
                <a:gd name="T5" fmla="*/ 407 h 560"/>
                <a:gd name="T6" fmla="*/ 444 w 1200"/>
                <a:gd name="T7" fmla="*/ 524 h 560"/>
                <a:gd name="T8" fmla="*/ 685 w 1200"/>
                <a:gd name="T9" fmla="*/ 556 h 560"/>
                <a:gd name="T10" fmla="*/ 903 w 1200"/>
                <a:gd name="T11" fmla="*/ 502 h 560"/>
                <a:gd name="T12" fmla="*/ 1098 w 1200"/>
                <a:gd name="T13" fmla="*/ 345 h 560"/>
                <a:gd name="T14" fmla="*/ 1200 w 1200"/>
                <a:gd name="T15" fmla="*/ 211 h 560"/>
                <a:gd name="T16" fmla="*/ 0 60000 65536"/>
                <a:gd name="T17" fmla="*/ 0 60000 65536"/>
                <a:gd name="T18" fmla="*/ 0 60000 65536"/>
                <a:gd name="T19" fmla="*/ 0 60000 65536"/>
                <a:gd name="T20" fmla="*/ 0 60000 65536"/>
                <a:gd name="T21" fmla="*/ 0 60000 65536"/>
                <a:gd name="T22" fmla="*/ 0 60000 65536"/>
                <a:gd name="T23" fmla="*/ 0 60000 65536"/>
                <a:gd name="T24" fmla="*/ 0 w 1200"/>
                <a:gd name="T25" fmla="*/ 0 h 560"/>
                <a:gd name="T26" fmla="*/ 1200 w 1200"/>
                <a:gd name="T27" fmla="*/ 560 h 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0" h="560">
                  <a:moveTo>
                    <a:pt x="0" y="0"/>
                  </a:moveTo>
                  <a:cubicBezTo>
                    <a:pt x="16" y="31"/>
                    <a:pt x="50" y="113"/>
                    <a:pt x="94" y="181"/>
                  </a:cubicBezTo>
                  <a:cubicBezTo>
                    <a:pt x="138" y="249"/>
                    <a:pt x="204" y="350"/>
                    <a:pt x="262" y="407"/>
                  </a:cubicBezTo>
                  <a:cubicBezTo>
                    <a:pt x="320" y="464"/>
                    <a:pt x="373" y="499"/>
                    <a:pt x="444" y="524"/>
                  </a:cubicBezTo>
                  <a:cubicBezTo>
                    <a:pt x="515" y="549"/>
                    <a:pt x="609" y="560"/>
                    <a:pt x="685" y="556"/>
                  </a:cubicBezTo>
                  <a:cubicBezTo>
                    <a:pt x="761" y="552"/>
                    <a:pt x="834" y="537"/>
                    <a:pt x="903" y="502"/>
                  </a:cubicBezTo>
                  <a:cubicBezTo>
                    <a:pt x="972" y="467"/>
                    <a:pt x="1049" y="393"/>
                    <a:pt x="1098" y="345"/>
                  </a:cubicBezTo>
                  <a:cubicBezTo>
                    <a:pt x="1147" y="297"/>
                    <a:pt x="1179" y="239"/>
                    <a:pt x="1200" y="211"/>
                  </a:cubicBezTo>
                </a:path>
              </a:pathLst>
            </a:custGeom>
            <a:noFill/>
            <a:ln w="28575">
              <a:solidFill>
                <a:schemeClr val="tx2"/>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692" name="Freeform 8"/>
            <p:cNvSpPr/>
            <p:nvPr/>
          </p:nvSpPr>
          <p:spPr bwMode="auto">
            <a:xfrm>
              <a:off x="1386" y="1453"/>
              <a:ext cx="348" cy="55"/>
            </a:xfrm>
            <a:custGeom>
              <a:avLst/>
              <a:gdLst>
                <a:gd name="T0" fmla="*/ 0 w 348"/>
                <a:gd name="T1" fmla="*/ 32 h 55"/>
                <a:gd name="T2" fmla="*/ 144 w 348"/>
                <a:gd name="T3" fmla="*/ 54 h 55"/>
                <a:gd name="T4" fmla="*/ 259 w 348"/>
                <a:gd name="T5" fmla="*/ 41 h 55"/>
                <a:gd name="T6" fmla="*/ 348 w 348"/>
                <a:gd name="T7" fmla="*/ 0 h 55"/>
                <a:gd name="T8" fmla="*/ 0 60000 65536"/>
                <a:gd name="T9" fmla="*/ 0 60000 65536"/>
                <a:gd name="T10" fmla="*/ 0 60000 65536"/>
                <a:gd name="T11" fmla="*/ 0 60000 65536"/>
                <a:gd name="T12" fmla="*/ 0 w 348"/>
                <a:gd name="T13" fmla="*/ 0 h 55"/>
                <a:gd name="T14" fmla="*/ 348 w 348"/>
                <a:gd name="T15" fmla="*/ 55 h 55"/>
              </a:gdLst>
              <a:ahLst/>
              <a:cxnLst>
                <a:cxn ang="T8">
                  <a:pos x="T0" y="T1"/>
                </a:cxn>
                <a:cxn ang="T9">
                  <a:pos x="T2" y="T3"/>
                </a:cxn>
                <a:cxn ang="T10">
                  <a:pos x="T4" y="T5"/>
                </a:cxn>
                <a:cxn ang="T11">
                  <a:pos x="T6" y="T7"/>
                </a:cxn>
              </a:cxnLst>
              <a:rect l="T12" t="T13" r="T14" b="T15"/>
              <a:pathLst>
                <a:path w="348" h="55">
                  <a:moveTo>
                    <a:pt x="0" y="32"/>
                  </a:moveTo>
                  <a:cubicBezTo>
                    <a:pt x="24" y="36"/>
                    <a:pt x="101" y="53"/>
                    <a:pt x="144" y="54"/>
                  </a:cubicBezTo>
                  <a:cubicBezTo>
                    <a:pt x="187" y="55"/>
                    <a:pt x="225" y="50"/>
                    <a:pt x="259" y="41"/>
                  </a:cubicBezTo>
                  <a:cubicBezTo>
                    <a:pt x="293" y="32"/>
                    <a:pt x="322" y="16"/>
                    <a:pt x="348" y="0"/>
                  </a:cubicBezTo>
                </a:path>
              </a:pathLst>
            </a:custGeom>
            <a:noFill/>
            <a:ln w="38100">
              <a:solidFill>
                <a:schemeClr val="tx2"/>
              </a:solidFill>
              <a:roun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 name="Group 9"/>
          <p:cNvGrpSpPr/>
          <p:nvPr/>
        </p:nvGrpSpPr>
        <p:grpSpPr bwMode="auto">
          <a:xfrm>
            <a:off x="4456113" y="1222375"/>
            <a:ext cx="3856037" cy="2133600"/>
            <a:chOff x="2608" y="1119"/>
            <a:chExt cx="2429" cy="1344"/>
          </a:xfrm>
        </p:grpSpPr>
        <p:sp>
          <p:nvSpPr>
            <p:cNvPr id="113680" name="Freeform 10"/>
            <p:cNvSpPr/>
            <p:nvPr/>
          </p:nvSpPr>
          <p:spPr bwMode="auto">
            <a:xfrm>
              <a:off x="3260" y="1263"/>
              <a:ext cx="673" cy="105"/>
            </a:xfrm>
            <a:custGeom>
              <a:avLst/>
              <a:gdLst>
                <a:gd name="T0" fmla="*/ 0 w 673"/>
                <a:gd name="T1" fmla="*/ 105 h 105"/>
                <a:gd name="T2" fmla="*/ 139 w 673"/>
                <a:gd name="T3" fmla="*/ 0 h 105"/>
                <a:gd name="T4" fmla="*/ 528 w 673"/>
                <a:gd name="T5" fmla="*/ 0 h 105"/>
                <a:gd name="T6" fmla="*/ 673 w 673"/>
                <a:gd name="T7" fmla="*/ 105 h 105"/>
                <a:gd name="T8" fmla="*/ 0 w 673"/>
                <a:gd name="T9" fmla="*/ 105 h 105"/>
                <a:gd name="T10" fmla="*/ 0 60000 65536"/>
                <a:gd name="T11" fmla="*/ 0 60000 65536"/>
                <a:gd name="T12" fmla="*/ 0 60000 65536"/>
                <a:gd name="T13" fmla="*/ 0 60000 65536"/>
                <a:gd name="T14" fmla="*/ 0 60000 65536"/>
                <a:gd name="T15" fmla="*/ 0 w 673"/>
                <a:gd name="T16" fmla="*/ 0 h 105"/>
                <a:gd name="T17" fmla="*/ 673 w 673"/>
                <a:gd name="T18" fmla="*/ 105 h 105"/>
              </a:gdLst>
              <a:ahLst/>
              <a:cxnLst>
                <a:cxn ang="T10">
                  <a:pos x="T0" y="T1"/>
                </a:cxn>
                <a:cxn ang="T11">
                  <a:pos x="T2" y="T3"/>
                </a:cxn>
                <a:cxn ang="T12">
                  <a:pos x="T4" y="T5"/>
                </a:cxn>
                <a:cxn ang="T13">
                  <a:pos x="T6" y="T7"/>
                </a:cxn>
                <a:cxn ang="T14">
                  <a:pos x="T8" y="T9"/>
                </a:cxn>
              </a:cxnLst>
              <a:rect l="T15" t="T16" r="T17" b="T18"/>
              <a:pathLst>
                <a:path w="673" h="105">
                  <a:moveTo>
                    <a:pt x="0" y="105"/>
                  </a:moveTo>
                  <a:lnTo>
                    <a:pt x="139" y="0"/>
                  </a:lnTo>
                  <a:lnTo>
                    <a:pt x="528" y="0"/>
                  </a:lnTo>
                  <a:lnTo>
                    <a:pt x="673" y="105"/>
                  </a:lnTo>
                  <a:lnTo>
                    <a:pt x="0" y="105"/>
                  </a:lnTo>
                  <a:close/>
                </a:path>
              </a:pathLst>
            </a:custGeom>
            <a:solidFill>
              <a:srgbClr val="CC6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3681" name="Text Box 11"/>
            <p:cNvSpPr txBox="1">
              <a:spLocks noChangeArrowheads="1"/>
            </p:cNvSpPr>
            <p:nvPr/>
          </p:nvSpPr>
          <p:spPr bwMode="auto">
            <a:xfrm>
              <a:off x="2677" y="2213"/>
              <a:ext cx="23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hlink"/>
                </a:buClr>
                <a:buSzPct val="75000"/>
                <a:buFont typeface="Wingdings" panose="05000000000000000000" pitchFamily="2" charset="2"/>
                <a:buNone/>
              </a:pPr>
              <a:r>
                <a:rPr kumimoji="1" lang="zh-CN" altLang="en-US" sz="2000" b="1">
                  <a:solidFill>
                    <a:srgbClr val="9900CC"/>
                  </a:solidFill>
                  <a:latin typeface="Times New Roman" panose="02020603050405020304" pitchFamily="18" charset="0"/>
                  <a:ea typeface="幼圆" panose="02010509060101010101" pitchFamily="49" charset="-122"/>
                </a:rPr>
                <a:t>  在</a:t>
              </a:r>
              <a:r>
                <a:rPr kumimoji="1" lang="en-US" altLang="zh-CN" sz="2000" b="1">
                  <a:solidFill>
                    <a:srgbClr val="9900CC"/>
                  </a:solidFill>
                  <a:latin typeface="Times New Roman" panose="02020603050405020304" pitchFamily="18" charset="0"/>
                  <a:ea typeface="幼圆" panose="02010509060101010101" pitchFamily="49" charset="-122"/>
                </a:rPr>
                <a:t>1</a:t>
              </a:r>
              <a:r>
                <a:rPr kumimoji="1" lang="zh-CN" altLang="en-US" sz="2000" b="1">
                  <a:solidFill>
                    <a:srgbClr val="9900CC"/>
                  </a:solidFill>
                  <a:latin typeface="Times New Roman" panose="02020603050405020304" pitchFamily="18" charset="0"/>
                  <a:ea typeface="幼圆" panose="02010509060101010101" pitchFamily="49" charset="-122"/>
                </a:rPr>
                <a:t>层固结后，快速施工</a:t>
              </a:r>
              <a:r>
                <a:rPr kumimoji="1" lang="en-US" altLang="zh-CN" sz="2000" b="1">
                  <a:solidFill>
                    <a:srgbClr val="9900CC"/>
                  </a:solidFill>
                  <a:latin typeface="Times New Roman" panose="02020603050405020304" pitchFamily="18" charset="0"/>
                  <a:ea typeface="幼圆" panose="02010509060101010101" pitchFamily="49" charset="-122"/>
                </a:rPr>
                <a:t>2</a:t>
              </a:r>
              <a:r>
                <a:rPr kumimoji="1" lang="zh-CN" altLang="en-US" sz="2000" b="1">
                  <a:solidFill>
                    <a:srgbClr val="9900CC"/>
                  </a:solidFill>
                  <a:latin typeface="Times New Roman" panose="02020603050405020304" pitchFamily="18" charset="0"/>
                  <a:ea typeface="幼圆" panose="02010509060101010101" pitchFamily="49" charset="-122"/>
                </a:rPr>
                <a:t>层</a:t>
              </a:r>
              <a:endParaRPr kumimoji="1" lang="zh-CN" altLang="en-US" sz="2000" b="1">
                <a:solidFill>
                  <a:srgbClr val="9900CC"/>
                </a:solidFill>
                <a:latin typeface="Times New Roman" panose="02020603050405020304" pitchFamily="18" charset="0"/>
                <a:ea typeface="幼圆" panose="02010509060101010101" pitchFamily="49" charset="-122"/>
              </a:endParaRPr>
            </a:p>
          </p:txBody>
        </p:sp>
        <p:sp>
          <p:nvSpPr>
            <p:cNvPr id="113682" name="Rectangle 12"/>
            <p:cNvSpPr>
              <a:spLocks noChangeArrowheads="1"/>
            </p:cNvSpPr>
            <p:nvPr/>
          </p:nvSpPr>
          <p:spPr bwMode="auto">
            <a:xfrm>
              <a:off x="2608" y="1591"/>
              <a:ext cx="2352" cy="57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3683" name="AutoShape 13"/>
            <p:cNvSpPr>
              <a:spLocks noChangeArrowheads="1"/>
            </p:cNvSpPr>
            <p:nvPr/>
          </p:nvSpPr>
          <p:spPr bwMode="auto">
            <a:xfrm rot="10800000">
              <a:off x="2924" y="1368"/>
              <a:ext cx="1345" cy="2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7 w 21600"/>
                <a:gd name="T13" fmla="*/ 4542 h 21600"/>
                <a:gd name="T14" fmla="*/ 17103 w 21600"/>
                <a:gd name="T15" fmla="*/ 1705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99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13684" name="Freeform 14"/>
            <p:cNvSpPr/>
            <p:nvPr/>
          </p:nvSpPr>
          <p:spPr bwMode="auto">
            <a:xfrm>
              <a:off x="3232" y="1385"/>
              <a:ext cx="1200" cy="560"/>
            </a:xfrm>
            <a:custGeom>
              <a:avLst/>
              <a:gdLst>
                <a:gd name="T0" fmla="*/ 0 w 1200"/>
                <a:gd name="T1" fmla="*/ 0 h 560"/>
                <a:gd name="T2" fmla="*/ 94 w 1200"/>
                <a:gd name="T3" fmla="*/ 181 h 560"/>
                <a:gd name="T4" fmla="*/ 262 w 1200"/>
                <a:gd name="T5" fmla="*/ 407 h 560"/>
                <a:gd name="T6" fmla="*/ 444 w 1200"/>
                <a:gd name="T7" fmla="*/ 524 h 560"/>
                <a:gd name="T8" fmla="*/ 685 w 1200"/>
                <a:gd name="T9" fmla="*/ 556 h 560"/>
                <a:gd name="T10" fmla="*/ 903 w 1200"/>
                <a:gd name="T11" fmla="*/ 502 h 560"/>
                <a:gd name="T12" fmla="*/ 1098 w 1200"/>
                <a:gd name="T13" fmla="*/ 345 h 560"/>
                <a:gd name="T14" fmla="*/ 1200 w 1200"/>
                <a:gd name="T15" fmla="*/ 211 h 560"/>
                <a:gd name="T16" fmla="*/ 0 60000 65536"/>
                <a:gd name="T17" fmla="*/ 0 60000 65536"/>
                <a:gd name="T18" fmla="*/ 0 60000 65536"/>
                <a:gd name="T19" fmla="*/ 0 60000 65536"/>
                <a:gd name="T20" fmla="*/ 0 60000 65536"/>
                <a:gd name="T21" fmla="*/ 0 60000 65536"/>
                <a:gd name="T22" fmla="*/ 0 60000 65536"/>
                <a:gd name="T23" fmla="*/ 0 60000 65536"/>
                <a:gd name="T24" fmla="*/ 0 w 1200"/>
                <a:gd name="T25" fmla="*/ 0 h 560"/>
                <a:gd name="T26" fmla="*/ 1200 w 1200"/>
                <a:gd name="T27" fmla="*/ 560 h 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0" h="560">
                  <a:moveTo>
                    <a:pt x="0" y="0"/>
                  </a:moveTo>
                  <a:cubicBezTo>
                    <a:pt x="16" y="31"/>
                    <a:pt x="50" y="113"/>
                    <a:pt x="94" y="181"/>
                  </a:cubicBezTo>
                  <a:cubicBezTo>
                    <a:pt x="138" y="249"/>
                    <a:pt x="204" y="350"/>
                    <a:pt x="262" y="407"/>
                  </a:cubicBezTo>
                  <a:cubicBezTo>
                    <a:pt x="320" y="464"/>
                    <a:pt x="373" y="499"/>
                    <a:pt x="444" y="524"/>
                  </a:cubicBezTo>
                  <a:cubicBezTo>
                    <a:pt x="515" y="549"/>
                    <a:pt x="609" y="560"/>
                    <a:pt x="685" y="556"/>
                  </a:cubicBezTo>
                  <a:cubicBezTo>
                    <a:pt x="761" y="552"/>
                    <a:pt x="834" y="537"/>
                    <a:pt x="903" y="502"/>
                  </a:cubicBezTo>
                  <a:cubicBezTo>
                    <a:pt x="972" y="467"/>
                    <a:pt x="1049" y="393"/>
                    <a:pt x="1098" y="345"/>
                  </a:cubicBezTo>
                  <a:cubicBezTo>
                    <a:pt x="1147" y="297"/>
                    <a:pt x="1179" y="239"/>
                    <a:pt x="1200" y="211"/>
                  </a:cubicBezTo>
                </a:path>
              </a:pathLst>
            </a:custGeom>
            <a:noFill/>
            <a:ln w="28575">
              <a:solidFill>
                <a:schemeClr val="tx2"/>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685" name="Freeform 15"/>
            <p:cNvSpPr/>
            <p:nvPr/>
          </p:nvSpPr>
          <p:spPr bwMode="auto">
            <a:xfrm>
              <a:off x="3735" y="1772"/>
              <a:ext cx="348" cy="55"/>
            </a:xfrm>
            <a:custGeom>
              <a:avLst/>
              <a:gdLst>
                <a:gd name="T0" fmla="*/ 0 w 348"/>
                <a:gd name="T1" fmla="*/ 32 h 55"/>
                <a:gd name="T2" fmla="*/ 144 w 348"/>
                <a:gd name="T3" fmla="*/ 54 h 55"/>
                <a:gd name="T4" fmla="*/ 259 w 348"/>
                <a:gd name="T5" fmla="*/ 41 h 55"/>
                <a:gd name="T6" fmla="*/ 348 w 348"/>
                <a:gd name="T7" fmla="*/ 0 h 55"/>
                <a:gd name="T8" fmla="*/ 0 60000 65536"/>
                <a:gd name="T9" fmla="*/ 0 60000 65536"/>
                <a:gd name="T10" fmla="*/ 0 60000 65536"/>
                <a:gd name="T11" fmla="*/ 0 60000 65536"/>
                <a:gd name="T12" fmla="*/ 0 w 348"/>
                <a:gd name="T13" fmla="*/ 0 h 55"/>
                <a:gd name="T14" fmla="*/ 348 w 348"/>
                <a:gd name="T15" fmla="*/ 55 h 55"/>
              </a:gdLst>
              <a:ahLst/>
              <a:cxnLst>
                <a:cxn ang="T8">
                  <a:pos x="T0" y="T1"/>
                </a:cxn>
                <a:cxn ang="T9">
                  <a:pos x="T2" y="T3"/>
                </a:cxn>
                <a:cxn ang="T10">
                  <a:pos x="T4" y="T5"/>
                </a:cxn>
                <a:cxn ang="T11">
                  <a:pos x="T6" y="T7"/>
                </a:cxn>
              </a:cxnLst>
              <a:rect l="T12" t="T13" r="T14" b="T15"/>
              <a:pathLst>
                <a:path w="348" h="55">
                  <a:moveTo>
                    <a:pt x="0" y="32"/>
                  </a:moveTo>
                  <a:cubicBezTo>
                    <a:pt x="24" y="36"/>
                    <a:pt x="101" y="53"/>
                    <a:pt x="144" y="54"/>
                  </a:cubicBezTo>
                  <a:cubicBezTo>
                    <a:pt x="187" y="55"/>
                    <a:pt x="225" y="50"/>
                    <a:pt x="259" y="41"/>
                  </a:cubicBezTo>
                  <a:cubicBezTo>
                    <a:pt x="293" y="32"/>
                    <a:pt x="322" y="16"/>
                    <a:pt x="348" y="0"/>
                  </a:cubicBezTo>
                </a:path>
              </a:pathLst>
            </a:custGeom>
            <a:noFill/>
            <a:ln w="38100">
              <a:solidFill>
                <a:schemeClr val="tx2"/>
              </a:solidFill>
              <a:roun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686" name="Text Box 16"/>
            <p:cNvSpPr txBox="1">
              <a:spLocks noChangeArrowheads="1"/>
            </p:cNvSpPr>
            <p:nvPr/>
          </p:nvSpPr>
          <p:spPr bwMode="auto">
            <a:xfrm>
              <a:off x="3427" y="1339"/>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latin typeface="Times New Roman" panose="02020603050405020304" pitchFamily="18" charset="0"/>
                  <a:ea typeface="幼圆" panose="02010509060101010101" pitchFamily="49" charset="-122"/>
                </a:rPr>
                <a:t>1</a:t>
              </a:r>
              <a:endParaRPr lang="en-US" altLang="zh-CN" sz="2400" b="1">
                <a:solidFill>
                  <a:schemeClr val="bg1"/>
                </a:solidFill>
                <a:latin typeface="Times New Roman" panose="02020603050405020304" pitchFamily="18" charset="0"/>
                <a:ea typeface="幼圆" panose="02010509060101010101" pitchFamily="49" charset="-122"/>
              </a:endParaRPr>
            </a:p>
          </p:txBody>
        </p:sp>
        <p:sp>
          <p:nvSpPr>
            <p:cNvPr id="113687" name="Text Box 17"/>
            <p:cNvSpPr txBox="1">
              <a:spLocks noChangeArrowheads="1"/>
            </p:cNvSpPr>
            <p:nvPr/>
          </p:nvSpPr>
          <p:spPr bwMode="auto">
            <a:xfrm>
              <a:off x="3434" y="1119"/>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幼圆" panose="02010509060101010101" pitchFamily="49" charset="-122"/>
                </a:rPr>
                <a:t>2</a:t>
              </a:r>
              <a:endParaRPr lang="en-US" altLang="zh-CN" sz="2400" b="1">
                <a:latin typeface="Times New Roman" panose="02020603050405020304" pitchFamily="18" charset="0"/>
                <a:ea typeface="幼圆" panose="02010509060101010101" pitchFamily="49" charset="-122"/>
              </a:endParaRPr>
            </a:p>
          </p:txBody>
        </p:sp>
      </p:grpSp>
      <p:grpSp>
        <p:nvGrpSpPr>
          <p:cNvPr id="4" name="Group 22"/>
          <p:cNvGrpSpPr/>
          <p:nvPr/>
        </p:nvGrpSpPr>
        <p:grpSpPr bwMode="auto">
          <a:xfrm>
            <a:off x="4503738" y="4527550"/>
            <a:ext cx="3733800" cy="1976438"/>
            <a:chOff x="259" y="946"/>
            <a:chExt cx="2352" cy="1245"/>
          </a:xfrm>
        </p:grpSpPr>
        <p:sp>
          <p:nvSpPr>
            <p:cNvPr id="113674" name="Text Box 23"/>
            <p:cNvSpPr txBox="1">
              <a:spLocks noChangeArrowheads="1"/>
            </p:cNvSpPr>
            <p:nvPr/>
          </p:nvSpPr>
          <p:spPr bwMode="auto">
            <a:xfrm>
              <a:off x="370" y="1941"/>
              <a:ext cx="21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hlink"/>
                </a:buClr>
                <a:buSzPct val="75000"/>
                <a:buFont typeface="Wingdings" panose="05000000000000000000" pitchFamily="2" charset="2"/>
                <a:buNone/>
              </a:pPr>
              <a:r>
                <a:rPr kumimoji="1" lang="zh-CN" altLang="en-US" sz="2000" b="1">
                  <a:solidFill>
                    <a:srgbClr val="9900CC"/>
                  </a:solidFill>
                  <a:latin typeface="Times New Roman" panose="02020603050405020304" pitchFamily="18" charset="0"/>
                  <a:ea typeface="幼圆" panose="02010509060101010101" pitchFamily="49" charset="-122"/>
                </a:rPr>
                <a:t>软土地基上的快速填方</a:t>
              </a:r>
              <a:endParaRPr kumimoji="1" lang="zh-CN" altLang="en-US" sz="2000" b="1">
                <a:solidFill>
                  <a:srgbClr val="9900CC"/>
                </a:solidFill>
                <a:latin typeface="Times New Roman" panose="02020603050405020304" pitchFamily="18" charset="0"/>
                <a:ea typeface="幼圆" panose="02010509060101010101" pitchFamily="49" charset="-122"/>
              </a:endParaRPr>
            </a:p>
          </p:txBody>
        </p:sp>
        <p:grpSp>
          <p:nvGrpSpPr>
            <p:cNvPr id="113675" name="Group 24"/>
            <p:cNvGrpSpPr/>
            <p:nvPr/>
          </p:nvGrpSpPr>
          <p:grpSpPr bwMode="auto">
            <a:xfrm>
              <a:off x="259" y="946"/>
              <a:ext cx="2352" cy="902"/>
              <a:chOff x="259" y="946"/>
              <a:chExt cx="2352" cy="902"/>
            </a:xfrm>
          </p:grpSpPr>
          <p:sp>
            <p:nvSpPr>
              <p:cNvPr id="113676" name="Rectangle 25"/>
              <p:cNvSpPr>
                <a:spLocks noChangeArrowheads="1"/>
              </p:cNvSpPr>
              <p:nvPr/>
            </p:nvSpPr>
            <p:spPr bwMode="auto">
              <a:xfrm>
                <a:off x="259" y="1272"/>
                <a:ext cx="2352" cy="57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3677" name="AutoShape 26"/>
              <p:cNvSpPr>
                <a:spLocks noChangeArrowheads="1"/>
              </p:cNvSpPr>
              <p:nvPr/>
            </p:nvSpPr>
            <p:spPr bwMode="auto">
              <a:xfrm rot="10800000">
                <a:off x="691" y="946"/>
                <a:ext cx="1152"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99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13678" name="Freeform 27"/>
              <p:cNvSpPr/>
              <p:nvPr/>
            </p:nvSpPr>
            <p:spPr bwMode="auto">
              <a:xfrm>
                <a:off x="883" y="1066"/>
                <a:ext cx="1200" cy="560"/>
              </a:xfrm>
              <a:custGeom>
                <a:avLst/>
                <a:gdLst>
                  <a:gd name="T0" fmla="*/ 0 w 1200"/>
                  <a:gd name="T1" fmla="*/ 0 h 560"/>
                  <a:gd name="T2" fmla="*/ 94 w 1200"/>
                  <a:gd name="T3" fmla="*/ 181 h 560"/>
                  <a:gd name="T4" fmla="*/ 262 w 1200"/>
                  <a:gd name="T5" fmla="*/ 407 h 560"/>
                  <a:gd name="T6" fmla="*/ 444 w 1200"/>
                  <a:gd name="T7" fmla="*/ 524 h 560"/>
                  <a:gd name="T8" fmla="*/ 685 w 1200"/>
                  <a:gd name="T9" fmla="*/ 556 h 560"/>
                  <a:gd name="T10" fmla="*/ 903 w 1200"/>
                  <a:gd name="T11" fmla="*/ 502 h 560"/>
                  <a:gd name="T12" fmla="*/ 1098 w 1200"/>
                  <a:gd name="T13" fmla="*/ 345 h 560"/>
                  <a:gd name="T14" fmla="*/ 1200 w 1200"/>
                  <a:gd name="T15" fmla="*/ 211 h 560"/>
                  <a:gd name="T16" fmla="*/ 0 60000 65536"/>
                  <a:gd name="T17" fmla="*/ 0 60000 65536"/>
                  <a:gd name="T18" fmla="*/ 0 60000 65536"/>
                  <a:gd name="T19" fmla="*/ 0 60000 65536"/>
                  <a:gd name="T20" fmla="*/ 0 60000 65536"/>
                  <a:gd name="T21" fmla="*/ 0 60000 65536"/>
                  <a:gd name="T22" fmla="*/ 0 60000 65536"/>
                  <a:gd name="T23" fmla="*/ 0 60000 65536"/>
                  <a:gd name="T24" fmla="*/ 0 w 1200"/>
                  <a:gd name="T25" fmla="*/ 0 h 560"/>
                  <a:gd name="T26" fmla="*/ 1200 w 1200"/>
                  <a:gd name="T27" fmla="*/ 560 h 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0" h="560">
                    <a:moveTo>
                      <a:pt x="0" y="0"/>
                    </a:moveTo>
                    <a:cubicBezTo>
                      <a:pt x="16" y="31"/>
                      <a:pt x="50" y="113"/>
                      <a:pt x="94" y="181"/>
                    </a:cubicBezTo>
                    <a:cubicBezTo>
                      <a:pt x="138" y="249"/>
                      <a:pt x="204" y="350"/>
                      <a:pt x="262" y="407"/>
                    </a:cubicBezTo>
                    <a:cubicBezTo>
                      <a:pt x="320" y="464"/>
                      <a:pt x="373" y="499"/>
                      <a:pt x="444" y="524"/>
                    </a:cubicBezTo>
                    <a:cubicBezTo>
                      <a:pt x="515" y="549"/>
                      <a:pt x="609" y="560"/>
                      <a:pt x="685" y="556"/>
                    </a:cubicBezTo>
                    <a:cubicBezTo>
                      <a:pt x="761" y="552"/>
                      <a:pt x="834" y="537"/>
                      <a:pt x="903" y="502"/>
                    </a:cubicBezTo>
                    <a:cubicBezTo>
                      <a:pt x="972" y="467"/>
                      <a:pt x="1049" y="393"/>
                      <a:pt x="1098" y="345"/>
                    </a:cubicBezTo>
                    <a:cubicBezTo>
                      <a:pt x="1147" y="297"/>
                      <a:pt x="1179" y="239"/>
                      <a:pt x="1200" y="211"/>
                    </a:cubicBezTo>
                  </a:path>
                </a:pathLst>
              </a:custGeom>
              <a:noFill/>
              <a:ln w="28575">
                <a:solidFill>
                  <a:schemeClr val="tx2"/>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679" name="Freeform 28"/>
              <p:cNvSpPr/>
              <p:nvPr/>
            </p:nvSpPr>
            <p:spPr bwMode="auto">
              <a:xfrm>
                <a:off x="1386" y="1453"/>
                <a:ext cx="348" cy="55"/>
              </a:xfrm>
              <a:custGeom>
                <a:avLst/>
                <a:gdLst>
                  <a:gd name="T0" fmla="*/ 0 w 348"/>
                  <a:gd name="T1" fmla="*/ 32 h 55"/>
                  <a:gd name="T2" fmla="*/ 144 w 348"/>
                  <a:gd name="T3" fmla="*/ 54 h 55"/>
                  <a:gd name="T4" fmla="*/ 259 w 348"/>
                  <a:gd name="T5" fmla="*/ 41 h 55"/>
                  <a:gd name="T6" fmla="*/ 348 w 348"/>
                  <a:gd name="T7" fmla="*/ 0 h 55"/>
                  <a:gd name="T8" fmla="*/ 0 60000 65536"/>
                  <a:gd name="T9" fmla="*/ 0 60000 65536"/>
                  <a:gd name="T10" fmla="*/ 0 60000 65536"/>
                  <a:gd name="T11" fmla="*/ 0 60000 65536"/>
                  <a:gd name="T12" fmla="*/ 0 w 348"/>
                  <a:gd name="T13" fmla="*/ 0 h 55"/>
                  <a:gd name="T14" fmla="*/ 348 w 348"/>
                  <a:gd name="T15" fmla="*/ 55 h 55"/>
                </a:gdLst>
                <a:ahLst/>
                <a:cxnLst>
                  <a:cxn ang="T8">
                    <a:pos x="T0" y="T1"/>
                  </a:cxn>
                  <a:cxn ang="T9">
                    <a:pos x="T2" y="T3"/>
                  </a:cxn>
                  <a:cxn ang="T10">
                    <a:pos x="T4" y="T5"/>
                  </a:cxn>
                  <a:cxn ang="T11">
                    <a:pos x="T6" y="T7"/>
                  </a:cxn>
                </a:cxnLst>
                <a:rect l="T12" t="T13" r="T14" b="T15"/>
                <a:pathLst>
                  <a:path w="348" h="55">
                    <a:moveTo>
                      <a:pt x="0" y="32"/>
                    </a:moveTo>
                    <a:cubicBezTo>
                      <a:pt x="24" y="36"/>
                      <a:pt x="101" y="53"/>
                      <a:pt x="144" y="54"/>
                    </a:cubicBezTo>
                    <a:cubicBezTo>
                      <a:pt x="187" y="55"/>
                      <a:pt x="225" y="50"/>
                      <a:pt x="259" y="41"/>
                    </a:cubicBezTo>
                    <a:cubicBezTo>
                      <a:pt x="293" y="32"/>
                      <a:pt x="322" y="16"/>
                      <a:pt x="348" y="0"/>
                    </a:cubicBezTo>
                  </a:path>
                </a:pathLst>
              </a:custGeom>
              <a:noFill/>
              <a:ln w="38100">
                <a:solidFill>
                  <a:schemeClr val="tx2"/>
                </a:solidFill>
                <a:roun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sp>
        <p:nvSpPr>
          <p:cNvPr id="123933" name="AutoShape 29"/>
          <p:cNvSpPr>
            <a:spLocks noChangeArrowheads="1"/>
          </p:cNvSpPr>
          <p:nvPr/>
        </p:nvSpPr>
        <p:spPr bwMode="auto">
          <a:xfrm>
            <a:off x="2166938" y="2568575"/>
            <a:ext cx="1817687" cy="338138"/>
          </a:xfrm>
          <a:prstGeom prst="wedgeRoundRectCallout">
            <a:avLst>
              <a:gd name="adj1" fmla="val -13144"/>
              <a:gd name="adj2" fmla="val 253810"/>
              <a:gd name="adj3" fmla="val 16667"/>
            </a:avLst>
          </a:prstGeom>
          <a:noFill/>
          <a:ln w="9525" algn="ctr">
            <a:solidFill>
              <a:srgbClr val="FF5050"/>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30000"/>
              </a:spcBef>
            </a:pPr>
            <a:r>
              <a:rPr lang="zh-CN" altLang="en-US" sz="2000" b="1">
                <a:solidFill>
                  <a:srgbClr val="0000FF"/>
                </a:solidFill>
                <a:latin typeface="幼圆" panose="02010509060101010101" pitchFamily="49" charset="-122"/>
                <a:ea typeface="幼圆" panose="02010509060101010101" pitchFamily="49" charset="-122"/>
              </a:rPr>
              <a:t>固结排水试验</a:t>
            </a:r>
            <a:endParaRPr lang="zh-CN" altLang="en-US" sz="2000" b="1">
              <a:solidFill>
                <a:srgbClr val="0000FF"/>
              </a:solidFill>
              <a:latin typeface="幼圆" panose="02010509060101010101" pitchFamily="49" charset="-122"/>
              <a:ea typeface="幼圆" panose="02010509060101010101" pitchFamily="49" charset="-122"/>
            </a:endParaRPr>
          </a:p>
        </p:txBody>
      </p:sp>
      <p:sp>
        <p:nvSpPr>
          <p:cNvPr id="123934" name="AutoShape 30"/>
          <p:cNvSpPr>
            <a:spLocks noChangeArrowheads="1"/>
          </p:cNvSpPr>
          <p:nvPr/>
        </p:nvSpPr>
        <p:spPr bwMode="auto">
          <a:xfrm>
            <a:off x="6724650" y="1020763"/>
            <a:ext cx="1958975" cy="338137"/>
          </a:xfrm>
          <a:prstGeom prst="wedgeRoundRectCallout">
            <a:avLst>
              <a:gd name="adj1" fmla="val -26255"/>
              <a:gd name="adj2" fmla="val 260236"/>
              <a:gd name="adj3" fmla="val 16667"/>
            </a:avLst>
          </a:prstGeom>
          <a:noFill/>
          <a:ln w="9525" algn="ctr">
            <a:solidFill>
              <a:srgbClr val="FF5050"/>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30000"/>
              </a:spcBef>
            </a:pPr>
            <a:r>
              <a:rPr lang="zh-CN" altLang="en-US" sz="2000" b="1">
                <a:solidFill>
                  <a:srgbClr val="0000FF"/>
                </a:solidFill>
                <a:latin typeface="幼圆" panose="02010509060101010101" pitchFamily="49" charset="-122"/>
                <a:ea typeface="幼圆" panose="02010509060101010101" pitchFamily="49" charset="-122"/>
              </a:rPr>
              <a:t>固结不排水试验</a:t>
            </a:r>
            <a:endParaRPr lang="zh-CN" altLang="en-US" sz="2000" b="1">
              <a:solidFill>
                <a:srgbClr val="0000FF"/>
              </a:solidFill>
              <a:latin typeface="幼圆" panose="02010509060101010101" pitchFamily="49" charset="-122"/>
              <a:ea typeface="幼圆" panose="02010509060101010101" pitchFamily="49" charset="-122"/>
            </a:endParaRPr>
          </a:p>
        </p:txBody>
      </p:sp>
      <p:sp>
        <p:nvSpPr>
          <p:cNvPr id="123935" name="AutoShape 31"/>
          <p:cNvSpPr>
            <a:spLocks noChangeArrowheads="1"/>
          </p:cNvSpPr>
          <p:nvPr/>
        </p:nvSpPr>
        <p:spPr bwMode="auto">
          <a:xfrm>
            <a:off x="6400800" y="4103688"/>
            <a:ext cx="2297113" cy="338137"/>
          </a:xfrm>
          <a:prstGeom prst="wedgeRoundRectCallout">
            <a:avLst>
              <a:gd name="adj1" fmla="val -20264"/>
              <a:gd name="adj2" fmla="val 260236"/>
              <a:gd name="adj3" fmla="val 16667"/>
            </a:avLst>
          </a:prstGeom>
          <a:noFill/>
          <a:ln w="9525" algn="ctr">
            <a:solidFill>
              <a:srgbClr val="FF5050"/>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30000"/>
              </a:spcBef>
            </a:pPr>
            <a:r>
              <a:rPr lang="zh-CN" altLang="en-US" sz="2000" b="1">
                <a:solidFill>
                  <a:srgbClr val="0000FF"/>
                </a:solidFill>
                <a:latin typeface="幼圆" panose="02010509060101010101" pitchFamily="49" charset="-122"/>
                <a:ea typeface="幼圆" panose="02010509060101010101" pitchFamily="49" charset="-122"/>
              </a:rPr>
              <a:t>不固结不排水试验</a:t>
            </a:r>
            <a:endParaRPr lang="zh-CN" altLang="en-US" sz="2000" b="1">
              <a:solidFill>
                <a:srgbClr val="0000FF"/>
              </a:solidFill>
              <a:latin typeface="幼圆" panose="02010509060101010101" pitchFamily="49" charset="-122"/>
              <a:ea typeface="幼圆" panose="02010509060101010101" pitchFamily="49" charset="-122"/>
            </a:endParaRPr>
          </a:p>
        </p:txBody>
      </p:sp>
      <p:sp>
        <p:nvSpPr>
          <p:cNvPr id="29" name="Rectangle 6"/>
          <p:cNvSpPr>
            <a:spLocks noChangeArrowheads="1"/>
          </p:cNvSpPr>
          <p:nvPr/>
        </p:nvSpPr>
        <p:spPr bwMode="auto">
          <a:xfrm>
            <a:off x="0" y="-4771"/>
            <a:ext cx="480060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§5.5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饱和黏性土的抗剪强度</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p:cTn id="7" dur="500" fill="hold"/>
                                        <p:tgtEl>
                                          <p:spTgt spid="123906"/>
                                        </p:tgtEl>
                                        <p:attrNameLst>
                                          <p:attrName>ppt_w</p:attrName>
                                        </p:attrNameLst>
                                      </p:cBhvr>
                                      <p:tavLst>
                                        <p:tav tm="0">
                                          <p:val>
                                            <p:fltVal val="0"/>
                                          </p:val>
                                        </p:tav>
                                        <p:tav tm="100000">
                                          <p:val>
                                            <p:strVal val="#ppt_w"/>
                                          </p:val>
                                        </p:tav>
                                      </p:tavLst>
                                    </p:anim>
                                    <p:anim calcmode="lin" valueType="num">
                                      <p:cBhvr>
                                        <p:cTn id="8" dur="500" fill="hold"/>
                                        <p:tgtEl>
                                          <p:spTgt spid="12390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23933"/>
                                        </p:tgtEl>
                                        <p:attrNameLst>
                                          <p:attrName>style.visibility</p:attrName>
                                        </p:attrNameLst>
                                      </p:cBhvr>
                                      <p:to>
                                        <p:strVal val="visible"/>
                                      </p:to>
                                    </p:set>
                                    <p:animEffect transition="in" filter="slide(fromBottom)">
                                      <p:cBhvr>
                                        <p:cTn id="18" dur="500"/>
                                        <p:tgtEl>
                                          <p:spTgt spid="12393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23934"/>
                                        </p:tgtEl>
                                        <p:attrNameLst>
                                          <p:attrName>style.visibility</p:attrName>
                                        </p:attrNameLst>
                                      </p:cBhvr>
                                      <p:to>
                                        <p:strVal val="visible"/>
                                      </p:to>
                                    </p:set>
                                    <p:animEffect transition="in" filter="slide(fromBottom)">
                                      <p:cBhvr>
                                        <p:cTn id="28" dur="500"/>
                                        <p:tgtEl>
                                          <p:spTgt spid="12393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23935"/>
                                        </p:tgtEl>
                                        <p:attrNameLst>
                                          <p:attrName>style.visibility</p:attrName>
                                        </p:attrNameLst>
                                      </p:cBhvr>
                                      <p:to>
                                        <p:strVal val="visible"/>
                                      </p:to>
                                    </p:set>
                                    <p:animEffect transition="in" filter="slide(fromBottom)">
                                      <p:cBhvr>
                                        <p:cTn id="38" dur="500"/>
                                        <p:tgtEl>
                                          <p:spTgt spid="123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P spid="123933" grpId="0" animBg="1"/>
      <p:bldP spid="123934" grpId="0" animBg="1"/>
      <p:bldP spid="12393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1"/>
          <p:cNvSpPr>
            <a:spLocks noGrp="1" noChangeArrowheads="1"/>
          </p:cNvSpPr>
          <p:nvPr>
            <p:ph type="sldNum" sz="quarter" idx="12"/>
          </p:nvPr>
        </p:nvSpPr>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lvl="0"/>
            <a:fld id="{01D06F86-3335-4F38-B28B-8CBA0643D8D1}" type="slidenum">
              <a:rPr lang="zh-CN" altLang="en-US" noProof="0" smtClean="0"/>
            </a:fld>
            <a:endParaRPr lang="en-US" altLang="zh-CN" noProof="0"/>
          </a:p>
        </p:txBody>
      </p:sp>
      <p:sp>
        <p:nvSpPr>
          <p:cNvPr id="5123" name="Text Box 6"/>
          <p:cNvSpPr txBox="1">
            <a:spLocks noChangeArrowheads="1"/>
          </p:cNvSpPr>
          <p:nvPr/>
        </p:nvSpPr>
        <p:spPr bwMode="auto">
          <a:xfrm>
            <a:off x="1519420" y="533400"/>
            <a:ext cx="60644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1" lang="zh-CN" altLang="en-US" sz="4800" b="1"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第七章 </a:t>
            </a:r>
            <a:r>
              <a:rPr kumimoji="1" lang="zh-CN" altLang="en-US" sz="4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土</a:t>
            </a:r>
            <a:r>
              <a:rPr kumimoji="1" lang="zh-CN" altLang="en-US" sz="4800" b="1"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的抗剪强度</a:t>
            </a:r>
            <a:endParaRPr kumimoji="1" lang="zh-CN" altLang="en-US" sz="4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sp>
        <p:nvSpPr>
          <p:cNvPr id="5" name="Rectangle 4"/>
          <p:cNvSpPr txBox="1">
            <a:spLocks noChangeArrowheads="1"/>
          </p:cNvSpPr>
          <p:nvPr/>
        </p:nvSpPr>
        <p:spPr>
          <a:xfrm>
            <a:off x="1619250" y="2000250"/>
            <a:ext cx="5983288" cy="3733006"/>
          </a:xfrm>
          <a:prstGeom prst="rect">
            <a:avLst/>
          </a:prstGeom>
          <a:noFill/>
        </p:spPr>
        <p:txBody>
          <a:bodyPr lIns="0" tIns="0" rIns="0" bIns="0"/>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6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6pPr>
            <a:lvl7pPr marL="25958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7pPr>
            <a:lvl8pPr marL="30530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8pPr>
            <a:lvl9pPr marL="35102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9pPr>
          </a:lstStyle>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§5.1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概述</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§5.2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土的抗剪强度理论</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§5.3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土的抗剪强度试验</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§5.4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三轴压缩试验中的孔隙压力系数</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§5.5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饱和黏性土的抗剪强度</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latin typeface="Times New Roman" panose="02020603050405020304" pitchFamily="18" charset="0"/>
                <a:ea typeface="+mj-ea"/>
                <a:cs typeface="Times New Roman" panose="02020603050405020304" pitchFamily="18" charset="0"/>
              </a:rPr>
              <a:t>§5.6 </a:t>
            </a:r>
            <a:r>
              <a:rPr lang="zh-CN" altLang="en-US" sz="2800" b="1" kern="0" dirty="0" smtClean="0">
                <a:latin typeface="Times New Roman" panose="02020603050405020304" pitchFamily="18" charset="0"/>
                <a:ea typeface="+mj-ea"/>
                <a:cs typeface="Times New Roman" panose="02020603050405020304" pitchFamily="18" charset="0"/>
              </a:rPr>
              <a:t>应力路径在强度问题中的应用</a:t>
            </a:r>
            <a:endParaRPr lang="zh-CN" altLang="en-US" sz="2800" b="1" kern="0" dirty="0" smtClean="0">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§5.7</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无黏性土的抗剪强度</a:t>
            </a:r>
            <a:endParaRPr lang="zh-CN" altLang="en-US" sz="2800" b="1" kern="0" dirty="0">
              <a:solidFill>
                <a:schemeClr val="bg1"/>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83"/>
          <p:cNvGrpSpPr/>
          <p:nvPr/>
        </p:nvGrpSpPr>
        <p:grpSpPr bwMode="auto">
          <a:xfrm>
            <a:off x="247650" y="908050"/>
            <a:ext cx="3162300" cy="3071813"/>
            <a:chOff x="156" y="495"/>
            <a:chExt cx="1992" cy="1935"/>
          </a:xfrm>
        </p:grpSpPr>
        <p:grpSp>
          <p:nvGrpSpPr>
            <p:cNvPr id="91194" name="Group 82"/>
            <p:cNvGrpSpPr/>
            <p:nvPr/>
          </p:nvGrpSpPr>
          <p:grpSpPr bwMode="auto">
            <a:xfrm>
              <a:off x="156" y="495"/>
              <a:ext cx="1992" cy="1935"/>
              <a:chOff x="156" y="495"/>
              <a:chExt cx="1992" cy="1935"/>
            </a:xfrm>
          </p:grpSpPr>
          <p:graphicFrame>
            <p:nvGraphicFramePr>
              <p:cNvPr id="91202" name="Object 8"/>
              <p:cNvGraphicFramePr>
                <a:graphicFrameLocks noChangeAspect="1"/>
              </p:cNvGraphicFramePr>
              <p:nvPr/>
            </p:nvGraphicFramePr>
            <p:xfrm>
              <a:off x="1184" y="495"/>
              <a:ext cx="360" cy="408"/>
            </p:xfrm>
            <a:graphic>
              <a:graphicData uri="http://schemas.openxmlformats.org/presentationml/2006/ole">
                <mc:AlternateContent xmlns:mc="http://schemas.openxmlformats.org/markup-compatibility/2006">
                  <mc:Choice xmlns:v="urn:schemas-microsoft-com:vml" Requires="v">
                    <p:oleObj spid="_x0000_s150635" name="公式" r:id="rId1" imgW="190500" imgH="215900" progId="Equation.3">
                      <p:embed/>
                    </p:oleObj>
                  </mc:Choice>
                  <mc:Fallback>
                    <p:oleObj name="公式" r:id="rId1" imgW="190500" imgH="215900" progId="Equation.3">
                      <p:embed/>
                      <p:pic>
                        <p:nvPicPr>
                          <p:cNvPr id="0" name="Object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 y="495"/>
                            <a:ext cx="360"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203" name="Rectangle 9"/>
              <p:cNvSpPr>
                <a:spLocks noChangeArrowheads="1"/>
              </p:cNvSpPr>
              <p:nvPr/>
            </p:nvSpPr>
            <p:spPr bwMode="auto">
              <a:xfrm>
                <a:off x="622" y="981"/>
                <a:ext cx="966" cy="1038"/>
              </a:xfrm>
              <a:prstGeom prst="rect">
                <a:avLst/>
              </a:prstGeom>
              <a:solidFill>
                <a:schemeClr val="folHlink"/>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a:p>
                <a:pPr algn="ctr" eaLnBrk="1" hangingPunct="1"/>
                <a:endParaRPr lang="zh-CN" altLang="en-US"/>
              </a:p>
              <a:p>
                <a:pPr algn="ctr" eaLnBrk="1" hangingPunct="1"/>
                <a:endParaRPr lang="zh-CN" altLang="en-US"/>
              </a:p>
              <a:p>
                <a:pPr algn="ctr" eaLnBrk="1" hangingPunct="1"/>
                <a:endParaRPr lang="zh-CN" altLang="en-US"/>
              </a:p>
              <a:p>
                <a:pPr algn="ctr" eaLnBrk="1" hangingPunct="1"/>
                <a:endParaRPr lang="zh-CN" altLang="en-US"/>
              </a:p>
              <a:p>
                <a:pPr algn="ctr" eaLnBrk="1" hangingPunct="1"/>
                <a:endParaRPr lang="zh-CN" altLang="en-US"/>
              </a:p>
            </p:txBody>
          </p:sp>
          <p:sp>
            <p:nvSpPr>
              <p:cNvPr id="91204" name="Line 10"/>
              <p:cNvSpPr>
                <a:spLocks noChangeShapeType="1"/>
              </p:cNvSpPr>
              <p:nvPr/>
            </p:nvSpPr>
            <p:spPr bwMode="auto">
              <a:xfrm flipH="1">
                <a:off x="800" y="970"/>
                <a:ext cx="590" cy="0"/>
              </a:xfrm>
              <a:prstGeom prst="line">
                <a:avLst/>
              </a:prstGeom>
              <a:noFill/>
              <a:ln w="57150">
                <a:solidFill>
                  <a:srgbClr val="0000CC"/>
                </a:solidFill>
                <a:round/>
                <a:tailEnd type="triangle" w="med" len="lg"/>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91205" name="Line 11"/>
              <p:cNvSpPr>
                <a:spLocks noChangeShapeType="1"/>
              </p:cNvSpPr>
              <p:nvPr/>
            </p:nvSpPr>
            <p:spPr bwMode="auto">
              <a:xfrm rot="10800000" flipH="1">
                <a:off x="831" y="2061"/>
                <a:ext cx="590" cy="0"/>
              </a:xfrm>
              <a:prstGeom prst="line">
                <a:avLst/>
              </a:prstGeom>
              <a:noFill/>
              <a:ln w="57150">
                <a:solidFill>
                  <a:srgbClr val="0000CC"/>
                </a:solidFill>
                <a:round/>
                <a:tailEnd type="triangle" w="med" len="lg"/>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91206" name="Line 12"/>
              <p:cNvSpPr>
                <a:spLocks noChangeShapeType="1"/>
              </p:cNvSpPr>
              <p:nvPr/>
            </p:nvSpPr>
            <p:spPr bwMode="auto">
              <a:xfrm flipH="1">
                <a:off x="1604" y="1516"/>
                <a:ext cx="426" cy="0"/>
              </a:xfrm>
              <a:prstGeom prst="line">
                <a:avLst/>
              </a:prstGeom>
              <a:noFill/>
              <a:ln w="57150">
                <a:solidFill>
                  <a:srgbClr val="990033"/>
                </a:solidFill>
                <a:round/>
                <a:tailEnd type="triangle" w="med" len="lg"/>
              </a:ln>
              <a:extLst>
                <a:ext uri="{909E8E84-426E-40DD-AFC4-6F175D3DCCD1}">
                  <a14:hiddenFill xmlns:a14="http://schemas.microsoft.com/office/drawing/2010/main">
                    <a:noFill/>
                  </a14:hiddenFill>
                </a:ext>
              </a:extLst>
            </p:spPr>
            <p:txBody>
              <a:bodyPr lIns="0" tIns="0" rIns="0" bIns="0">
                <a:spAutoFit/>
              </a:bodyPr>
              <a:lstStyle/>
              <a:p>
                <a:endParaRPr lang="zh-CN" altLang="en-US"/>
              </a:p>
            </p:txBody>
          </p:sp>
          <p:sp>
            <p:nvSpPr>
              <p:cNvPr id="91207" name="Line 13"/>
              <p:cNvSpPr>
                <a:spLocks noChangeShapeType="1"/>
              </p:cNvSpPr>
              <p:nvPr/>
            </p:nvSpPr>
            <p:spPr bwMode="auto">
              <a:xfrm rot="10800000">
                <a:off x="566" y="1213"/>
                <a:ext cx="0" cy="590"/>
              </a:xfrm>
              <a:prstGeom prst="line">
                <a:avLst/>
              </a:prstGeom>
              <a:noFill/>
              <a:ln w="57150">
                <a:solidFill>
                  <a:srgbClr val="0000CC"/>
                </a:solidFill>
                <a:round/>
                <a:tailEnd type="triangle" w="med" len="lg"/>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91208" name="Line 14"/>
              <p:cNvSpPr>
                <a:spLocks noChangeShapeType="1"/>
              </p:cNvSpPr>
              <p:nvPr/>
            </p:nvSpPr>
            <p:spPr bwMode="auto">
              <a:xfrm rot="10800000" flipV="1">
                <a:off x="1626" y="1224"/>
                <a:ext cx="0" cy="590"/>
              </a:xfrm>
              <a:prstGeom prst="line">
                <a:avLst/>
              </a:prstGeom>
              <a:noFill/>
              <a:ln w="57150">
                <a:solidFill>
                  <a:srgbClr val="0000CC"/>
                </a:solidFill>
                <a:round/>
                <a:tailEnd type="triangle" w="med" len="lg"/>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91209" name="Line 15"/>
              <p:cNvSpPr>
                <a:spLocks noChangeShapeType="1"/>
              </p:cNvSpPr>
              <p:nvPr/>
            </p:nvSpPr>
            <p:spPr bwMode="auto">
              <a:xfrm flipH="1">
                <a:off x="1108" y="642"/>
                <a:ext cx="8" cy="384"/>
              </a:xfrm>
              <a:prstGeom prst="line">
                <a:avLst/>
              </a:prstGeom>
              <a:noFill/>
              <a:ln w="57150">
                <a:solidFill>
                  <a:srgbClr val="990033"/>
                </a:solidFill>
                <a:round/>
                <a:tailEnd type="triangle" w="med" len="lg"/>
              </a:ln>
              <a:extLst>
                <a:ext uri="{909E8E84-426E-40DD-AFC4-6F175D3DCCD1}">
                  <a14:hiddenFill xmlns:a14="http://schemas.microsoft.com/office/drawing/2010/main">
                    <a:noFill/>
                  </a14:hiddenFill>
                </a:ext>
              </a:extLst>
            </p:spPr>
            <p:txBody>
              <a:bodyPr lIns="0" tIns="0" rIns="0" bIns="0">
                <a:spAutoFit/>
              </a:bodyPr>
              <a:lstStyle/>
              <a:p>
                <a:endParaRPr lang="zh-CN" altLang="en-US"/>
              </a:p>
            </p:txBody>
          </p:sp>
          <p:graphicFrame>
            <p:nvGraphicFramePr>
              <p:cNvPr id="91210" name="Object 16"/>
              <p:cNvGraphicFramePr>
                <a:graphicFrameLocks noChangeAspect="1"/>
              </p:cNvGraphicFramePr>
              <p:nvPr/>
            </p:nvGraphicFramePr>
            <p:xfrm>
              <a:off x="1788" y="1133"/>
              <a:ext cx="360" cy="408"/>
            </p:xfrm>
            <a:graphic>
              <a:graphicData uri="http://schemas.openxmlformats.org/presentationml/2006/ole">
                <mc:AlternateContent xmlns:mc="http://schemas.openxmlformats.org/markup-compatibility/2006">
                  <mc:Choice xmlns:v="urn:schemas-microsoft-com:vml" Requires="v">
                    <p:oleObj spid="_x0000_s150636" name="公式" r:id="rId3" imgW="190500" imgH="215900" progId="Equation.3">
                      <p:embed/>
                    </p:oleObj>
                  </mc:Choice>
                  <mc:Fallback>
                    <p:oleObj name="公式" r:id="rId3" imgW="190500" imgH="215900" progId="Equation.3">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8" y="1133"/>
                            <a:ext cx="360"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211" name="Object 17"/>
              <p:cNvGraphicFramePr>
                <a:graphicFrameLocks noChangeAspect="1"/>
              </p:cNvGraphicFramePr>
              <p:nvPr/>
            </p:nvGraphicFramePr>
            <p:xfrm>
              <a:off x="547" y="581"/>
              <a:ext cx="408" cy="408"/>
            </p:xfrm>
            <a:graphic>
              <a:graphicData uri="http://schemas.openxmlformats.org/presentationml/2006/ole">
                <mc:AlternateContent xmlns:mc="http://schemas.openxmlformats.org/markup-compatibility/2006">
                  <mc:Choice xmlns:v="urn:schemas-microsoft-com:vml" Requires="v">
                    <p:oleObj spid="_x0000_s150637" name="公式" r:id="rId5" imgW="241300" imgH="241300" progId="Equation.3">
                      <p:embed/>
                    </p:oleObj>
                  </mc:Choice>
                  <mc:Fallback>
                    <p:oleObj name="公式" r:id="rId5" imgW="241300" imgH="241300" progId="Equation.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 y="581"/>
                            <a:ext cx="408"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212" name="Line 18"/>
              <p:cNvSpPr>
                <a:spLocks noChangeShapeType="1"/>
              </p:cNvSpPr>
              <p:nvPr/>
            </p:nvSpPr>
            <p:spPr bwMode="auto">
              <a:xfrm>
                <a:off x="156" y="1518"/>
                <a:ext cx="448" cy="0"/>
              </a:xfrm>
              <a:prstGeom prst="line">
                <a:avLst/>
              </a:prstGeom>
              <a:noFill/>
              <a:ln w="57150">
                <a:solidFill>
                  <a:srgbClr val="990033"/>
                </a:solidFill>
                <a:round/>
                <a:tailEnd type="triangle" w="med" len="lg"/>
              </a:ln>
              <a:extLst>
                <a:ext uri="{909E8E84-426E-40DD-AFC4-6F175D3DCCD1}">
                  <a14:hiddenFill xmlns:a14="http://schemas.microsoft.com/office/drawing/2010/main">
                    <a:noFill/>
                  </a14:hiddenFill>
                </a:ext>
              </a:extLst>
            </p:spPr>
            <p:txBody>
              <a:bodyPr lIns="0" tIns="0" rIns="0" bIns="0">
                <a:spAutoFit/>
              </a:bodyPr>
              <a:lstStyle/>
              <a:p>
                <a:endParaRPr lang="zh-CN" altLang="en-US"/>
              </a:p>
            </p:txBody>
          </p:sp>
          <p:sp>
            <p:nvSpPr>
              <p:cNvPr id="91213" name="Line 19"/>
              <p:cNvSpPr>
                <a:spLocks noChangeShapeType="1"/>
              </p:cNvSpPr>
              <p:nvPr/>
            </p:nvSpPr>
            <p:spPr bwMode="auto">
              <a:xfrm flipH="1" flipV="1">
                <a:off x="1109" y="1997"/>
                <a:ext cx="0" cy="433"/>
              </a:xfrm>
              <a:prstGeom prst="line">
                <a:avLst/>
              </a:prstGeom>
              <a:noFill/>
              <a:ln w="57150">
                <a:solidFill>
                  <a:srgbClr val="990033"/>
                </a:solidFill>
                <a:round/>
                <a:tailEnd type="triangle" w="med" len="lg"/>
              </a:ln>
              <a:extLst>
                <a:ext uri="{909E8E84-426E-40DD-AFC4-6F175D3DCCD1}">
                  <a14:hiddenFill xmlns:a14="http://schemas.microsoft.com/office/drawing/2010/main">
                    <a:noFill/>
                  </a14:hiddenFill>
                </a:ext>
              </a:extLst>
            </p:spPr>
            <p:txBody>
              <a:bodyPr lIns="0" tIns="0" rIns="0" bIns="0">
                <a:spAutoFit/>
              </a:bodyPr>
              <a:lstStyle/>
              <a:p>
                <a:endParaRPr lang="zh-CN" altLang="en-US"/>
              </a:p>
            </p:txBody>
          </p:sp>
          <p:graphicFrame>
            <p:nvGraphicFramePr>
              <p:cNvPr id="91214" name="Object 20"/>
              <p:cNvGraphicFramePr>
                <a:graphicFrameLocks noChangeAspect="1"/>
              </p:cNvGraphicFramePr>
              <p:nvPr/>
            </p:nvGraphicFramePr>
            <p:xfrm>
              <a:off x="1671" y="1581"/>
              <a:ext cx="408" cy="408"/>
            </p:xfrm>
            <a:graphic>
              <a:graphicData uri="http://schemas.openxmlformats.org/presentationml/2006/ole">
                <mc:AlternateContent xmlns:mc="http://schemas.openxmlformats.org/markup-compatibility/2006">
                  <mc:Choice xmlns:v="urn:schemas-microsoft-com:vml" Requires="v">
                    <p:oleObj spid="_x0000_s150638" name="公式" r:id="rId7" imgW="241300" imgH="241300" progId="Equation.3">
                      <p:embed/>
                    </p:oleObj>
                  </mc:Choice>
                  <mc:Fallback>
                    <p:oleObj name="公式" r:id="rId7" imgW="241300" imgH="241300" progId="Equation.3">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1" y="1581"/>
                            <a:ext cx="408"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215" name="Text Box 21"/>
              <p:cNvSpPr txBox="1">
                <a:spLocks noChangeArrowheads="1"/>
              </p:cNvSpPr>
              <p:nvPr/>
            </p:nvSpPr>
            <p:spPr bwMode="auto">
              <a:xfrm>
                <a:off x="731" y="598"/>
                <a:ext cx="16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3600" b="1">
                    <a:solidFill>
                      <a:schemeClr val="tx2"/>
                    </a:solidFill>
                    <a:ea typeface="幼圆" panose="02010509060101010101" pitchFamily="49" charset="-122"/>
                    <a:sym typeface="Symbol" panose="05050102010706020507" pitchFamily="18" charset="2"/>
                  </a:rPr>
                  <a:t>+</a:t>
                </a:r>
                <a:endParaRPr kumimoji="1" lang="en-US" altLang="zh-CN" sz="3600" b="1">
                  <a:solidFill>
                    <a:schemeClr val="tx2"/>
                  </a:solidFill>
                  <a:ea typeface="幼圆" panose="02010509060101010101" pitchFamily="49" charset="-122"/>
                  <a:sym typeface="Symbol" panose="05050102010706020507" pitchFamily="18" charset="2"/>
                </a:endParaRPr>
              </a:p>
            </p:txBody>
          </p:sp>
          <p:sp>
            <p:nvSpPr>
              <p:cNvPr id="91216" name="Text Box 22"/>
              <p:cNvSpPr txBox="1">
                <a:spLocks noChangeArrowheads="1"/>
              </p:cNvSpPr>
              <p:nvPr/>
            </p:nvSpPr>
            <p:spPr bwMode="auto">
              <a:xfrm>
                <a:off x="1838" y="1438"/>
                <a:ext cx="1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6000" b="1">
                    <a:solidFill>
                      <a:schemeClr val="tx2"/>
                    </a:solidFill>
                    <a:ea typeface="幼圆" panose="02010509060101010101" pitchFamily="49" charset="-122"/>
                    <a:sym typeface="Symbol" panose="05050102010706020507" pitchFamily="18" charset="2"/>
                  </a:rPr>
                  <a:t>-</a:t>
                </a:r>
                <a:endParaRPr kumimoji="1" lang="en-US" altLang="zh-CN" sz="6000" b="1">
                  <a:solidFill>
                    <a:schemeClr val="tx2"/>
                  </a:solidFill>
                  <a:ea typeface="幼圆" panose="02010509060101010101" pitchFamily="49" charset="-122"/>
                  <a:sym typeface="Symbol" panose="05050102010706020507" pitchFamily="18" charset="2"/>
                </a:endParaRPr>
              </a:p>
            </p:txBody>
          </p:sp>
        </p:grpSp>
        <p:grpSp>
          <p:nvGrpSpPr>
            <p:cNvPr id="91195" name="Group 23"/>
            <p:cNvGrpSpPr/>
            <p:nvPr/>
          </p:nvGrpSpPr>
          <p:grpSpPr bwMode="auto">
            <a:xfrm>
              <a:off x="510" y="980"/>
              <a:ext cx="1181" cy="773"/>
              <a:chOff x="3640" y="3082"/>
              <a:chExt cx="1181" cy="773"/>
            </a:xfrm>
          </p:grpSpPr>
          <p:sp>
            <p:nvSpPr>
              <p:cNvPr id="91196" name="Text Box 24"/>
              <p:cNvSpPr txBox="1">
                <a:spLocks noChangeArrowheads="1"/>
              </p:cNvSpPr>
              <p:nvPr/>
            </p:nvSpPr>
            <p:spPr bwMode="auto">
              <a:xfrm>
                <a:off x="3935" y="3082"/>
                <a:ext cx="36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b="1" i="1">
                    <a:sym typeface="Symbol" panose="05050102010706020507" pitchFamily="18" charset="2"/>
                  </a:rPr>
                  <a:t></a:t>
                </a:r>
                <a:r>
                  <a:rPr lang="en-US" altLang="zh-CN" sz="3200" b="1" baseline="-25000">
                    <a:sym typeface="Symbol" panose="05050102010706020507" pitchFamily="18" charset="2"/>
                  </a:rPr>
                  <a:t>1</a:t>
                </a:r>
                <a:endParaRPr lang="en-US" altLang="zh-CN" sz="3200" b="1" baseline="-25000">
                  <a:sym typeface="Symbol" panose="05050102010706020507" pitchFamily="18" charset="2"/>
                </a:endParaRPr>
              </a:p>
            </p:txBody>
          </p:sp>
          <p:sp>
            <p:nvSpPr>
              <p:cNvPr id="91197" name="Line 25"/>
              <p:cNvSpPr>
                <a:spLocks noChangeAspect="1" noChangeShapeType="1"/>
              </p:cNvSpPr>
              <p:nvPr/>
            </p:nvSpPr>
            <p:spPr bwMode="auto">
              <a:xfrm rot="-389914">
                <a:off x="3768" y="3397"/>
                <a:ext cx="914" cy="458"/>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1198" name="Line 26"/>
              <p:cNvSpPr>
                <a:spLocks noChangeAspect="1" noChangeShapeType="1"/>
              </p:cNvSpPr>
              <p:nvPr/>
            </p:nvSpPr>
            <p:spPr bwMode="auto">
              <a:xfrm rot="5144512">
                <a:off x="4136" y="3319"/>
                <a:ext cx="383" cy="217"/>
              </a:xfrm>
              <a:prstGeom prst="line">
                <a:avLst/>
              </a:prstGeom>
              <a:noFill/>
              <a:ln w="57150">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91199" name="Arc 27"/>
              <p:cNvSpPr/>
              <p:nvPr/>
            </p:nvSpPr>
            <p:spPr bwMode="auto">
              <a:xfrm flipV="1">
                <a:off x="4532" y="3575"/>
                <a:ext cx="107" cy="179"/>
              </a:xfrm>
              <a:custGeom>
                <a:avLst/>
                <a:gdLst>
                  <a:gd name="T0" fmla="*/ 0 w 20416"/>
                  <a:gd name="T1" fmla="*/ 0 h 21600"/>
                  <a:gd name="T2" fmla="*/ 0 w 20416"/>
                  <a:gd name="T3" fmla="*/ 0 h 21600"/>
                  <a:gd name="T4" fmla="*/ 0 w 20416"/>
                  <a:gd name="T5" fmla="*/ 0 h 21600"/>
                  <a:gd name="T6" fmla="*/ 0 60000 65536"/>
                  <a:gd name="T7" fmla="*/ 0 60000 65536"/>
                  <a:gd name="T8" fmla="*/ 0 60000 65536"/>
                  <a:gd name="T9" fmla="*/ 0 w 20416"/>
                  <a:gd name="T10" fmla="*/ 0 h 21600"/>
                  <a:gd name="T11" fmla="*/ 20416 w 20416"/>
                  <a:gd name="T12" fmla="*/ 21600 h 21600"/>
                </a:gdLst>
                <a:ahLst/>
                <a:cxnLst>
                  <a:cxn ang="T6">
                    <a:pos x="T0" y="T1"/>
                  </a:cxn>
                  <a:cxn ang="T7">
                    <a:pos x="T2" y="T3"/>
                  </a:cxn>
                  <a:cxn ang="T8">
                    <a:pos x="T4" y="T5"/>
                  </a:cxn>
                </a:cxnLst>
                <a:rect l="T9" t="T10" r="T11" b="T12"/>
                <a:pathLst>
                  <a:path w="20416" h="21600" fill="none" extrusionOk="0">
                    <a:moveTo>
                      <a:pt x="-1" y="0"/>
                    </a:moveTo>
                    <a:cubicBezTo>
                      <a:pt x="9210" y="0"/>
                      <a:pt x="17408" y="5840"/>
                      <a:pt x="20416" y="14546"/>
                    </a:cubicBezTo>
                  </a:path>
                  <a:path w="20416" h="21600" stroke="0" extrusionOk="0">
                    <a:moveTo>
                      <a:pt x="-1" y="0"/>
                    </a:moveTo>
                    <a:cubicBezTo>
                      <a:pt x="9210" y="0"/>
                      <a:pt x="17408" y="5840"/>
                      <a:pt x="20416" y="14546"/>
                    </a:cubicBezTo>
                    <a:lnTo>
                      <a:pt x="0" y="21600"/>
                    </a:lnTo>
                    <a:lnTo>
                      <a:pt x="-1" y="0"/>
                    </a:lnTo>
                    <a:close/>
                  </a:path>
                </a:pathLst>
              </a:custGeom>
              <a:noFill/>
              <a:ln w="12700">
                <a:solidFill>
                  <a:schemeClr val="tx1"/>
                </a:solidFill>
                <a:round/>
                <a:head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1200" name="Text Box 28"/>
              <p:cNvSpPr txBox="1">
                <a:spLocks noChangeArrowheads="1"/>
              </p:cNvSpPr>
              <p:nvPr/>
            </p:nvSpPr>
            <p:spPr bwMode="auto">
              <a:xfrm>
                <a:off x="4389" y="3507"/>
                <a:ext cx="3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i="1">
                    <a:sym typeface="Symbol" panose="05050102010706020507" pitchFamily="18" charset="2"/>
                  </a:rPr>
                  <a:t></a:t>
                </a:r>
                <a:endParaRPr lang="zh-CN" altLang="en-US" sz="2400" b="1" i="1">
                  <a:sym typeface="Symbol" panose="05050102010706020507" pitchFamily="18" charset="2"/>
                </a:endParaRPr>
              </a:p>
            </p:txBody>
          </p:sp>
          <p:sp>
            <p:nvSpPr>
              <p:cNvPr id="91201" name="Line 29"/>
              <p:cNvSpPr>
                <a:spLocks noChangeShapeType="1"/>
              </p:cNvSpPr>
              <p:nvPr/>
            </p:nvSpPr>
            <p:spPr bwMode="auto">
              <a:xfrm>
                <a:off x="3640" y="3627"/>
                <a:ext cx="1181" cy="0"/>
              </a:xfrm>
              <a:prstGeom prst="line">
                <a:avLst/>
              </a:prstGeom>
              <a:noFill/>
              <a:ln w="19050">
                <a:solidFill>
                  <a:schemeClr val="tx1"/>
                </a:solidFill>
                <a:prstDash val="lgDashDot"/>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grpSp>
      </p:grpSp>
      <p:grpSp>
        <p:nvGrpSpPr>
          <p:cNvPr id="5" name="Group 30"/>
          <p:cNvGrpSpPr/>
          <p:nvPr/>
        </p:nvGrpSpPr>
        <p:grpSpPr bwMode="auto">
          <a:xfrm>
            <a:off x="4410075" y="681038"/>
            <a:ext cx="3851275" cy="2606675"/>
            <a:chOff x="2778" y="709"/>
            <a:chExt cx="2426" cy="1642"/>
          </a:xfrm>
        </p:grpSpPr>
        <p:sp>
          <p:nvSpPr>
            <p:cNvPr id="91168" name="Line 31"/>
            <p:cNvSpPr>
              <a:spLocks noChangeShapeType="1"/>
            </p:cNvSpPr>
            <p:nvPr/>
          </p:nvSpPr>
          <p:spPr bwMode="auto">
            <a:xfrm>
              <a:off x="3089" y="1425"/>
              <a:ext cx="1985" cy="0"/>
            </a:xfrm>
            <a:prstGeom prst="line">
              <a:avLst/>
            </a:prstGeom>
            <a:noFill/>
            <a:ln w="19050">
              <a:solidFill>
                <a:schemeClr val="tx1"/>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91169" name="Freeform 32"/>
            <p:cNvSpPr/>
            <p:nvPr/>
          </p:nvSpPr>
          <p:spPr bwMode="auto">
            <a:xfrm>
              <a:off x="3086" y="755"/>
              <a:ext cx="6" cy="1596"/>
            </a:xfrm>
            <a:custGeom>
              <a:avLst/>
              <a:gdLst>
                <a:gd name="T0" fmla="*/ 6 w 6"/>
                <a:gd name="T1" fmla="*/ 1596 h 1596"/>
                <a:gd name="T2" fmla="*/ 0 w 6"/>
                <a:gd name="T3" fmla="*/ 0 h 1596"/>
                <a:gd name="T4" fmla="*/ 0 60000 65536"/>
                <a:gd name="T5" fmla="*/ 0 60000 65536"/>
                <a:gd name="T6" fmla="*/ 0 w 6"/>
                <a:gd name="T7" fmla="*/ 0 h 1596"/>
                <a:gd name="T8" fmla="*/ 6 w 6"/>
                <a:gd name="T9" fmla="*/ 1596 h 1596"/>
              </a:gdLst>
              <a:ahLst/>
              <a:cxnLst>
                <a:cxn ang="T4">
                  <a:pos x="T0" y="T1"/>
                </a:cxn>
                <a:cxn ang="T5">
                  <a:pos x="T2" y="T3"/>
                </a:cxn>
              </a:cxnLst>
              <a:rect l="T6" t="T7" r="T8" b="T9"/>
              <a:pathLst>
                <a:path w="6" h="1596">
                  <a:moveTo>
                    <a:pt x="6" y="1596"/>
                  </a:moveTo>
                  <a:lnTo>
                    <a:pt x="0" y="0"/>
                  </a:lnTo>
                </a:path>
              </a:pathLst>
            </a:custGeom>
            <a:noFill/>
            <a:ln w="19050">
              <a:solidFill>
                <a:schemeClr val="tx1"/>
              </a:solidFill>
              <a:miter lim="800000"/>
              <a:tailEnd type="stealth" w="med"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91170" name="Oval 33"/>
            <p:cNvSpPr>
              <a:spLocks noChangeArrowheads="1"/>
            </p:cNvSpPr>
            <p:nvPr/>
          </p:nvSpPr>
          <p:spPr bwMode="auto">
            <a:xfrm>
              <a:off x="3571" y="886"/>
              <a:ext cx="1077" cy="1048"/>
            </a:xfrm>
            <a:prstGeom prst="ellipse">
              <a:avLst/>
            </a:prstGeom>
            <a:noFill/>
            <a:ln w="28575">
              <a:solidFill>
                <a:srgbClr val="000099"/>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91171" name="Text Box 34"/>
            <p:cNvSpPr txBox="1">
              <a:spLocks noChangeArrowheads="1"/>
            </p:cNvSpPr>
            <p:nvPr/>
          </p:nvSpPr>
          <p:spPr bwMode="auto">
            <a:xfrm>
              <a:off x="4961" y="1226"/>
              <a:ext cx="24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10800" rIns="0" bIns="108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i="1">
                  <a:sym typeface="Symbol" panose="05050102010706020507" pitchFamily="18" charset="2"/>
                </a:rPr>
                <a:t></a:t>
              </a:r>
              <a:endParaRPr lang="zh-CN" altLang="en-US" sz="2000" b="1" i="1">
                <a:sym typeface="Symbol" panose="05050102010706020507" pitchFamily="18" charset="2"/>
              </a:endParaRPr>
            </a:p>
          </p:txBody>
        </p:sp>
        <p:sp>
          <p:nvSpPr>
            <p:cNvPr id="91172" name="Text Box 35"/>
            <p:cNvSpPr txBox="1">
              <a:spLocks noChangeArrowheads="1"/>
            </p:cNvSpPr>
            <p:nvPr/>
          </p:nvSpPr>
          <p:spPr bwMode="auto">
            <a:xfrm>
              <a:off x="3133" y="709"/>
              <a:ext cx="24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10800" rIns="0" bIns="108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i="1">
                  <a:sym typeface="Symbol" panose="05050102010706020507" pitchFamily="18" charset="2"/>
                </a:rPr>
                <a:t></a:t>
              </a:r>
              <a:endParaRPr lang="zh-CN" altLang="en-US" sz="2000" b="1" i="1">
                <a:sym typeface="Symbol" panose="05050102010706020507" pitchFamily="18" charset="2"/>
              </a:endParaRPr>
            </a:p>
          </p:txBody>
        </p:sp>
        <p:sp>
          <p:nvSpPr>
            <p:cNvPr id="91173" name="Text Box 36"/>
            <p:cNvSpPr txBox="1">
              <a:spLocks noChangeArrowheads="1"/>
            </p:cNvSpPr>
            <p:nvPr/>
          </p:nvSpPr>
          <p:spPr bwMode="auto">
            <a:xfrm>
              <a:off x="2876" y="1324"/>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b="1" i="1">
                  <a:sym typeface="Symbol" panose="05050102010706020507" pitchFamily="18" charset="2"/>
                </a:rPr>
                <a:t>O</a:t>
              </a:r>
              <a:endParaRPr lang="en-US" altLang="zh-CN" sz="2000" b="1" i="1">
                <a:sym typeface="Symbol" panose="05050102010706020507" pitchFamily="18" charset="2"/>
              </a:endParaRPr>
            </a:p>
          </p:txBody>
        </p:sp>
        <p:sp>
          <p:nvSpPr>
            <p:cNvPr id="91174" name="Line 37"/>
            <p:cNvSpPr>
              <a:spLocks noChangeShapeType="1"/>
            </p:cNvSpPr>
            <p:nvPr/>
          </p:nvSpPr>
          <p:spPr bwMode="auto">
            <a:xfrm flipH="1">
              <a:off x="3855" y="971"/>
              <a:ext cx="510" cy="879"/>
            </a:xfrm>
            <a:prstGeom prst="line">
              <a:avLst/>
            </a:prstGeom>
            <a:noFill/>
            <a:ln w="19050">
              <a:solidFill>
                <a:srgbClr val="000099"/>
              </a:solidFill>
              <a:round/>
            </a:ln>
            <a:extLst>
              <a:ext uri="{909E8E84-426E-40DD-AFC4-6F175D3DCCD1}">
                <a14:hiddenFill xmlns:a14="http://schemas.microsoft.com/office/drawing/2010/main">
                  <a:noFill/>
                </a14:hiddenFill>
              </a:ext>
            </a:extLst>
          </p:spPr>
          <p:txBody>
            <a:bodyPr/>
            <a:lstStyle/>
            <a:p>
              <a:endParaRPr lang="zh-CN" altLang="en-US"/>
            </a:p>
          </p:txBody>
        </p:sp>
        <p:sp>
          <p:nvSpPr>
            <p:cNvPr id="91175" name="Oval 38"/>
            <p:cNvSpPr>
              <a:spLocks noChangeArrowheads="1"/>
            </p:cNvSpPr>
            <p:nvPr/>
          </p:nvSpPr>
          <p:spPr bwMode="auto">
            <a:xfrm>
              <a:off x="4324" y="910"/>
              <a:ext cx="108" cy="109"/>
            </a:xfrm>
            <a:prstGeom prst="ellipse">
              <a:avLst/>
            </a:prstGeom>
            <a:solidFill>
              <a:srgbClr val="800000"/>
            </a:solidFill>
            <a:ln w="6350">
              <a:solidFill>
                <a:srgbClr val="800000"/>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91176" name="Line 39"/>
            <p:cNvSpPr>
              <a:spLocks noChangeShapeType="1"/>
            </p:cNvSpPr>
            <p:nvPr/>
          </p:nvSpPr>
          <p:spPr bwMode="auto">
            <a:xfrm>
              <a:off x="4394" y="971"/>
              <a:ext cx="0" cy="454"/>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91177" name="Text Box 40"/>
            <p:cNvSpPr txBox="1">
              <a:spLocks noChangeArrowheads="1"/>
            </p:cNvSpPr>
            <p:nvPr/>
          </p:nvSpPr>
          <p:spPr bwMode="auto">
            <a:xfrm>
              <a:off x="4281" y="1372"/>
              <a:ext cx="368"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10800" rIns="0" bIns="108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i="1">
                  <a:sym typeface="Symbol" panose="05050102010706020507" pitchFamily="18" charset="2"/>
                </a:rPr>
                <a:t></a:t>
              </a:r>
              <a:r>
                <a:rPr lang="en-US" altLang="zh-CN" sz="2000" b="1" baseline="-25000">
                  <a:sym typeface="Symbol" panose="05050102010706020507" pitchFamily="18" charset="2"/>
                </a:rPr>
                <a:t>z</a:t>
              </a:r>
              <a:endParaRPr lang="en-US" altLang="zh-CN" sz="2000" b="1" baseline="-25000">
                <a:sym typeface="Symbol" panose="05050102010706020507" pitchFamily="18" charset="2"/>
              </a:endParaRPr>
            </a:p>
          </p:txBody>
        </p:sp>
        <p:sp>
          <p:nvSpPr>
            <p:cNvPr id="91178" name="Line 41"/>
            <p:cNvSpPr>
              <a:spLocks noChangeShapeType="1"/>
            </p:cNvSpPr>
            <p:nvPr/>
          </p:nvSpPr>
          <p:spPr bwMode="auto">
            <a:xfrm flipH="1">
              <a:off x="3089" y="971"/>
              <a:ext cx="1276"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91179" name="Text Box 42"/>
            <p:cNvSpPr txBox="1">
              <a:spLocks noChangeArrowheads="1"/>
            </p:cNvSpPr>
            <p:nvPr/>
          </p:nvSpPr>
          <p:spPr bwMode="auto">
            <a:xfrm>
              <a:off x="2778" y="844"/>
              <a:ext cx="368"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10800" rIns="0" bIns="108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b="1" i="1">
                  <a:sym typeface="Symbol" panose="05050102010706020507" pitchFamily="18" charset="2"/>
                </a:rPr>
                <a:t>+</a:t>
              </a:r>
              <a:r>
                <a:rPr lang="en-US" altLang="zh-CN" sz="2000" b="1" baseline="-25000">
                  <a:sym typeface="Symbol" panose="05050102010706020507" pitchFamily="18" charset="2"/>
                </a:rPr>
                <a:t>zx</a:t>
              </a:r>
              <a:endParaRPr lang="en-US" altLang="zh-CN" sz="2000" b="1" baseline="-25000">
                <a:sym typeface="Symbol" panose="05050102010706020507" pitchFamily="18" charset="2"/>
              </a:endParaRPr>
            </a:p>
          </p:txBody>
        </p:sp>
        <p:sp>
          <p:nvSpPr>
            <p:cNvPr id="91180" name="Text Box 43"/>
            <p:cNvSpPr txBox="1">
              <a:spLocks noChangeArrowheads="1"/>
            </p:cNvSpPr>
            <p:nvPr/>
          </p:nvSpPr>
          <p:spPr bwMode="auto">
            <a:xfrm>
              <a:off x="2807" y="1695"/>
              <a:ext cx="368"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10800" rIns="0" bIns="108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b="1" i="1">
                  <a:sym typeface="Symbol" panose="05050102010706020507" pitchFamily="18" charset="2"/>
                </a:rPr>
                <a:t>-</a:t>
              </a:r>
              <a:r>
                <a:rPr lang="en-US" altLang="zh-CN" sz="2000" b="1" baseline="-25000">
                  <a:sym typeface="Symbol" panose="05050102010706020507" pitchFamily="18" charset="2"/>
                </a:rPr>
                <a:t>xz</a:t>
              </a:r>
              <a:endParaRPr lang="en-US" altLang="zh-CN" sz="2000" b="1" baseline="-25000">
                <a:sym typeface="Symbol" panose="05050102010706020507" pitchFamily="18" charset="2"/>
              </a:endParaRPr>
            </a:p>
          </p:txBody>
        </p:sp>
        <p:sp>
          <p:nvSpPr>
            <p:cNvPr id="91181" name="Line 44"/>
            <p:cNvSpPr>
              <a:spLocks noChangeShapeType="1"/>
            </p:cNvSpPr>
            <p:nvPr/>
          </p:nvSpPr>
          <p:spPr bwMode="auto">
            <a:xfrm>
              <a:off x="3827" y="1425"/>
              <a:ext cx="0" cy="454"/>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lIns="0" tIns="10800" rIns="0" bIns="10800">
              <a:spAutoFit/>
            </a:bodyPr>
            <a:lstStyle/>
            <a:p>
              <a:endParaRPr lang="zh-CN" altLang="en-US"/>
            </a:p>
          </p:txBody>
        </p:sp>
        <p:sp>
          <p:nvSpPr>
            <p:cNvPr id="91182" name="Text Box 45"/>
            <p:cNvSpPr txBox="1">
              <a:spLocks noChangeArrowheads="1"/>
            </p:cNvSpPr>
            <p:nvPr/>
          </p:nvSpPr>
          <p:spPr bwMode="auto">
            <a:xfrm>
              <a:off x="3629" y="1368"/>
              <a:ext cx="368"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10800" rIns="0" bIns="108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i="1">
                  <a:sym typeface="Symbol" panose="05050102010706020507" pitchFamily="18" charset="2"/>
                </a:rPr>
                <a:t></a:t>
              </a:r>
              <a:r>
                <a:rPr lang="en-US" altLang="zh-CN" sz="2000" b="1" baseline="-25000">
                  <a:sym typeface="Symbol" panose="05050102010706020507" pitchFamily="18" charset="2"/>
                </a:rPr>
                <a:t>x</a:t>
              </a:r>
              <a:endParaRPr lang="en-US" altLang="zh-CN" sz="2000" b="1" baseline="-25000">
                <a:sym typeface="Symbol" panose="05050102010706020507" pitchFamily="18" charset="2"/>
              </a:endParaRPr>
            </a:p>
          </p:txBody>
        </p:sp>
        <p:sp>
          <p:nvSpPr>
            <p:cNvPr id="91183" name="Line 46"/>
            <p:cNvSpPr>
              <a:spLocks noChangeShapeType="1"/>
            </p:cNvSpPr>
            <p:nvPr/>
          </p:nvSpPr>
          <p:spPr bwMode="auto">
            <a:xfrm flipH="1">
              <a:off x="3118" y="1850"/>
              <a:ext cx="709"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91184" name="Arc 47"/>
            <p:cNvSpPr/>
            <p:nvPr/>
          </p:nvSpPr>
          <p:spPr bwMode="auto">
            <a:xfrm>
              <a:off x="4195" y="1256"/>
              <a:ext cx="142" cy="17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type="none" w="med" len="lg"/>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1185" name="Text Box 48"/>
            <p:cNvSpPr txBox="1">
              <a:spLocks noChangeArrowheads="1"/>
            </p:cNvSpPr>
            <p:nvPr/>
          </p:nvSpPr>
          <p:spPr bwMode="auto">
            <a:xfrm>
              <a:off x="4252" y="1138"/>
              <a:ext cx="3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b="1">
                  <a:sym typeface="Symbol" panose="05050102010706020507" pitchFamily="18" charset="2"/>
                </a:rPr>
                <a:t>2</a:t>
              </a:r>
              <a:r>
                <a:rPr lang="en-US" altLang="zh-CN" sz="2000" b="1" i="1">
                  <a:sym typeface="Symbol" panose="05050102010706020507" pitchFamily="18" charset="2"/>
                </a:rPr>
                <a:t></a:t>
              </a:r>
              <a:endParaRPr lang="en-US" altLang="zh-CN" sz="2000" b="1" i="1">
                <a:sym typeface="Symbol" panose="05050102010706020507" pitchFamily="18" charset="2"/>
              </a:endParaRPr>
            </a:p>
          </p:txBody>
        </p:sp>
        <p:sp>
          <p:nvSpPr>
            <p:cNvPr id="91186" name="Text Box 49"/>
            <p:cNvSpPr txBox="1">
              <a:spLocks noChangeArrowheads="1"/>
            </p:cNvSpPr>
            <p:nvPr/>
          </p:nvSpPr>
          <p:spPr bwMode="auto">
            <a:xfrm>
              <a:off x="4649" y="1368"/>
              <a:ext cx="368"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10800" rIns="0" bIns="108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i="1">
                  <a:sym typeface="Symbol" panose="05050102010706020507" pitchFamily="18" charset="2"/>
                </a:rPr>
                <a:t></a:t>
              </a:r>
              <a:r>
                <a:rPr lang="en-US" altLang="zh-CN" sz="2000" b="1" baseline="-25000">
                  <a:sym typeface="Symbol" panose="05050102010706020507" pitchFamily="18" charset="2"/>
                </a:rPr>
                <a:t>1</a:t>
              </a:r>
              <a:endParaRPr lang="en-US" altLang="zh-CN" sz="2000" b="1" baseline="-25000">
                <a:sym typeface="Symbol" panose="05050102010706020507" pitchFamily="18" charset="2"/>
              </a:endParaRPr>
            </a:p>
          </p:txBody>
        </p:sp>
        <p:sp>
          <p:nvSpPr>
            <p:cNvPr id="91187" name="Text Box 50"/>
            <p:cNvSpPr txBox="1">
              <a:spLocks noChangeArrowheads="1"/>
            </p:cNvSpPr>
            <p:nvPr/>
          </p:nvSpPr>
          <p:spPr bwMode="auto">
            <a:xfrm>
              <a:off x="3373" y="1368"/>
              <a:ext cx="368"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10800" rIns="0" bIns="108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i="1">
                  <a:sym typeface="Symbol" panose="05050102010706020507" pitchFamily="18" charset="2"/>
                </a:rPr>
                <a:t></a:t>
              </a:r>
              <a:r>
                <a:rPr lang="en-US" altLang="zh-CN" sz="2000" b="1" baseline="-25000">
                  <a:sym typeface="Symbol" panose="05050102010706020507" pitchFamily="18" charset="2"/>
                </a:rPr>
                <a:t>3</a:t>
              </a:r>
              <a:endParaRPr lang="en-US" altLang="zh-CN" sz="2000" b="1" baseline="-25000">
                <a:sym typeface="Symbol" panose="05050102010706020507" pitchFamily="18" charset="2"/>
              </a:endParaRPr>
            </a:p>
          </p:txBody>
        </p:sp>
        <p:sp>
          <p:nvSpPr>
            <p:cNvPr id="91188" name="Line 51"/>
            <p:cNvSpPr>
              <a:spLocks noChangeShapeType="1"/>
            </p:cNvSpPr>
            <p:nvPr/>
          </p:nvSpPr>
          <p:spPr bwMode="auto">
            <a:xfrm>
              <a:off x="3694" y="1068"/>
              <a:ext cx="397" cy="340"/>
            </a:xfrm>
            <a:prstGeom prst="line">
              <a:avLst/>
            </a:prstGeom>
            <a:noFill/>
            <a:ln w="6350">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91189" name="Text Box 52"/>
            <p:cNvSpPr txBox="1">
              <a:spLocks noChangeArrowheads="1"/>
            </p:cNvSpPr>
            <p:nvPr/>
          </p:nvSpPr>
          <p:spPr bwMode="auto">
            <a:xfrm>
              <a:off x="3864" y="1040"/>
              <a:ext cx="3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b="1" i="1">
                  <a:sym typeface="Symbol" panose="05050102010706020507" pitchFamily="18" charset="2"/>
                </a:rPr>
                <a:t>r</a:t>
              </a:r>
              <a:endParaRPr lang="en-US" altLang="zh-CN" sz="2000" b="1" i="1">
                <a:sym typeface="Symbol" panose="05050102010706020507" pitchFamily="18" charset="2"/>
              </a:endParaRPr>
            </a:p>
          </p:txBody>
        </p:sp>
        <p:sp>
          <p:nvSpPr>
            <p:cNvPr id="91190" name="Freeform 53"/>
            <p:cNvSpPr/>
            <p:nvPr/>
          </p:nvSpPr>
          <p:spPr bwMode="auto">
            <a:xfrm>
              <a:off x="4109" y="1425"/>
              <a:ext cx="1" cy="896"/>
            </a:xfrm>
            <a:custGeom>
              <a:avLst/>
              <a:gdLst>
                <a:gd name="T0" fmla="*/ 1 w 1"/>
                <a:gd name="T1" fmla="*/ 0 h 896"/>
                <a:gd name="T2" fmla="*/ 0 w 1"/>
                <a:gd name="T3" fmla="*/ 896 h 896"/>
                <a:gd name="T4" fmla="*/ 0 60000 65536"/>
                <a:gd name="T5" fmla="*/ 0 60000 65536"/>
                <a:gd name="T6" fmla="*/ 0 w 1"/>
                <a:gd name="T7" fmla="*/ 0 h 896"/>
                <a:gd name="T8" fmla="*/ 1 w 1"/>
                <a:gd name="T9" fmla="*/ 896 h 896"/>
              </a:gdLst>
              <a:ahLst/>
              <a:cxnLst>
                <a:cxn ang="T4">
                  <a:pos x="T0" y="T1"/>
                </a:cxn>
                <a:cxn ang="T5">
                  <a:pos x="T2" y="T3"/>
                </a:cxn>
              </a:cxnLst>
              <a:rect l="T6" t="T7" r="T8" b="T9"/>
              <a:pathLst>
                <a:path w="1" h="896">
                  <a:moveTo>
                    <a:pt x="1" y="0"/>
                  </a:moveTo>
                  <a:lnTo>
                    <a:pt x="0" y="896"/>
                  </a:lnTo>
                </a:path>
              </a:pathLst>
            </a:custGeom>
            <a:noFill/>
            <a:ln w="63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1191" name="Line 54"/>
            <p:cNvSpPr>
              <a:spLocks noChangeShapeType="1"/>
            </p:cNvSpPr>
            <p:nvPr/>
          </p:nvSpPr>
          <p:spPr bwMode="auto">
            <a:xfrm>
              <a:off x="3089" y="2190"/>
              <a:ext cx="1021" cy="0"/>
            </a:xfrm>
            <a:prstGeom prst="line">
              <a:avLst/>
            </a:prstGeom>
            <a:noFill/>
            <a:ln w="6350">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91192" name="Text Box 55"/>
            <p:cNvSpPr txBox="1">
              <a:spLocks noChangeArrowheads="1"/>
            </p:cNvSpPr>
            <p:nvPr/>
          </p:nvSpPr>
          <p:spPr bwMode="auto">
            <a:xfrm>
              <a:off x="3528" y="1968"/>
              <a:ext cx="3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b="1" i="1">
                  <a:sym typeface="Symbol" panose="05050102010706020507" pitchFamily="18" charset="2"/>
                </a:rPr>
                <a:t>p</a:t>
              </a:r>
              <a:endParaRPr lang="en-US" altLang="zh-CN" sz="2000" b="1" i="1">
                <a:sym typeface="Symbol" panose="05050102010706020507" pitchFamily="18" charset="2"/>
              </a:endParaRPr>
            </a:p>
          </p:txBody>
        </p:sp>
        <p:sp>
          <p:nvSpPr>
            <p:cNvPr id="91193" name="Oval 56"/>
            <p:cNvSpPr>
              <a:spLocks noChangeArrowheads="1"/>
            </p:cNvSpPr>
            <p:nvPr/>
          </p:nvSpPr>
          <p:spPr bwMode="auto">
            <a:xfrm>
              <a:off x="3777" y="1796"/>
              <a:ext cx="108" cy="109"/>
            </a:xfrm>
            <a:prstGeom prst="ellipse">
              <a:avLst/>
            </a:prstGeom>
            <a:solidFill>
              <a:srgbClr val="800000"/>
            </a:solidFill>
            <a:ln w="6350">
              <a:solidFill>
                <a:srgbClr val="800000"/>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sp>
        <p:nvSpPr>
          <p:cNvPr id="186425" name="Text Box 57"/>
          <p:cNvSpPr txBox="1">
            <a:spLocks noChangeArrowheads="1"/>
          </p:cNvSpPr>
          <p:nvPr/>
        </p:nvSpPr>
        <p:spPr bwMode="auto">
          <a:xfrm>
            <a:off x="7842250" y="4648200"/>
            <a:ext cx="3857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10800" rIns="0" bIns="108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i="1">
                <a:sym typeface="Symbol" panose="05050102010706020507" pitchFamily="18" charset="2"/>
              </a:rPr>
              <a:t></a:t>
            </a:r>
            <a:endParaRPr lang="zh-CN" altLang="en-US" sz="2000" b="1" i="1">
              <a:sym typeface="Symbol" panose="05050102010706020507" pitchFamily="18" charset="2"/>
            </a:endParaRPr>
          </a:p>
        </p:txBody>
      </p:sp>
      <p:sp>
        <p:nvSpPr>
          <p:cNvPr id="186426" name="Text Box 58"/>
          <p:cNvSpPr txBox="1">
            <a:spLocks noChangeArrowheads="1"/>
          </p:cNvSpPr>
          <p:nvPr/>
        </p:nvSpPr>
        <p:spPr bwMode="auto">
          <a:xfrm>
            <a:off x="4973638" y="3513138"/>
            <a:ext cx="38576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10800" rIns="0" bIns="108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i="1">
                <a:sym typeface="Symbol" panose="05050102010706020507" pitchFamily="18" charset="2"/>
              </a:rPr>
              <a:t></a:t>
            </a:r>
            <a:endParaRPr lang="zh-CN" altLang="en-US" sz="2000" b="1" i="1">
              <a:sym typeface="Symbol" panose="05050102010706020507" pitchFamily="18" charset="2"/>
            </a:endParaRPr>
          </a:p>
        </p:txBody>
      </p:sp>
      <p:sp>
        <p:nvSpPr>
          <p:cNvPr id="186427" name="Oval 59"/>
          <p:cNvSpPr>
            <a:spLocks noChangeArrowheads="1"/>
          </p:cNvSpPr>
          <p:nvPr/>
        </p:nvSpPr>
        <p:spPr bwMode="auto">
          <a:xfrm>
            <a:off x="6437313" y="3698875"/>
            <a:ext cx="171450" cy="173038"/>
          </a:xfrm>
          <a:prstGeom prst="ellipse">
            <a:avLst/>
          </a:prstGeom>
          <a:solidFill>
            <a:srgbClr val="008000"/>
          </a:solidFill>
          <a:ln w="6350">
            <a:solidFill>
              <a:srgbClr val="008000"/>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86428" name="Text Box 60"/>
          <p:cNvSpPr txBox="1">
            <a:spLocks noChangeArrowheads="1"/>
          </p:cNvSpPr>
          <p:nvPr/>
        </p:nvSpPr>
        <p:spPr bwMode="auto">
          <a:xfrm>
            <a:off x="7426325" y="4608513"/>
            <a:ext cx="5842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10800" rIns="0" bIns="108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i="1">
                <a:sym typeface="Symbol" panose="05050102010706020507" pitchFamily="18" charset="2"/>
              </a:rPr>
              <a:t></a:t>
            </a:r>
            <a:r>
              <a:rPr lang="en-US" altLang="zh-CN" sz="2000" b="1" baseline="-25000">
                <a:sym typeface="Symbol" panose="05050102010706020507" pitchFamily="18" charset="2"/>
              </a:rPr>
              <a:t>1</a:t>
            </a:r>
            <a:endParaRPr lang="en-US" altLang="zh-CN" sz="2000" b="1" baseline="-25000">
              <a:sym typeface="Symbol" panose="05050102010706020507" pitchFamily="18" charset="2"/>
            </a:endParaRPr>
          </a:p>
        </p:txBody>
      </p:sp>
      <p:sp>
        <p:nvSpPr>
          <p:cNvPr id="186429" name="Text Box 61"/>
          <p:cNvSpPr txBox="1">
            <a:spLocks noChangeArrowheads="1"/>
          </p:cNvSpPr>
          <p:nvPr/>
        </p:nvSpPr>
        <p:spPr bwMode="auto">
          <a:xfrm>
            <a:off x="5354638" y="4559300"/>
            <a:ext cx="5842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10800" rIns="0" bIns="108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i="1">
                <a:sym typeface="Symbol" panose="05050102010706020507" pitchFamily="18" charset="2"/>
              </a:rPr>
              <a:t></a:t>
            </a:r>
            <a:r>
              <a:rPr lang="en-US" altLang="zh-CN" sz="2000" b="1" baseline="-25000">
                <a:sym typeface="Symbol" panose="05050102010706020507" pitchFamily="18" charset="2"/>
              </a:rPr>
              <a:t>3</a:t>
            </a:r>
            <a:endParaRPr lang="en-US" altLang="zh-CN" sz="2000" b="1" baseline="-25000">
              <a:sym typeface="Symbol" panose="05050102010706020507" pitchFamily="18" charset="2"/>
            </a:endParaRPr>
          </a:p>
        </p:txBody>
      </p:sp>
      <p:sp>
        <p:nvSpPr>
          <p:cNvPr id="186430" name="Text Box 62"/>
          <p:cNvSpPr txBox="1">
            <a:spLocks noChangeArrowheads="1"/>
          </p:cNvSpPr>
          <p:nvPr/>
        </p:nvSpPr>
        <p:spPr bwMode="auto">
          <a:xfrm>
            <a:off x="6134100" y="4038600"/>
            <a:ext cx="539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b="1" i="1">
                <a:sym typeface="Symbol" panose="05050102010706020507" pitchFamily="18" charset="2"/>
              </a:rPr>
              <a:t>q</a:t>
            </a:r>
            <a:endParaRPr lang="en-US" altLang="zh-CN" sz="2000" b="1" i="1">
              <a:sym typeface="Symbol" panose="05050102010706020507" pitchFamily="18" charset="2"/>
            </a:endParaRPr>
          </a:p>
        </p:txBody>
      </p:sp>
      <p:sp>
        <p:nvSpPr>
          <p:cNvPr id="186431" name="Freeform 63"/>
          <p:cNvSpPr/>
          <p:nvPr/>
        </p:nvSpPr>
        <p:spPr bwMode="auto">
          <a:xfrm>
            <a:off x="6523038" y="4662488"/>
            <a:ext cx="1587" cy="1422400"/>
          </a:xfrm>
          <a:custGeom>
            <a:avLst/>
            <a:gdLst>
              <a:gd name="T0" fmla="*/ 2147483646 w 1"/>
              <a:gd name="T1" fmla="*/ 0 h 896"/>
              <a:gd name="T2" fmla="*/ 0 w 1"/>
              <a:gd name="T3" fmla="*/ 2147483646 h 896"/>
              <a:gd name="T4" fmla="*/ 0 60000 65536"/>
              <a:gd name="T5" fmla="*/ 0 60000 65536"/>
              <a:gd name="T6" fmla="*/ 0 w 1"/>
              <a:gd name="T7" fmla="*/ 0 h 896"/>
              <a:gd name="T8" fmla="*/ 1 w 1"/>
              <a:gd name="T9" fmla="*/ 896 h 896"/>
            </a:gdLst>
            <a:ahLst/>
            <a:cxnLst>
              <a:cxn ang="T4">
                <a:pos x="T0" y="T1"/>
              </a:cxn>
              <a:cxn ang="T5">
                <a:pos x="T2" y="T3"/>
              </a:cxn>
            </a:cxnLst>
            <a:rect l="T6" t="T7" r="T8" b="T9"/>
            <a:pathLst>
              <a:path w="1" h="896">
                <a:moveTo>
                  <a:pt x="1" y="0"/>
                </a:moveTo>
                <a:lnTo>
                  <a:pt x="0" y="896"/>
                </a:lnTo>
              </a:path>
            </a:pathLst>
          </a:custGeom>
          <a:noFill/>
          <a:ln w="63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6432" name="Line 64"/>
          <p:cNvSpPr>
            <a:spLocks noChangeShapeType="1"/>
          </p:cNvSpPr>
          <p:nvPr/>
        </p:nvSpPr>
        <p:spPr bwMode="auto">
          <a:xfrm>
            <a:off x="4903788" y="5864225"/>
            <a:ext cx="1620837" cy="0"/>
          </a:xfrm>
          <a:prstGeom prst="line">
            <a:avLst/>
          </a:prstGeom>
          <a:noFill/>
          <a:ln w="6350">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186433" name="Text Box 65"/>
          <p:cNvSpPr txBox="1">
            <a:spLocks noChangeArrowheads="1"/>
          </p:cNvSpPr>
          <p:nvPr/>
        </p:nvSpPr>
        <p:spPr bwMode="auto">
          <a:xfrm>
            <a:off x="5461000" y="5511800"/>
            <a:ext cx="539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b="1" i="1">
                <a:sym typeface="Symbol" panose="05050102010706020507" pitchFamily="18" charset="2"/>
              </a:rPr>
              <a:t>p</a:t>
            </a:r>
            <a:endParaRPr lang="en-US" altLang="zh-CN" sz="2000" b="1" i="1">
              <a:sym typeface="Symbol" panose="05050102010706020507" pitchFamily="18" charset="2"/>
            </a:endParaRPr>
          </a:p>
        </p:txBody>
      </p:sp>
      <p:sp>
        <p:nvSpPr>
          <p:cNvPr id="186434" name="Oval 66"/>
          <p:cNvSpPr>
            <a:spLocks noChangeArrowheads="1"/>
          </p:cNvSpPr>
          <p:nvPr/>
        </p:nvSpPr>
        <p:spPr bwMode="auto">
          <a:xfrm>
            <a:off x="2617788" y="4003675"/>
            <a:ext cx="1114425" cy="1111250"/>
          </a:xfrm>
          <a:prstGeom prst="ellipse">
            <a:avLst/>
          </a:prstGeom>
          <a:solidFill>
            <a:srgbClr val="FF9933"/>
          </a:solidFill>
          <a:ln w="9525">
            <a:solidFill>
              <a:srgbClr val="FF9933"/>
            </a:solidFill>
            <a:rou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30000"/>
              </a:spcBef>
            </a:pPr>
            <a:r>
              <a:rPr lang="zh-CN" altLang="en-US" sz="2000" b="1">
                <a:solidFill>
                  <a:srgbClr val="008000"/>
                </a:solidFill>
                <a:latin typeface="Times New Roman" panose="02020603050405020304" pitchFamily="18" charset="0"/>
                <a:ea typeface="幼圆" panose="02010509060101010101" pitchFamily="49" charset="-122"/>
              </a:rPr>
              <a:t>莫尔</a:t>
            </a:r>
            <a:endParaRPr lang="zh-CN" altLang="en-US" sz="2000" b="1">
              <a:solidFill>
                <a:srgbClr val="008000"/>
              </a:solidFill>
              <a:latin typeface="Times New Roman" panose="02020603050405020304" pitchFamily="18" charset="0"/>
              <a:ea typeface="幼圆" panose="02010509060101010101" pitchFamily="49" charset="-122"/>
            </a:endParaRPr>
          </a:p>
          <a:p>
            <a:pPr algn="ctr" eaLnBrk="1" hangingPunct="1">
              <a:spcBef>
                <a:spcPct val="30000"/>
              </a:spcBef>
            </a:pPr>
            <a:r>
              <a:rPr lang="zh-CN" altLang="en-US" sz="2000" b="1">
                <a:solidFill>
                  <a:srgbClr val="008000"/>
                </a:solidFill>
                <a:latin typeface="Times New Roman" panose="02020603050405020304" pitchFamily="18" charset="0"/>
                <a:ea typeface="幼圆" panose="02010509060101010101" pitchFamily="49" charset="-122"/>
              </a:rPr>
              <a:t>圆</a:t>
            </a:r>
            <a:endParaRPr lang="zh-CN" altLang="en-US" sz="2000" b="1">
              <a:solidFill>
                <a:srgbClr val="008000"/>
              </a:solidFill>
              <a:latin typeface="Times New Roman" panose="02020603050405020304" pitchFamily="18" charset="0"/>
              <a:ea typeface="幼圆" panose="02010509060101010101" pitchFamily="49" charset="-122"/>
            </a:endParaRPr>
          </a:p>
        </p:txBody>
      </p:sp>
      <p:sp>
        <p:nvSpPr>
          <p:cNvPr id="186435" name="Oval 67"/>
          <p:cNvSpPr>
            <a:spLocks noChangeArrowheads="1"/>
          </p:cNvSpPr>
          <p:nvPr/>
        </p:nvSpPr>
        <p:spPr bwMode="auto">
          <a:xfrm>
            <a:off x="711200" y="3997325"/>
            <a:ext cx="1122363" cy="1111250"/>
          </a:xfrm>
          <a:prstGeom prst="ellipse">
            <a:avLst/>
          </a:prstGeom>
          <a:solidFill>
            <a:srgbClr val="FF9933"/>
          </a:solidFill>
          <a:ln w="9525" algn="ctr">
            <a:solidFill>
              <a:srgbClr val="FF9933"/>
            </a:solidFill>
            <a:rou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30000"/>
              </a:spcBef>
            </a:pPr>
            <a:r>
              <a:rPr lang="zh-CN" altLang="en-US" sz="2000" b="1">
                <a:solidFill>
                  <a:srgbClr val="008000"/>
                </a:solidFill>
                <a:latin typeface="幼圆" panose="02010509060101010101" pitchFamily="49" charset="-122"/>
                <a:ea typeface="幼圆" panose="02010509060101010101" pitchFamily="49" charset="-122"/>
                <a:sym typeface="Symbol" panose="05050102010706020507" pitchFamily="18" charset="2"/>
              </a:rPr>
              <a:t>应力</a:t>
            </a:r>
            <a:endParaRPr lang="zh-CN" altLang="en-US" sz="2000" b="1">
              <a:solidFill>
                <a:srgbClr val="008000"/>
              </a:solidFill>
              <a:latin typeface="幼圆" panose="02010509060101010101" pitchFamily="49" charset="-122"/>
              <a:ea typeface="幼圆" panose="02010509060101010101" pitchFamily="49" charset="-122"/>
              <a:sym typeface="Symbol" panose="05050102010706020507" pitchFamily="18" charset="2"/>
            </a:endParaRPr>
          </a:p>
          <a:p>
            <a:pPr algn="ctr" eaLnBrk="1" hangingPunct="1">
              <a:spcBef>
                <a:spcPct val="30000"/>
              </a:spcBef>
            </a:pPr>
            <a:r>
              <a:rPr lang="zh-CN" altLang="en-US" sz="2000" b="1">
                <a:solidFill>
                  <a:srgbClr val="008000"/>
                </a:solidFill>
                <a:latin typeface="幼圆" panose="02010509060101010101" pitchFamily="49" charset="-122"/>
                <a:ea typeface="幼圆" panose="02010509060101010101" pitchFamily="49" charset="-122"/>
                <a:sym typeface="Symbol" panose="05050102010706020507" pitchFamily="18" charset="2"/>
              </a:rPr>
              <a:t>状态</a:t>
            </a:r>
            <a:endParaRPr lang="zh-CN" altLang="en-US" sz="2000" b="1">
              <a:solidFill>
                <a:srgbClr val="008000"/>
              </a:solidFill>
              <a:latin typeface="幼圆" panose="02010509060101010101" pitchFamily="49" charset="-122"/>
              <a:ea typeface="幼圆" panose="02010509060101010101" pitchFamily="49" charset="-122"/>
              <a:sym typeface="Symbol" panose="05050102010706020507" pitchFamily="18" charset="2"/>
            </a:endParaRPr>
          </a:p>
        </p:txBody>
      </p:sp>
      <p:sp>
        <p:nvSpPr>
          <p:cNvPr id="186436" name="Oval 68"/>
          <p:cNvSpPr>
            <a:spLocks noChangeArrowheads="1"/>
          </p:cNvSpPr>
          <p:nvPr/>
        </p:nvSpPr>
        <p:spPr bwMode="auto">
          <a:xfrm>
            <a:off x="1641475" y="5337175"/>
            <a:ext cx="1173163" cy="1111250"/>
          </a:xfrm>
          <a:prstGeom prst="ellipse">
            <a:avLst/>
          </a:prstGeom>
          <a:solidFill>
            <a:srgbClr val="FF9933"/>
          </a:solidFill>
          <a:ln w="9525" algn="ctr">
            <a:solidFill>
              <a:srgbClr val="FF9933"/>
            </a:solidFill>
            <a:rou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30000"/>
              </a:spcBef>
            </a:pPr>
            <a:r>
              <a:rPr lang="zh-CN" altLang="en-US" sz="2000" b="1">
                <a:solidFill>
                  <a:srgbClr val="008000"/>
                </a:solidFill>
                <a:latin typeface="幼圆" panose="02010509060101010101" pitchFamily="49" charset="-122"/>
                <a:ea typeface="幼圆" panose="02010509060101010101" pitchFamily="49" charset="-122"/>
              </a:rPr>
              <a:t>圆上</a:t>
            </a:r>
            <a:endParaRPr lang="zh-CN" altLang="en-US" sz="2000" b="1">
              <a:solidFill>
                <a:srgbClr val="008000"/>
              </a:solidFill>
              <a:latin typeface="幼圆" panose="02010509060101010101" pitchFamily="49" charset="-122"/>
              <a:ea typeface="幼圆" panose="02010509060101010101" pitchFamily="49" charset="-122"/>
            </a:endParaRPr>
          </a:p>
          <a:p>
            <a:pPr algn="ctr" eaLnBrk="1" hangingPunct="1">
              <a:spcBef>
                <a:spcPct val="30000"/>
              </a:spcBef>
            </a:pPr>
            <a:r>
              <a:rPr lang="zh-CN" altLang="en-US" sz="2000" b="1">
                <a:solidFill>
                  <a:srgbClr val="008000"/>
                </a:solidFill>
                <a:latin typeface="幼圆" panose="02010509060101010101" pitchFamily="49" charset="-122"/>
                <a:ea typeface="幼圆" panose="02010509060101010101" pitchFamily="49" charset="-122"/>
              </a:rPr>
              <a:t>特定点</a:t>
            </a:r>
            <a:endParaRPr lang="zh-CN" altLang="en-US" sz="2000" b="1">
              <a:solidFill>
                <a:srgbClr val="008000"/>
              </a:solidFill>
              <a:latin typeface="幼圆" panose="02010509060101010101" pitchFamily="49" charset="-122"/>
              <a:ea typeface="幼圆" panose="02010509060101010101" pitchFamily="49" charset="-122"/>
            </a:endParaRPr>
          </a:p>
        </p:txBody>
      </p:sp>
      <p:grpSp>
        <p:nvGrpSpPr>
          <p:cNvPr id="6" name="Group 69"/>
          <p:cNvGrpSpPr/>
          <p:nvPr/>
        </p:nvGrpSpPr>
        <p:grpSpPr bwMode="auto">
          <a:xfrm>
            <a:off x="1890713" y="4733925"/>
            <a:ext cx="649287" cy="550863"/>
            <a:chOff x="2866" y="1142"/>
            <a:chExt cx="409" cy="347"/>
          </a:xfrm>
        </p:grpSpPr>
        <p:sp>
          <p:nvSpPr>
            <p:cNvPr id="91165" name="AutoShape 70"/>
            <p:cNvSpPr>
              <a:spLocks noChangeArrowheads="1"/>
            </p:cNvSpPr>
            <p:nvPr/>
          </p:nvSpPr>
          <p:spPr bwMode="auto">
            <a:xfrm rot="-5400000">
              <a:off x="2958" y="1281"/>
              <a:ext cx="230" cy="185"/>
            </a:xfrm>
            <a:prstGeom prst="leftArrow">
              <a:avLst>
                <a:gd name="adj1" fmla="val 50000"/>
                <a:gd name="adj2" fmla="val 31081"/>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91166" name="AutoShape 71"/>
            <p:cNvSpPr>
              <a:spLocks noChangeArrowheads="1"/>
            </p:cNvSpPr>
            <p:nvPr/>
          </p:nvSpPr>
          <p:spPr bwMode="auto">
            <a:xfrm rot="1800000">
              <a:off x="2866" y="1142"/>
              <a:ext cx="230" cy="185"/>
            </a:xfrm>
            <a:prstGeom prst="leftArrow">
              <a:avLst>
                <a:gd name="adj1" fmla="val 50000"/>
                <a:gd name="adj2" fmla="val 31081"/>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91167" name="AutoShape 72"/>
            <p:cNvSpPr>
              <a:spLocks noChangeArrowheads="1"/>
            </p:cNvSpPr>
            <p:nvPr/>
          </p:nvSpPr>
          <p:spPr bwMode="auto">
            <a:xfrm rot="9000000">
              <a:off x="3045" y="1147"/>
              <a:ext cx="230" cy="185"/>
            </a:xfrm>
            <a:prstGeom prst="leftArrow">
              <a:avLst>
                <a:gd name="adj1" fmla="val 50000"/>
                <a:gd name="adj2" fmla="val 31081"/>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sp>
        <p:nvSpPr>
          <p:cNvPr id="186441" name="Line 73"/>
          <p:cNvSpPr>
            <a:spLocks noChangeShapeType="1"/>
          </p:cNvSpPr>
          <p:nvPr/>
        </p:nvSpPr>
        <p:spPr bwMode="auto">
          <a:xfrm>
            <a:off x="6524625" y="3784600"/>
            <a:ext cx="0" cy="8667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186442" name="Text Box 74"/>
          <p:cNvSpPr txBox="1">
            <a:spLocks noChangeArrowheads="1"/>
          </p:cNvSpPr>
          <p:nvPr/>
        </p:nvSpPr>
        <p:spPr bwMode="auto">
          <a:xfrm>
            <a:off x="7875588" y="4295775"/>
            <a:ext cx="38576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10800" rIns="0" bIns="108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b="1" i="1">
                <a:sym typeface="Symbol" panose="05050102010706020507" pitchFamily="18" charset="2"/>
              </a:rPr>
              <a:t>p</a:t>
            </a:r>
            <a:endParaRPr lang="en-US" altLang="zh-CN" sz="2000" b="1" i="1">
              <a:sym typeface="Symbol" panose="05050102010706020507" pitchFamily="18" charset="2"/>
            </a:endParaRPr>
          </a:p>
        </p:txBody>
      </p:sp>
      <p:grpSp>
        <p:nvGrpSpPr>
          <p:cNvPr id="7" name="Group 75"/>
          <p:cNvGrpSpPr/>
          <p:nvPr/>
        </p:nvGrpSpPr>
        <p:grpSpPr bwMode="auto">
          <a:xfrm>
            <a:off x="4565650" y="3586163"/>
            <a:ext cx="3489325" cy="2533650"/>
            <a:chOff x="2876" y="2427"/>
            <a:chExt cx="2198" cy="1596"/>
          </a:xfrm>
        </p:grpSpPr>
        <p:sp>
          <p:nvSpPr>
            <p:cNvPr id="91161" name="Oval 76"/>
            <p:cNvSpPr>
              <a:spLocks noChangeArrowheads="1"/>
            </p:cNvSpPr>
            <p:nvPr/>
          </p:nvSpPr>
          <p:spPr bwMode="auto">
            <a:xfrm>
              <a:off x="3571" y="2558"/>
              <a:ext cx="1077" cy="1048"/>
            </a:xfrm>
            <a:prstGeom prst="ellipse">
              <a:avLst/>
            </a:prstGeom>
            <a:noFill/>
            <a:ln w="28575">
              <a:solidFill>
                <a:srgbClr val="000099"/>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91162" name="Line 77"/>
            <p:cNvSpPr>
              <a:spLocks noChangeShapeType="1"/>
            </p:cNvSpPr>
            <p:nvPr/>
          </p:nvSpPr>
          <p:spPr bwMode="auto">
            <a:xfrm>
              <a:off x="3089" y="3097"/>
              <a:ext cx="1985" cy="0"/>
            </a:xfrm>
            <a:prstGeom prst="line">
              <a:avLst/>
            </a:prstGeom>
            <a:noFill/>
            <a:ln w="19050">
              <a:solidFill>
                <a:schemeClr val="tx1"/>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91163" name="Freeform 78"/>
            <p:cNvSpPr/>
            <p:nvPr/>
          </p:nvSpPr>
          <p:spPr bwMode="auto">
            <a:xfrm>
              <a:off x="3086" y="2427"/>
              <a:ext cx="6" cy="1596"/>
            </a:xfrm>
            <a:custGeom>
              <a:avLst/>
              <a:gdLst>
                <a:gd name="T0" fmla="*/ 6 w 6"/>
                <a:gd name="T1" fmla="*/ 1596 h 1596"/>
                <a:gd name="T2" fmla="*/ 0 w 6"/>
                <a:gd name="T3" fmla="*/ 0 h 1596"/>
                <a:gd name="T4" fmla="*/ 0 60000 65536"/>
                <a:gd name="T5" fmla="*/ 0 60000 65536"/>
                <a:gd name="T6" fmla="*/ 0 w 6"/>
                <a:gd name="T7" fmla="*/ 0 h 1596"/>
                <a:gd name="T8" fmla="*/ 6 w 6"/>
                <a:gd name="T9" fmla="*/ 1596 h 1596"/>
              </a:gdLst>
              <a:ahLst/>
              <a:cxnLst>
                <a:cxn ang="T4">
                  <a:pos x="T0" y="T1"/>
                </a:cxn>
                <a:cxn ang="T5">
                  <a:pos x="T2" y="T3"/>
                </a:cxn>
              </a:cxnLst>
              <a:rect l="T6" t="T7" r="T8" b="T9"/>
              <a:pathLst>
                <a:path w="6" h="1596">
                  <a:moveTo>
                    <a:pt x="6" y="1596"/>
                  </a:moveTo>
                  <a:lnTo>
                    <a:pt x="0" y="0"/>
                  </a:lnTo>
                </a:path>
              </a:pathLst>
            </a:custGeom>
            <a:noFill/>
            <a:ln w="19050">
              <a:solidFill>
                <a:schemeClr val="tx1"/>
              </a:solidFill>
              <a:miter lim="800000"/>
              <a:tailEnd type="stealth" w="med"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91164" name="Text Box 79"/>
            <p:cNvSpPr txBox="1">
              <a:spLocks noChangeArrowheads="1"/>
            </p:cNvSpPr>
            <p:nvPr/>
          </p:nvSpPr>
          <p:spPr bwMode="auto">
            <a:xfrm>
              <a:off x="2876" y="2996"/>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b="1" i="1">
                  <a:sym typeface="Symbol" panose="05050102010706020507" pitchFamily="18" charset="2"/>
                </a:rPr>
                <a:t>O</a:t>
              </a:r>
              <a:endParaRPr lang="en-US" altLang="zh-CN" sz="2000" b="1" i="1">
                <a:sym typeface="Symbol" panose="05050102010706020507" pitchFamily="18" charset="2"/>
              </a:endParaRPr>
            </a:p>
          </p:txBody>
        </p:sp>
      </p:grpSp>
      <p:sp>
        <p:nvSpPr>
          <p:cNvPr id="186448" name="Text Box 80"/>
          <p:cNvSpPr txBox="1">
            <a:spLocks noChangeArrowheads="1"/>
          </p:cNvSpPr>
          <p:nvPr/>
        </p:nvSpPr>
        <p:spPr bwMode="auto">
          <a:xfrm>
            <a:off x="4537075" y="3452813"/>
            <a:ext cx="539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b="1" i="1">
                <a:sym typeface="Symbol" panose="05050102010706020507" pitchFamily="18" charset="2"/>
              </a:rPr>
              <a:t>q</a:t>
            </a:r>
            <a:endParaRPr lang="en-US" altLang="zh-CN" sz="2000" b="1" i="1">
              <a:sym typeface="Symbol" panose="05050102010706020507" pitchFamily="18" charset="2"/>
            </a:endParaRPr>
          </a:p>
        </p:txBody>
      </p:sp>
      <p:sp>
        <p:nvSpPr>
          <p:cNvPr id="186449" name="AutoShape 81"/>
          <p:cNvSpPr>
            <a:spLocks noChangeArrowheads="1"/>
          </p:cNvSpPr>
          <p:nvPr/>
        </p:nvSpPr>
        <p:spPr bwMode="auto">
          <a:xfrm>
            <a:off x="6684963" y="5465763"/>
            <a:ext cx="2235200" cy="722312"/>
          </a:xfrm>
          <a:prstGeom prst="roundRect">
            <a:avLst>
              <a:gd name="adj" fmla="val 16667"/>
            </a:avLst>
          </a:prstGeom>
          <a:noFill/>
          <a:ln w="9525">
            <a:solidFill>
              <a:srgbClr val="FF9933"/>
            </a:solidFill>
            <a:round/>
          </a:ln>
          <a:extLst>
            <a:ext uri="{909E8E84-426E-40DD-AFC4-6F175D3DCCD1}">
              <a14:hiddenFill xmlns:a14="http://schemas.microsoft.com/office/drawing/2010/main">
                <a:solidFill>
                  <a:srgbClr val="FFFFFF"/>
                </a:solidFill>
              </a14:hiddenFill>
            </a:ext>
          </a:extLst>
        </p:spPr>
        <p:txBody>
          <a:bodyPr lIns="0" tIns="0" rIns="0" bIns="36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2000" b="1">
                <a:solidFill>
                  <a:srgbClr val="008000"/>
                </a:solidFill>
                <a:latin typeface="Times New Roman" panose="02020603050405020304" pitchFamily="18" charset="0"/>
                <a:ea typeface="幼圆" panose="02010509060101010101" pitchFamily="49" charset="-122"/>
              </a:rPr>
              <a:t>p, q</a:t>
            </a:r>
            <a:r>
              <a:rPr lang="zh-CN" altLang="en-US" sz="2000" b="1">
                <a:solidFill>
                  <a:srgbClr val="008000"/>
                </a:solidFill>
                <a:latin typeface="Times New Roman" panose="02020603050405020304" pitchFamily="18" charset="0"/>
                <a:ea typeface="幼圆" panose="02010509060101010101" pitchFamily="49" charset="-122"/>
              </a:rPr>
              <a:t>平面：</a:t>
            </a:r>
            <a:r>
              <a:rPr lang="zh-CN" altLang="en-US" sz="2000" b="1">
                <a:solidFill>
                  <a:srgbClr val="0000FF"/>
                </a:solidFill>
                <a:latin typeface="Times New Roman" panose="02020603050405020304" pitchFamily="18" charset="0"/>
                <a:ea typeface="幼圆" panose="02010509060101010101" pitchFamily="49" charset="-122"/>
              </a:rPr>
              <a:t>一个 点代表一个应力状态</a:t>
            </a:r>
            <a:endParaRPr lang="zh-CN" altLang="en-US" sz="2000" b="1">
              <a:solidFill>
                <a:srgbClr val="0000FF"/>
              </a:solidFill>
              <a:latin typeface="Times New Roman" panose="02020603050405020304" pitchFamily="18" charset="0"/>
              <a:ea typeface="幼圆" panose="02010509060101010101" pitchFamily="49" charset="-122"/>
            </a:endParaRPr>
          </a:p>
        </p:txBody>
      </p:sp>
      <p:graphicFrame>
        <p:nvGraphicFramePr>
          <p:cNvPr id="186450" name="Object 82"/>
          <p:cNvGraphicFramePr>
            <a:graphicFrameLocks noGrp="1" noChangeAspect="1"/>
          </p:cNvGraphicFramePr>
          <p:nvPr>
            <p:ph/>
          </p:nvPr>
        </p:nvGraphicFramePr>
        <p:xfrm>
          <a:off x="7258050" y="2500313"/>
          <a:ext cx="1479550" cy="1565275"/>
        </p:xfrm>
        <a:graphic>
          <a:graphicData uri="http://schemas.openxmlformats.org/presentationml/2006/ole">
            <mc:AlternateContent xmlns:mc="http://schemas.openxmlformats.org/markup-compatibility/2006">
              <mc:Choice xmlns:v="urn:schemas-microsoft-com:vml" Requires="v">
                <p:oleObj spid="_x0000_s150639" name="Equation" r:id="rId9" imgW="825500" imgH="876300" progId="Equation.DSMT4">
                  <p:embed/>
                </p:oleObj>
              </mc:Choice>
              <mc:Fallback>
                <p:oleObj name="Equation" r:id="rId9" imgW="825500" imgH="876300" progId="Equation.DSMT4">
                  <p:embed/>
                  <p:pic>
                    <p:nvPicPr>
                      <p:cNvPr id="0" name="Object 8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58050" y="2500313"/>
                        <a:ext cx="1479550" cy="156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 name="Rectangle 6"/>
          <p:cNvSpPr>
            <a:spLocks noChangeArrowheads="1"/>
          </p:cNvSpPr>
          <p:nvPr/>
        </p:nvSpPr>
        <p:spPr bwMode="auto">
          <a:xfrm>
            <a:off x="-1" y="-4771"/>
            <a:ext cx="5668963"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§5.6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应力路径在强度问题中的应用</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
        <p:nvSpPr>
          <p:cNvPr id="2" name="文本框 1"/>
          <p:cNvSpPr txBox="1"/>
          <p:nvPr/>
        </p:nvSpPr>
        <p:spPr>
          <a:xfrm>
            <a:off x="6134100" y="3224184"/>
            <a:ext cx="768152" cy="400110"/>
          </a:xfrm>
          <a:prstGeom prst="rect">
            <a:avLst/>
          </a:prstGeom>
          <a:noFill/>
        </p:spPr>
        <p:txBody>
          <a:bodyPr wrap="square" rtlCol="0">
            <a:spAutoFit/>
          </a:bodyPr>
          <a:lstStyle/>
          <a:p>
            <a:r>
              <a:rPr lang="zh-CN" altLang="en-US" sz="2000" b="1" dirty="0" smtClean="0">
                <a:solidFill>
                  <a:srgbClr val="C00000"/>
                </a:solidFill>
              </a:rPr>
              <a:t>顶点</a:t>
            </a:r>
            <a:endParaRPr lang="zh-CN" altLang="en-US" sz="2000"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186450"/>
                                        </p:tgtEl>
                                        <p:attrNameLst>
                                          <p:attrName>style.visibility</p:attrName>
                                        </p:attrNameLst>
                                      </p:cBhvr>
                                      <p:to>
                                        <p:strVal val="visible"/>
                                      </p:to>
                                    </p:set>
                                    <p:animEffect transition="in" filter="slide(fromTop)">
                                      <p:cBhvr>
                                        <p:cTn id="12" dur="500"/>
                                        <p:tgtEl>
                                          <p:spTgt spid="18645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Top)">
                                      <p:cBhvr>
                                        <p:cTn id="17" dur="500"/>
                                        <p:tgtEl>
                                          <p:spTgt spid="7"/>
                                        </p:tgtEl>
                                      </p:cBhvr>
                                    </p:animEffect>
                                  </p:childTnLst>
                                </p:cTn>
                              </p:par>
                            </p:childTnLst>
                          </p:cTn>
                        </p:par>
                        <p:par>
                          <p:cTn id="18" fill="hold">
                            <p:stCondLst>
                              <p:cond delay="500"/>
                            </p:stCondLst>
                            <p:childTnLst>
                              <p:par>
                                <p:cTn id="19" presetID="12" presetClass="entr" presetSubtype="1" fill="hold" grpId="0" nodeType="afterEffect">
                                  <p:stCondLst>
                                    <p:cond delay="0"/>
                                  </p:stCondLst>
                                  <p:childTnLst>
                                    <p:set>
                                      <p:cBhvr>
                                        <p:cTn id="20" dur="1" fill="hold">
                                          <p:stCondLst>
                                            <p:cond delay="0"/>
                                          </p:stCondLst>
                                        </p:cTn>
                                        <p:tgtEl>
                                          <p:spTgt spid="186429"/>
                                        </p:tgtEl>
                                        <p:attrNameLst>
                                          <p:attrName>style.visibility</p:attrName>
                                        </p:attrNameLst>
                                      </p:cBhvr>
                                      <p:to>
                                        <p:strVal val="visible"/>
                                      </p:to>
                                    </p:set>
                                    <p:animEffect transition="in" filter="slide(fromTop)">
                                      <p:cBhvr>
                                        <p:cTn id="21" dur="500"/>
                                        <p:tgtEl>
                                          <p:spTgt spid="186429"/>
                                        </p:tgtEl>
                                      </p:cBhvr>
                                    </p:animEffect>
                                  </p:childTnLst>
                                </p:cTn>
                              </p:par>
                            </p:childTnLst>
                          </p:cTn>
                        </p:par>
                        <p:par>
                          <p:cTn id="22" fill="hold">
                            <p:stCondLst>
                              <p:cond delay="1000"/>
                            </p:stCondLst>
                            <p:childTnLst>
                              <p:par>
                                <p:cTn id="23" presetID="12" presetClass="entr" presetSubtype="1" fill="hold" grpId="0" nodeType="afterEffect">
                                  <p:stCondLst>
                                    <p:cond delay="0"/>
                                  </p:stCondLst>
                                  <p:childTnLst>
                                    <p:set>
                                      <p:cBhvr>
                                        <p:cTn id="24" dur="1" fill="hold">
                                          <p:stCondLst>
                                            <p:cond delay="0"/>
                                          </p:stCondLst>
                                        </p:cTn>
                                        <p:tgtEl>
                                          <p:spTgt spid="186428"/>
                                        </p:tgtEl>
                                        <p:attrNameLst>
                                          <p:attrName>style.visibility</p:attrName>
                                        </p:attrNameLst>
                                      </p:cBhvr>
                                      <p:to>
                                        <p:strVal val="visible"/>
                                      </p:to>
                                    </p:set>
                                    <p:animEffect transition="in" filter="slide(fromTop)">
                                      <p:cBhvr>
                                        <p:cTn id="25" dur="500"/>
                                        <p:tgtEl>
                                          <p:spTgt spid="186428"/>
                                        </p:tgtEl>
                                      </p:cBhvr>
                                    </p:animEffect>
                                  </p:childTnLst>
                                </p:cTn>
                              </p:par>
                            </p:childTnLst>
                          </p:cTn>
                        </p:par>
                        <p:par>
                          <p:cTn id="26" fill="hold">
                            <p:stCondLst>
                              <p:cond delay="1500"/>
                            </p:stCondLst>
                            <p:childTnLst>
                              <p:par>
                                <p:cTn id="27" presetID="15" presetClass="entr" presetSubtype="0" fill="hold" grpId="0" nodeType="afterEffect">
                                  <p:stCondLst>
                                    <p:cond delay="0"/>
                                  </p:stCondLst>
                                  <p:childTnLst>
                                    <p:set>
                                      <p:cBhvr>
                                        <p:cTn id="28" dur="1" fill="hold">
                                          <p:stCondLst>
                                            <p:cond delay="0"/>
                                          </p:stCondLst>
                                        </p:cTn>
                                        <p:tgtEl>
                                          <p:spTgt spid="186426"/>
                                        </p:tgtEl>
                                        <p:attrNameLst>
                                          <p:attrName>style.visibility</p:attrName>
                                        </p:attrNameLst>
                                      </p:cBhvr>
                                      <p:to>
                                        <p:strVal val="visible"/>
                                      </p:to>
                                    </p:set>
                                    <p:anim calcmode="lin" valueType="num">
                                      <p:cBhvr>
                                        <p:cTn id="29" dur="1000" fill="hold"/>
                                        <p:tgtEl>
                                          <p:spTgt spid="186426"/>
                                        </p:tgtEl>
                                        <p:attrNameLst>
                                          <p:attrName>ppt_w</p:attrName>
                                        </p:attrNameLst>
                                      </p:cBhvr>
                                      <p:tavLst>
                                        <p:tav tm="0">
                                          <p:val>
                                            <p:fltVal val="0"/>
                                          </p:val>
                                        </p:tav>
                                        <p:tav tm="100000">
                                          <p:val>
                                            <p:strVal val="#ppt_w"/>
                                          </p:val>
                                        </p:tav>
                                      </p:tavLst>
                                    </p:anim>
                                    <p:anim calcmode="lin" valueType="num">
                                      <p:cBhvr>
                                        <p:cTn id="30" dur="1000" fill="hold"/>
                                        <p:tgtEl>
                                          <p:spTgt spid="186426"/>
                                        </p:tgtEl>
                                        <p:attrNameLst>
                                          <p:attrName>ppt_h</p:attrName>
                                        </p:attrNameLst>
                                      </p:cBhvr>
                                      <p:tavLst>
                                        <p:tav tm="0">
                                          <p:val>
                                            <p:fltVal val="0"/>
                                          </p:val>
                                        </p:tav>
                                        <p:tav tm="100000">
                                          <p:val>
                                            <p:strVal val="#ppt_h"/>
                                          </p:val>
                                        </p:tav>
                                      </p:tavLst>
                                    </p:anim>
                                    <p:anim calcmode="lin" valueType="num">
                                      <p:cBhvr>
                                        <p:cTn id="31" dur="1000" fill="hold"/>
                                        <p:tgtEl>
                                          <p:spTgt spid="18642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86426"/>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6425"/>
                                        </p:tgtEl>
                                        <p:attrNameLst>
                                          <p:attrName>style.visibility</p:attrName>
                                        </p:attrNameLst>
                                      </p:cBhvr>
                                      <p:to>
                                        <p:strVal val="visible"/>
                                      </p:to>
                                    </p:set>
                                    <p:anim calcmode="lin" valueType="num">
                                      <p:cBhvr>
                                        <p:cTn id="35" dur="1000" fill="hold"/>
                                        <p:tgtEl>
                                          <p:spTgt spid="186425"/>
                                        </p:tgtEl>
                                        <p:attrNameLst>
                                          <p:attrName>ppt_w</p:attrName>
                                        </p:attrNameLst>
                                      </p:cBhvr>
                                      <p:tavLst>
                                        <p:tav tm="0">
                                          <p:val>
                                            <p:fltVal val="0"/>
                                          </p:val>
                                        </p:tav>
                                        <p:tav tm="100000">
                                          <p:val>
                                            <p:strVal val="#ppt_w"/>
                                          </p:val>
                                        </p:tav>
                                      </p:tavLst>
                                    </p:anim>
                                    <p:anim calcmode="lin" valueType="num">
                                      <p:cBhvr>
                                        <p:cTn id="36" dur="1000" fill="hold"/>
                                        <p:tgtEl>
                                          <p:spTgt spid="186425"/>
                                        </p:tgtEl>
                                        <p:attrNameLst>
                                          <p:attrName>ppt_h</p:attrName>
                                        </p:attrNameLst>
                                      </p:cBhvr>
                                      <p:tavLst>
                                        <p:tav tm="0">
                                          <p:val>
                                            <p:fltVal val="0"/>
                                          </p:val>
                                        </p:tav>
                                        <p:tav tm="100000">
                                          <p:val>
                                            <p:strVal val="#ppt_h"/>
                                          </p:val>
                                        </p:tav>
                                      </p:tavLst>
                                    </p:anim>
                                    <p:anim calcmode="lin" valueType="num">
                                      <p:cBhvr>
                                        <p:cTn id="37" dur="1000" fill="hold"/>
                                        <p:tgtEl>
                                          <p:spTgt spid="186425"/>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642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186442"/>
                                        </p:tgtEl>
                                        <p:attrNameLst>
                                          <p:attrName>style.visibility</p:attrName>
                                        </p:attrNameLst>
                                      </p:cBhvr>
                                      <p:to>
                                        <p:strVal val="visible"/>
                                      </p:to>
                                    </p:set>
                                    <p:anim calcmode="lin" valueType="num">
                                      <p:cBhvr>
                                        <p:cTn id="43" dur="1000" fill="hold"/>
                                        <p:tgtEl>
                                          <p:spTgt spid="186442"/>
                                        </p:tgtEl>
                                        <p:attrNameLst>
                                          <p:attrName>ppt_w</p:attrName>
                                        </p:attrNameLst>
                                      </p:cBhvr>
                                      <p:tavLst>
                                        <p:tav tm="0">
                                          <p:val>
                                            <p:fltVal val="0"/>
                                          </p:val>
                                        </p:tav>
                                        <p:tav tm="100000">
                                          <p:val>
                                            <p:strVal val="#ppt_w"/>
                                          </p:val>
                                        </p:tav>
                                      </p:tavLst>
                                    </p:anim>
                                    <p:anim calcmode="lin" valueType="num">
                                      <p:cBhvr>
                                        <p:cTn id="44" dur="1000" fill="hold"/>
                                        <p:tgtEl>
                                          <p:spTgt spid="186442"/>
                                        </p:tgtEl>
                                        <p:attrNameLst>
                                          <p:attrName>ppt_h</p:attrName>
                                        </p:attrNameLst>
                                      </p:cBhvr>
                                      <p:tavLst>
                                        <p:tav tm="0">
                                          <p:val>
                                            <p:fltVal val="0"/>
                                          </p:val>
                                        </p:tav>
                                        <p:tav tm="100000">
                                          <p:val>
                                            <p:strVal val="#ppt_h"/>
                                          </p:val>
                                        </p:tav>
                                      </p:tavLst>
                                    </p:anim>
                                    <p:anim calcmode="lin" valueType="num">
                                      <p:cBhvr>
                                        <p:cTn id="45" dur="1000" fill="hold"/>
                                        <p:tgtEl>
                                          <p:spTgt spid="186442"/>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86442"/>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186448"/>
                                        </p:tgtEl>
                                        <p:attrNameLst>
                                          <p:attrName>style.visibility</p:attrName>
                                        </p:attrNameLst>
                                      </p:cBhvr>
                                      <p:to>
                                        <p:strVal val="visible"/>
                                      </p:to>
                                    </p:set>
                                    <p:anim calcmode="lin" valueType="num">
                                      <p:cBhvr>
                                        <p:cTn id="49" dur="1000" fill="hold"/>
                                        <p:tgtEl>
                                          <p:spTgt spid="186448"/>
                                        </p:tgtEl>
                                        <p:attrNameLst>
                                          <p:attrName>ppt_w</p:attrName>
                                        </p:attrNameLst>
                                      </p:cBhvr>
                                      <p:tavLst>
                                        <p:tav tm="0">
                                          <p:val>
                                            <p:fltVal val="0"/>
                                          </p:val>
                                        </p:tav>
                                        <p:tav tm="100000">
                                          <p:val>
                                            <p:strVal val="#ppt_w"/>
                                          </p:val>
                                        </p:tav>
                                      </p:tavLst>
                                    </p:anim>
                                    <p:anim calcmode="lin" valueType="num">
                                      <p:cBhvr>
                                        <p:cTn id="50" dur="1000" fill="hold"/>
                                        <p:tgtEl>
                                          <p:spTgt spid="186448"/>
                                        </p:tgtEl>
                                        <p:attrNameLst>
                                          <p:attrName>ppt_h</p:attrName>
                                        </p:attrNameLst>
                                      </p:cBhvr>
                                      <p:tavLst>
                                        <p:tav tm="0">
                                          <p:val>
                                            <p:fltVal val="0"/>
                                          </p:val>
                                        </p:tav>
                                        <p:tav tm="100000">
                                          <p:val>
                                            <p:strVal val="#ppt_h"/>
                                          </p:val>
                                        </p:tav>
                                      </p:tavLst>
                                    </p:anim>
                                    <p:anim calcmode="lin" valueType="num">
                                      <p:cBhvr>
                                        <p:cTn id="51" dur="1000" fill="hold"/>
                                        <p:tgtEl>
                                          <p:spTgt spid="186448"/>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864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86431"/>
                                        </p:tgtEl>
                                        <p:attrNameLst>
                                          <p:attrName>style.visibility</p:attrName>
                                        </p:attrNameLst>
                                      </p:cBhvr>
                                      <p:to>
                                        <p:strVal val="visible"/>
                                      </p:to>
                                    </p:set>
                                    <p:animEffect transition="in" filter="wipe(up)">
                                      <p:cBhvr>
                                        <p:cTn id="57" dur="500"/>
                                        <p:tgtEl>
                                          <p:spTgt spid="186431"/>
                                        </p:tgtEl>
                                      </p:cBhvr>
                                    </p:animEffect>
                                  </p:childTnLst>
                                </p:cTn>
                              </p:par>
                              <p:par>
                                <p:cTn id="58" presetID="22" presetClass="entr" presetSubtype="1" fill="hold" nodeType="withEffect">
                                  <p:stCondLst>
                                    <p:cond delay="0"/>
                                  </p:stCondLst>
                                  <p:childTnLst>
                                    <p:set>
                                      <p:cBhvr>
                                        <p:cTn id="59" dur="1" fill="hold">
                                          <p:stCondLst>
                                            <p:cond delay="0"/>
                                          </p:stCondLst>
                                        </p:cTn>
                                        <p:tgtEl>
                                          <p:spTgt spid="186432"/>
                                        </p:tgtEl>
                                        <p:attrNameLst>
                                          <p:attrName>style.visibility</p:attrName>
                                        </p:attrNameLst>
                                      </p:cBhvr>
                                      <p:to>
                                        <p:strVal val="visible"/>
                                      </p:to>
                                    </p:set>
                                    <p:animEffect transition="in" filter="wipe(up)">
                                      <p:cBhvr>
                                        <p:cTn id="60" dur="500"/>
                                        <p:tgtEl>
                                          <p:spTgt spid="186432"/>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186433"/>
                                        </p:tgtEl>
                                        <p:attrNameLst>
                                          <p:attrName>style.visibility</p:attrName>
                                        </p:attrNameLst>
                                      </p:cBhvr>
                                      <p:to>
                                        <p:strVal val="visible"/>
                                      </p:to>
                                    </p:set>
                                    <p:animEffect transition="in" filter="wipe(up)">
                                      <p:cBhvr>
                                        <p:cTn id="63" dur="500"/>
                                        <p:tgtEl>
                                          <p:spTgt spid="186433"/>
                                        </p:tgtEl>
                                      </p:cBhvr>
                                    </p:animEffect>
                                  </p:childTnLst>
                                </p:cTn>
                              </p:par>
                            </p:childTnLst>
                          </p:cTn>
                        </p:par>
                        <p:par>
                          <p:cTn id="64" fill="hold">
                            <p:stCondLst>
                              <p:cond delay="500"/>
                            </p:stCondLst>
                            <p:childTnLst>
                              <p:par>
                                <p:cTn id="65" presetID="22" presetClass="entr" presetSubtype="4" fill="hold" nodeType="afterEffect">
                                  <p:stCondLst>
                                    <p:cond delay="0"/>
                                  </p:stCondLst>
                                  <p:childTnLst>
                                    <p:set>
                                      <p:cBhvr>
                                        <p:cTn id="66" dur="1" fill="hold">
                                          <p:stCondLst>
                                            <p:cond delay="0"/>
                                          </p:stCondLst>
                                        </p:cTn>
                                        <p:tgtEl>
                                          <p:spTgt spid="186441"/>
                                        </p:tgtEl>
                                        <p:attrNameLst>
                                          <p:attrName>style.visibility</p:attrName>
                                        </p:attrNameLst>
                                      </p:cBhvr>
                                      <p:to>
                                        <p:strVal val="visible"/>
                                      </p:to>
                                    </p:set>
                                    <p:animEffect transition="in" filter="wipe(down)">
                                      <p:cBhvr>
                                        <p:cTn id="67" dur="500"/>
                                        <p:tgtEl>
                                          <p:spTgt spid="186441"/>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86430"/>
                                        </p:tgtEl>
                                        <p:attrNameLst>
                                          <p:attrName>style.visibility</p:attrName>
                                        </p:attrNameLst>
                                      </p:cBhvr>
                                      <p:to>
                                        <p:strVal val="visible"/>
                                      </p:to>
                                    </p:set>
                                    <p:animEffect transition="in" filter="wipe(down)">
                                      <p:cBhvr>
                                        <p:cTn id="70" dur="500"/>
                                        <p:tgtEl>
                                          <p:spTgt spid="186430"/>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32" repeatCount="3000" fill="hold" grpId="0" nodeType="clickEffect">
                                  <p:stCondLst>
                                    <p:cond delay="0"/>
                                  </p:stCondLst>
                                  <p:childTnLst>
                                    <p:set>
                                      <p:cBhvr>
                                        <p:cTn id="74" dur="1" fill="hold">
                                          <p:stCondLst>
                                            <p:cond delay="0"/>
                                          </p:stCondLst>
                                        </p:cTn>
                                        <p:tgtEl>
                                          <p:spTgt spid="186427"/>
                                        </p:tgtEl>
                                        <p:attrNameLst>
                                          <p:attrName>style.visibility</p:attrName>
                                        </p:attrNameLst>
                                      </p:cBhvr>
                                      <p:to>
                                        <p:strVal val="visible"/>
                                      </p:to>
                                    </p:set>
                                    <p:animEffect transition="in" filter="circle(out)">
                                      <p:cBhvr>
                                        <p:cTn id="75" dur="2000"/>
                                        <p:tgtEl>
                                          <p:spTgt spid="186427"/>
                                        </p:tgtEl>
                                      </p:cBhvr>
                                    </p:animEffect>
                                  </p:childTnLst>
                                </p:cTn>
                              </p:par>
                            </p:childTnLst>
                          </p:cTn>
                        </p:par>
                      </p:childTnLst>
                    </p:cTn>
                  </p:par>
                  <p:par>
                    <p:cTn id="76" fill="hold">
                      <p:stCondLst>
                        <p:cond delay="indefinite"/>
                      </p:stCondLst>
                      <p:childTnLst>
                        <p:par>
                          <p:cTn id="77" fill="hold">
                            <p:stCondLst>
                              <p:cond delay="0"/>
                            </p:stCondLst>
                            <p:childTnLst>
                              <p:par>
                                <p:cTn id="78" presetID="38" presetClass="entr" presetSubtype="0" accel="50000" fill="hold" grpId="0" nodeType="clickEffect">
                                  <p:stCondLst>
                                    <p:cond delay="0"/>
                                  </p:stCondLst>
                                  <p:iterate type="lt">
                                    <p:tmPct val="50000"/>
                                  </p:iterate>
                                  <p:childTnLst>
                                    <p:set>
                                      <p:cBhvr>
                                        <p:cTn id="79" dur="1" fill="hold">
                                          <p:stCondLst>
                                            <p:cond delay="0"/>
                                          </p:stCondLst>
                                        </p:cTn>
                                        <p:tgtEl>
                                          <p:spTgt spid="186449"/>
                                        </p:tgtEl>
                                        <p:attrNameLst>
                                          <p:attrName>style.visibility</p:attrName>
                                        </p:attrNameLst>
                                      </p:cBhvr>
                                      <p:to>
                                        <p:strVal val="visible"/>
                                      </p:to>
                                    </p:set>
                                    <p:set>
                                      <p:cBhvr>
                                        <p:cTn id="80" dur="228" fill="hold">
                                          <p:stCondLst>
                                            <p:cond delay="0"/>
                                          </p:stCondLst>
                                        </p:cTn>
                                        <p:tgtEl>
                                          <p:spTgt spid="186449"/>
                                        </p:tgtEl>
                                        <p:attrNameLst>
                                          <p:attrName>style.rotation</p:attrName>
                                        </p:attrNameLst>
                                      </p:cBhvr>
                                      <p:to>
                                        <p:strVal val="-45.0"/>
                                      </p:to>
                                    </p:set>
                                    <p:anim calcmode="lin" valueType="num">
                                      <p:cBhvr>
                                        <p:cTn id="81" dur="228" fill="hold">
                                          <p:stCondLst>
                                            <p:cond delay="228"/>
                                          </p:stCondLst>
                                        </p:cTn>
                                        <p:tgtEl>
                                          <p:spTgt spid="186449"/>
                                        </p:tgtEl>
                                        <p:attrNameLst>
                                          <p:attrName>style.rotation</p:attrName>
                                        </p:attrNameLst>
                                      </p:cBhvr>
                                      <p:tavLst>
                                        <p:tav tm="0">
                                          <p:val>
                                            <p:fltVal val="-45"/>
                                          </p:val>
                                        </p:tav>
                                        <p:tav tm="69900">
                                          <p:val>
                                            <p:fltVal val="45"/>
                                          </p:val>
                                        </p:tav>
                                        <p:tav tm="100000">
                                          <p:val>
                                            <p:fltVal val="0"/>
                                          </p:val>
                                        </p:tav>
                                      </p:tavLst>
                                    </p:anim>
                                    <p:anim calcmode="lin" valueType="num">
                                      <p:cBhvr>
                                        <p:cTn id="82" dur="228" fill="hold">
                                          <p:stCondLst>
                                            <p:cond delay="0"/>
                                          </p:stCondLst>
                                        </p:cTn>
                                        <p:tgtEl>
                                          <p:spTgt spid="186449"/>
                                        </p:tgtEl>
                                        <p:attrNameLst>
                                          <p:attrName>ppt_y</p:attrName>
                                        </p:attrNameLst>
                                      </p:cBhvr>
                                      <p:tavLst>
                                        <p:tav tm="0">
                                          <p:val>
                                            <p:strVal val="#ppt_y-1"/>
                                          </p:val>
                                        </p:tav>
                                        <p:tav tm="100000">
                                          <p:val>
                                            <p:strVal val="#ppt_y-(0.354*#ppt_w-0.172*#ppt_h)"/>
                                          </p:val>
                                        </p:tav>
                                      </p:tavLst>
                                    </p:anim>
                                    <p:anim calcmode="lin" valueType="num">
                                      <p:cBhvr>
                                        <p:cTn id="83" dur="78" decel="50000" autoRev="1" fill="hold">
                                          <p:stCondLst>
                                            <p:cond delay="228"/>
                                          </p:stCondLst>
                                        </p:cTn>
                                        <p:tgtEl>
                                          <p:spTgt spid="186449"/>
                                        </p:tgtEl>
                                        <p:attrNameLst>
                                          <p:attrName>ppt_y</p:attrName>
                                        </p:attrNameLst>
                                      </p:cBhvr>
                                      <p:tavLst>
                                        <p:tav tm="0">
                                          <p:val>
                                            <p:strVal val="#ppt_y-(0.354*#ppt_w-0.172*#ppt_h)"/>
                                          </p:val>
                                        </p:tav>
                                        <p:tav tm="100000">
                                          <p:val>
                                            <p:strVal val="#ppt_y-(0.354*#ppt_w-0.172*#ppt_h)-#ppt_h/2"/>
                                          </p:val>
                                        </p:tav>
                                      </p:tavLst>
                                    </p:anim>
                                    <p:anim calcmode="lin" valueType="num">
                                      <p:cBhvr>
                                        <p:cTn id="84" dur="68" fill="hold">
                                          <p:stCondLst>
                                            <p:cond delay="432"/>
                                          </p:stCondLst>
                                        </p:cTn>
                                        <p:tgtEl>
                                          <p:spTgt spid="186449"/>
                                        </p:tgtEl>
                                        <p:attrNameLst>
                                          <p:attrName>ppt_y</p:attrName>
                                        </p:attrNameLst>
                                      </p:cBhvr>
                                      <p:tavLst>
                                        <p:tav tm="0">
                                          <p:val>
                                            <p:strVal val="#ppt_y-(0.354*#ppt_w-0.172*#ppt_h)"/>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6" presetClass="entr" presetSubtype="32" fill="hold" nodeType="click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circle(out)">
                                      <p:cBhvr>
                                        <p:cTn id="89" dur="2000"/>
                                        <p:tgtEl>
                                          <p:spTgt spid="6"/>
                                        </p:tgtEl>
                                      </p:cBhvr>
                                    </p:animEffect>
                                  </p:childTnLst>
                                </p:cTn>
                              </p:par>
                            </p:childTnLst>
                          </p:cTn>
                        </p:par>
                        <p:par>
                          <p:cTn id="90" fill="hold">
                            <p:stCondLst>
                              <p:cond delay="2000"/>
                            </p:stCondLst>
                            <p:childTnLst>
                              <p:par>
                                <p:cTn id="91" presetID="6" presetClass="entr" presetSubtype="32" fill="hold" grpId="0" nodeType="afterEffect">
                                  <p:stCondLst>
                                    <p:cond delay="0"/>
                                  </p:stCondLst>
                                  <p:childTnLst>
                                    <p:set>
                                      <p:cBhvr>
                                        <p:cTn id="92" dur="1" fill="hold">
                                          <p:stCondLst>
                                            <p:cond delay="0"/>
                                          </p:stCondLst>
                                        </p:cTn>
                                        <p:tgtEl>
                                          <p:spTgt spid="186435"/>
                                        </p:tgtEl>
                                        <p:attrNameLst>
                                          <p:attrName>style.visibility</p:attrName>
                                        </p:attrNameLst>
                                      </p:cBhvr>
                                      <p:to>
                                        <p:strVal val="visible"/>
                                      </p:to>
                                    </p:set>
                                    <p:animEffect transition="in" filter="circle(out)">
                                      <p:cBhvr>
                                        <p:cTn id="93" dur="500"/>
                                        <p:tgtEl>
                                          <p:spTgt spid="186435"/>
                                        </p:tgtEl>
                                      </p:cBhvr>
                                    </p:animEffect>
                                  </p:childTnLst>
                                </p:cTn>
                              </p:par>
                              <p:par>
                                <p:cTn id="94" presetID="6" presetClass="entr" presetSubtype="32" fill="hold" grpId="0" nodeType="withEffect">
                                  <p:stCondLst>
                                    <p:cond delay="0"/>
                                  </p:stCondLst>
                                  <p:childTnLst>
                                    <p:set>
                                      <p:cBhvr>
                                        <p:cTn id="95" dur="1" fill="hold">
                                          <p:stCondLst>
                                            <p:cond delay="0"/>
                                          </p:stCondLst>
                                        </p:cTn>
                                        <p:tgtEl>
                                          <p:spTgt spid="186434"/>
                                        </p:tgtEl>
                                        <p:attrNameLst>
                                          <p:attrName>style.visibility</p:attrName>
                                        </p:attrNameLst>
                                      </p:cBhvr>
                                      <p:to>
                                        <p:strVal val="visible"/>
                                      </p:to>
                                    </p:set>
                                    <p:animEffect transition="in" filter="circle(out)">
                                      <p:cBhvr>
                                        <p:cTn id="96" dur="500"/>
                                        <p:tgtEl>
                                          <p:spTgt spid="186434"/>
                                        </p:tgtEl>
                                      </p:cBhvr>
                                    </p:animEffect>
                                  </p:childTnLst>
                                </p:cTn>
                              </p:par>
                              <p:par>
                                <p:cTn id="97" presetID="6" presetClass="entr" presetSubtype="32" fill="hold" grpId="0" nodeType="withEffect">
                                  <p:stCondLst>
                                    <p:cond delay="0"/>
                                  </p:stCondLst>
                                  <p:childTnLst>
                                    <p:set>
                                      <p:cBhvr>
                                        <p:cTn id="98" dur="1" fill="hold">
                                          <p:stCondLst>
                                            <p:cond delay="0"/>
                                          </p:stCondLst>
                                        </p:cTn>
                                        <p:tgtEl>
                                          <p:spTgt spid="186436"/>
                                        </p:tgtEl>
                                        <p:attrNameLst>
                                          <p:attrName>style.visibility</p:attrName>
                                        </p:attrNameLst>
                                      </p:cBhvr>
                                      <p:to>
                                        <p:strVal val="visible"/>
                                      </p:to>
                                    </p:set>
                                    <p:animEffect transition="in" filter="circle(out)">
                                      <p:cBhvr>
                                        <p:cTn id="99" dur="500"/>
                                        <p:tgtEl>
                                          <p:spTgt spid="18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425" grpId="0"/>
      <p:bldP spid="186426" grpId="0"/>
      <p:bldP spid="186427" grpId="0" animBg="1"/>
      <p:bldP spid="186428" grpId="0"/>
      <p:bldP spid="186429" grpId="0"/>
      <p:bldP spid="186430" grpId="0"/>
      <p:bldP spid="186433" grpId="0"/>
      <p:bldP spid="186434" grpId="0" animBg="1"/>
      <p:bldP spid="186435" grpId="0" animBg="1"/>
      <p:bldP spid="186436" grpId="0" animBg="1"/>
      <p:bldP spid="186442" grpId="0"/>
      <p:bldP spid="186448" grpId="0"/>
      <p:bldP spid="18644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Oval 2"/>
          <p:cNvSpPr>
            <a:spLocks noChangeAspect="1" noChangeArrowheads="1"/>
          </p:cNvSpPr>
          <p:nvPr/>
        </p:nvSpPr>
        <p:spPr bwMode="auto">
          <a:xfrm>
            <a:off x="5976938" y="4002088"/>
            <a:ext cx="1577975" cy="1597025"/>
          </a:xfrm>
          <a:prstGeom prst="ellipse">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87395" name="Oval 3"/>
          <p:cNvSpPr>
            <a:spLocks noChangeAspect="1" noChangeArrowheads="1"/>
          </p:cNvSpPr>
          <p:nvPr/>
        </p:nvSpPr>
        <p:spPr bwMode="auto">
          <a:xfrm>
            <a:off x="5995988" y="4246563"/>
            <a:ext cx="1042987" cy="1065212"/>
          </a:xfrm>
          <a:prstGeom prst="ellipse">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87396" name="Oval 4"/>
          <p:cNvSpPr>
            <a:spLocks noChangeAspect="1" noChangeArrowheads="1"/>
          </p:cNvSpPr>
          <p:nvPr/>
        </p:nvSpPr>
        <p:spPr bwMode="auto">
          <a:xfrm rot="-5400000">
            <a:off x="5997576" y="4386262"/>
            <a:ext cx="787400" cy="758825"/>
          </a:xfrm>
          <a:prstGeom prst="ellipse">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87397" name="Oval 5"/>
          <p:cNvSpPr>
            <a:spLocks noChangeAspect="1" noChangeArrowheads="1"/>
          </p:cNvSpPr>
          <p:nvPr/>
        </p:nvSpPr>
        <p:spPr bwMode="auto">
          <a:xfrm>
            <a:off x="5967413" y="3841750"/>
            <a:ext cx="1843087" cy="1879600"/>
          </a:xfrm>
          <a:prstGeom prst="ellipse">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87398" name="Text Box 6"/>
          <p:cNvSpPr txBox="1">
            <a:spLocks noChangeArrowheads="1"/>
          </p:cNvSpPr>
          <p:nvPr/>
        </p:nvSpPr>
        <p:spPr bwMode="auto">
          <a:xfrm>
            <a:off x="5607050" y="4695825"/>
            <a:ext cx="495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r>
              <a:rPr lang="en-US" altLang="zh-CN" b="1" baseline="-25000">
                <a:sym typeface="Symbol" panose="05050102010706020507" pitchFamily="18" charset="2"/>
              </a:rPr>
              <a:t>3</a:t>
            </a:r>
            <a:endParaRPr lang="en-US" altLang="zh-CN" b="1" i="1">
              <a:sym typeface="Symbol" panose="05050102010706020507" pitchFamily="18" charset="2"/>
            </a:endParaRPr>
          </a:p>
        </p:txBody>
      </p:sp>
      <p:sp>
        <p:nvSpPr>
          <p:cNvPr id="187399" name="Text Box 7"/>
          <p:cNvSpPr txBox="1">
            <a:spLocks noChangeArrowheads="1"/>
          </p:cNvSpPr>
          <p:nvPr/>
        </p:nvSpPr>
        <p:spPr bwMode="auto">
          <a:xfrm>
            <a:off x="7196138" y="4657725"/>
            <a:ext cx="495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r>
              <a:rPr lang="en-US" altLang="zh-CN" b="1" baseline="-25000">
                <a:sym typeface="Symbol" panose="05050102010706020507" pitchFamily="18" charset="2"/>
              </a:rPr>
              <a:t>1</a:t>
            </a:r>
            <a:endParaRPr lang="en-US" altLang="zh-CN" b="1" i="1">
              <a:sym typeface="Symbol" panose="05050102010706020507" pitchFamily="18" charset="2"/>
            </a:endParaRPr>
          </a:p>
        </p:txBody>
      </p:sp>
      <p:sp>
        <p:nvSpPr>
          <p:cNvPr id="187400" name="Line 8"/>
          <p:cNvSpPr>
            <a:spLocks noChangeShapeType="1"/>
          </p:cNvSpPr>
          <p:nvPr/>
        </p:nvSpPr>
        <p:spPr bwMode="auto">
          <a:xfrm>
            <a:off x="7556500" y="4689475"/>
            <a:ext cx="0" cy="1658938"/>
          </a:xfrm>
          <a:prstGeom prst="line">
            <a:avLst/>
          </a:prstGeom>
          <a:noFill/>
          <a:ln w="63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7401" name="Line 9"/>
          <p:cNvSpPr>
            <a:spLocks noChangeShapeType="1"/>
          </p:cNvSpPr>
          <p:nvPr/>
        </p:nvSpPr>
        <p:spPr bwMode="auto">
          <a:xfrm>
            <a:off x="5973763" y="6135688"/>
            <a:ext cx="1584325" cy="0"/>
          </a:xfrm>
          <a:prstGeom prst="line">
            <a:avLst/>
          </a:prstGeom>
          <a:noFill/>
          <a:ln w="6350">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187402" name="Line 10"/>
          <p:cNvSpPr>
            <a:spLocks noChangeShapeType="1"/>
          </p:cNvSpPr>
          <p:nvPr/>
        </p:nvSpPr>
        <p:spPr bwMode="auto">
          <a:xfrm>
            <a:off x="5967413" y="4695825"/>
            <a:ext cx="0" cy="1658938"/>
          </a:xfrm>
          <a:prstGeom prst="line">
            <a:avLst/>
          </a:prstGeom>
          <a:noFill/>
          <a:ln w="63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7403" name="Text Box 11"/>
          <p:cNvSpPr txBox="1">
            <a:spLocks noChangeArrowheads="1"/>
          </p:cNvSpPr>
          <p:nvPr/>
        </p:nvSpPr>
        <p:spPr bwMode="auto">
          <a:xfrm>
            <a:off x="6372225" y="5776913"/>
            <a:ext cx="944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r>
              <a:rPr lang="en-US" altLang="zh-CN" b="1" baseline="-25000">
                <a:sym typeface="Symbol" panose="05050102010706020507" pitchFamily="18" charset="2"/>
              </a:rPr>
              <a:t>1</a:t>
            </a:r>
            <a:r>
              <a:rPr lang="en-US" altLang="zh-CN" b="1">
                <a:sym typeface="Symbol" panose="05050102010706020507" pitchFamily="18" charset="2"/>
              </a:rPr>
              <a:t></a:t>
            </a:r>
            <a:r>
              <a:rPr lang="en-US" altLang="zh-CN" b="1" i="1">
                <a:sym typeface="Symbol" panose="05050102010706020507" pitchFamily="18" charset="2"/>
              </a:rPr>
              <a:t></a:t>
            </a:r>
            <a:r>
              <a:rPr lang="en-US" altLang="zh-CN" b="1" baseline="-25000">
                <a:sym typeface="Symbol" panose="05050102010706020507" pitchFamily="18" charset="2"/>
              </a:rPr>
              <a:t>3</a:t>
            </a:r>
            <a:endParaRPr lang="en-US" altLang="zh-CN" b="1" baseline="-25000">
              <a:sym typeface="Symbol" panose="05050102010706020507" pitchFamily="18" charset="2"/>
            </a:endParaRPr>
          </a:p>
        </p:txBody>
      </p:sp>
      <p:sp>
        <p:nvSpPr>
          <p:cNvPr id="187404" name="Oval 12"/>
          <p:cNvSpPr>
            <a:spLocks noChangeAspect="1" noChangeArrowheads="1"/>
          </p:cNvSpPr>
          <p:nvPr/>
        </p:nvSpPr>
        <p:spPr bwMode="auto">
          <a:xfrm>
            <a:off x="5934075" y="4748213"/>
            <a:ext cx="96838" cy="95250"/>
          </a:xfrm>
          <a:prstGeom prst="ellipse">
            <a:avLst/>
          </a:prstGeom>
          <a:solidFill>
            <a:srgbClr val="800000"/>
          </a:solidFill>
          <a:ln>
            <a:noFill/>
          </a:ln>
          <a:extLst>
            <a:ext uri="{91240B29-F687-4F45-9708-019B960494DF}">
              <a14:hiddenLine xmlns:a14="http://schemas.microsoft.com/office/drawing/2010/main" w="2857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87405" name="Oval 13"/>
          <p:cNvSpPr>
            <a:spLocks noChangeAspect="1" noChangeArrowheads="1"/>
          </p:cNvSpPr>
          <p:nvPr/>
        </p:nvSpPr>
        <p:spPr bwMode="auto">
          <a:xfrm>
            <a:off x="6669088" y="3937000"/>
            <a:ext cx="119062" cy="117475"/>
          </a:xfrm>
          <a:prstGeom prst="ellipse">
            <a:avLst/>
          </a:prstGeom>
          <a:solidFill>
            <a:srgbClr val="FF0000"/>
          </a:solidFill>
          <a:ln>
            <a:noFill/>
          </a:ln>
          <a:extLst>
            <a:ext uri="{91240B29-F687-4F45-9708-019B960494DF}">
              <a14:hiddenLine xmlns:a14="http://schemas.microsoft.com/office/drawing/2010/main" w="2857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87406" name="Oval 14"/>
          <p:cNvSpPr>
            <a:spLocks noChangeAspect="1" noChangeArrowheads="1"/>
          </p:cNvSpPr>
          <p:nvPr/>
        </p:nvSpPr>
        <p:spPr bwMode="auto">
          <a:xfrm>
            <a:off x="6308725" y="4321175"/>
            <a:ext cx="119063" cy="117475"/>
          </a:xfrm>
          <a:prstGeom prst="ellipse">
            <a:avLst/>
          </a:prstGeom>
          <a:solidFill>
            <a:srgbClr val="FF0000"/>
          </a:solidFill>
          <a:ln>
            <a:noFill/>
          </a:ln>
          <a:extLst>
            <a:ext uri="{91240B29-F687-4F45-9708-019B960494DF}">
              <a14:hiddenLine xmlns:a14="http://schemas.microsoft.com/office/drawing/2010/main" w="2857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87407" name="Oval 15"/>
          <p:cNvSpPr>
            <a:spLocks noChangeAspect="1" noChangeArrowheads="1"/>
          </p:cNvSpPr>
          <p:nvPr/>
        </p:nvSpPr>
        <p:spPr bwMode="auto">
          <a:xfrm>
            <a:off x="6434138" y="4187825"/>
            <a:ext cx="119062" cy="117475"/>
          </a:xfrm>
          <a:prstGeom prst="ellipse">
            <a:avLst/>
          </a:prstGeom>
          <a:solidFill>
            <a:srgbClr val="FF0000"/>
          </a:solidFill>
          <a:ln>
            <a:noFill/>
          </a:ln>
          <a:extLst>
            <a:ext uri="{91240B29-F687-4F45-9708-019B960494DF}">
              <a14:hiddenLine xmlns:a14="http://schemas.microsoft.com/office/drawing/2010/main" w="2857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87408" name="Oval 16"/>
          <p:cNvSpPr>
            <a:spLocks noChangeAspect="1" noChangeArrowheads="1"/>
          </p:cNvSpPr>
          <p:nvPr/>
        </p:nvSpPr>
        <p:spPr bwMode="auto">
          <a:xfrm>
            <a:off x="6831013" y="3776663"/>
            <a:ext cx="119062" cy="117475"/>
          </a:xfrm>
          <a:prstGeom prst="ellipse">
            <a:avLst/>
          </a:prstGeom>
          <a:solidFill>
            <a:srgbClr val="FF0000"/>
          </a:solidFill>
          <a:ln>
            <a:noFill/>
          </a:ln>
          <a:extLst>
            <a:ext uri="{91240B29-F687-4F45-9708-019B960494DF}">
              <a14:hiddenLine xmlns:a14="http://schemas.microsoft.com/office/drawing/2010/main" w="2857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nvGrpSpPr>
          <p:cNvPr id="2" name="Group 17"/>
          <p:cNvGrpSpPr/>
          <p:nvPr/>
        </p:nvGrpSpPr>
        <p:grpSpPr bwMode="auto">
          <a:xfrm>
            <a:off x="5148263" y="3159125"/>
            <a:ext cx="3727450" cy="3095625"/>
            <a:chOff x="3243" y="1990"/>
            <a:chExt cx="2348" cy="1950"/>
          </a:xfrm>
        </p:grpSpPr>
        <p:sp>
          <p:nvSpPr>
            <p:cNvPr id="92219" name="Line 18"/>
            <p:cNvSpPr>
              <a:spLocks noChangeShapeType="1"/>
            </p:cNvSpPr>
            <p:nvPr/>
          </p:nvSpPr>
          <p:spPr bwMode="auto">
            <a:xfrm>
              <a:off x="3414" y="3015"/>
              <a:ext cx="2046" cy="0"/>
            </a:xfrm>
            <a:prstGeom prst="line">
              <a:avLst/>
            </a:prstGeom>
            <a:noFill/>
            <a:ln w="19050">
              <a:solidFill>
                <a:schemeClr val="tx1"/>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92220" name="Line 19"/>
            <p:cNvSpPr>
              <a:spLocks noChangeShapeType="1"/>
            </p:cNvSpPr>
            <p:nvPr/>
          </p:nvSpPr>
          <p:spPr bwMode="auto">
            <a:xfrm flipV="1">
              <a:off x="3424" y="2022"/>
              <a:ext cx="0" cy="1918"/>
            </a:xfrm>
            <a:prstGeom prst="line">
              <a:avLst/>
            </a:prstGeom>
            <a:noFill/>
            <a:ln w="19050">
              <a:solidFill>
                <a:schemeClr val="tx1"/>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92221" name="Text Box 20"/>
            <p:cNvSpPr txBox="1">
              <a:spLocks noChangeArrowheads="1"/>
            </p:cNvSpPr>
            <p:nvPr/>
          </p:nvSpPr>
          <p:spPr bwMode="auto">
            <a:xfrm>
              <a:off x="5114" y="2757"/>
              <a:ext cx="4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r>
                <a:rPr lang="en-US" altLang="zh-CN" b="1" i="1">
                  <a:sym typeface="Symbol" panose="05050102010706020507" pitchFamily="18" charset="2"/>
                </a:rPr>
                <a:t>p</a:t>
              </a:r>
              <a:endParaRPr lang="en-US" altLang="zh-CN" b="1" i="1">
                <a:sym typeface="Symbol" panose="05050102010706020507" pitchFamily="18" charset="2"/>
              </a:endParaRPr>
            </a:p>
          </p:txBody>
        </p:sp>
        <p:sp>
          <p:nvSpPr>
            <p:cNvPr id="92222" name="Text Box 21"/>
            <p:cNvSpPr txBox="1">
              <a:spLocks noChangeArrowheads="1"/>
            </p:cNvSpPr>
            <p:nvPr/>
          </p:nvSpPr>
          <p:spPr bwMode="auto">
            <a:xfrm>
              <a:off x="3243" y="2958"/>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O</a:t>
              </a:r>
              <a:endParaRPr lang="en-US" altLang="zh-CN" b="1" i="1">
                <a:sym typeface="Symbol" panose="05050102010706020507" pitchFamily="18" charset="2"/>
              </a:endParaRPr>
            </a:p>
          </p:txBody>
        </p:sp>
        <p:sp>
          <p:nvSpPr>
            <p:cNvPr id="92223" name="Text Box 22"/>
            <p:cNvSpPr txBox="1">
              <a:spLocks noChangeArrowheads="1"/>
            </p:cNvSpPr>
            <p:nvPr/>
          </p:nvSpPr>
          <p:spPr bwMode="auto">
            <a:xfrm>
              <a:off x="3447" y="1990"/>
              <a:ext cx="56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r>
                <a:rPr lang="en-US" altLang="zh-CN" b="1" i="1">
                  <a:sym typeface="Symbol" panose="05050102010706020507" pitchFamily="18" charset="2"/>
                </a:rPr>
                <a:t>q</a:t>
              </a:r>
              <a:endParaRPr lang="en-US" altLang="zh-CN" b="1" i="1">
                <a:sym typeface="Symbol" panose="05050102010706020507" pitchFamily="18" charset="2"/>
              </a:endParaRPr>
            </a:p>
          </p:txBody>
        </p:sp>
      </p:grpSp>
      <p:sp>
        <p:nvSpPr>
          <p:cNvPr id="187415" name="Line 23"/>
          <p:cNvSpPr>
            <a:spLocks noChangeShapeType="1"/>
          </p:cNvSpPr>
          <p:nvPr/>
        </p:nvSpPr>
        <p:spPr bwMode="auto">
          <a:xfrm flipH="1">
            <a:off x="5967413" y="3840163"/>
            <a:ext cx="914400" cy="971550"/>
          </a:xfrm>
          <a:prstGeom prst="line">
            <a:avLst/>
          </a:prstGeom>
          <a:noFill/>
          <a:ln w="28575">
            <a:solidFill>
              <a:srgbClr val="800000"/>
            </a:solidFill>
            <a:round/>
            <a:headEnd type="triangle" w="med" len="lg"/>
            <a:tailEnd type="none" w="med" len="lg"/>
          </a:ln>
          <a:extLst>
            <a:ext uri="{909E8E84-426E-40DD-AFC4-6F175D3DCCD1}">
              <a14:hiddenFill xmlns:a14="http://schemas.microsoft.com/office/drawing/2010/main">
                <a:noFill/>
              </a14:hiddenFill>
            </a:ext>
          </a:extLst>
        </p:spPr>
        <p:txBody>
          <a:bodyPr/>
          <a:lstStyle/>
          <a:p>
            <a:endParaRPr lang="zh-CN" altLang="en-US"/>
          </a:p>
        </p:txBody>
      </p:sp>
      <p:sp>
        <p:nvSpPr>
          <p:cNvPr id="187416" name="Text Box 24"/>
          <p:cNvSpPr txBox="1">
            <a:spLocks noChangeArrowheads="1"/>
          </p:cNvSpPr>
          <p:nvPr/>
        </p:nvSpPr>
        <p:spPr bwMode="auto">
          <a:xfrm>
            <a:off x="6054725" y="3265488"/>
            <a:ext cx="2655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a:solidFill>
                  <a:srgbClr val="0000FF"/>
                </a:solidFill>
                <a:ea typeface="幼圆" panose="02010509060101010101" pitchFamily="49" charset="-122"/>
                <a:cs typeface="Arial" panose="020B0604020202020204" pitchFamily="34" charset="0"/>
              </a:rPr>
              <a:t>固结排水三轴试验</a:t>
            </a:r>
            <a:endParaRPr lang="zh-CN" altLang="en-US" sz="2000" b="1">
              <a:solidFill>
                <a:srgbClr val="0000FF"/>
              </a:solidFill>
              <a:ea typeface="幼圆" panose="02010509060101010101" pitchFamily="49" charset="-122"/>
              <a:cs typeface="Arial" panose="020B0604020202020204" pitchFamily="34" charset="0"/>
            </a:endParaRPr>
          </a:p>
        </p:txBody>
      </p:sp>
      <p:sp>
        <p:nvSpPr>
          <p:cNvPr id="187419" name="AutoShape 27"/>
          <p:cNvSpPr>
            <a:spLocks noChangeArrowheads="1"/>
          </p:cNvSpPr>
          <p:nvPr/>
        </p:nvSpPr>
        <p:spPr bwMode="auto">
          <a:xfrm>
            <a:off x="3282950" y="5509766"/>
            <a:ext cx="1800225" cy="347662"/>
          </a:xfrm>
          <a:prstGeom prst="wedgeRoundRectCallout">
            <a:avLst>
              <a:gd name="adj1" fmla="val 92771"/>
              <a:gd name="adj2" fmla="val -216666"/>
              <a:gd name="adj3" fmla="val 16667"/>
            </a:avLst>
          </a:prstGeom>
          <a:noFill/>
          <a:ln w="19050" algn="ctr">
            <a:solidFill>
              <a:srgbClr val="FF9933"/>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pPr>
            <a:r>
              <a:rPr lang="zh-CN" altLang="en-US"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a:t>
            </a:r>
            <a:r>
              <a:rPr lang="zh-CN" altLang="en-US" sz="2000" b="1" baseline="-25000" dirty="0">
                <a:solidFill>
                  <a:srgbClr val="0000FF"/>
                </a:solidFill>
                <a:latin typeface="幼圆" panose="02010509060101010101" pitchFamily="49" charset="-122"/>
                <a:ea typeface="幼圆" panose="02010509060101010101" pitchFamily="49" charset="-122"/>
                <a:sym typeface="Symbol" panose="05050102010706020507" pitchFamily="18" charset="2"/>
              </a:rPr>
              <a:t></a:t>
            </a:r>
            <a:r>
              <a:rPr lang="zh-CN" altLang="en-US"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保持为常数</a:t>
            </a:r>
            <a:endParaRPr lang="zh-CN" altLang="en-US" sz="2000" b="1" dirty="0">
              <a:solidFill>
                <a:srgbClr val="0000FF"/>
              </a:solidFill>
              <a:latin typeface="幼圆" panose="02010509060101010101" pitchFamily="49" charset="-122"/>
              <a:ea typeface="幼圆" panose="02010509060101010101" pitchFamily="49" charset="-122"/>
              <a:sym typeface="Symbol" panose="05050102010706020507" pitchFamily="18" charset="2"/>
            </a:endParaRPr>
          </a:p>
        </p:txBody>
      </p:sp>
      <p:sp>
        <p:nvSpPr>
          <p:cNvPr id="92181" name="Text Box 29"/>
          <p:cNvSpPr txBox="1">
            <a:spLocks noChangeArrowheads="1"/>
          </p:cNvSpPr>
          <p:nvPr/>
        </p:nvSpPr>
        <p:spPr bwMode="auto">
          <a:xfrm>
            <a:off x="1115616" y="988118"/>
            <a:ext cx="2620466" cy="405683"/>
          </a:xfrm>
          <a:prstGeom prst="rect">
            <a:avLst/>
          </a:prstGeom>
          <a:solidFill>
            <a:schemeClr val="tx2">
              <a:lumMod val="20000"/>
              <a:lumOff val="80000"/>
            </a:schemeClr>
          </a:solidFill>
          <a:ln>
            <a:noFill/>
          </a:ln>
        </p:spPr>
        <p:txBody>
          <a:bodyPr wrap="square" lIns="0" tIns="0" rIns="0" bIns="36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30000"/>
              </a:spcBef>
            </a:pPr>
            <a:r>
              <a:rPr lang="zh-CN" altLang="en-US" sz="2400" b="1" dirty="0">
                <a:latin typeface="+mn-ea"/>
                <a:ea typeface="+mn-ea"/>
              </a:rPr>
              <a:t>应力路径及表示法 </a:t>
            </a:r>
            <a:endParaRPr lang="zh-CN" altLang="en-US" sz="2400" b="1" dirty="0">
              <a:latin typeface="+mn-ea"/>
              <a:ea typeface="+mn-ea"/>
            </a:endParaRPr>
          </a:p>
        </p:txBody>
      </p:sp>
      <p:grpSp>
        <p:nvGrpSpPr>
          <p:cNvPr id="3" name="Group 30"/>
          <p:cNvGrpSpPr/>
          <p:nvPr/>
        </p:nvGrpSpPr>
        <p:grpSpPr bwMode="auto">
          <a:xfrm>
            <a:off x="5794375" y="333375"/>
            <a:ext cx="2162175" cy="2376488"/>
            <a:chOff x="330" y="1026"/>
            <a:chExt cx="1362" cy="1497"/>
          </a:xfrm>
        </p:grpSpPr>
        <p:sp>
          <p:nvSpPr>
            <p:cNvPr id="92210" name="AutoShape 31"/>
            <p:cNvSpPr>
              <a:spLocks noChangeArrowheads="1"/>
            </p:cNvSpPr>
            <p:nvPr/>
          </p:nvSpPr>
          <p:spPr bwMode="auto">
            <a:xfrm>
              <a:off x="612" y="1474"/>
              <a:ext cx="529" cy="1049"/>
            </a:xfrm>
            <a:prstGeom prst="flowChartMagneticDisk">
              <a:avLst/>
            </a:prstGeom>
            <a:solidFill>
              <a:srgbClr val="99CC00"/>
            </a:solidFill>
            <a:ln w="12700">
              <a:solidFill>
                <a:srgbClr val="800000"/>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aphicFrame>
          <p:nvGraphicFramePr>
            <p:cNvPr id="92211" name="Object 32"/>
            <p:cNvGraphicFramePr>
              <a:graphicFrameLocks noChangeAspect="1"/>
            </p:cNvGraphicFramePr>
            <p:nvPr/>
          </p:nvGraphicFramePr>
          <p:xfrm>
            <a:off x="330" y="1978"/>
            <a:ext cx="255" cy="351"/>
          </p:xfrm>
          <a:graphic>
            <a:graphicData uri="http://schemas.openxmlformats.org/presentationml/2006/ole">
              <mc:AlternateContent xmlns:mc="http://schemas.openxmlformats.org/markup-compatibility/2006">
                <mc:Choice xmlns:v="urn:schemas-microsoft-com:vml" Requires="v">
                  <p:oleObj spid="_x0000_s151634" name="Equation" r:id="rId1" imgW="203200" imgH="254000" progId="Equation.DSMT4">
                    <p:embed/>
                  </p:oleObj>
                </mc:Choice>
                <mc:Fallback>
                  <p:oleObj name="Equation" r:id="rId1" imgW="203200" imgH="254000" progId="Equation.DSMT4">
                    <p:embed/>
                    <p:pic>
                      <p:nvPicPr>
                        <p:cNvPr id="0" name="Object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 y="1978"/>
                          <a:ext cx="255" cy="351"/>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2" name="Object 33"/>
            <p:cNvGraphicFramePr>
              <a:graphicFrameLocks noChangeAspect="1"/>
            </p:cNvGraphicFramePr>
            <p:nvPr/>
          </p:nvGraphicFramePr>
          <p:xfrm>
            <a:off x="1274" y="2040"/>
            <a:ext cx="278" cy="350"/>
          </p:xfrm>
          <a:graphic>
            <a:graphicData uri="http://schemas.openxmlformats.org/presentationml/2006/ole">
              <mc:AlternateContent xmlns:mc="http://schemas.openxmlformats.org/markup-compatibility/2006">
                <mc:Choice xmlns:v="urn:schemas-microsoft-com:vml" Requires="v">
                  <p:oleObj spid="_x0000_s151635" name="Equation" r:id="rId3" imgW="203200" imgH="254000" progId="Equation.DSMT4">
                    <p:embed/>
                  </p:oleObj>
                </mc:Choice>
                <mc:Fallback>
                  <p:oleObj name="Equation" r:id="rId3" imgW="203200" imgH="254000" progId="Equation.DSMT4">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 y="2040"/>
                          <a:ext cx="278" cy="35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3" name="Object 34"/>
            <p:cNvGraphicFramePr>
              <a:graphicFrameLocks noChangeAspect="1"/>
            </p:cNvGraphicFramePr>
            <p:nvPr/>
          </p:nvGraphicFramePr>
          <p:xfrm>
            <a:off x="965" y="1026"/>
            <a:ext cx="727" cy="349"/>
          </p:xfrm>
          <a:graphic>
            <a:graphicData uri="http://schemas.openxmlformats.org/presentationml/2006/ole">
              <mc:AlternateContent xmlns:mc="http://schemas.openxmlformats.org/markup-compatibility/2006">
                <mc:Choice xmlns:v="urn:schemas-microsoft-com:vml" Requires="v">
                  <p:oleObj spid="_x0000_s151636" name="Equation" r:id="rId5" imgW="596900" imgH="254000" progId="Equation.DSMT4">
                    <p:embed/>
                  </p:oleObj>
                </mc:Choice>
                <mc:Fallback>
                  <p:oleObj name="Equation" r:id="rId5" imgW="596900" imgH="254000" progId="Equation.DSMT4">
                    <p:embed/>
                    <p:pic>
                      <p:nvPicPr>
                        <p:cNvPr id="0"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 y="1026"/>
                          <a:ext cx="727" cy="349"/>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14" name="Freeform 35"/>
            <p:cNvSpPr/>
            <p:nvPr/>
          </p:nvSpPr>
          <p:spPr bwMode="auto">
            <a:xfrm>
              <a:off x="676" y="2051"/>
              <a:ext cx="198" cy="136"/>
            </a:xfrm>
            <a:custGeom>
              <a:avLst/>
              <a:gdLst>
                <a:gd name="T0" fmla="*/ 0 w 198"/>
                <a:gd name="T1" fmla="*/ 136 h 136"/>
                <a:gd name="T2" fmla="*/ 198 w 198"/>
                <a:gd name="T3" fmla="*/ 0 h 136"/>
                <a:gd name="T4" fmla="*/ 0 60000 65536"/>
                <a:gd name="T5" fmla="*/ 0 60000 65536"/>
                <a:gd name="T6" fmla="*/ 0 w 198"/>
                <a:gd name="T7" fmla="*/ 0 h 136"/>
                <a:gd name="T8" fmla="*/ 198 w 198"/>
                <a:gd name="T9" fmla="*/ 136 h 136"/>
              </a:gdLst>
              <a:ahLst/>
              <a:cxnLst>
                <a:cxn ang="T4">
                  <a:pos x="T0" y="T1"/>
                </a:cxn>
                <a:cxn ang="T5">
                  <a:pos x="T2" y="T3"/>
                </a:cxn>
              </a:cxnLst>
              <a:rect l="T6" t="T7" r="T8" b="T9"/>
              <a:pathLst>
                <a:path w="198" h="136">
                  <a:moveTo>
                    <a:pt x="0" y="136"/>
                  </a:moveTo>
                  <a:lnTo>
                    <a:pt x="198" y="0"/>
                  </a:lnTo>
                </a:path>
              </a:pathLst>
            </a:custGeom>
            <a:noFill/>
            <a:ln w="57150">
              <a:solidFill>
                <a:srgbClr val="800000"/>
              </a:solidFill>
              <a:miter lim="800000"/>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92215" name="Freeform 36"/>
            <p:cNvSpPr/>
            <p:nvPr/>
          </p:nvSpPr>
          <p:spPr bwMode="auto">
            <a:xfrm>
              <a:off x="1130" y="2051"/>
              <a:ext cx="258" cy="1"/>
            </a:xfrm>
            <a:custGeom>
              <a:avLst/>
              <a:gdLst>
                <a:gd name="T0" fmla="*/ 258 w 258"/>
                <a:gd name="T1" fmla="*/ 1 h 1"/>
                <a:gd name="T2" fmla="*/ 0 w 258"/>
                <a:gd name="T3" fmla="*/ 0 h 1"/>
                <a:gd name="T4" fmla="*/ 0 60000 65536"/>
                <a:gd name="T5" fmla="*/ 0 60000 65536"/>
                <a:gd name="T6" fmla="*/ 0 w 258"/>
                <a:gd name="T7" fmla="*/ 0 h 1"/>
                <a:gd name="T8" fmla="*/ 258 w 258"/>
                <a:gd name="T9" fmla="*/ 1 h 1"/>
              </a:gdLst>
              <a:ahLst/>
              <a:cxnLst>
                <a:cxn ang="T4">
                  <a:pos x="T0" y="T1"/>
                </a:cxn>
                <a:cxn ang="T5">
                  <a:pos x="T2" y="T3"/>
                </a:cxn>
              </a:cxnLst>
              <a:rect l="T6" t="T7" r="T8" b="T9"/>
              <a:pathLst>
                <a:path w="258" h="1">
                  <a:moveTo>
                    <a:pt x="258" y="1"/>
                  </a:moveTo>
                  <a:lnTo>
                    <a:pt x="0" y="0"/>
                  </a:lnTo>
                </a:path>
              </a:pathLst>
            </a:custGeom>
            <a:noFill/>
            <a:ln w="57150">
              <a:solidFill>
                <a:srgbClr val="800000"/>
              </a:solidFill>
              <a:miter lim="800000"/>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92216" name="Freeform 37"/>
            <p:cNvSpPr/>
            <p:nvPr/>
          </p:nvSpPr>
          <p:spPr bwMode="auto">
            <a:xfrm>
              <a:off x="874" y="1037"/>
              <a:ext cx="5" cy="306"/>
            </a:xfrm>
            <a:custGeom>
              <a:avLst/>
              <a:gdLst>
                <a:gd name="T0" fmla="*/ 5 w 5"/>
                <a:gd name="T1" fmla="*/ 0 h 306"/>
                <a:gd name="T2" fmla="*/ 0 w 5"/>
                <a:gd name="T3" fmla="*/ 306 h 306"/>
                <a:gd name="T4" fmla="*/ 0 60000 65536"/>
                <a:gd name="T5" fmla="*/ 0 60000 65536"/>
                <a:gd name="T6" fmla="*/ 0 w 5"/>
                <a:gd name="T7" fmla="*/ 0 h 306"/>
                <a:gd name="T8" fmla="*/ 5 w 5"/>
                <a:gd name="T9" fmla="*/ 306 h 306"/>
              </a:gdLst>
              <a:ahLst/>
              <a:cxnLst>
                <a:cxn ang="T4">
                  <a:pos x="T0" y="T1"/>
                </a:cxn>
                <a:cxn ang="T5">
                  <a:pos x="T2" y="T3"/>
                </a:cxn>
              </a:cxnLst>
              <a:rect l="T6" t="T7" r="T8" b="T9"/>
              <a:pathLst>
                <a:path w="5" h="306">
                  <a:moveTo>
                    <a:pt x="5" y="0"/>
                  </a:moveTo>
                  <a:lnTo>
                    <a:pt x="0" y="306"/>
                  </a:lnTo>
                </a:path>
              </a:pathLst>
            </a:custGeom>
            <a:noFill/>
            <a:ln w="57150">
              <a:solidFill>
                <a:srgbClr val="800000"/>
              </a:solidFill>
              <a:rou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zh-CN" altLang="en-US"/>
            </a:p>
          </p:txBody>
        </p:sp>
        <p:sp>
          <p:nvSpPr>
            <p:cNvPr id="92217" name="Freeform 38"/>
            <p:cNvSpPr/>
            <p:nvPr/>
          </p:nvSpPr>
          <p:spPr bwMode="auto">
            <a:xfrm>
              <a:off x="874" y="1371"/>
              <a:ext cx="1" cy="245"/>
            </a:xfrm>
            <a:custGeom>
              <a:avLst/>
              <a:gdLst>
                <a:gd name="T0" fmla="*/ 1 w 1"/>
                <a:gd name="T1" fmla="*/ 0 h 245"/>
                <a:gd name="T2" fmla="*/ 0 w 1"/>
                <a:gd name="T3" fmla="*/ 245 h 245"/>
                <a:gd name="T4" fmla="*/ 0 60000 65536"/>
                <a:gd name="T5" fmla="*/ 0 60000 65536"/>
                <a:gd name="T6" fmla="*/ 0 w 1"/>
                <a:gd name="T7" fmla="*/ 0 h 245"/>
                <a:gd name="T8" fmla="*/ 1 w 1"/>
                <a:gd name="T9" fmla="*/ 245 h 245"/>
              </a:gdLst>
              <a:ahLst/>
              <a:cxnLst>
                <a:cxn ang="T4">
                  <a:pos x="T0" y="T1"/>
                </a:cxn>
                <a:cxn ang="T5">
                  <a:pos x="T2" y="T3"/>
                </a:cxn>
              </a:cxnLst>
              <a:rect l="T6" t="T7" r="T8" b="T9"/>
              <a:pathLst>
                <a:path w="1" h="245">
                  <a:moveTo>
                    <a:pt x="1" y="0"/>
                  </a:moveTo>
                  <a:lnTo>
                    <a:pt x="0" y="245"/>
                  </a:lnTo>
                </a:path>
              </a:pathLst>
            </a:custGeom>
            <a:noFill/>
            <a:ln w="57150">
              <a:solidFill>
                <a:srgbClr val="800000"/>
              </a:solidFill>
              <a:miter lim="800000"/>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graphicFrame>
          <p:nvGraphicFramePr>
            <p:cNvPr id="92218" name="Object 39"/>
            <p:cNvGraphicFramePr>
              <a:graphicFrameLocks noChangeAspect="1"/>
            </p:cNvGraphicFramePr>
            <p:nvPr/>
          </p:nvGraphicFramePr>
          <p:xfrm>
            <a:off x="1050" y="1298"/>
            <a:ext cx="278" cy="350"/>
          </p:xfrm>
          <a:graphic>
            <a:graphicData uri="http://schemas.openxmlformats.org/presentationml/2006/ole">
              <mc:AlternateContent xmlns:mc="http://schemas.openxmlformats.org/markup-compatibility/2006">
                <mc:Choice xmlns:v="urn:schemas-microsoft-com:vml" Requires="v">
                  <p:oleObj spid="_x0000_s151637" name="Equation" r:id="rId7" imgW="203200" imgH="254000" progId="Equation.DSMT4">
                    <p:embed/>
                  </p:oleObj>
                </mc:Choice>
                <mc:Fallback>
                  <p:oleObj name="Equation" r:id="rId7" imgW="203200" imgH="254000" progId="Equation.DSMT4">
                    <p:embed/>
                    <p:pic>
                      <p:nvPicPr>
                        <p:cNvPr id="0" name="Object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0" y="1298"/>
                          <a:ext cx="278" cy="35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32835" name="Group 67"/>
          <p:cNvGraphicFramePr>
            <a:graphicFrameLocks noGrp="1"/>
          </p:cNvGraphicFramePr>
          <p:nvPr/>
        </p:nvGraphicFramePr>
        <p:xfrm>
          <a:off x="274639" y="2543151"/>
          <a:ext cx="4757737" cy="2616224"/>
        </p:xfrm>
        <a:graphic>
          <a:graphicData uri="http://schemas.openxmlformats.org/drawingml/2006/table">
            <a:tbl>
              <a:tblPr/>
              <a:tblGrid>
                <a:gridCol w="1389484"/>
                <a:gridCol w="1641053"/>
                <a:gridCol w="1727200"/>
              </a:tblGrid>
              <a:tr h="33162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000" b="1" i="0" u="none" strike="noStrike" cap="none" normalizeH="0" baseline="0" dirty="0">
                          <a:ln>
                            <a:noFill/>
                          </a:ln>
                          <a:solidFill>
                            <a:srgbClr val="800000"/>
                          </a:solidFill>
                          <a:effectLst/>
                          <a:latin typeface="+mn-ea"/>
                          <a:ea typeface="+mn-ea"/>
                        </a:rPr>
                        <a:t>比较内容</a:t>
                      </a:r>
                      <a:endParaRPr kumimoji="0" lang="zh-CN" altLang="en-US" sz="2000" b="1" i="0" u="none" strike="noStrike" cap="none" normalizeH="0" baseline="0" dirty="0">
                        <a:ln>
                          <a:noFill/>
                        </a:ln>
                        <a:solidFill>
                          <a:srgbClr val="800000"/>
                        </a:solidFill>
                        <a:effectLst/>
                        <a:latin typeface="+mn-ea"/>
                        <a:ea typeface="+mn-ea"/>
                      </a:endParaRPr>
                    </a:p>
                  </a:txBody>
                  <a:tcPr marL="0" marR="0" marT="0" marB="0" horzOverflow="overflow">
                    <a:lnL w="381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381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000" b="1" i="0" u="none" strike="noStrike" cap="none" normalizeH="0" baseline="0">
                          <a:ln>
                            <a:noFill/>
                          </a:ln>
                          <a:solidFill>
                            <a:srgbClr val="800000"/>
                          </a:solidFill>
                          <a:effectLst/>
                          <a:latin typeface="+mn-ea"/>
                          <a:ea typeface="+mn-ea"/>
                        </a:rPr>
                        <a:t>用莫尔圆</a:t>
                      </a:r>
                      <a:endParaRPr kumimoji="0" lang="zh-CN" altLang="en-US" sz="2000" b="1" i="0" u="none" strike="noStrike" cap="none" normalizeH="0" baseline="0">
                        <a:ln>
                          <a:noFill/>
                        </a:ln>
                        <a:solidFill>
                          <a:srgbClr val="800000"/>
                        </a:solidFill>
                        <a:effectLst/>
                        <a:latin typeface="+mn-ea"/>
                        <a:ea typeface="+mn-ea"/>
                      </a:endParaRPr>
                    </a:p>
                  </a:txBody>
                  <a:tcPr marL="0" marR="0" marT="0" marB="0" horzOverflow="overflow">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381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000" b="1" i="0" u="none" strike="noStrike" cap="none" normalizeH="0" baseline="0">
                          <a:ln>
                            <a:noFill/>
                          </a:ln>
                          <a:solidFill>
                            <a:srgbClr val="800000"/>
                          </a:solidFill>
                          <a:effectLst/>
                          <a:latin typeface="+mn-ea"/>
                          <a:ea typeface="+mn-ea"/>
                        </a:rPr>
                        <a:t>用应力平面</a:t>
                      </a:r>
                      <a:endParaRPr kumimoji="0" lang="zh-CN" altLang="en-US" sz="2000" b="1" i="0" u="none" strike="noStrike" cap="none" normalizeH="0" baseline="0">
                        <a:ln>
                          <a:noFill/>
                        </a:ln>
                        <a:solidFill>
                          <a:srgbClr val="800000"/>
                        </a:solidFill>
                        <a:effectLst/>
                        <a:latin typeface="+mn-ea"/>
                        <a:ea typeface="+mn-ea"/>
                      </a:endParaRPr>
                    </a:p>
                  </a:txBody>
                  <a:tcPr marL="0" marR="0" marT="0" marB="0" horzOverflow="overflow">
                    <a:lnL w="12700" cap="flat" cmpd="sng" algn="ctr">
                      <a:solidFill>
                        <a:srgbClr val="FF5050"/>
                      </a:solidFill>
                      <a:prstDash val="solid"/>
                      <a:round/>
                      <a:headEnd type="none" w="med" len="med"/>
                      <a:tailEnd type="none" w="med" len="med"/>
                    </a:lnL>
                    <a:lnR w="38100" cap="flat" cmpd="sng" algn="ctr">
                      <a:solidFill>
                        <a:srgbClr val="FF5050"/>
                      </a:solidFill>
                      <a:prstDash val="solid"/>
                      <a:round/>
                      <a:headEnd type="none" w="med" len="med"/>
                      <a:tailEnd type="none" w="med" len="med"/>
                    </a:lnR>
                    <a:lnT w="381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a:noFill/>
                    </a:lnTlToBr>
                    <a:lnBlToTr>
                      <a:noFill/>
                    </a:lnBlToTr>
                    <a:noFill/>
                  </a:tcPr>
                </a:tc>
              </a:tr>
              <a:tr h="67639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000" b="1" i="0" u="none" strike="noStrike" cap="none" normalizeH="0" baseline="0" dirty="0">
                          <a:ln>
                            <a:noFill/>
                          </a:ln>
                          <a:solidFill>
                            <a:srgbClr val="008000"/>
                          </a:solidFill>
                          <a:effectLst/>
                          <a:latin typeface="+mn-ea"/>
                          <a:ea typeface="+mn-ea"/>
                        </a:rPr>
                        <a:t>一点的</a:t>
                      </a:r>
                      <a:endParaRPr kumimoji="0" lang="zh-CN" altLang="en-US" sz="2000" b="1" i="0" u="none" strike="noStrike" cap="none" normalizeH="0" baseline="0" dirty="0">
                        <a:ln>
                          <a:noFill/>
                        </a:ln>
                        <a:solidFill>
                          <a:srgbClr val="008000"/>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000" b="1" i="0" u="none" strike="noStrike" cap="none" normalizeH="0" baseline="0" dirty="0">
                          <a:ln>
                            <a:noFill/>
                          </a:ln>
                          <a:solidFill>
                            <a:srgbClr val="008000"/>
                          </a:solidFill>
                          <a:effectLst/>
                          <a:latin typeface="+mn-ea"/>
                          <a:ea typeface="+mn-ea"/>
                        </a:rPr>
                        <a:t>应力状态</a:t>
                      </a:r>
                      <a:endParaRPr kumimoji="0" lang="zh-CN" altLang="en-US" sz="2000" b="1" i="0" u="none" strike="noStrike" cap="none" normalizeH="0" baseline="0" dirty="0">
                        <a:ln>
                          <a:noFill/>
                        </a:ln>
                        <a:solidFill>
                          <a:srgbClr val="008000"/>
                        </a:solidFill>
                        <a:effectLst/>
                        <a:latin typeface="+mn-ea"/>
                        <a:ea typeface="+mn-ea"/>
                      </a:endParaRPr>
                    </a:p>
                  </a:txBody>
                  <a:tcPr marL="0" marR="0" marT="0" marB="0" horzOverflow="overflow">
                    <a:lnL w="381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000" b="1" i="0" u="none" strike="noStrike" cap="none" normalizeH="0" baseline="0" dirty="0">
                          <a:ln>
                            <a:noFill/>
                          </a:ln>
                          <a:solidFill>
                            <a:srgbClr val="0000FF"/>
                          </a:solidFill>
                          <a:effectLst/>
                          <a:latin typeface="+mn-ea"/>
                          <a:ea typeface="+mn-ea"/>
                        </a:rPr>
                        <a:t>一个</a:t>
                      </a:r>
                      <a:endParaRPr kumimoji="0" lang="zh-CN" altLang="en-US" sz="2000" b="1" i="0" u="none" strike="noStrike" cap="none" normalizeH="0" baseline="0" dirty="0">
                        <a:ln>
                          <a:noFill/>
                        </a:ln>
                        <a:solidFill>
                          <a:srgbClr val="0000FF"/>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000" b="1" i="0" u="none" strike="noStrike" cap="none" normalizeH="0" baseline="0" dirty="0">
                          <a:ln>
                            <a:noFill/>
                          </a:ln>
                          <a:solidFill>
                            <a:srgbClr val="0000FF"/>
                          </a:solidFill>
                          <a:effectLst/>
                          <a:latin typeface="+mn-ea"/>
                          <a:ea typeface="+mn-ea"/>
                        </a:rPr>
                        <a:t>莫尔圆</a:t>
                      </a:r>
                      <a:endParaRPr kumimoji="0" lang="zh-CN" altLang="en-US" sz="2000" b="1" i="0" u="none" strike="noStrike" cap="none" normalizeH="0" baseline="0" dirty="0">
                        <a:ln>
                          <a:noFill/>
                        </a:ln>
                        <a:solidFill>
                          <a:srgbClr val="0000FF"/>
                        </a:solidFill>
                        <a:effectLst/>
                        <a:latin typeface="+mn-ea"/>
                        <a:ea typeface="+mn-ea"/>
                      </a:endParaRPr>
                    </a:p>
                  </a:txBody>
                  <a:tcPr marL="0" marR="0" marT="0" marB="0" horzOverflow="overflow">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60000"/>
                        </a:lnSpc>
                        <a:spcBef>
                          <a:spcPct val="160000"/>
                        </a:spcBef>
                        <a:spcAft>
                          <a:spcPct val="0"/>
                        </a:spcAft>
                        <a:buClr>
                          <a:schemeClr val="tx2"/>
                        </a:buClr>
                        <a:buSzPct val="70000"/>
                        <a:buFont typeface="Wingdings" panose="05000000000000000000" pitchFamily="2" charset="2"/>
                        <a:buNone/>
                      </a:pPr>
                      <a:r>
                        <a:rPr kumimoji="0" lang="zh-CN" altLang="en-US" sz="2000" b="1" i="0" u="none" strike="noStrike" cap="none" normalizeH="0" baseline="0">
                          <a:ln>
                            <a:noFill/>
                          </a:ln>
                          <a:solidFill>
                            <a:srgbClr val="0000FF"/>
                          </a:solidFill>
                          <a:effectLst/>
                          <a:latin typeface="+mn-ea"/>
                          <a:ea typeface="+mn-ea"/>
                        </a:rPr>
                        <a:t>一点</a:t>
                      </a:r>
                      <a:endParaRPr kumimoji="0" lang="zh-CN" altLang="en-US" sz="2000" b="1" i="0" u="none" strike="noStrike" cap="none" normalizeH="0" baseline="0">
                        <a:ln>
                          <a:noFill/>
                        </a:ln>
                        <a:solidFill>
                          <a:srgbClr val="0000FF"/>
                        </a:solidFill>
                        <a:effectLst/>
                        <a:latin typeface="+mn-ea"/>
                        <a:ea typeface="+mn-ea"/>
                      </a:endParaRPr>
                    </a:p>
                  </a:txBody>
                  <a:tcPr marL="0" marR="0" marT="0" marB="0" horzOverflow="overflow">
                    <a:lnL w="12700" cap="flat" cmpd="sng" algn="ctr">
                      <a:solidFill>
                        <a:srgbClr val="FF5050"/>
                      </a:solidFill>
                      <a:prstDash val="solid"/>
                      <a:round/>
                      <a:headEnd type="none" w="med" len="med"/>
                      <a:tailEnd type="none" w="med" len="med"/>
                    </a:lnL>
                    <a:lnR w="381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a:noFill/>
                    </a:lnTlToBr>
                    <a:lnBlToTr>
                      <a:noFill/>
                    </a:lnBlToTr>
                    <a:noFill/>
                  </a:tcPr>
                </a:tc>
              </a:tr>
              <a:tr h="717107">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000" b="1" i="0" u="none" strike="noStrike" cap="none" normalizeH="0" baseline="0">
                          <a:ln>
                            <a:noFill/>
                          </a:ln>
                          <a:solidFill>
                            <a:srgbClr val="008000"/>
                          </a:solidFill>
                          <a:effectLst/>
                          <a:latin typeface="+mn-ea"/>
                          <a:ea typeface="+mn-ea"/>
                        </a:rPr>
                        <a:t>应力的</a:t>
                      </a:r>
                      <a:endParaRPr kumimoji="0" lang="zh-CN" altLang="en-US" sz="2000" b="1" i="0" u="none" strike="noStrike" cap="none" normalizeH="0" baseline="0">
                        <a:ln>
                          <a:noFill/>
                        </a:ln>
                        <a:solidFill>
                          <a:srgbClr val="008000"/>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000" b="1" i="0" u="none" strike="noStrike" cap="none" normalizeH="0" baseline="0">
                          <a:ln>
                            <a:noFill/>
                          </a:ln>
                          <a:solidFill>
                            <a:srgbClr val="008000"/>
                          </a:solidFill>
                          <a:effectLst/>
                          <a:latin typeface="+mn-ea"/>
                          <a:ea typeface="+mn-ea"/>
                        </a:rPr>
                        <a:t>变化过程</a:t>
                      </a:r>
                      <a:endParaRPr kumimoji="0" lang="zh-CN" altLang="en-US" sz="2000" b="1" i="0" u="none" strike="noStrike" cap="none" normalizeH="0" baseline="0">
                        <a:ln>
                          <a:noFill/>
                        </a:ln>
                        <a:solidFill>
                          <a:srgbClr val="008000"/>
                        </a:solidFill>
                        <a:effectLst/>
                        <a:latin typeface="+mn-ea"/>
                        <a:ea typeface="+mn-ea"/>
                      </a:endParaRPr>
                    </a:p>
                  </a:txBody>
                  <a:tcPr marL="0" marR="0" marT="0" marB="0" horzOverflow="overflow">
                    <a:lnL w="381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000" b="1" i="0" u="none" strike="noStrike" cap="none" normalizeH="0" baseline="0" dirty="0">
                          <a:ln>
                            <a:noFill/>
                          </a:ln>
                          <a:solidFill>
                            <a:srgbClr val="0000FF"/>
                          </a:solidFill>
                          <a:effectLst/>
                          <a:latin typeface="+mn-ea"/>
                          <a:ea typeface="+mn-ea"/>
                        </a:rPr>
                        <a:t>一系列</a:t>
                      </a:r>
                      <a:endParaRPr kumimoji="0" lang="zh-CN" altLang="en-US" sz="2000" b="1" i="0" u="none" strike="noStrike" cap="none" normalizeH="0" baseline="0" dirty="0">
                        <a:ln>
                          <a:noFill/>
                        </a:ln>
                        <a:solidFill>
                          <a:srgbClr val="0000FF"/>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000" b="1" i="0" u="none" strike="noStrike" cap="none" normalizeH="0" baseline="0" dirty="0">
                          <a:ln>
                            <a:noFill/>
                          </a:ln>
                          <a:solidFill>
                            <a:srgbClr val="0000FF"/>
                          </a:solidFill>
                          <a:effectLst/>
                          <a:latin typeface="+mn-ea"/>
                          <a:ea typeface="+mn-ea"/>
                        </a:rPr>
                        <a:t>莫尔圆</a:t>
                      </a:r>
                      <a:endParaRPr kumimoji="0" lang="zh-CN" altLang="en-US" sz="2000" b="1" i="0" u="none" strike="noStrike" cap="none" normalizeH="0" baseline="0" dirty="0">
                        <a:ln>
                          <a:noFill/>
                        </a:ln>
                        <a:solidFill>
                          <a:srgbClr val="0000FF"/>
                        </a:solidFill>
                        <a:effectLst/>
                        <a:latin typeface="+mn-ea"/>
                        <a:ea typeface="+mn-ea"/>
                      </a:endParaRPr>
                    </a:p>
                  </a:txBody>
                  <a:tcPr marL="0" marR="0" marT="0" marB="0" horzOverflow="overflow">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000" b="1" i="0" u="none" strike="noStrike" cap="none" normalizeH="0" baseline="0" dirty="0">
                          <a:ln>
                            <a:noFill/>
                          </a:ln>
                          <a:solidFill>
                            <a:srgbClr val="0000FF"/>
                          </a:solidFill>
                          <a:effectLst/>
                          <a:latin typeface="+mn-ea"/>
                          <a:ea typeface="+mn-ea"/>
                        </a:rPr>
                        <a:t>一条线</a:t>
                      </a:r>
                      <a:endParaRPr kumimoji="0" lang="zh-CN" altLang="en-US" sz="2000" b="1" i="0" u="none" strike="noStrike" cap="none" normalizeH="0" baseline="0" dirty="0">
                        <a:ln>
                          <a:noFill/>
                        </a:ln>
                        <a:solidFill>
                          <a:srgbClr val="0000FF"/>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000" b="1" i="0" u="none" strike="noStrike" cap="none" normalizeH="0" baseline="0" dirty="0">
                          <a:ln>
                            <a:noFill/>
                          </a:ln>
                          <a:solidFill>
                            <a:srgbClr val="0000FF"/>
                          </a:solidFill>
                          <a:effectLst/>
                          <a:latin typeface="+mn-ea"/>
                          <a:ea typeface="+mn-ea"/>
                        </a:rPr>
                        <a:t>（应力路径）</a:t>
                      </a:r>
                      <a:endParaRPr kumimoji="0" lang="zh-CN" altLang="en-US" sz="2000" b="1" i="0" u="none" strike="noStrike" cap="none" normalizeH="0" baseline="0" dirty="0">
                        <a:ln>
                          <a:noFill/>
                        </a:ln>
                        <a:solidFill>
                          <a:srgbClr val="0000FF"/>
                        </a:solidFill>
                        <a:effectLst/>
                        <a:latin typeface="+mn-ea"/>
                        <a:ea typeface="+mn-ea"/>
                      </a:endParaRPr>
                    </a:p>
                  </a:txBody>
                  <a:tcPr marL="0" marR="0" marT="0" marB="0" horzOverflow="overflow">
                    <a:lnL w="12700" cap="flat" cmpd="sng" algn="ctr">
                      <a:solidFill>
                        <a:srgbClr val="FF5050"/>
                      </a:solidFill>
                      <a:prstDash val="solid"/>
                      <a:round/>
                      <a:headEnd type="none" w="med" len="med"/>
                      <a:tailEnd type="none" w="med" len="med"/>
                    </a:lnL>
                    <a:lnR w="381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a:noFill/>
                    </a:lnTlToBr>
                    <a:lnBlToTr>
                      <a:noFill/>
                    </a:lnBlToTr>
                    <a:noFill/>
                  </a:tcPr>
                </a:tc>
              </a:tr>
              <a:tr h="891098">
                <a:tc>
                  <a:txBody>
                    <a:bodyPr/>
                    <a:lstStyle/>
                    <a:p>
                      <a:pPr marL="0" marR="0" lvl="0" indent="0" algn="ctr" defTabSz="914400" rtl="0" eaLnBrk="1" fontAlgn="base" latinLnBrk="0" hangingPunct="1">
                        <a:lnSpc>
                          <a:spcPct val="100000"/>
                        </a:lnSpc>
                        <a:spcBef>
                          <a:spcPct val="30000"/>
                        </a:spcBef>
                        <a:spcAft>
                          <a:spcPct val="0"/>
                        </a:spcAft>
                        <a:buClr>
                          <a:schemeClr val="tx2"/>
                        </a:buClr>
                        <a:buSzPct val="70000"/>
                        <a:buFont typeface="Wingdings" panose="05000000000000000000" pitchFamily="2" charset="2"/>
                        <a:buNone/>
                      </a:pPr>
                      <a:r>
                        <a:rPr kumimoji="0" lang="zh-CN" altLang="en-US" sz="2000" b="1" i="0" u="none" strike="noStrike" cap="none" normalizeH="0" baseline="0">
                          <a:ln>
                            <a:noFill/>
                          </a:ln>
                          <a:solidFill>
                            <a:srgbClr val="008000"/>
                          </a:solidFill>
                          <a:effectLst/>
                          <a:latin typeface="+mn-ea"/>
                          <a:ea typeface="+mn-ea"/>
                        </a:rPr>
                        <a:t>极限应力状态</a:t>
                      </a:r>
                      <a:endParaRPr kumimoji="0" lang="zh-CN" altLang="en-US" sz="2000" b="1" i="0" u="none" strike="noStrike" cap="none" normalizeH="0" baseline="0">
                        <a:ln>
                          <a:noFill/>
                        </a:ln>
                        <a:solidFill>
                          <a:srgbClr val="008000"/>
                        </a:solidFill>
                        <a:effectLst/>
                        <a:latin typeface="+mn-ea"/>
                        <a:ea typeface="+mn-ea"/>
                      </a:endParaRPr>
                    </a:p>
                  </a:txBody>
                  <a:tcPr marL="0" marR="0" marT="0" marB="0" horzOverflow="overflow">
                    <a:lnL w="381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38100" cap="flat" cmpd="sng" algn="ctr">
                      <a:solidFill>
                        <a:srgbClr val="FF505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70000"/>
                        <a:buFont typeface="Wingdings" panose="05000000000000000000" pitchFamily="2" charset="2"/>
                        <a:buNone/>
                      </a:pPr>
                      <a:r>
                        <a:rPr kumimoji="0" lang="zh-CN" altLang="en-US" sz="2000" b="1" i="0" u="none" strike="noStrike" cap="none" normalizeH="0" baseline="0" dirty="0">
                          <a:ln>
                            <a:noFill/>
                          </a:ln>
                          <a:solidFill>
                            <a:srgbClr val="0000FF"/>
                          </a:solidFill>
                          <a:effectLst/>
                          <a:latin typeface="+mn-ea"/>
                          <a:ea typeface="+mn-ea"/>
                        </a:rPr>
                        <a:t>与强度包线相切的莫尔圆</a:t>
                      </a:r>
                      <a:endParaRPr kumimoji="0" lang="zh-CN" altLang="en-US" sz="2000" b="1" i="0" u="none" strike="noStrike" cap="none" normalizeH="0" baseline="0" dirty="0">
                        <a:ln>
                          <a:noFill/>
                        </a:ln>
                        <a:solidFill>
                          <a:srgbClr val="0000FF"/>
                        </a:solidFill>
                        <a:effectLst/>
                        <a:latin typeface="+mn-ea"/>
                        <a:ea typeface="+mn-ea"/>
                      </a:endParaRPr>
                    </a:p>
                  </a:txBody>
                  <a:tcPr marL="0" marR="0" marT="0" marB="0" horzOverflow="overflow">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38100" cap="flat" cmpd="sng" algn="ctr">
                      <a:solidFill>
                        <a:srgbClr val="FF505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70000"/>
                        <a:buFont typeface="Wingdings" panose="05000000000000000000" pitchFamily="2" charset="2"/>
                        <a:buNone/>
                      </a:pPr>
                      <a:r>
                        <a:rPr kumimoji="0" lang="zh-CN" altLang="en-US" sz="2000" b="1" i="0" u="none" strike="noStrike" cap="none" normalizeH="0" baseline="0" dirty="0">
                          <a:ln>
                            <a:noFill/>
                          </a:ln>
                          <a:solidFill>
                            <a:srgbClr val="0000FF"/>
                          </a:solidFill>
                          <a:effectLst/>
                          <a:latin typeface="+mn-ea"/>
                          <a:ea typeface="+mn-ea"/>
                        </a:rPr>
                        <a:t>破坏主应力线上的一点</a:t>
                      </a:r>
                      <a:endParaRPr kumimoji="0" lang="zh-CN" altLang="en-US" sz="2000" b="1" i="0" u="none" strike="noStrike" cap="none" normalizeH="0" baseline="0" dirty="0">
                        <a:ln>
                          <a:noFill/>
                        </a:ln>
                        <a:solidFill>
                          <a:srgbClr val="0000FF"/>
                        </a:solidFill>
                        <a:effectLst/>
                        <a:latin typeface="+mn-ea"/>
                        <a:ea typeface="+mn-ea"/>
                      </a:endParaRPr>
                    </a:p>
                  </a:txBody>
                  <a:tcPr marL="0" marR="0" marT="0" marB="0" horzOverflow="overflow">
                    <a:lnL w="12700" cap="flat" cmpd="sng" algn="ctr">
                      <a:solidFill>
                        <a:srgbClr val="FF5050"/>
                      </a:solidFill>
                      <a:prstDash val="solid"/>
                      <a:round/>
                      <a:headEnd type="none" w="med" len="med"/>
                      <a:tailEnd type="none" w="med" len="med"/>
                    </a:lnL>
                    <a:lnR w="381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38100" cap="flat" cmpd="sng" algn="ctr">
                      <a:solidFill>
                        <a:srgbClr val="FF5050"/>
                      </a:solidFill>
                      <a:prstDash val="solid"/>
                      <a:round/>
                      <a:headEnd type="none" w="med" len="med"/>
                      <a:tailEnd type="none" w="med" len="med"/>
                    </a:lnB>
                    <a:lnTlToBr>
                      <a:noFill/>
                    </a:lnTlToBr>
                    <a:lnBlToTr>
                      <a:noFill/>
                    </a:lnBlToTr>
                    <a:noFill/>
                  </a:tcPr>
                </a:tc>
              </a:tr>
            </a:tbl>
          </a:graphicData>
        </a:graphic>
      </p:graphicFrame>
      <p:sp>
        <p:nvSpPr>
          <p:cNvPr id="187454" name="Text Box 62"/>
          <p:cNvSpPr txBox="1">
            <a:spLocks noChangeArrowheads="1"/>
          </p:cNvSpPr>
          <p:nvPr/>
        </p:nvSpPr>
        <p:spPr bwMode="auto">
          <a:xfrm>
            <a:off x="439737" y="1767520"/>
            <a:ext cx="4600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30000"/>
              </a:spcBef>
            </a:pPr>
            <a:r>
              <a:rPr lang="zh-CN" altLang="en-US" sz="2400" b="1" dirty="0">
                <a:solidFill>
                  <a:srgbClr val="800000"/>
                </a:solidFill>
                <a:latin typeface="Times New Roman" panose="02020603050405020304" pitchFamily="18" charset="0"/>
                <a:ea typeface="+mn-ea"/>
                <a:cs typeface="Times New Roman" panose="02020603050405020304" pitchFamily="18" charset="0"/>
              </a:rPr>
              <a:t>莫尔圆与 </a:t>
            </a:r>
            <a:r>
              <a:rPr lang="en-US" altLang="zh-CN" sz="2400" b="1" dirty="0">
                <a:solidFill>
                  <a:srgbClr val="800000"/>
                </a:solidFill>
                <a:latin typeface="Times New Roman" panose="02020603050405020304" pitchFamily="18" charset="0"/>
                <a:ea typeface="+mn-ea"/>
                <a:cs typeface="Times New Roman" panose="02020603050405020304" pitchFamily="18" charset="0"/>
              </a:rPr>
              <a:t>p, q </a:t>
            </a:r>
            <a:r>
              <a:rPr lang="zh-CN" altLang="en-US" sz="2400" b="1" dirty="0">
                <a:solidFill>
                  <a:srgbClr val="800000"/>
                </a:solidFill>
                <a:latin typeface="Times New Roman" panose="02020603050405020304" pitchFamily="18" charset="0"/>
                <a:ea typeface="+mn-ea"/>
                <a:cs typeface="Times New Roman" panose="02020603050405020304" pitchFamily="18" charset="0"/>
              </a:rPr>
              <a:t>平面上的应力路径</a:t>
            </a:r>
            <a:endParaRPr lang="zh-CN" altLang="en-US" sz="2400" b="1" dirty="0">
              <a:solidFill>
                <a:srgbClr val="800000"/>
              </a:solidFill>
              <a:latin typeface="Times New Roman" panose="02020603050405020304" pitchFamily="18" charset="0"/>
              <a:ea typeface="+mn-ea"/>
              <a:cs typeface="Times New Roman" panose="02020603050405020304" pitchFamily="18" charset="0"/>
            </a:endParaRPr>
          </a:p>
        </p:txBody>
      </p:sp>
      <p:sp>
        <p:nvSpPr>
          <p:cNvPr id="92207" name="Rectangle 68"/>
          <p:cNvSpPr>
            <a:spLocks noChangeArrowheads="1"/>
          </p:cNvSpPr>
          <p:nvPr/>
        </p:nvSpPr>
        <p:spPr bwMode="auto">
          <a:xfrm>
            <a:off x="5219700" y="3068638"/>
            <a:ext cx="3600450" cy="3384550"/>
          </a:xfrm>
          <a:prstGeom prst="rect">
            <a:avLst/>
          </a:prstGeom>
          <a:noFill/>
          <a:ln w="38100">
            <a:solidFill>
              <a:srgbClr val="FF0000"/>
            </a:solidFill>
            <a:prstDash val="dash"/>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92208" name="Text Box 69"/>
          <p:cNvSpPr txBox="1">
            <a:spLocks noChangeArrowheads="1"/>
          </p:cNvSpPr>
          <p:nvPr/>
        </p:nvSpPr>
        <p:spPr bwMode="auto">
          <a:xfrm>
            <a:off x="855663" y="6143625"/>
            <a:ext cx="353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rgbClr val="0000FF"/>
                </a:solidFill>
                <a:ea typeface="隶书" panose="02010509060101010101" pitchFamily="49" charset="-122"/>
              </a:rPr>
              <a:t>一个图例说明二者的比较</a:t>
            </a:r>
            <a:endParaRPr lang="zh-CN" altLang="en-US" sz="2400" dirty="0">
              <a:solidFill>
                <a:srgbClr val="0000FF"/>
              </a:solidFill>
              <a:ea typeface="隶书" panose="02010509060101010101" pitchFamily="49" charset="-122"/>
            </a:endParaRPr>
          </a:p>
        </p:txBody>
      </p:sp>
      <p:sp>
        <p:nvSpPr>
          <p:cNvPr id="92209" name="Line 70"/>
          <p:cNvSpPr>
            <a:spLocks noChangeShapeType="1"/>
          </p:cNvSpPr>
          <p:nvPr/>
        </p:nvSpPr>
        <p:spPr bwMode="auto">
          <a:xfrm flipV="1">
            <a:off x="4564859" y="6097588"/>
            <a:ext cx="503237" cy="215900"/>
          </a:xfrm>
          <a:prstGeom prst="line">
            <a:avLst/>
          </a:prstGeom>
          <a:noFill/>
          <a:ln w="88900">
            <a:solidFill>
              <a:srgbClr val="0000FF"/>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42" name="Rectangle 6"/>
          <p:cNvSpPr>
            <a:spLocks noChangeArrowheads="1"/>
          </p:cNvSpPr>
          <p:nvPr/>
        </p:nvSpPr>
        <p:spPr bwMode="auto">
          <a:xfrm>
            <a:off x="-1" y="-4771"/>
            <a:ext cx="5668963"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§5.6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应力路径在强度问题中的应用</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500"/>
                                        <p:tgtEl>
                                          <p:spTgt spid="3"/>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87416"/>
                                        </p:tgtEl>
                                        <p:attrNameLst>
                                          <p:attrName>style.visibility</p:attrName>
                                        </p:attrNameLst>
                                      </p:cBhvr>
                                      <p:to>
                                        <p:strVal val="visible"/>
                                      </p:to>
                                    </p:set>
                                    <p:animEffect transition="in" filter="slide(fromTop)">
                                      <p:cBhvr>
                                        <p:cTn id="11" dur="500"/>
                                        <p:tgtEl>
                                          <p:spTgt spid="187416"/>
                                        </p:tgtEl>
                                      </p:cBhvr>
                                    </p:animEffect>
                                  </p:childTnLst>
                                </p:cTn>
                              </p:par>
                            </p:childTnLst>
                          </p:cTn>
                        </p:par>
                        <p:par>
                          <p:cTn id="12" fill="hold">
                            <p:stCondLst>
                              <p:cond delay="1000"/>
                            </p:stCondLst>
                            <p:childTnLst>
                              <p:par>
                                <p:cTn id="13" presetID="17"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187404"/>
                                        </p:tgtEl>
                                        <p:attrNameLst>
                                          <p:attrName>style.visibility</p:attrName>
                                        </p:attrNameLst>
                                      </p:cBhvr>
                                      <p:to>
                                        <p:strVal val="visible"/>
                                      </p:to>
                                    </p:set>
                                    <p:anim calcmode="lin" valueType="num">
                                      <p:cBhvr>
                                        <p:cTn id="21" dur="1000" fill="hold"/>
                                        <p:tgtEl>
                                          <p:spTgt spid="187404"/>
                                        </p:tgtEl>
                                        <p:attrNameLst>
                                          <p:attrName>ppt_w</p:attrName>
                                        </p:attrNameLst>
                                      </p:cBhvr>
                                      <p:tavLst>
                                        <p:tav tm="0">
                                          <p:val>
                                            <p:fltVal val="0"/>
                                          </p:val>
                                        </p:tav>
                                        <p:tav tm="100000">
                                          <p:val>
                                            <p:strVal val="#ppt_w"/>
                                          </p:val>
                                        </p:tav>
                                      </p:tavLst>
                                    </p:anim>
                                    <p:anim calcmode="lin" valueType="num">
                                      <p:cBhvr>
                                        <p:cTn id="22" dur="1000" fill="hold"/>
                                        <p:tgtEl>
                                          <p:spTgt spid="187404"/>
                                        </p:tgtEl>
                                        <p:attrNameLst>
                                          <p:attrName>ppt_h</p:attrName>
                                        </p:attrNameLst>
                                      </p:cBhvr>
                                      <p:tavLst>
                                        <p:tav tm="0">
                                          <p:val>
                                            <p:fltVal val="0"/>
                                          </p:val>
                                        </p:tav>
                                        <p:tav tm="100000">
                                          <p:val>
                                            <p:strVal val="#ppt_h"/>
                                          </p:val>
                                        </p:tav>
                                      </p:tavLst>
                                    </p:anim>
                                    <p:anim calcmode="lin" valueType="num">
                                      <p:cBhvr>
                                        <p:cTn id="23" dur="1000" fill="hold"/>
                                        <p:tgtEl>
                                          <p:spTgt spid="18740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87404"/>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000"/>
                            </p:stCondLst>
                            <p:childTnLst>
                              <p:par>
                                <p:cTn id="26" presetID="15" presetClass="entr" presetSubtype="0" fill="hold" grpId="0" nodeType="afterEffect">
                                  <p:stCondLst>
                                    <p:cond delay="0"/>
                                  </p:stCondLst>
                                  <p:childTnLst>
                                    <p:set>
                                      <p:cBhvr>
                                        <p:cTn id="27" dur="1" fill="hold">
                                          <p:stCondLst>
                                            <p:cond delay="0"/>
                                          </p:stCondLst>
                                        </p:cTn>
                                        <p:tgtEl>
                                          <p:spTgt spid="187398"/>
                                        </p:tgtEl>
                                        <p:attrNameLst>
                                          <p:attrName>style.visibility</p:attrName>
                                        </p:attrNameLst>
                                      </p:cBhvr>
                                      <p:to>
                                        <p:strVal val="visible"/>
                                      </p:to>
                                    </p:set>
                                    <p:anim calcmode="lin" valueType="num">
                                      <p:cBhvr>
                                        <p:cTn id="28" dur="1000" fill="hold"/>
                                        <p:tgtEl>
                                          <p:spTgt spid="187398"/>
                                        </p:tgtEl>
                                        <p:attrNameLst>
                                          <p:attrName>ppt_w</p:attrName>
                                        </p:attrNameLst>
                                      </p:cBhvr>
                                      <p:tavLst>
                                        <p:tav tm="0">
                                          <p:val>
                                            <p:fltVal val="0"/>
                                          </p:val>
                                        </p:tav>
                                        <p:tav tm="100000">
                                          <p:val>
                                            <p:strVal val="#ppt_w"/>
                                          </p:val>
                                        </p:tav>
                                      </p:tavLst>
                                    </p:anim>
                                    <p:anim calcmode="lin" valueType="num">
                                      <p:cBhvr>
                                        <p:cTn id="29" dur="1000" fill="hold"/>
                                        <p:tgtEl>
                                          <p:spTgt spid="187398"/>
                                        </p:tgtEl>
                                        <p:attrNameLst>
                                          <p:attrName>ppt_h</p:attrName>
                                        </p:attrNameLst>
                                      </p:cBhvr>
                                      <p:tavLst>
                                        <p:tav tm="0">
                                          <p:val>
                                            <p:fltVal val="0"/>
                                          </p:val>
                                        </p:tav>
                                        <p:tav tm="100000">
                                          <p:val>
                                            <p:strVal val="#ppt_h"/>
                                          </p:val>
                                        </p:tav>
                                      </p:tavLst>
                                    </p:anim>
                                    <p:anim calcmode="lin" valueType="num">
                                      <p:cBhvr>
                                        <p:cTn id="30" dur="1000" fill="hold"/>
                                        <p:tgtEl>
                                          <p:spTgt spid="187398"/>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873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87419"/>
                                        </p:tgtEl>
                                        <p:attrNameLst>
                                          <p:attrName>style.visibility</p:attrName>
                                        </p:attrNameLst>
                                      </p:cBhvr>
                                      <p:to>
                                        <p:strVal val="visible"/>
                                      </p:to>
                                    </p:set>
                                    <p:animEffect transition="in" filter="wipe(up)">
                                      <p:cBhvr>
                                        <p:cTn id="36" dur="500"/>
                                        <p:tgtEl>
                                          <p:spTgt spid="187419"/>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grpId="0" nodeType="clickEffect">
                                  <p:stCondLst>
                                    <p:cond delay="0"/>
                                  </p:stCondLst>
                                  <p:childTnLst>
                                    <p:set>
                                      <p:cBhvr>
                                        <p:cTn id="40" dur="1" fill="hold">
                                          <p:stCondLst>
                                            <p:cond delay="0"/>
                                          </p:stCondLst>
                                        </p:cTn>
                                        <p:tgtEl>
                                          <p:spTgt spid="187396"/>
                                        </p:tgtEl>
                                        <p:attrNameLst>
                                          <p:attrName>style.visibility</p:attrName>
                                        </p:attrNameLst>
                                      </p:cBhvr>
                                      <p:to>
                                        <p:strVal val="visible"/>
                                      </p:to>
                                    </p:set>
                                    <p:animEffect transition="in" filter="wheel(4)">
                                      <p:cBhvr>
                                        <p:cTn id="41" dur="2000"/>
                                        <p:tgtEl>
                                          <p:spTgt spid="187396"/>
                                        </p:tgtEl>
                                      </p:cBhvr>
                                    </p:animEffect>
                                  </p:childTnLst>
                                </p:cTn>
                              </p:par>
                            </p:childTnLst>
                          </p:cTn>
                        </p:par>
                        <p:par>
                          <p:cTn id="42" fill="hold">
                            <p:stCondLst>
                              <p:cond delay="2000"/>
                            </p:stCondLst>
                            <p:childTnLst>
                              <p:par>
                                <p:cTn id="43" presetID="21" presetClass="entr" presetSubtype="4" fill="hold" grpId="0" nodeType="afterEffect">
                                  <p:stCondLst>
                                    <p:cond delay="0"/>
                                  </p:stCondLst>
                                  <p:childTnLst>
                                    <p:set>
                                      <p:cBhvr>
                                        <p:cTn id="44" dur="1" fill="hold">
                                          <p:stCondLst>
                                            <p:cond delay="0"/>
                                          </p:stCondLst>
                                        </p:cTn>
                                        <p:tgtEl>
                                          <p:spTgt spid="187395"/>
                                        </p:tgtEl>
                                        <p:attrNameLst>
                                          <p:attrName>style.visibility</p:attrName>
                                        </p:attrNameLst>
                                      </p:cBhvr>
                                      <p:to>
                                        <p:strVal val="visible"/>
                                      </p:to>
                                    </p:set>
                                    <p:animEffect transition="in" filter="wheel(4)">
                                      <p:cBhvr>
                                        <p:cTn id="45" dur="2000"/>
                                        <p:tgtEl>
                                          <p:spTgt spid="187395"/>
                                        </p:tgtEl>
                                      </p:cBhvr>
                                    </p:animEffect>
                                  </p:childTnLst>
                                </p:cTn>
                              </p:par>
                            </p:childTnLst>
                          </p:cTn>
                        </p:par>
                        <p:par>
                          <p:cTn id="46" fill="hold">
                            <p:stCondLst>
                              <p:cond delay="4000"/>
                            </p:stCondLst>
                            <p:childTnLst>
                              <p:par>
                                <p:cTn id="47" presetID="21" presetClass="entr" presetSubtype="4" fill="hold" grpId="0" nodeType="afterEffect">
                                  <p:stCondLst>
                                    <p:cond delay="0"/>
                                  </p:stCondLst>
                                  <p:childTnLst>
                                    <p:set>
                                      <p:cBhvr>
                                        <p:cTn id="48" dur="1" fill="hold">
                                          <p:stCondLst>
                                            <p:cond delay="0"/>
                                          </p:stCondLst>
                                        </p:cTn>
                                        <p:tgtEl>
                                          <p:spTgt spid="187394"/>
                                        </p:tgtEl>
                                        <p:attrNameLst>
                                          <p:attrName>style.visibility</p:attrName>
                                        </p:attrNameLst>
                                      </p:cBhvr>
                                      <p:to>
                                        <p:strVal val="visible"/>
                                      </p:to>
                                    </p:set>
                                    <p:animEffect transition="in" filter="wheel(4)">
                                      <p:cBhvr>
                                        <p:cTn id="49" dur="2000"/>
                                        <p:tgtEl>
                                          <p:spTgt spid="187394"/>
                                        </p:tgtEl>
                                      </p:cBhvr>
                                    </p:animEffect>
                                  </p:childTnLst>
                                </p:cTn>
                              </p:par>
                            </p:childTnLst>
                          </p:cTn>
                        </p:par>
                        <p:par>
                          <p:cTn id="50" fill="hold">
                            <p:stCondLst>
                              <p:cond delay="6000"/>
                            </p:stCondLst>
                            <p:childTnLst>
                              <p:par>
                                <p:cTn id="51" presetID="21" presetClass="entr" presetSubtype="4" fill="hold" grpId="0" nodeType="afterEffect">
                                  <p:stCondLst>
                                    <p:cond delay="0"/>
                                  </p:stCondLst>
                                  <p:childTnLst>
                                    <p:set>
                                      <p:cBhvr>
                                        <p:cTn id="52" dur="1" fill="hold">
                                          <p:stCondLst>
                                            <p:cond delay="0"/>
                                          </p:stCondLst>
                                        </p:cTn>
                                        <p:tgtEl>
                                          <p:spTgt spid="187397"/>
                                        </p:tgtEl>
                                        <p:attrNameLst>
                                          <p:attrName>style.visibility</p:attrName>
                                        </p:attrNameLst>
                                      </p:cBhvr>
                                      <p:to>
                                        <p:strVal val="visible"/>
                                      </p:to>
                                    </p:set>
                                    <p:animEffect transition="in" filter="wheel(4)">
                                      <p:cBhvr>
                                        <p:cTn id="53" dur="2000"/>
                                        <p:tgtEl>
                                          <p:spTgt spid="187397"/>
                                        </p:tgtEl>
                                      </p:cBhvr>
                                    </p:animEffect>
                                  </p:childTnLst>
                                </p:cTn>
                              </p:par>
                            </p:childTnLst>
                          </p:cTn>
                        </p:par>
                        <p:par>
                          <p:cTn id="54" fill="hold">
                            <p:stCondLst>
                              <p:cond delay="8000"/>
                            </p:stCondLst>
                            <p:childTnLst>
                              <p:par>
                                <p:cTn id="55" presetID="15" presetClass="entr" presetSubtype="0" fill="hold" grpId="0" nodeType="afterEffect">
                                  <p:stCondLst>
                                    <p:cond delay="0"/>
                                  </p:stCondLst>
                                  <p:childTnLst>
                                    <p:set>
                                      <p:cBhvr>
                                        <p:cTn id="56" dur="1" fill="hold">
                                          <p:stCondLst>
                                            <p:cond delay="0"/>
                                          </p:stCondLst>
                                        </p:cTn>
                                        <p:tgtEl>
                                          <p:spTgt spid="187399"/>
                                        </p:tgtEl>
                                        <p:attrNameLst>
                                          <p:attrName>style.visibility</p:attrName>
                                        </p:attrNameLst>
                                      </p:cBhvr>
                                      <p:to>
                                        <p:strVal val="visible"/>
                                      </p:to>
                                    </p:set>
                                    <p:anim calcmode="lin" valueType="num">
                                      <p:cBhvr>
                                        <p:cTn id="57" dur="1000" fill="hold"/>
                                        <p:tgtEl>
                                          <p:spTgt spid="187399"/>
                                        </p:tgtEl>
                                        <p:attrNameLst>
                                          <p:attrName>ppt_w</p:attrName>
                                        </p:attrNameLst>
                                      </p:cBhvr>
                                      <p:tavLst>
                                        <p:tav tm="0">
                                          <p:val>
                                            <p:fltVal val="0"/>
                                          </p:val>
                                        </p:tav>
                                        <p:tav tm="100000">
                                          <p:val>
                                            <p:strVal val="#ppt_w"/>
                                          </p:val>
                                        </p:tav>
                                      </p:tavLst>
                                    </p:anim>
                                    <p:anim calcmode="lin" valueType="num">
                                      <p:cBhvr>
                                        <p:cTn id="58" dur="1000" fill="hold"/>
                                        <p:tgtEl>
                                          <p:spTgt spid="187399"/>
                                        </p:tgtEl>
                                        <p:attrNameLst>
                                          <p:attrName>ppt_h</p:attrName>
                                        </p:attrNameLst>
                                      </p:cBhvr>
                                      <p:tavLst>
                                        <p:tav tm="0">
                                          <p:val>
                                            <p:fltVal val="0"/>
                                          </p:val>
                                        </p:tav>
                                        <p:tav tm="100000">
                                          <p:val>
                                            <p:strVal val="#ppt_h"/>
                                          </p:val>
                                        </p:tav>
                                      </p:tavLst>
                                    </p:anim>
                                    <p:anim calcmode="lin" valueType="num">
                                      <p:cBhvr>
                                        <p:cTn id="59" dur="1000" fill="hold"/>
                                        <p:tgtEl>
                                          <p:spTgt spid="187399"/>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87399"/>
                                        </p:tgtEl>
                                        <p:attrNameLst>
                                          <p:attrName>ppt_y</p:attrName>
                                        </p:attrNameLst>
                                      </p:cBhvr>
                                      <p:tavLst>
                                        <p:tav tm="0" fmla="#ppt_y+(sin(-2*pi*(1-$))*-#ppt_x+cos(-2*pi*(1-$))*(1-#ppt_y))*(1-$)">
                                          <p:val>
                                            <p:fltVal val="0"/>
                                          </p:val>
                                        </p:tav>
                                        <p:tav tm="100000">
                                          <p:val>
                                            <p:fltVal val="1"/>
                                          </p:val>
                                        </p:tav>
                                      </p:tavLst>
                                    </p:anim>
                                  </p:childTnLst>
                                </p:cTn>
                              </p:par>
                            </p:childTnLst>
                          </p:cTn>
                        </p:par>
                        <p:par>
                          <p:cTn id="61" fill="hold">
                            <p:stCondLst>
                              <p:cond delay="9000"/>
                            </p:stCondLst>
                            <p:childTnLst>
                              <p:par>
                                <p:cTn id="62" presetID="12" presetClass="entr" presetSubtype="1" fill="hold" nodeType="afterEffect">
                                  <p:stCondLst>
                                    <p:cond delay="0"/>
                                  </p:stCondLst>
                                  <p:childTnLst>
                                    <p:set>
                                      <p:cBhvr>
                                        <p:cTn id="63" dur="1" fill="hold">
                                          <p:stCondLst>
                                            <p:cond delay="0"/>
                                          </p:stCondLst>
                                        </p:cTn>
                                        <p:tgtEl>
                                          <p:spTgt spid="187402"/>
                                        </p:tgtEl>
                                        <p:attrNameLst>
                                          <p:attrName>style.visibility</p:attrName>
                                        </p:attrNameLst>
                                      </p:cBhvr>
                                      <p:to>
                                        <p:strVal val="visible"/>
                                      </p:to>
                                    </p:set>
                                    <p:animEffect transition="in" filter="slide(fromTop)">
                                      <p:cBhvr>
                                        <p:cTn id="64" dur="500"/>
                                        <p:tgtEl>
                                          <p:spTgt spid="187402"/>
                                        </p:tgtEl>
                                      </p:cBhvr>
                                    </p:animEffect>
                                  </p:childTnLst>
                                </p:cTn>
                              </p:par>
                              <p:par>
                                <p:cTn id="65" presetID="12" presetClass="entr" presetSubtype="1" fill="hold" nodeType="withEffect">
                                  <p:stCondLst>
                                    <p:cond delay="0"/>
                                  </p:stCondLst>
                                  <p:childTnLst>
                                    <p:set>
                                      <p:cBhvr>
                                        <p:cTn id="66" dur="1" fill="hold">
                                          <p:stCondLst>
                                            <p:cond delay="0"/>
                                          </p:stCondLst>
                                        </p:cTn>
                                        <p:tgtEl>
                                          <p:spTgt spid="187400"/>
                                        </p:tgtEl>
                                        <p:attrNameLst>
                                          <p:attrName>style.visibility</p:attrName>
                                        </p:attrNameLst>
                                      </p:cBhvr>
                                      <p:to>
                                        <p:strVal val="visible"/>
                                      </p:to>
                                    </p:set>
                                    <p:animEffect transition="in" filter="slide(fromTop)">
                                      <p:cBhvr>
                                        <p:cTn id="67" dur="500"/>
                                        <p:tgtEl>
                                          <p:spTgt spid="187400"/>
                                        </p:tgtEl>
                                      </p:cBhvr>
                                    </p:animEffect>
                                  </p:childTnLst>
                                </p:cTn>
                              </p:par>
                              <p:par>
                                <p:cTn id="68" presetID="12" presetClass="entr" presetSubtype="1" fill="hold" nodeType="withEffect">
                                  <p:stCondLst>
                                    <p:cond delay="0"/>
                                  </p:stCondLst>
                                  <p:childTnLst>
                                    <p:set>
                                      <p:cBhvr>
                                        <p:cTn id="69" dur="1" fill="hold">
                                          <p:stCondLst>
                                            <p:cond delay="0"/>
                                          </p:stCondLst>
                                        </p:cTn>
                                        <p:tgtEl>
                                          <p:spTgt spid="187401"/>
                                        </p:tgtEl>
                                        <p:attrNameLst>
                                          <p:attrName>style.visibility</p:attrName>
                                        </p:attrNameLst>
                                      </p:cBhvr>
                                      <p:to>
                                        <p:strVal val="visible"/>
                                      </p:to>
                                    </p:set>
                                    <p:animEffect transition="in" filter="slide(fromTop)">
                                      <p:cBhvr>
                                        <p:cTn id="70" dur="500"/>
                                        <p:tgtEl>
                                          <p:spTgt spid="187401"/>
                                        </p:tgtEl>
                                      </p:cBhvr>
                                    </p:animEffect>
                                  </p:childTnLst>
                                </p:cTn>
                              </p:par>
                              <p:par>
                                <p:cTn id="71" presetID="12" presetClass="entr" presetSubtype="1" fill="hold" grpId="0" nodeType="withEffect">
                                  <p:stCondLst>
                                    <p:cond delay="0"/>
                                  </p:stCondLst>
                                  <p:childTnLst>
                                    <p:set>
                                      <p:cBhvr>
                                        <p:cTn id="72" dur="1" fill="hold">
                                          <p:stCondLst>
                                            <p:cond delay="0"/>
                                          </p:stCondLst>
                                        </p:cTn>
                                        <p:tgtEl>
                                          <p:spTgt spid="187403"/>
                                        </p:tgtEl>
                                        <p:attrNameLst>
                                          <p:attrName>style.visibility</p:attrName>
                                        </p:attrNameLst>
                                      </p:cBhvr>
                                      <p:to>
                                        <p:strVal val="visible"/>
                                      </p:to>
                                    </p:set>
                                    <p:animEffect transition="in" filter="slide(fromTop)">
                                      <p:cBhvr>
                                        <p:cTn id="73" dur="500"/>
                                        <p:tgtEl>
                                          <p:spTgt spid="187403"/>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32" fill="hold" grpId="0" nodeType="clickEffect">
                                  <p:stCondLst>
                                    <p:cond delay="0"/>
                                  </p:stCondLst>
                                  <p:childTnLst>
                                    <p:set>
                                      <p:cBhvr>
                                        <p:cTn id="77" dur="1" fill="hold">
                                          <p:stCondLst>
                                            <p:cond delay="0"/>
                                          </p:stCondLst>
                                        </p:cTn>
                                        <p:tgtEl>
                                          <p:spTgt spid="187406"/>
                                        </p:tgtEl>
                                        <p:attrNameLst>
                                          <p:attrName>style.visibility</p:attrName>
                                        </p:attrNameLst>
                                      </p:cBhvr>
                                      <p:to>
                                        <p:strVal val="visible"/>
                                      </p:to>
                                    </p:set>
                                    <p:animEffect transition="in" filter="circle(out)">
                                      <p:cBhvr>
                                        <p:cTn id="78" dur="2000"/>
                                        <p:tgtEl>
                                          <p:spTgt spid="187406"/>
                                        </p:tgtEl>
                                      </p:cBhvr>
                                    </p:animEffect>
                                  </p:childTnLst>
                                </p:cTn>
                              </p:par>
                            </p:childTnLst>
                          </p:cTn>
                        </p:par>
                        <p:par>
                          <p:cTn id="79" fill="hold">
                            <p:stCondLst>
                              <p:cond delay="2000"/>
                            </p:stCondLst>
                            <p:childTnLst>
                              <p:par>
                                <p:cTn id="80" presetID="6" presetClass="entr" presetSubtype="32" fill="hold" grpId="0" nodeType="afterEffect">
                                  <p:stCondLst>
                                    <p:cond delay="0"/>
                                  </p:stCondLst>
                                  <p:childTnLst>
                                    <p:set>
                                      <p:cBhvr>
                                        <p:cTn id="81" dur="1" fill="hold">
                                          <p:stCondLst>
                                            <p:cond delay="0"/>
                                          </p:stCondLst>
                                        </p:cTn>
                                        <p:tgtEl>
                                          <p:spTgt spid="187407"/>
                                        </p:tgtEl>
                                        <p:attrNameLst>
                                          <p:attrName>style.visibility</p:attrName>
                                        </p:attrNameLst>
                                      </p:cBhvr>
                                      <p:to>
                                        <p:strVal val="visible"/>
                                      </p:to>
                                    </p:set>
                                    <p:animEffect transition="in" filter="circle(out)">
                                      <p:cBhvr>
                                        <p:cTn id="82" dur="2000"/>
                                        <p:tgtEl>
                                          <p:spTgt spid="187407"/>
                                        </p:tgtEl>
                                      </p:cBhvr>
                                    </p:animEffect>
                                  </p:childTnLst>
                                </p:cTn>
                              </p:par>
                            </p:childTnLst>
                          </p:cTn>
                        </p:par>
                        <p:par>
                          <p:cTn id="83" fill="hold">
                            <p:stCondLst>
                              <p:cond delay="4000"/>
                            </p:stCondLst>
                            <p:childTnLst>
                              <p:par>
                                <p:cTn id="84" presetID="6" presetClass="entr" presetSubtype="32" fill="hold" grpId="0" nodeType="afterEffect">
                                  <p:stCondLst>
                                    <p:cond delay="0"/>
                                  </p:stCondLst>
                                  <p:childTnLst>
                                    <p:set>
                                      <p:cBhvr>
                                        <p:cTn id="85" dur="1" fill="hold">
                                          <p:stCondLst>
                                            <p:cond delay="0"/>
                                          </p:stCondLst>
                                        </p:cTn>
                                        <p:tgtEl>
                                          <p:spTgt spid="187405"/>
                                        </p:tgtEl>
                                        <p:attrNameLst>
                                          <p:attrName>style.visibility</p:attrName>
                                        </p:attrNameLst>
                                      </p:cBhvr>
                                      <p:to>
                                        <p:strVal val="visible"/>
                                      </p:to>
                                    </p:set>
                                    <p:animEffect transition="in" filter="circle(out)">
                                      <p:cBhvr>
                                        <p:cTn id="86" dur="2000"/>
                                        <p:tgtEl>
                                          <p:spTgt spid="187405"/>
                                        </p:tgtEl>
                                      </p:cBhvr>
                                    </p:animEffect>
                                  </p:childTnLst>
                                </p:cTn>
                              </p:par>
                            </p:childTnLst>
                          </p:cTn>
                        </p:par>
                        <p:par>
                          <p:cTn id="87" fill="hold">
                            <p:stCondLst>
                              <p:cond delay="6000"/>
                            </p:stCondLst>
                            <p:childTnLst>
                              <p:par>
                                <p:cTn id="88" presetID="6" presetClass="entr" presetSubtype="32" fill="hold" grpId="0" nodeType="afterEffect">
                                  <p:stCondLst>
                                    <p:cond delay="0"/>
                                  </p:stCondLst>
                                  <p:childTnLst>
                                    <p:set>
                                      <p:cBhvr>
                                        <p:cTn id="89" dur="1" fill="hold">
                                          <p:stCondLst>
                                            <p:cond delay="0"/>
                                          </p:stCondLst>
                                        </p:cTn>
                                        <p:tgtEl>
                                          <p:spTgt spid="187408"/>
                                        </p:tgtEl>
                                        <p:attrNameLst>
                                          <p:attrName>style.visibility</p:attrName>
                                        </p:attrNameLst>
                                      </p:cBhvr>
                                      <p:to>
                                        <p:strVal val="visible"/>
                                      </p:to>
                                    </p:set>
                                    <p:animEffect transition="in" filter="circle(out)">
                                      <p:cBhvr>
                                        <p:cTn id="90" dur="2000"/>
                                        <p:tgtEl>
                                          <p:spTgt spid="18740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187415"/>
                                        </p:tgtEl>
                                        <p:attrNameLst>
                                          <p:attrName>style.visibility</p:attrName>
                                        </p:attrNameLst>
                                      </p:cBhvr>
                                      <p:to>
                                        <p:strVal val="visible"/>
                                      </p:to>
                                    </p:set>
                                    <p:animEffect transition="in" filter="wipe(down)">
                                      <p:cBhvr>
                                        <p:cTn id="95" dur="500"/>
                                        <p:tgtEl>
                                          <p:spTgt spid="187415"/>
                                        </p:tgtEl>
                                      </p:cBhvr>
                                    </p:animEffect>
                                  </p:childTnLst>
                                </p:cTn>
                              </p:par>
                            </p:childTnLst>
                          </p:cTn>
                        </p:par>
                      </p:childTnLst>
                    </p:cTn>
                  </p:par>
                  <p:par>
                    <p:cTn id="96" fill="hold">
                      <p:stCondLst>
                        <p:cond delay="indefinite"/>
                      </p:stCondLst>
                      <p:childTnLst>
                        <p:par>
                          <p:cTn id="97" fill="hold">
                            <p:stCondLst>
                              <p:cond delay="0"/>
                            </p:stCondLst>
                            <p:childTnLst>
                              <p:par>
                                <p:cTn id="98" presetID="17" presetClass="entr" presetSubtype="10" fill="hold" grpId="0" nodeType="clickEffect">
                                  <p:stCondLst>
                                    <p:cond delay="0"/>
                                  </p:stCondLst>
                                  <p:childTnLst>
                                    <p:set>
                                      <p:cBhvr>
                                        <p:cTn id="99" dur="1" fill="hold">
                                          <p:stCondLst>
                                            <p:cond delay="0"/>
                                          </p:stCondLst>
                                        </p:cTn>
                                        <p:tgtEl>
                                          <p:spTgt spid="187454"/>
                                        </p:tgtEl>
                                        <p:attrNameLst>
                                          <p:attrName>style.visibility</p:attrName>
                                        </p:attrNameLst>
                                      </p:cBhvr>
                                      <p:to>
                                        <p:strVal val="visible"/>
                                      </p:to>
                                    </p:set>
                                    <p:anim calcmode="lin" valueType="num">
                                      <p:cBhvr>
                                        <p:cTn id="100" dur="500" fill="hold"/>
                                        <p:tgtEl>
                                          <p:spTgt spid="187454"/>
                                        </p:tgtEl>
                                        <p:attrNameLst>
                                          <p:attrName>ppt_w</p:attrName>
                                        </p:attrNameLst>
                                      </p:cBhvr>
                                      <p:tavLst>
                                        <p:tav tm="0">
                                          <p:val>
                                            <p:fltVal val="0"/>
                                          </p:val>
                                        </p:tav>
                                        <p:tav tm="100000">
                                          <p:val>
                                            <p:strVal val="#ppt_w"/>
                                          </p:val>
                                        </p:tav>
                                      </p:tavLst>
                                    </p:anim>
                                    <p:anim calcmode="lin" valueType="num">
                                      <p:cBhvr>
                                        <p:cTn id="101" dur="500" fill="hold"/>
                                        <p:tgtEl>
                                          <p:spTgt spid="187454"/>
                                        </p:tgtEl>
                                        <p:attrNameLst>
                                          <p:attrName>ppt_h</p:attrName>
                                        </p:attrNameLst>
                                      </p:cBhvr>
                                      <p:tavLst>
                                        <p:tav tm="0">
                                          <p:val>
                                            <p:strVal val="#ppt_h"/>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17" presetClass="entr" presetSubtype="10" fill="hold" nodeType="clickEffect">
                                  <p:stCondLst>
                                    <p:cond delay="0"/>
                                  </p:stCondLst>
                                  <p:childTnLst>
                                    <p:set>
                                      <p:cBhvr>
                                        <p:cTn id="105" dur="1" fill="hold">
                                          <p:stCondLst>
                                            <p:cond delay="0"/>
                                          </p:stCondLst>
                                        </p:cTn>
                                        <p:tgtEl>
                                          <p:spTgt spid="32835"/>
                                        </p:tgtEl>
                                        <p:attrNameLst>
                                          <p:attrName>style.visibility</p:attrName>
                                        </p:attrNameLst>
                                      </p:cBhvr>
                                      <p:to>
                                        <p:strVal val="visible"/>
                                      </p:to>
                                    </p:set>
                                    <p:anim calcmode="lin" valueType="num">
                                      <p:cBhvr>
                                        <p:cTn id="106" dur="500" fill="hold"/>
                                        <p:tgtEl>
                                          <p:spTgt spid="32835"/>
                                        </p:tgtEl>
                                        <p:attrNameLst>
                                          <p:attrName>ppt_w</p:attrName>
                                        </p:attrNameLst>
                                      </p:cBhvr>
                                      <p:tavLst>
                                        <p:tav tm="0">
                                          <p:val>
                                            <p:fltVal val="0"/>
                                          </p:val>
                                        </p:tav>
                                        <p:tav tm="100000">
                                          <p:val>
                                            <p:strVal val="#ppt_w"/>
                                          </p:val>
                                        </p:tav>
                                      </p:tavLst>
                                    </p:anim>
                                    <p:anim calcmode="lin" valueType="num">
                                      <p:cBhvr>
                                        <p:cTn id="107" dur="500" fill="hold"/>
                                        <p:tgtEl>
                                          <p:spTgt spid="328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animBg="1"/>
      <p:bldP spid="187395" grpId="0" animBg="1"/>
      <p:bldP spid="187396" grpId="0" animBg="1"/>
      <p:bldP spid="187397" grpId="0" animBg="1"/>
      <p:bldP spid="187398" grpId="0"/>
      <p:bldP spid="187399" grpId="0"/>
      <p:bldP spid="187403" grpId="0"/>
      <p:bldP spid="187404" grpId="0" animBg="1"/>
      <p:bldP spid="187405" grpId="0" animBg="1"/>
      <p:bldP spid="187406" grpId="0" animBg="1"/>
      <p:bldP spid="187407" grpId="0" animBg="1"/>
      <p:bldP spid="187408" grpId="0" animBg="1"/>
      <p:bldP spid="187416" grpId="0"/>
      <p:bldP spid="187419" grpId="0" animBg="1"/>
      <p:bldP spid="18745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373063" y="982663"/>
            <a:ext cx="4687887" cy="2513012"/>
            <a:chOff x="235" y="775"/>
            <a:chExt cx="2953" cy="1583"/>
          </a:xfrm>
        </p:grpSpPr>
        <p:sp>
          <p:nvSpPr>
            <p:cNvPr id="94251" name="Text Box 3"/>
            <p:cNvSpPr txBox="1">
              <a:spLocks noChangeArrowheads="1"/>
            </p:cNvSpPr>
            <p:nvPr/>
          </p:nvSpPr>
          <p:spPr bwMode="auto">
            <a:xfrm>
              <a:off x="2803" y="1796"/>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p</a:t>
              </a:r>
              <a:endParaRPr lang="en-US" altLang="zh-CN" b="1" i="1">
                <a:sym typeface="Symbol" panose="05050102010706020507" pitchFamily="18" charset="2"/>
              </a:endParaRPr>
            </a:p>
          </p:txBody>
        </p:sp>
        <p:sp>
          <p:nvSpPr>
            <p:cNvPr id="94252" name="Text Box 4"/>
            <p:cNvSpPr txBox="1">
              <a:spLocks noChangeArrowheads="1"/>
            </p:cNvSpPr>
            <p:nvPr/>
          </p:nvSpPr>
          <p:spPr bwMode="auto">
            <a:xfrm>
              <a:off x="750" y="803"/>
              <a:ext cx="2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q</a:t>
              </a:r>
              <a:endParaRPr lang="en-US" altLang="zh-CN" b="1" baseline="-25000">
                <a:sym typeface="Symbol" panose="05050102010706020507" pitchFamily="18" charset="2"/>
              </a:endParaRPr>
            </a:p>
          </p:txBody>
        </p:sp>
        <p:sp>
          <p:nvSpPr>
            <p:cNvPr id="94253" name="Line 5"/>
            <p:cNvSpPr>
              <a:spLocks noChangeShapeType="1"/>
            </p:cNvSpPr>
            <p:nvPr/>
          </p:nvSpPr>
          <p:spPr bwMode="auto">
            <a:xfrm>
              <a:off x="235" y="1853"/>
              <a:ext cx="2727" cy="0"/>
            </a:xfrm>
            <a:prstGeom prst="line">
              <a:avLst/>
            </a:prstGeom>
            <a:noFill/>
            <a:ln w="19050">
              <a:solidFill>
                <a:schemeClr val="tx1"/>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94254" name="Line 6"/>
            <p:cNvSpPr>
              <a:spLocks noChangeShapeType="1"/>
            </p:cNvSpPr>
            <p:nvPr/>
          </p:nvSpPr>
          <p:spPr bwMode="auto">
            <a:xfrm flipV="1">
              <a:off x="949" y="860"/>
              <a:ext cx="0" cy="1475"/>
            </a:xfrm>
            <a:prstGeom prst="line">
              <a:avLst/>
            </a:prstGeom>
            <a:noFill/>
            <a:ln w="19050">
              <a:solidFill>
                <a:schemeClr val="tx1"/>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94255" name="Oval 7"/>
            <p:cNvSpPr>
              <a:spLocks noChangeArrowheads="1"/>
            </p:cNvSpPr>
            <p:nvPr/>
          </p:nvSpPr>
          <p:spPr bwMode="auto">
            <a:xfrm>
              <a:off x="1431" y="1310"/>
              <a:ext cx="1077" cy="1048"/>
            </a:xfrm>
            <a:prstGeom prst="ellipse">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94256" name="Line 8"/>
            <p:cNvSpPr>
              <a:spLocks noChangeShapeType="1"/>
            </p:cNvSpPr>
            <p:nvPr/>
          </p:nvSpPr>
          <p:spPr bwMode="auto">
            <a:xfrm flipV="1">
              <a:off x="438" y="974"/>
              <a:ext cx="2314" cy="875"/>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4257" name="Text Box 9"/>
            <p:cNvSpPr txBox="1">
              <a:spLocks noChangeArrowheads="1"/>
            </p:cNvSpPr>
            <p:nvPr/>
          </p:nvSpPr>
          <p:spPr bwMode="auto">
            <a:xfrm>
              <a:off x="2791" y="1650"/>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endParaRPr lang="zh-CN" altLang="en-US" b="1" i="1">
                <a:sym typeface="Symbol" panose="05050102010706020507" pitchFamily="18" charset="2"/>
              </a:endParaRPr>
            </a:p>
          </p:txBody>
        </p:sp>
        <p:sp>
          <p:nvSpPr>
            <p:cNvPr id="94258" name="Text Box 10"/>
            <p:cNvSpPr txBox="1">
              <a:spLocks noChangeArrowheads="1"/>
            </p:cNvSpPr>
            <p:nvPr/>
          </p:nvSpPr>
          <p:spPr bwMode="auto">
            <a:xfrm>
              <a:off x="949" y="800"/>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endParaRPr lang="zh-CN" altLang="en-US" b="1" i="1">
                <a:sym typeface="Symbol" panose="05050102010706020507" pitchFamily="18" charset="2"/>
              </a:endParaRPr>
            </a:p>
          </p:txBody>
        </p:sp>
        <p:sp>
          <p:nvSpPr>
            <p:cNvPr id="94259" name="Text Box 11"/>
            <p:cNvSpPr txBox="1">
              <a:spLocks noChangeArrowheads="1"/>
            </p:cNvSpPr>
            <p:nvPr/>
          </p:nvSpPr>
          <p:spPr bwMode="auto">
            <a:xfrm>
              <a:off x="768" y="1796"/>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O</a:t>
              </a:r>
              <a:endParaRPr lang="en-US" altLang="zh-CN" b="1" i="1">
                <a:sym typeface="Symbol" panose="05050102010706020507" pitchFamily="18" charset="2"/>
              </a:endParaRPr>
            </a:p>
          </p:txBody>
        </p:sp>
        <p:sp>
          <p:nvSpPr>
            <p:cNvPr id="94260" name="Line 12"/>
            <p:cNvSpPr>
              <a:spLocks noChangeShapeType="1"/>
            </p:cNvSpPr>
            <p:nvPr/>
          </p:nvSpPr>
          <p:spPr bwMode="auto">
            <a:xfrm>
              <a:off x="2450" y="1103"/>
              <a:ext cx="539"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4261" name="Text Box 13"/>
            <p:cNvSpPr txBox="1">
              <a:spLocks noChangeArrowheads="1"/>
            </p:cNvSpPr>
            <p:nvPr/>
          </p:nvSpPr>
          <p:spPr bwMode="auto">
            <a:xfrm>
              <a:off x="2687" y="904"/>
              <a:ext cx="2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l-GR" altLang="zh-CN" b="1" i="1" dirty="0" smtClean="0">
                  <a:sym typeface="Symbol" panose="05050102010706020507" pitchFamily="18" charset="2"/>
                </a:rPr>
                <a:t>φ</a:t>
              </a:r>
              <a:endParaRPr lang="zh-CN" altLang="en-US" b="1" i="1" dirty="0">
                <a:sym typeface="Symbol" panose="05050102010706020507" pitchFamily="18" charset="2"/>
              </a:endParaRPr>
            </a:p>
          </p:txBody>
        </p:sp>
        <p:sp>
          <p:nvSpPr>
            <p:cNvPr id="94262" name="Text Box 14"/>
            <p:cNvSpPr txBox="1">
              <a:spLocks noChangeArrowheads="1"/>
            </p:cNvSpPr>
            <p:nvPr/>
          </p:nvSpPr>
          <p:spPr bwMode="auto">
            <a:xfrm>
              <a:off x="705" y="1622"/>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c</a:t>
              </a:r>
              <a:endParaRPr lang="en-US" altLang="zh-CN" b="1" i="1">
                <a:sym typeface="Symbol" panose="05050102010706020507" pitchFamily="18" charset="2"/>
              </a:endParaRPr>
            </a:p>
          </p:txBody>
        </p:sp>
        <p:sp>
          <p:nvSpPr>
            <p:cNvPr id="94263" name="Line 15"/>
            <p:cNvSpPr>
              <a:spLocks noChangeShapeType="1"/>
            </p:cNvSpPr>
            <p:nvPr/>
          </p:nvSpPr>
          <p:spPr bwMode="auto">
            <a:xfrm>
              <a:off x="864" y="1654"/>
              <a:ext cx="0" cy="19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4264" name="Line 16"/>
            <p:cNvSpPr>
              <a:spLocks noChangeShapeType="1"/>
            </p:cNvSpPr>
            <p:nvPr/>
          </p:nvSpPr>
          <p:spPr bwMode="auto">
            <a:xfrm>
              <a:off x="807" y="1654"/>
              <a:ext cx="142" cy="0"/>
            </a:xfrm>
            <a:prstGeom prst="line">
              <a:avLst/>
            </a:prstGeom>
            <a:noFill/>
            <a:ln w="63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4265" name="Arc 17"/>
            <p:cNvSpPr/>
            <p:nvPr/>
          </p:nvSpPr>
          <p:spPr bwMode="auto">
            <a:xfrm>
              <a:off x="2620" y="1018"/>
              <a:ext cx="57" cy="8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63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4266" name="Oval 18"/>
            <p:cNvSpPr>
              <a:spLocks noChangeAspect="1" noChangeArrowheads="1"/>
            </p:cNvSpPr>
            <p:nvPr/>
          </p:nvSpPr>
          <p:spPr bwMode="auto">
            <a:xfrm>
              <a:off x="1940" y="1285"/>
              <a:ext cx="57" cy="56"/>
            </a:xfrm>
            <a:prstGeom prst="ellipse">
              <a:avLst/>
            </a:prstGeom>
            <a:solidFill>
              <a:srgbClr val="FF0000"/>
            </a:solidFill>
            <a:ln>
              <a:noFill/>
            </a:ln>
            <a:extLst>
              <a:ext uri="{91240B29-F687-4F45-9708-019B960494DF}">
                <a14:hiddenLine xmlns:a14="http://schemas.microsoft.com/office/drawing/2010/main" w="2857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94267" name="Line 19"/>
            <p:cNvSpPr>
              <a:spLocks noChangeAspect="1" noChangeShapeType="1"/>
            </p:cNvSpPr>
            <p:nvPr/>
          </p:nvSpPr>
          <p:spPr bwMode="auto">
            <a:xfrm flipV="1">
              <a:off x="457" y="1161"/>
              <a:ext cx="1965" cy="683"/>
            </a:xfrm>
            <a:prstGeom prst="line">
              <a:avLst/>
            </a:prstGeom>
            <a:noFill/>
            <a:ln w="22225">
              <a:solidFill>
                <a:srgbClr val="8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4268" name="Line 20"/>
            <p:cNvSpPr>
              <a:spLocks noChangeShapeType="1"/>
            </p:cNvSpPr>
            <p:nvPr/>
          </p:nvSpPr>
          <p:spPr bwMode="auto">
            <a:xfrm>
              <a:off x="2153" y="1270"/>
              <a:ext cx="539"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4269" name="Text Box 21"/>
            <p:cNvSpPr txBox="1">
              <a:spLocks noChangeArrowheads="1"/>
            </p:cNvSpPr>
            <p:nvPr/>
          </p:nvSpPr>
          <p:spPr bwMode="auto">
            <a:xfrm>
              <a:off x="2337" y="1087"/>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endParaRPr lang="zh-CN" altLang="en-US" b="1" i="1">
                <a:sym typeface="Symbol" panose="05050102010706020507" pitchFamily="18" charset="2"/>
              </a:endParaRPr>
            </a:p>
          </p:txBody>
        </p:sp>
        <p:sp>
          <p:nvSpPr>
            <p:cNvPr id="94270" name="Arc 22"/>
            <p:cNvSpPr/>
            <p:nvPr/>
          </p:nvSpPr>
          <p:spPr bwMode="auto">
            <a:xfrm>
              <a:off x="2323" y="1185"/>
              <a:ext cx="57" cy="8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63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4271" name="Text Box 23"/>
            <p:cNvSpPr txBox="1">
              <a:spLocks noChangeArrowheads="1"/>
            </p:cNvSpPr>
            <p:nvPr/>
          </p:nvSpPr>
          <p:spPr bwMode="auto">
            <a:xfrm>
              <a:off x="1009" y="1630"/>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latin typeface="Times New Roman" panose="02020603050405020304" pitchFamily="18" charset="0"/>
                  <a:sym typeface="Symbol" panose="05050102010706020507" pitchFamily="18" charset="2"/>
                </a:rPr>
                <a:t>a</a:t>
              </a:r>
              <a:endParaRPr lang="en-US" altLang="zh-CN" b="1" i="1">
                <a:latin typeface="Times New Roman" panose="02020603050405020304" pitchFamily="18" charset="0"/>
                <a:sym typeface="Symbol" panose="05050102010706020507" pitchFamily="18" charset="2"/>
              </a:endParaRPr>
            </a:p>
          </p:txBody>
        </p:sp>
        <p:sp>
          <p:nvSpPr>
            <p:cNvPr id="94272" name="Line 24"/>
            <p:cNvSpPr>
              <a:spLocks noChangeShapeType="1"/>
            </p:cNvSpPr>
            <p:nvPr/>
          </p:nvSpPr>
          <p:spPr bwMode="auto">
            <a:xfrm>
              <a:off x="1033" y="1674"/>
              <a:ext cx="0" cy="17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4273" name="Line 25"/>
            <p:cNvSpPr>
              <a:spLocks noChangeShapeType="1"/>
            </p:cNvSpPr>
            <p:nvPr/>
          </p:nvSpPr>
          <p:spPr bwMode="auto">
            <a:xfrm>
              <a:off x="948" y="1682"/>
              <a:ext cx="142" cy="0"/>
            </a:xfrm>
            <a:prstGeom prst="line">
              <a:avLst/>
            </a:prstGeom>
            <a:noFill/>
            <a:ln w="63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4274" name="Text Box 26"/>
            <p:cNvSpPr txBox="1">
              <a:spLocks noChangeArrowheads="1"/>
            </p:cNvSpPr>
            <p:nvPr/>
          </p:nvSpPr>
          <p:spPr bwMode="auto">
            <a:xfrm>
              <a:off x="2791" y="775"/>
              <a:ext cx="39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r>
                <a:rPr lang="en-US" altLang="zh-CN" b="1" baseline="-25000">
                  <a:sym typeface="Symbol" panose="05050102010706020507" pitchFamily="18" charset="2"/>
                </a:rPr>
                <a:t>f</a:t>
              </a:r>
              <a:r>
                <a:rPr lang="zh-CN" altLang="en-US" b="1">
                  <a:sym typeface="Symbol" panose="05050102010706020507" pitchFamily="18" charset="2"/>
                </a:rPr>
                <a:t>线</a:t>
              </a:r>
              <a:endParaRPr lang="zh-CN" altLang="en-US" b="1">
                <a:sym typeface="Symbol" panose="05050102010706020507" pitchFamily="18" charset="2"/>
              </a:endParaRPr>
            </a:p>
          </p:txBody>
        </p:sp>
        <p:sp>
          <p:nvSpPr>
            <p:cNvPr id="94275" name="Text Box 27"/>
            <p:cNvSpPr txBox="1">
              <a:spLocks noChangeArrowheads="1"/>
            </p:cNvSpPr>
            <p:nvPr/>
          </p:nvSpPr>
          <p:spPr bwMode="auto">
            <a:xfrm>
              <a:off x="2678" y="1144"/>
              <a:ext cx="39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olidFill>
                    <a:srgbClr val="800000"/>
                  </a:solidFill>
                  <a:sym typeface="Symbol" panose="05050102010706020507" pitchFamily="18" charset="2"/>
                </a:rPr>
                <a:t>K</a:t>
              </a:r>
              <a:r>
                <a:rPr lang="en-US" altLang="zh-CN" b="1" baseline="-25000">
                  <a:solidFill>
                    <a:srgbClr val="800000"/>
                  </a:solidFill>
                  <a:sym typeface="Symbol" panose="05050102010706020507" pitchFamily="18" charset="2"/>
                </a:rPr>
                <a:t>f</a:t>
              </a:r>
              <a:r>
                <a:rPr lang="zh-CN" altLang="en-US" b="1">
                  <a:solidFill>
                    <a:srgbClr val="800000"/>
                  </a:solidFill>
                  <a:sym typeface="Symbol" panose="05050102010706020507" pitchFamily="18" charset="2"/>
                </a:rPr>
                <a:t>线</a:t>
              </a:r>
              <a:endParaRPr lang="zh-CN" altLang="en-US" b="1">
                <a:solidFill>
                  <a:srgbClr val="800000"/>
                </a:solidFill>
                <a:sym typeface="Symbol" panose="05050102010706020507" pitchFamily="18" charset="2"/>
              </a:endParaRPr>
            </a:p>
          </p:txBody>
        </p:sp>
        <p:sp>
          <p:nvSpPr>
            <p:cNvPr id="94276" name="Text Box 28"/>
            <p:cNvSpPr txBox="1">
              <a:spLocks noChangeArrowheads="1"/>
            </p:cNvSpPr>
            <p:nvPr/>
          </p:nvSpPr>
          <p:spPr bwMode="auto">
            <a:xfrm>
              <a:off x="276" y="1808"/>
              <a:ext cx="3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O’</a:t>
              </a:r>
              <a:endParaRPr lang="en-US" altLang="zh-CN" b="1" i="1">
                <a:sym typeface="Symbol" panose="05050102010706020507" pitchFamily="18" charset="2"/>
              </a:endParaRPr>
            </a:p>
          </p:txBody>
        </p:sp>
        <p:sp>
          <p:nvSpPr>
            <p:cNvPr id="94277" name="Text Box 29"/>
            <p:cNvSpPr txBox="1">
              <a:spLocks noChangeArrowheads="1"/>
            </p:cNvSpPr>
            <p:nvPr/>
          </p:nvSpPr>
          <p:spPr bwMode="auto">
            <a:xfrm>
              <a:off x="1855" y="1812"/>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A</a:t>
              </a:r>
              <a:endParaRPr lang="en-US" altLang="zh-CN" b="1" i="1">
                <a:sym typeface="Symbol" panose="05050102010706020507" pitchFamily="18" charset="2"/>
              </a:endParaRPr>
            </a:p>
          </p:txBody>
        </p:sp>
        <p:sp>
          <p:nvSpPr>
            <p:cNvPr id="94278" name="Text Box 30"/>
            <p:cNvSpPr txBox="1">
              <a:spLocks noChangeArrowheads="1"/>
            </p:cNvSpPr>
            <p:nvPr/>
          </p:nvSpPr>
          <p:spPr bwMode="auto">
            <a:xfrm>
              <a:off x="1940" y="1455"/>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R</a:t>
              </a:r>
              <a:endParaRPr lang="en-US" altLang="zh-CN" b="1" i="1">
                <a:sym typeface="Symbol" panose="05050102010706020507" pitchFamily="18" charset="2"/>
              </a:endParaRPr>
            </a:p>
          </p:txBody>
        </p:sp>
      </p:grpSp>
      <p:grpSp>
        <p:nvGrpSpPr>
          <p:cNvPr id="3" name="Group 32"/>
          <p:cNvGrpSpPr/>
          <p:nvPr/>
        </p:nvGrpSpPr>
        <p:grpSpPr bwMode="auto">
          <a:xfrm>
            <a:off x="693738" y="1843088"/>
            <a:ext cx="2432050" cy="854075"/>
            <a:chOff x="437" y="1317"/>
            <a:chExt cx="1532" cy="538"/>
          </a:xfrm>
        </p:grpSpPr>
        <p:sp>
          <p:nvSpPr>
            <p:cNvPr id="94249" name="Line 33"/>
            <p:cNvSpPr>
              <a:spLocks noChangeShapeType="1"/>
            </p:cNvSpPr>
            <p:nvPr/>
          </p:nvSpPr>
          <p:spPr bwMode="auto">
            <a:xfrm>
              <a:off x="1969" y="1342"/>
              <a:ext cx="0" cy="510"/>
            </a:xfrm>
            <a:prstGeom prst="line">
              <a:avLst/>
            </a:prstGeom>
            <a:noFill/>
            <a:ln w="19050">
              <a:solidFill>
                <a:srgbClr val="FF505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4250" name="Freeform 34"/>
            <p:cNvSpPr/>
            <p:nvPr/>
          </p:nvSpPr>
          <p:spPr bwMode="auto">
            <a:xfrm>
              <a:off x="437" y="1317"/>
              <a:ext cx="1531" cy="538"/>
            </a:xfrm>
            <a:custGeom>
              <a:avLst/>
              <a:gdLst>
                <a:gd name="T0" fmla="*/ 0 w 1531"/>
                <a:gd name="T1" fmla="*/ 538 h 538"/>
                <a:gd name="T2" fmla="*/ 1531 w 1531"/>
                <a:gd name="T3" fmla="*/ 538 h 538"/>
                <a:gd name="T4" fmla="*/ 1531 w 1531"/>
                <a:gd name="T5" fmla="*/ 0 h 538"/>
                <a:gd name="T6" fmla="*/ 0 w 1531"/>
                <a:gd name="T7" fmla="*/ 538 h 538"/>
                <a:gd name="T8" fmla="*/ 0 60000 65536"/>
                <a:gd name="T9" fmla="*/ 0 60000 65536"/>
                <a:gd name="T10" fmla="*/ 0 60000 65536"/>
                <a:gd name="T11" fmla="*/ 0 60000 65536"/>
                <a:gd name="T12" fmla="*/ 0 w 1531"/>
                <a:gd name="T13" fmla="*/ 0 h 538"/>
                <a:gd name="T14" fmla="*/ 1531 w 1531"/>
                <a:gd name="T15" fmla="*/ 538 h 538"/>
              </a:gdLst>
              <a:ahLst/>
              <a:cxnLst>
                <a:cxn ang="T8">
                  <a:pos x="T0" y="T1"/>
                </a:cxn>
                <a:cxn ang="T9">
                  <a:pos x="T2" y="T3"/>
                </a:cxn>
                <a:cxn ang="T10">
                  <a:pos x="T4" y="T5"/>
                </a:cxn>
                <a:cxn ang="T11">
                  <a:pos x="T6" y="T7"/>
                </a:cxn>
              </a:cxnLst>
              <a:rect l="T12" t="T13" r="T14" b="T15"/>
              <a:pathLst>
                <a:path w="1531" h="538">
                  <a:moveTo>
                    <a:pt x="0" y="538"/>
                  </a:moveTo>
                  <a:lnTo>
                    <a:pt x="1531" y="538"/>
                  </a:lnTo>
                  <a:lnTo>
                    <a:pt x="1531" y="0"/>
                  </a:lnTo>
                  <a:lnTo>
                    <a:pt x="0" y="538"/>
                  </a:lnTo>
                  <a:close/>
                </a:path>
              </a:pathLst>
            </a:custGeom>
            <a:solidFill>
              <a:srgbClr val="808000">
                <a:alpha val="50195"/>
              </a:srgbClr>
            </a:solidFill>
            <a:ln>
              <a:noFill/>
            </a:ln>
            <a:extLst>
              <a:ext uri="{91240B29-F687-4F45-9708-019B960494DF}">
                <a14:hiddenLine xmlns:a14="http://schemas.microsoft.com/office/drawing/2010/main" w="6350">
                  <a:solidFill>
                    <a:srgbClr val="000000"/>
                  </a:solidFill>
                  <a:round/>
                </a14:hiddenLine>
              </a:ext>
            </a:extLst>
          </p:spPr>
          <p:txBody>
            <a:bodyPr/>
            <a:lstStyle/>
            <a:p>
              <a:endParaRPr lang="zh-CN" altLang="en-US"/>
            </a:p>
          </p:txBody>
        </p:sp>
      </p:grpSp>
      <p:sp>
        <p:nvSpPr>
          <p:cNvPr id="94213" name="Text Box 37"/>
          <p:cNvSpPr txBox="1">
            <a:spLocks noChangeArrowheads="1"/>
          </p:cNvSpPr>
          <p:nvPr/>
        </p:nvSpPr>
        <p:spPr bwMode="auto">
          <a:xfrm>
            <a:off x="812801" y="665522"/>
            <a:ext cx="3535362" cy="405683"/>
          </a:xfrm>
          <a:prstGeom prst="rect">
            <a:avLst/>
          </a:prstGeom>
          <a:solidFill>
            <a:schemeClr val="tx2">
              <a:lumMod val="20000"/>
              <a:lumOff val="80000"/>
            </a:schemeClr>
          </a:solidFill>
          <a:ln>
            <a:noFill/>
          </a:ln>
        </p:spPr>
        <p:txBody>
          <a:bodyPr wrap="square" lIns="0" tIns="0" rIns="36000" bIns="36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30000"/>
              </a:spcBef>
            </a:pPr>
            <a:r>
              <a:rPr lang="zh-CN" altLang="en-US" sz="2400" b="1" dirty="0">
                <a:latin typeface="+mn-ea"/>
                <a:ea typeface="+mn-ea"/>
              </a:rPr>
              <a:t>强度包线与破坏主应力线</a:t>
            </a:r>
            <a:endParaRPr lang="zh-CN" altLang="en-US" sz="2400" b="1" dirty="0">
              <a:latin typeface="+mn-ea"/>
              <a:ea typeface="+mn-ea"/>
            </a:endParaRPr>
          </a:p>
        </p:txBody>
      </p:sp>
      <p:grpSp>
        <p:nvGrpSpPr>
          <p:cNvPr id="4" name="Group 39"/>
          <p:cNvGrpSpPr/>
          <p:nvPr/>
        </p:nvGrpSpPr>
        <p:grpSpPr bwMode="auto">
          <a:xfrm>
            <a:off x="360363" y="3459163"/>
            <a:ext cx="4687887" cy="2513012"/>
            <a:chOff x="227" y="2335"/>
            <a:chExt cx="2953" cy="1583"/>
          </a:xfrm>
        </p:grpSpPr>
        <p:sp>
          <p:nvSpPr>
            <p:cNvPr id="94221" name="Text Box 40"/>
            <p:cNvSpPr txBox="1">
              <a:spLocks noChangeArrowheads="1"/>
            </p:cNvSpPr>
            <p:nvPr/>
          </p:nvSpPr>
          <p:spPr bwMode="auto">
            <a:xfrm>
              <a:off x="2795" y="3356"/>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p</a:t>
              </a:r>
              <a:endParaRPr lang="en-US" altLang="zh-CN" b="1" i="1">
                <a:sym typeface="Symbol" panose="05050102010706020507" pitchFamily="18" charset="2"/>
              </a:endParaRPr>
            </a:p>
          </p:txBody>
        </p:sp>
        <p:sp>
          <p:nvSpPr>
            <p:cNvPr id="94222" name="Text Box 41"/>
            <p:cNvSpPr txBox="1">
              <a:spLocks noChangeArrowheads="1"/>
            </p:cNvSpPr>
            <p:nvPr/>
          </p:nvSpPr>
          <p:spPr bwMode="auto">
            <a:xfrm>
              <a:off x="742" y="2363"/>
              <a:ext cx="2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q</a:t>
              </a:r>
              <a:endParaRPr lang="en-US" altLang="zh-CN" b="1" baseline="-25000">
                <a:sym typeface="Symbol" panose="05050102010706020507" pitchFamily="18" charset="2"/>
              </a:endParaRPr>
            </a:p>
          </p:txBody>
        </p:sp>
        <p:sp>
          <p:nvSpPr>
            <p:cNvPr id="94223" name="Line 42"/>
            <p:cNvSpPr>
              <a:spLocks noChangeShapeType="1"/>
            </p:cNvSpPr>
            <p:nvPr/>
          </p:nvSpPr>
          <p:spPr bwMode="auto">
            <a:xfrm>
              <a:off x="227" y="3413"/>
              <a:ext cx="2727" cy="0"/>
            </a:xfrm>
            <a:prstGeom prst="line">
              <a:avLst/>
            </a:prstGeom>
            <a:noFill/>
            <a:ln w="19050">
              <a:solidFill>
                <a:schemeClr val="tx1"/>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94224" name="Line 43"/>
            <p:cNvSpPr>
              <a:spLocks noChangeShapeType="1"/>
            </p:cNvSpPr>
            <p:nvPr/>
          </p:nvSpPr>
          <p:spPr bwMode="auto">
            <a:xfrm flipV="1">
              <a:off x="941" y="2420"/>
              <a:ext cx="0" cy="1475"/>
            </a:xfrm>
            <a:prstGeom prst="line">
              <a:avLst/>
            </a:prstGeom>
            <a:noFill/>
            <a:ln w="19050">
              <a:solidFill>
                <a:schemeClr val="tx1"/>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94225" name="Oval 44"/>
            <p:cNvSpPr>
              <a:spLocks noChangeArrowheads="1"/>
            </p:cNvSpPr>
            <p:nvPr/>
          </p:nvSpPr>
          <p:spPr bwMode="auto">
            <a:xfrm>
              <a:off x="1423" y="2870"/>
              <a:ext cx="1077" cy="1048"/>
            </a:xfrm>
            <a:prstGeom prst="ellipse">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94226" name="Line 45"/>
            <p:cNvSpPr>
              <a:spLocks noChangeShapeType="1"/>
            </p:cNvSpPr>
            <p:nvPr/>
          </p:nvSpPr>
          <p:spPr bwMode="auto">
            <a:xfrm flipV="1">
              <a:off x="430" y="2534"/>
              <a:ext cx="2314" cy="875"/>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4227" name="Text Box 46"/>
            <p:cNvSpPr txBox="1">
              <a:spLocks noChangeArrowheads="1"/>
            </p:cNvSpPr>
            <p:nvPr/>
          </p:nvSpPr>
          <p:spPr bwMode="auto">
            <a:xfrm>
              <a:off x="2783" y="3210"/>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endParaRPr lang="zh-CN" altLang="en-US" b="1" i="1">
                <a:sym typeface="Symbol" panose="05050102010706020507" pitchFamily="18" charset="2"/>
              </a:endParaRPr>
            </a:p>
          </p:txBody>
        </p:sp>
        <p:sp>
          <p:nvSpPr>
            <p:cNvPr id="94228" name="Text Box 47"/>
            <p:cNvSpPr txBox="1">
              <a:spLocks noChangeArrowheads="1"/>
            </p:cNvSpPr>
            <p:nvPr/>
          </p:nvSpPr>
          <p:spPr bwMode="auto">
            <a:xfrm>
              <a:off x="941" y="2360"/>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endParaRPr lang="zh-CN" altLang="en-US" b="1" i="1">
                <a:sym typeface="Symbol" panose="05050102010706020507" pitchFamily="18" charset="2"/>
              </a:endParaRPr>
            </a:p>
          </p:txBody>
        </p:sp>
        <p:sp>
          <p:nvSpPr>
            <p:cNvPr id="94229" name="Text Box 48"/>
            <p:cNvSpPr txBox="1">
              <a:spLocks noChangeArrowheads="1"/>
            </p:cNvSpPr>
            <p:nvPr/>
          </p:nvSpPr>
          <p:spPr bwMode="auto">
            <a:xfrm>
              <a:off x="760" y="3356"/>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O</a:t>
              </a:r>
              <a:endParaRPr lang="en-US" altLang="zh-CN" b="1" i="1">
                <a:sym typeface="Symbol" panose="05050102010706020507" pitchFamily="18" charset="2"/>
              </a:endParaRPr>
            </a:p>
          </p:txBody>
        </p:sp>
        <p:sp>
          <p:nvSpPr>
            <p:cNvPr id="94230" name="Line 49"/>
            <p:cNvSpPr>
              <a:spLocks noChangeShapeType="1"/>
            </p:cNvSpPr>
            <p:nvPr/>
          </p:nvSpPr>
          <p:spPr bwMode="auto">
            <a:xfrm>
              <a:off x="2442" y="2663"/>
              <a:ext cx="539"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4231" name="Text Box 50"/>
            <p:cNvSpPr txBox="1">
              <a:spLocks noChangeArrowheads="1"/>
            </p:cNvSpPr>
            <p:nvPr/>
          </p:nvSpPr>
          <p:spPr bwMode="auto">
            <a:xfrm>
              <a:off x="2679" y="2464"/>
              <a:ext cx="2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l-GR" altLang="zh-CN" b="1" i="1" dirty="0" smtClean="0">
                  <a:sym typeface="Symbol" panose="05050102010706020507" pitchFamily="18" charset="2"/>
                </a:rPr>
                <a:t>φ</a:t>
              </a:r>
              <a:endParaRPr lang="zh-CN" altLang="en-US" b="1" i="1" dirty="0">
                <a:sym typeface="Symbol" panose="05050102010706020507" pitchFamily="18" charset="2"/>
              </a:endParaRPr>
            </a:p>
          </p:txBody>
        </p:sp>
        <p:sp>
          <p:nvSpPr>
            <p:cNvPr id="94232" name="Text Box 51"/>
            <p:cNvSpPr txBox="1">
              <a:spLocks noChangeArrowheads="1"/>
            </p:cNvSpPr>
            <p:nvPr/>
          </p:nvSpPr>
          <p:spPr bwMode="auto">
            <a:xfrm>
              <a:off x="697" y="3182"/>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c</a:t>
              </a:r>
              <a:endParaRPr lang="en-US" altLang="zh-CN" b="1" i="1">
                <a:sym typeface="Symbol" panose="05050102010706020507" pitchFamily="18" charset="2"/>
              </a:endParaRPr>
            </a:p>
          </p:txBody>
        </p:sp>
        <p:sp>
          <p:nvSpPr>
            <p:cNvPr id="94233" name="Line 52"/>
            <p:cNvSpPr>
              <a:spLocks noChangeShapeType="1"/>
            </p:cNvSpPr>
            <p:nvPr/>
          </p:nvSpPr>
          <p:spPr bwMode="auto">
            <a:xfrm>
              <a:off x="856" y="3214"/>
              <a:ext cx="0" cy="19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4234" name="Line 53"/>
            <p:cNvSpPr>
              <a:spLocks noChangeShapeType="1"/>
            </p:cNvSpPr>
            <p:nvPr/>
          </p:nvSpPr>
          <p:spPr bwMode="auto">
            <a:xfrm>
              <a:off x="799" y="3214"/>
              <a:ext cx="142" cy="0"/>
            </a:xfrm>
            <a:prstGeom prst="line">
              <a:avLst/>
            </a:prstGeom>
            <a:noFill/>
            <a:ln w="63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4235" name="Arc 54"/>
            <p:cNvSpPr/>
            <p:nvPr/>
          </p:nvSpPr>
          <p:spPr bwMode="auto">
            <a:xfrm>
              <a:off x="2612" y="2578"/>
              <a:ext cx="57" cy="8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63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4236" name="Oval 55"/>
            <p:cNvSpPr>
              <a:spLocks noChangeAspect="1" noChangeArrowheads="1"/>
            </p:cNvSpPr>
            <p:nvPr/>
          </p:nvSpPr>
          <p:spPr bwMode="auto">
            <a:xfrm>
              <a:off x="1932" y="2845"/>
              <a:ext cx="57" cy="56"/>
            </a:xfrm>
            <a:prstGeom prst="ellipse">
              <a:avLst/>
            </a:prstGeom>
            <a:solidFill>
              <a:srgbClr val="FF0000"/>
            </a:solidFill>
            <a:ln>
              <a:noFill/>
            </a:ln>
            <a:extLst>
              <a:ext uri="{91240B29-F687-4F45-9708-019B960494DF}">
                <a14:hiddenLine xmlns:a14="http://schemas.microsoft.com/office/drawing/2010/main" w="2857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94237" name="Line 56"/>
            <p:cNvSpPr>
              <a:spLocks noChangeAspect="1" noChangeShapeType="1"/>
            </p:cNvSpPr>
            <p:nvPr/>
          </p:nvSpPr>
          <p:spPr bwMode="auto">
            <a:xfrm flipV="1">
              <a:off x="449" y="2721"/>
              <a:ext cx="1965" cy="683"/>
            </a:xfrm>
            <a:prstGeom prst="line">
              <a:avLst/>
            </a:prstGeom>
            <a:noFill/>
            <a:ln w="22225">
              <a:solidFill>
                <a:srgbClr val="8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4238" name="Line 57"/>
            <p:cNvSpPr>
              <a:spLocks noChangeShapeType="1"/>
            </p:cNvSpPr>
            <p:nvPr/>
          </p:nvSpPr>
          <p:spPr bwMode="auto">
            <a:xfrm>
              <a:off x="2145" y="2830"/>
              <a:ext cx="539"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4239" name="Text Box 58"/>
            <p:cNvSpPr txBox="1">
              <a:spLocks noChangeArrowheads="1"/>
            </p:cNvSpPr>
            <p:nvPr/>
          </p:nvSpPr>
          <p:spPr bwMode="auto">
            <a:xfrm>
              <a:off x="2329" y="2647"/>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endParaRPr lang="zh-CN" altLang="en-US" b="1" i="1">
                <a:sym typeface="Symbol" panose="05050102010706020507" pitchFamily="18" charset="2"/>
              </a:endParaRPr>
            </a:p>
          </p:txBody>
        </p:sp>
        <p:sp>
          <p:nvSpPr>
            <p:cNvPr id="94240" name="Arc 59"/>
            <p:cNvSpPr/>
            <p:nvPr/>
          </p:nvSpPr>
          <p:spPr bwMode="auto">
            <a:xfrm>
              <a:off x="2315" y="2745"/>
              <a:ext cx="57" cy="8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63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4241" name="Text Box 60"/>
            <p:cNvSpPr txBox="1">
              <a:spLocks noChangeArrowheads="1"/>
            </p:cNvSpPr>
            <p:nvPr/>
          </p:nvSpPr>
          <p:spPr bwMode="auto">
            <a:xfrm>
              <a:off x="1001" y="3190"/>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latin typeface="Times New Roman" panose="02020603050405020304" pitchFamily="18" charset="0"/>
                  <a:sym typeface="Symbol" panose="05050102010706020507" pitchFamily="18" charset="2"/>
                </a:rPr>
                <a:t>a</a:t>
              </a:r>
              <a:endParaRPr lang="en-US" altLang="zh-CN" b="1" i="1">
                <a:latin typeface="Times New Roman" panose="02020603050405020304" pitchFamily="18" charset="0"/>
                <a:sym typeface="Symbol" panose="05050102010706020507" pitchFamily="18" charset="2"/>
              </a:endParaRPr>
            </a:p>
          </p:txBody>
        </p:sp>
        <p:sp>
          <p:nvSpPr>
            <p:cNvPr id="94242" name="Line 61"/>
            <p:cNvSpPr>
              <a:spLocks noChangeShapeType="1"/>
            </p:cNvSpPr>
            <p:nvPr/>
          </p:nvSpPr>
          <p:spPr bwMode="auto">
            <a:xfrm>
              <a:off x="1025" y="3234"/>
              <a:ext cx="0" cy="17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4243" name="Line 62"/>
            <p:cNvSpPr>
              <a:spLocks noChangeShapeType="1"/>
            </p:cNvSpPr>
            <p:nvPr/>
          </p:nvSpPr>
          <p:spPr bwMode="auto">
            <a:xfrm>
              <a:off x="940" y="3242"/>
              <a:ext cx="142" cy="0"/>
            </a:xfrm>
            <a:prstGeom prst="line">
              <a:avLst/>
            </a:prstGeom>
            <a:noFill/>
            <a:ln w="63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4244" name="Text Box 63"/>
            <p:cNvSpPr txBox="1">
              <a:spLocks noChangeArrowheads="1"/>
            </p:cNvSpPr>
            <p:nvPr/>
          </p:nvSpPr>
          <p:spPr bwMode="auto">
            <a:xfrm>
              <a:off x="2783" y="2335"/>
              <a:ext cx="39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r>
                <a:rPr lang="en-US" altLang="zh-CN" b="1" baseline="-25000">
                  <a:sym typeface="Symbol" panose="05050102010706020507" pitchFamily="18" charset="2"/>
                </a:rPr>
                <a:t>f</a:t>
              </a:r>
              <a:r>
                <a:rPr lang="zh-CN" altLang="en-US" b="1">
                  <a:sym typeface="Symbol" panose="05050102010706020507" pitchFamily="18" charset="2"/>
                </a:rPr>
                <a:t>线</a:t>
              </a:r>
              <a:endParaRPr lang="zh-CN" altLang="en-US" b="1">
                <a:sym typeface="Symbol" panose="05050102010706020507" pitchFamily="18" charset="2"/>
              </a:endParaRPr>
            </a:p>
          </p:txBody>
        </p:sp>
        <p:sp>
          <p:nvSpPr>
            <p:cNvPr id="94245" name="Text Box 64"/>
            <p:cNvSpPr txBox="1">
              <a:spLocks noChangeArrowheads="1"/>
            </p:cNvSpPr>
            <p:nvPr/>
          </p:nvSpPr>
          <p:spPr bwMode="auto">
            <a:xfrm>
              <a:off x="2670" y="2704"/>
              <a:ext cx="39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olidFill>
                    <a:srgbClr val="800000"/>
                  </a:solidFill>
                  <a:sym typeface="Symbol" panose="05050102010706020507" pitchFamily="18" charset="2"/>
                </a:rPr>
                <a:t>K</a:t>
              </a:r>
              <a:r>
                <a:rPr lang="en-US" altLang="zh-CN" b="1" baseline="-25000">
                  <a:solidFill>
                    <a:srgbClr val="800000"/>
                  </a:solidFill>
                  <a:sym typeface="Symbol" panose="05050102010706020507" pitchFamily="18" charset="2"/>
                </a:rPr>
                <a:t>f</a:t>
              </a:r>
              <a:r>
                <a:rPr lang="zh-CN" altLang="en-US" b="1">
                  <a:solidFill>
                    <a:srgbClr val="800000"/>
                  </a:solidFill>
                  <a:sym typeface="Symbol" panose="05050102010706020507" pitchFamily="18" charset="2"/>
                </a:rPr>
                <a:t>线</a:t>
              </a:r>
              <a:endParaRPr lang="zh-CN" altLang="en-US" b="1">
                <a:solidFill>
                  <a:srgbClr val="800000"/>
                </a:solidFill>
                <a:sym typeface="Symbol" panose="05050102010706020507" pitchFamily="18" charset="2"/>
              </a:endParaRPr>
            </a:p>
          </p:txBody>
        </p:sp>
        <p:sp>
          <p:nvSpPr>
            <p:cNvPr id="94246" name="Text Box 65"/>
            <p:cNvSpPr txBox="1">
              <a:spLocks noChangeArrowheads="1"/>
            </p:cNvSpPr>
            <p:nvPr/>
          </p:nvSpPr>
          <p:spPr bwMode="auto">
            <a:xfrm>
              <a:off x="268" y="3368"/>
              <a:ext cx="3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O’</a:t>
              </a:r>
              <a:endParaRPr lang="en-US" altLang="zh-CN" b="1" i="1">
                <a:sym typeface="Symbol" panose="05050102010706020507" pitchFamily="18" charset="2"/>
              </a:endParaRPr>
            </a:p>
          </p:txBody>
        </p:sp>
        <p:sp>
          <p:nvSpPr>
            <p:cNvPr id="94247" name="Text Box 66"/>
            <p:cNvSpPr txBox="1">
              <a:spLocks noChangeArrowheads="1"/>
            </p:cNvSpPr>
            <p:nvPr/>
          </p:nvSpPr>
          <p:spPr bwMode="auto">
            <a:xfrm>
              <a:off x="1847" y="3372"/>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A</a:t>
              </a:r>
              <a:endParaRPr lang="en-US" altLang="zh-CN" b="1" i="1">
                <a:sym typeface="Symbol" panose="05050102010706020507" pitchFamily="18" charset="2"/>
              </a:endParaRPr>
            </a:p>
          </p:txBody>
        </p:sp>
        <p:sp>
          <p:nvSpPr>
            <p:cNvPr id="94248" name="Text Box 67"/>
            <p:cNvSpPr txBox="1">
              <a:spLocks noChangeArrowheads="1"/>
            </p:cNvSpPr>
            <p:nvPr/>
          </p:nvSpPr>
          <p:spPr bwMode="auto">
            <a:xfrm>
              <a:off x="1843" y="3010"/>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R</a:t>
              </a:r>
              <a:endParaRPr lang="en-US" altLang="zh-CN" b="1" i="1">
                <a:sym typeface="Symbol" panose="05050102010706020507" pitchFamily="18" charset="2"/>
              </a:endParaRPr>
            </a:p>
          </p:txBody>
        </p:sp>
      </p:grpSp>
      <p:grpSp>
        <p:nvGrpSpPr>
          <p:cNvPr id="5" name="Group 70"/>
          <p:cNvGrpSpPr/>
          <p:nvPr/>
        </p:nvGrpSpPr>
        <p:grpSpPr bwMode="auto">
          <a:xfrm>
            <a:off x="674688" y="4357688"/>
            <a:ext cx="2438400" cy="811212"/>
            <a:chOff x="425" y="2901"/>
            <a:chExt cx="1536" cy="511"/>
          </a:xfrm>
        </p:grpSpPr>
        <p:sp>
          <p:nvSpPr>
            <p:cNvPr id="94219" name="Line 71"/>
            <p:cNvSpPr>
              <a:spLocks noChangeShapeType="1"/>
            </p:cNvSpPr>
            <p:nvPr/>
          </p:nvSpPr>
          <p:spPr bwMode="auto">
            <a:xfrm>
              <a:off x="1762" y="2902"/>
              <a:ext cx="199" cy="510"/>
            </a:xfrm>
            <a:prstGeom prst="line">
              <a:avLst/>
            </a:prstGeom>
            <a:noFill/>
            <a:ln w="1905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4220" name="Freeform 72"/>
            <p:cNvSpPr/>
            <p:nvPr/>
          </p:nvSpPr>
          <p:spPr bwMode="auto">
            <a:xfrm>
              <a:off x="425" y="2901"/>
              <a:ext cx="1531" cy="510"/>
            </a:xfrm>
            <a:custGeom>
              <a:avLst/>
              <a:gdLst>
                <a:gd name="T0" fmla="*/ 1333 w 1531"/>
                <a:gd name="T1" fmla="*/ 0 h 510"/>
                <a:gd name="T2" fmla="*/ 1531 w 1531"/>
                <a:gd name="T3" fmla="*/ 510 h 510"/>
                <a:gd name="T4" fmla="*/ 0 w 1531"/>
                <a:gd name="T5" fmla="*/ 510 h 510"/>
                <a:gd name="T6" fmla="*/ 1333 w 1531"/>
                <a:gd name="T7" fmla="*/ 0 h 510"/>
                <a:gd name="T8" fmla="*/ 0 60000 65536"/>
                <a:gd name="T9" fmla="*/ 0 60000 65536"/>
                <a:gd name="T10" fmla="*/ 0 60000 65536"/>
                <a:gd name="T11" fmla="*/ 0 60000 65536"/>
                <a:gd name="T12" fmla="*/ 0 w 1531"/>
                <a:gd name="T13" fmla="*/ 0 h 510"/>
                <a:gd name="T14" fmla="*/ 1531 w 1531"/>
                <a:gd name="T15" fmla="*/ 510 h 510"/>
              </a:gdLst>
              <a:ahLst/>
              <a:cxnLst>
                <a:cxn ang="T8">
                  <a:pos x="T0" y="T1"/>
                </a:cxn>
                <a:cxn ang="T9">
                  <a:pos x="T2" y="T3"/>
                </a:cxn>
                <a:cxn ang="T10">
                  <a:pos x="T4" y="T5"/>
                </a:cxn>
                <a:cxn ang="T11">
                  <a:pos x="T6" y="T7"/>
                </a:cxn>
              </a:cxnLst>
              <a:rect l="T12" t="T13" r="T14" b="T15"/>
              <a:pathLst>
                <a:path w="1531" h="510">
                  <a:moveTo>
                    <a:pt x="1333" y="0"/>
                  </a:moveTo>
                  <a:lnTo>
                    <a:pt x="1531" y="510"/>
                  </a:lnTo>
                  <a:lnTo>
                    <a:pt x="0" y="510"/>
                  </a:lnTo>
                  <a:lnTo>
                    <a:pt x="1333" y="0"/>
                  </a:lnTo>
                  <a:close/>
                </a:path>
              </a:pathLst>
            </a:custGeom>
            <a:solidFill>
              <a:srgbClr val="808000">
                <a:alpha val="50195"/>
              </a:srgbClr>
            </a:solidFill>
            <a:ln>
              <a:noFill/>
            </a:ln>
            <a:extLst>
              <a:ext uri="{91240B29-F687-4F45-9708-019B960494DF}">
                <a14:hiddenLine xmlns:a14="http://schemas.microsoft.com/office/drawing/2010/main" w="6350">
                  <a:solidFill>
                    <a:srgbClr val="000000"/>
                  </a:solidFill>
                  <a:round/>
                </a14:hiddenLine>
              </a:ext>
            </a:extLst>
          </p:spPr>
          <p:txBody>
            <a:bodyPr/>
            <a:lstStyle/>
            <a:p>
              <a:endParaRPr lang="zh-CN" altLang="en-US"/>
            </a:p>
          </p:txBody>
        </p:sp>
      </p:grpSp>
      <p:sp>
        <p:nvSpPr>
          <p:cNvPr id="70" name="Text Box 18"/>
          <p:cNvSpPr txBox="1">
            <a:spLocks noChangeArrowheads="1"/>
          </p:cNvSpPr>
          <p:nvPr/>
        </p:nvSpPr>
        <p:spPr bwMode="auto">
          <a:xfrm>
            <a:off x="5547047" y="669925"/>
            <a:ext cx="3086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dirty="0">
                <a:solidFill>
                  <a:srgbClr val="0000FF"/>
                </a:solidFill>
                <a:ea typeface="幼圆" panose="02010509060101010101" pitchFamily="49" charset="-122"/>
                <a:cs typeface="Arial" panose="020B0604020202020204" pitchFamily="34" charset="0"/>
              </a:rPr>
              <a:t>以固结排水三轴试验为例</a:t>
            </a:r>
            <a:endParaRPr lang="zh-CN" altLang="en-US" sz="2000" b="1" dirty="0">
              <a:solidFill>
                <a:srgbClr val="0000FF"/>
              </a:solidFill>
              <a:ea typeface="幼圆" panose="02010509060101010101" pitchFamily="49" charset="-122"/>
              <a:cs typeface="Arial" panose="020B0604020202020204" pitchFamily="34" charset="0"/>
            </a:endParaRPr>
          </a:p>
        </p:txBody>
      </p:sp>
      <mc:AlternateContent xmlns:mc="http://schemas.openxmlformats.org/markup-compatibility/2006">
        <mc:Choice xmlns:a14="http://schemas.microsoft.com/office/drawing/2010/main" Requires="a14">
          <p:sp>
            <p:nvSpPr>
              <p:cNvPr id="6" name="文本框 5"/>
              <p:cNvSpPr txBox="1"/>
              <p:nvPr/>
            </p:nvSpPr>
            <p:spPr>
              <a:xfrm>
                <a:off x="5211763" y="4827865"/>
                <a:ext cx="3534429"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𝑅</m:t>
                      </m:r>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𝑂</m:t>
                          </m:r>
                        </m:e>
                        <m:sup>
                          <m:r>
                            <a:rPr lang="en-US" altLang="zh-CN" sz="2400" b="0" i="1" smtClean="0">
                              <a:latin typeface="Cambria Math" panose="02040503050406030204" pitchFamily="18" charset="0"/>
                            </a:rPr>
                            <m:t>′</m:t>
                          </m:r>
                        </m:sup>
                      </m:sSup>
                      <m:r>
                        <a:rPr lang="en-US" altLang="zh-CN" sz="2400" b="0" i="1" smtClean="0">
                          <a:latin typeface="Cambria Math" panose="02040503050406030204" pitchFamily="18" charset="0"/>
                        </a:rPr>
                        <m:t>𝐴</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tan</m:t>
                          </m:r>
                        </m:fName>
                        <m:e>
                          <m:r>
                            <a:rPr lang="zh-CN" altLang="en-US" sz="2400" b="0" i="1" smtClean="0">
                              <a:latin typeface="Cambria Math" panose="02040503050406030204" pitchFamily="18" charset="0"/>
                            </a:rPr>
                            <m:t>𝛼</m:t>
                          </m:r>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𝑂</m:t>
                              </m:r>
                            </m:e>
                            <m:sup>
                              <m:r>
                                <a:rPr lang="en-US" altLang="zh-CN" sz="2400" b="0" i="1" smtClean="0">
                                  <a:latin typeface="Cambria Math" panose="02040503050406030204" pitchFamily="18" charset="0"/>
                                </a:rPr>
                                <m:t>′</m:t>
                              </m:r>
                            </m:sup>
                          </m:sSup>
                          <m:r>
                            <a:rPr lang="en-US" altLang="zh-CN" sz="2400" b="0" i="1" smtClean="0">
                              <a:latin typeface="Cambria Math" panose="02040503050406030204" pitchFamily="18" charset="0"/>
                            </a:rPr>
                            <m:t>𝐴</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sin</m:t>
                              </m:r>
                            </m:fName>
                            <m:e>
                              <m:r>
                                <a:rPr lang="zh-CN" altLang="en-US" sz="2400" b="0" i="1" smtClean="0">
                                  <a:latin typeface="Cambria Math" panose="02040503050406030204" pitchFamily="18" charset="0"/>
                                </a:rPr>
                                <m:t>𝜑</m:t>
                              </m:r>
                            </m:e>
                          </m:func>
                        </m:e>
                      </m:func>
                    </m:oMath>
                  </m:oMathPara>
                </a14:m>
                <a:endParaRPr lang="zh-CN" altLang="en-US" sz="2400" dirty="0"/>
              </a:p>
            </p:txBody>
          </p:sp>
        </mc:Choice>
        <mc:Fallback>
          <p:sp>
            <p:nvSpPr>
              <p:cNvPr id="6" name="文本框 5"/>
              <p:cNvSpPr txBox="1">
                <a:spLocks noRot="1" noChangeAspect="1" noMove="1" noResize="1" noEditPoints="1" noAdjustHandles="1" noChangeArrowheads="1" noChangeShapeType="1" noTextEdit="1"/>
              </p:cNvSpPr>
              <p:nvPr/>
            </p:nvSpPr>
            <p:spPr>
              <a:xfrm>
                <a:off x="5211763" y="4827865"/>
                <a:ext cx="3534429" cy="369332"/>
              </a:xfrm>
              <a:prstGeom prst="rect">
                <a:avLst/>
              </a:prstGeom>
              <a:blipFill rotWithShape="1">
                <a:blip r:embed="rId1"/>
                <a:stretch>
                  <a:fillRect l="-9" t="-161" r="10" b="97"/>
                </a:stretch>
              </a:blipFill>
            </p:spPr>
            <p:txBody>
              <a:bodyPr/>
              <a:lstStyle/>
              <a:p>
                <a:r>
                  <a:rPr lang="zh-CN" altLang="en-US">
                    <a:noFill/>
                  </a:rPr>
                  <a:t> </a:t>
                </a:r>
              </a:p>
            </p:txBody>
          </p:sp>
        </mc:Fallback>
      </mc:AlternateContent>
      <p:sp>
        <p:nvSpPr>
          <p:cNvPr id="72" name="Text Box 24"/>
          <p:cNvSpPr txBox="1">
            <a:spLocks noChangeArrowheads="1"/>
          </p:cNvSpPr>
          <p:nvPr/>
        </p:nvSpPr>
        <p:spPr bwMode="auto">
          <a:xfrm>
            <a:off x="5349874" y="1332647"/>
            <a:ext cx="359355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30000"/>
              </a:spcBef>
            </a:pPr>
            <a:r>
              <a:rPr lang="zh-CN" altLang="en-US" sz="2000" b="1" dirty="0">
                <a:solidFill>
                  <a:srgbClr val="800000"/>
                </a:solidFill>
                <a:latin typeface="Times New Roman" panose="02020603050405020304" pitchFamily="18" charset="0"/>
                <a:ea typeface="幼圆" panose="02010509060101010101" pitchFamily="49" charset="-122"/>
              </a:rPr>
              <a:t>强度包线 </a:t>
            </a:r>
            <a:r>
              <a:rPr lang="zh-CN" altLang="en-US" sz="2000" b="1" i="1" dirty="0">
                <a:solidFill>
                  <a:srgbClr val="800000"/>
                </a:solidFill>
                <a:latin typeface="Times New Roman" panose="02020603050405020304" pitchFamily="18" charset="0"/>
                <a:ea typeface="幼圆" panose="02010509060101010101" pitchFamily="49" charset="-122"/>
                <a:sym typeface="Symbol" panose="05050102010706020507" pitchFamily="18" charset="2"/>
              </a:rPr>
              <a:t></a:t>
            </a:r>
            <a:r>
              <a:rPr lang="en-US" altLang="zh-CN" sz="2000" b="1" baseline="-25000" dirty="0">
                <a:solidFill>
                  <a:srgbClr val="800000"/>
                </a:solidFill>
                <a:latin typeface="Times New Roman" panose="02020603050405020304" pitchFamily="18" charset="0"/>
                <a:ea typeface="幼圆" panose="02010509060101010101" pitchFamily="49" charset="-122"/>
                <a:sym typeface="Symbol" panose="05050102010706020507" pitchFamily="18" charset="2"/>
              </a:rPr>
              <a:t>f</a:t>
            </a:r>
            <a:r>
              <a:rPr lang="en-US" altLang="zh-CN" sz="2000" b="1" dirty="0">
                <a:solidFill>
                  <a:srgbClr val="800000"/>
                </a:solidFill>
                <a:latin typeface="Times New Roman" panose="02020603050405020304" pitchFamily="18" charset="0"/>
                <a:ea typeface="幼圆" panose="02010509060101010101" pitchFamily="49" charset="-122"/>
                <a:sym typeface="Symbol" panose="05050102010706020507" pitchFamily="18" charset="2"/>
              </a:rPr>
              <a:t> </a:t>
            </a:r>
            <a:r>
              <a:rPr lang="zh-CN" altLang="en-US" sz="2000" b="1" dirty="0">
                <a:solidFill>
                  <a:srgbClr val="800000"/>
                </a:solidFill>
                <a:latin typeface="Times New Roman" panose="02020603050405020304" pitchFamily="18" charset="0"/>
                <a:ea typeface="幼圆" panose="02010509060101010101" pitchFamily="49" charset="-122"/>
                <a:sym typeface="Symbol" panose="05050102010706020507" pitchFamily="18" charset="2"/>
              </a:rPr>
              <a:t>：</a:t>
            </a:r>
            <a:endParaRPr lang="zh-CN" altLang="en-US" sz="2000" b="1" dirty="0">
              <a:solidFill>
                <a:srgbClr val="800000"/>
              </a:solidFill>
              <a:latin typeface="Times New Roman" panose="02020603050405020304" pitchFamily="18" charset="0"/>
              <a:ea typeface="幼圆" panose="02010509060101010101" pitchFamily="49" charset="-122"/>
            </a:endParaRPr>
          </a:p>
          <a:p>
            <a:pPr eaLnBrk="1" hangingPunct="1">
              <a:spcBef>
                <a:spcPct val="30000"/>
              </a:spcBef>
            </a:pPr>
            <a:r>
              <a:rPr lang="zh-CN" altLang="en-US" sz="2000" b="1" dirty="0">
                <a:solidFill>
                  <a:srgbClr val="008000"/>
                </a:solidFill>
                <a:latin typeface="Times New Roman" panose="02020603050405020304" pitchFamily="18" charset="0"/>
                <a:ea typeface="幼圆" panose="02010509060101010101" pitchFamily="49" charset="-122"/>
                <a:sym typeface="Symbol" panose="05050102010706020507" pitchFamily="18" charset="2"/>
              </a:rPr>
              <a:t>在</a:t>
            </a:r>
            <a:r>
              <a:rPr lang="zh-CN" altLang="en-US" sz="2000" b="1" i="1" dirty="0">
                <a:solidFill>
                  <a:srgbClr val="008000"/>
                </a:solidFill>
                <a:latin typeface="Times New Roman" panose="02020603050405020304" pitchFamily="18" charset="0"/>
                <a:ea typeface="幼圆" panose="02010509060101010101" pitchFamily="49" charset="-122"/>
                <a:sym typeface="Symbol" panose="05050102010706020507" pitchFamily="18" charset="2"/>
              </a:rPr>
              <a:t> </a:t>
            </a:r>
            <a:r>
              <a:rPr lang="en-US" altLang="zh-CN" sz="2000" b="1" dirty="0">
                <a:solidFill>
                  <a:srgbClr val="008000"/>
                </a:solidFill>
                <a:latin typeface="Times New Roman" panose="02020603050405020304" pitchFamily="18" charset="0"/>
                <a:ea typeface="幼圆" panose="02010509060101010101" pitchFamily="49" charset="-122"/>
                <a:sym typeface="Symbol" panose="05050102010706020507" pitchFamily="18" charset="2"/>
              </a:rPr>
              <a:t>~</a:t>
            </a:r>
            <a:r>
              <a:rPr lang="en-US" altLang="zh-CN" sz="2000" b="1" dirty="0">
                <a:solidFill>
                  <a:srgbClr val="008000"/>
                </a:solidFill>
                <a:latin typeface="Times New Roman" panose="02020603050405020304" pitchFamily="18" charset="0"/>
                <a:ea typeface="幼圆" panose="02010509060101010101" pitchFamily="49" charset="-122"/>
              </a:rPr>
              <a:t> </a:t>
            </a:r>
            <a:r>
              <a:rPr lang="en-US" altLang="zh-CN" sz="2000" b="1" i="1" dirty="0">
                <a:solidFill>
                  <a:srgbClr val="008000"/>
                </a:solidFill>
                <a:latin typeface="Times New Roman" panose="02020603050405020304" pitchFamily="18" charset="0"/>
                <a:ea typeface="幼圆" panose="02010509060101010101" pitchFamily="49" charset="-122"/>
                <a:sym typeface="Symbol" panose="05050102010706020507" pitchFamily="18" charset="2"/>
              </a:rPr>
              <a:t> </a:t>
            </a:r>
            <a:r>
              <a:rPr lang="zh-CN" altLang="en-US" sz="2000" b="1" dirty="0">
                <a:solidFill>
                  <a:srgbClr val="008000"/>
                </a:solidFill>
                <a:latin typeface="Times New Roman" panose="02020603050405020304" pitchFamily="18" charset="0"/>
                <a:ea typeface="幼圆" panose="02010509060101010101" pitchFamily="49" charset="-122"/>
                <a:sym typeface="Symbol" panose="05050102010706020507" pitchFamily="18" charset="2"/>
              </a:rPr>
              <a:t>坐标系中</a:t>
            </a:r>
            <a:r>
              <a:rPr lang="zh-CN" altLang="en-US" sz="2000" b="1" dirty="0">
                <a:solidFill>
                  <a:srgbClr val="008000"/>
                </a:solidFill>
                <a:latin typeface="Times New Roman" panose="02020603050405020304" pitchFamily="18" charset="0"/>
                <a:ea typeface="幼圆" panose="02010509060101010101" pitchFamily="49" charset="-122"/>
              </a:rPr>
              <a:t>所有破坏状态莫尔圆的公切线</a:t>
            </a:r>
            <a:endParaRPr lang="zh-CN" altLang="en-US" sz="2000" b="1" dirty="0">
              <a:solidFill>
                <a:srgbClr val="008000"/>
              </a:solidFill>
              <a:latin typeface="Times New Roman" panose="02020603050405020304" pitchFamily="18" charset="0"/>
              <a:ea typeface="幼圆" panose="02010509060101010101" pitchFamily="49" charset="-122"/>
            </a:endParaRPr>
          </a:p>
        </p:txBody>
      </p:sp>
      <p:sp>
        <p:nvSpPr>
          <p:cNvPr id="73" name="Text Box 25"/>
          <p:cNvSpPr txBox="1">
            <a:spLocks noChangeArrowheads="1"/>
          </p:cNvSpPr>
          <p:nvPr/>
        </p:nvSpPr>
        <p:spPr bwMode="auto">
          <a:xfrm>
            <a:off x="5303838" y="2618581"/>
            <a:ext cx="35725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30000"/>
              </a:spcBef>
            </a:pPr>
            <a:r>
              <a:rPr lang="zh-CN" altLang="en-US" sz="2000" b="1" dirty="0">
                <a:solidFill>
                  <a:srgbClr val="800000"/>
                </a:solidFill>
                <a:latin typeface="Times New Roman" panose="02020603050405020304" pitchFamily="18" charset="0"/>
                <a:ea typeface="幼圆" panose="02010509060101010101" pitchFamily="49" charset="-122"/>
              </a:rPr>
              <a:t>破坏主应力线 </a:t>
            </a:r>
            <a:r>
              <a:rPr lang="en-US" altLang="zh-CN" sz="2000" b="1" i="1" dirty="0" err="1">
                <a:solidFill>
                  <a:srgbClr val="800000"/>
                </a:solidFill>
                <a:latin typeface="Times New Roman" panose="02020603050405020304" pitchFamily="18" charset="0"/>
                <a:ea typeface="幼圆" panose="02010509060101010101" pitchFamily="49" charset="-122"/>
                <a:sym typeface="Symbol" panose="05050102010706020507" pitchFamily="18" charset="2"/>
              </a:rPr>
              <a:t>K</a:t>
            </a:r>
            <a:r>
              <a:rPr lang="en-US" altLang="zh-CN" sz="2000" b="1" baseline="-25000" dirty="0" err="1">
                <a:solidFill>
                  <a:srgbClr val="800000"/>
                </a:solidFill>
                <a:latin typeface="Times New Roman" panose="02020603050405020304" pitchFamily="18" charset="0"/>
                <a:ea typeface="幼圆" panose="02010509060101010101" pitchFamily="49" charset="-122"/>
                <a:sym typeface="Symbol" panose="05050102010706020507" pitchFamily="18" charset="2"/>
              </a:rPr>
              <a:t>f</a:t>
            </a:r>
            <a:endParaRPr lang="en-US" altLang="zh-CN" sz="2000" b="1" baseline="-25000" dirty="0">
              <a:solidFill>
                <a:srgbClr val="800000"/>
              </a:solidFill>
              <a:latin typeface="Times New Roman" panose="02020603050405020304" pitchFamily="18" charset="0"/>
              <a:ea typeface="幼圆" panose="02010509060101010101" pitchFamily="49" charset="-122"/>
            </a:endParaRPr>
          </a:p>
          <a:p>
            <a:pPr eaLnBrk="1" hangingPunct="1">
              <a:spcBef>
                <a:spcPct val="30000"/>
              </a:spcBef>
            </a:pPr>
            <a:r>
              <a:rPr lang="zh-CN" altLang="en-US" sz="2000" b="1" dirty="0">
                <a:solidFill>
                  <a:srgbClr val="008000"/>
                </a:solidFill>
                <a:latin typeface="Times New Roman" panose="02020603050405020304" pitchFamily="18" charset="0"/>
                <a:ea typeface="幼圆" panose="02010509060101010101" pitchFamily="49" charset="-122"/>
              </a:rPr>
              <a:t>在</a:t>
            </a:r>
            <a:r>
              <a:rPr lang="en-US" altLang="zh-CN" sz="2000" b="1" i="1" dirty="0">
                <a:solidFill>
                  <a:srgbClr val="008000"/>
                </a:solidFill>
                <a:latin typeface="Times New Roman" panose="02020603050405020304" pitchFamily="18" charset="0"/>
                <a:ea typeface="幼圆" panose="02010509060101010101" pitchFamily="49" charset="-122"/>
              </a:rPr>
              <a:t>p</a:t>
            </a:r>
            <a:r>
              <a:rPr lang="en-US" altLang="zh-CN" sz="2000" b="1" dirty="0">
                <a:solidFill>
                  <a:srgbClr val="008000"/>
                </a:solidFill>
                <a:latin typeface="Times New Roman" panose="02020603050405020304" pitchFamily="18" charset="0"/>
                <a:ea typeface="幼圆" panose="02010509060101010101" pitchFamily="49" charset="-122"/>
              </a:rPr>
              <a:t> ~</a:t>
            </a:r>
            <a:r>
              <a:rPr lang="en-US" altLang="zh-CN" sz="2000" b="1" i="1" dirty="0">
                <a:solidFill>
                  <a:srgbClr val="008000"/>
                </a:solidFill>
                <a:latin typeface="Times New Roman" panose="02020603050405020304" pitchFamily="18" charset="0"/>
                <a:ea typeface="幼圆" panose="02010509060101010101" pitchFamily="49" charset="-122"/>
              </a:rPr>
              <a:t>q </a:t>
            </a:r>
            <a:r>
              <a:rPr lang="zh-CN" altLang="en-US" sz="2000" b="1" dirty="0">
                <a:solidFill>
                  <a:srgbClr val="008000"/>
                </a:solidFill>
                <a:latin typeface="Times New Roman" panose="02020603050405020304" pitchFamily="18" charset="0"/>
                <a:ea typeface="幼圆" panose="02010509060101010101" pitchFamily="49" charset="-122"/>
              </a:rPr>
              <a:t>坐标系中所有处于极限平衡</a:t>
            </a:r>
            <a:r>
              <a:rPr lang="zh-CN" altLang="en-US" sz="2000" b="1" dirty="0" smtClean="0">
                <a:solidFill>
                  <a:srgbClr val="008000"/>
                </a:solidFill>
                <a:latin typeface="Times New Roman" panose="02020603050405020304" pitchFamily="18" charset="0"/>
                <a:ea typeface="幼圆" panose="02010509060101010101" pitchFamily="49" charset="-122"/>
              </a:rPr>
              <a:t>应力状态时剪应力最大点</a:t>
            </a:r>
            <a:r>
              <a:rPr lang="zh-CN" altLang="en-US" sz="2000" b="1" dirty="0">
                <a:solidFill>
                  <a:srgbClr val="008000"/>
                </a:solidFill>
                <a:latin typeface="Times New Roman" panose="02020603050405020304" pitchFamily="18" charset="0"/>
                <a:ea typeface="幼圆" panose="02010509060101010101" pitchFamily="49" charset="-122"/>
              </a:rPr>
              <a:t>的集合</a:t>
            </a:r>
            <a:endParaRPr lang="zh-CN" altLang="en-US" sz="2000" b="1" dirty="0">
              <a:solidFill>
                <a:srgbClr val="008000"/>
              </a:solidFill>
              <a:latin typeface="Times New Roman" panose="02020603050405020304" pitchFamily="18" charset="0"/>
              <a:ea typeface="幼圆" panose="02010509060101010101" pitchFamily="49" charset="-122"/>
            </a:endParaRPr>
          </a:p>
        </p:txBody>
      </p:sp>
      <p:sp>
        <p:nvSpPr>
          <p:cNvPr id="74" name="Text Box 22"/>
          <p:cNvSpPr txBox="1">
            <a:spLocks noChangeArrowheads="1"/>
          </p:cNvSpPr>
          <p:nvPr/>
        </p:nvSpPr>
        <p:spPr bwMode="auto">
          <a:xfrm>
            <a:off x="5308600" y="4297363"/>
            <a:ext cx="3677444"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20000"/>
              </a:spcBef>
            </a:pPr>
            <a:r>
              <a:rPr lang="zh-CN" altLang="en-US" sz="2000" b="1" dirty="0">
                <a:solidFill>
                  <a:srgbClr val="0000FF"/>
                </a:solidFill>
                <a:latin typeface="幼圆" panose="02010509060101010101" pitchFamily="49" charset="-122"/>
                <a:ea typeface="幼圆" panose="02010509060101010101" pitchFamily="49" charset="-122"/>
                <a:sym typeface="Symbol" panose="05050102010706020507" pitchFamily="18" charset="2"/>
              </a:rPr>
              <a:t>两条直线</a:t>
            </a:r>
            <a:r>
              <a:rPr lang="zh-CN" altLang="en-US" sz="2000" b="1" dirty="0">
                <a:solidFill>
                  <a:srgbClr val="0000FF"/>
                </a:solidFill>
                <a:latin typeface="幼圆" panose="02010509060101010101" pitchFamily="49" charset="-122"/>
                <a:ea typeface="幼圆" panose="02010509060101010101" pitchFamily="49" charset="-122"/>
              </a:rPr>
              <a:t>与横坐标交点都是 </a:t>
            </a:r>
            <a:r>
              <a:rPr lang="en-US" altLang="zh-CN" sz="2000" b="1" dirty="0">
                <a:solidFill>
                  <a:srgbClr val="0000FF"/>
                </a:solidFill>
                <a:ea typeface="幼圆" panose="02010509060101010101" pitchFamily="49" charset="-122"/>
              </a:rPr>
              <a:t>O</a:t>
            </a:r>
            <a:r>
              <a:rPr lang="en-US" altLang="zh-CN" sz="2000" b="1" dirty="0">
                <a:solidFill>
                  <a:srgbClr val="0000FF"/>
                </a:solidFill>
                <a:latin typeface="宋体" panose="02010600030101010101" pitchFamily="2" charset="-122"/>
                <a:ea typeface="幼圆" panose="02010509060101010101" pitchFamily="49" charset="-122"/>
              </a:rPr>
              <a:t>’</a:t>
            </a:r>
            <a:endParaRPr lang="en-US" altLang="zh-CN" sz="2000" b="1" dirty="0">
              <a:solidFill>
                <a:srgbClr val="0000FF"/>
              </a:solidFill>
              <a:latin typeface="幼圆" panose="02010509060101010101" pitchFamily="49" charset="-122"/>
              <a:ea typeface="幼圆" panose="02010509060101010101" pitchFamily="49" charset="-122"/>
            </a:endParaRPr>
          </a:p>
        </p:txBody>
      </p:sp>
      <mc:AlternateContent xmlns:mc="http://schemas.openxmlformats.org/markup-compatibility/2006">
        <mc:Choice xmlns:a14="http://schemas.microsoft.com/office/drawing/2010/main" Requires="a14">
          <p:sp>
            <p:nvSpPr>
              <p:cNvPr id="7" name="文本框 6"/>
              <p:cNvSpPr txBox="1"/>
              <p:nvPr/>
            </p:nvSpPr>
            <p:spPr>
              <a:xfrm>
                <a:off x="6012160" y="5614074"/>
                <a:ext cx="1812291"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unc>
                        <m:funcPr>
                          <m:ctrlPr>
                            <a:rPr lang="en-US" altLang="zh-CN" sz="2400" i="1" smtClean="0">
                              <a:latin typeface="Cambria Math" panose="02040503050406030204" pitchFamily="18" charset="0"/>
                            </a:rPr>
                          </m:ctrlPr>
                        </m:funcPr>
                        <m:fName>
                          <m:r>
                            <m:rPr>
                              <m:sty m:val="p"/>
                            </m:rPr>
                            <a:rPr lang="en-US" altLang="zh-CN" sz="2400" i="0" smtClean="0">
                              <a:latin typeface="Cambria Math" panose="02040503050406030204" pitchFamily="18" charset="0"/>
                            </a:rPr>
                            <m:t>tan</m:t>
                          </m:r>
                        </m:fName>
                        <m:e>
                          <m:r>
                            <a:rPr lang="zh-CN" altLang="en-US" sz="2400" i="1" smtClean="0">
                              <a:latin typeface="Cambria Math" panose="02040503050406030204" pitchFamily="18" charset="0"/>
                            </a:rPr>
                            <m:t>𝛼</m:t>
                          </m:r>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sin</m:t>
                              </m:r>
                            </m:fName>
                            <m:e>
                              <m:r>
                                <a:rPr lang="zh-CN" altLang="en-US" sz="2400" b="0" i="1" smtClean="0">
                                  <a:latin typeface="Cambria Math" panose="02040503050406030204" pitchFamily="18" charset="0"/>
                                </a:rPr>
                                <m:t>𝜑</m:t>
                              </m:r>
                            </m:e>
                          </m:func>
                        </m:e>
                      </m:func>
                    </m:oMath>
                  </m:oMathPara>
                </a14:m>
                <a:endParaRPr lang="zh-CN" altLang="en-US" sz="2400" dirty="0"/>
              </a:p>
            </p:txBody>
          </p:sp>
        </mc:Choice>
        <mc:Fallback>
          <p:sp>
            <p:nvSpPr>
              <p:cNvPr id="7" name="文本框 6"/>
              <p:cNvSpPr txBox="1">
                <a:spLocks noRot="1" noChangeAspect="1" noMove="1" noResize="1" noEditPoints="1" noAdjustHandles="1" noChangeArrowheads="1" noChangeShapeType="1" noTextEdit="1"/>
              </p:cNvSpPr>
              <p:nvPr/>
            </p:nvSpPr>
            <p:spPr>
              <a:xfrm>
                <a:off x="6012160" y="5614074"/>
                <a:ext cx="1812291" cy="369332"/>
              </a:xfrm>
              <a:prstGeom prst="rect">
                <a:avLst/>
              </a:prstGeom>
              <a:blipFill rotWithShape="1">
                <a:blip r:embed="rId2"/>
                <a:stretch>
                  <a:fillRect l="-34" t="-11" r="34" b="118"/>
                </a:stretch>
              </a:blipFill>
            </p:spPr>
            <p:txBody>
              <a:bodyPr/>
              <a:lstStyle/>
              <a:p>
                <a:r>
                  <a:rPr lang="zh-CN" altLang="en-US">
                    <a:noFill/>
                  </a:rPr>
                  <a:t> </a:t>
                </a:r>
              </a:p>
            </p:txBody>
          </p:sp>
        </mc:Fallback>
      </mc:AlternateContent>
      <p:sp>
        <p:nvSpPr>
          <p:cNvPr id="8" name="文本框 7"/>
          <p:cNvSpPr txBox="1"/>
          <p:nvPr/>
        </p:nvSpPr>
        <p:spPr>
          <a:xfrm>
            <a:off x="5060950" y="5288756"/>
            <a:ext cx="675878" cy="369332"/>
          </a:xfrm>
          <a:prstGeom prst="rect">
            <a:avLst/>
          </a:prstGeom>
          <a:noFill/>
        </p:spPr>
        <p:txBody>
          <a:bodyPr wrap="square" rtlCol="0">
            <a:spAutoFit/>
          </a:bodyPr>
          <a:lstStyle/>
          <a:p>
            <a:r>
              <a:rPr lang="zh-CN" altLang="en-US" b="1" dirty="0" smtClean="0"/>
              <a:t>即：</a:t>
            </a:r>
            <a:endParaRPr lang="zh-CN" altLang="en-US" b="1" dirty="0"/>
          </a:p>
        </p:txBody>
      </p:sp>
      <p:sp>
        <p:nvSpPr>
          <p:cNvPr id="77" name="Rectangle 6"/>
          <p:cNvSpPr>
            <a:spLocks noChangeArrowheads="1"/>
          </p:cNvSpPr>
          <p:nvPr/>
        </p:nvSpPr>
        <p:spPr bwMode="auto">
          <a:xfrm>
            <a:off x="-1" y="-4771"/>
            <a:ext cx="5668963"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§5.6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应力路径在强度问题中的应用</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wipe(left)">
                                      <p:cBhvr>
                                        <p:cTn id="28" dur="500"/>
                                        <p:tgtEl>
                                          <p:spTgt spid="7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left)">
                                      <p:cBhvr>
                                        <p:cTn id="33" dur="500"/>
                                        <p:tgtEl>
                                          <p:spTgt spid="7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wipe(left)">
                                      <p:cBhvr>
                                        <p:cTn id="38" dur="500"/>
                                        <p:tgtEl>
                                          <p:spTgt spid="7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left)">
                                      <p:cBhvr>
                                        <p:cTn id="4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P spid="73" grpId="0"/>
      <p:bldP spid="7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Freeform 2"/>
          <p:cNvSpPr/>
          <p:nvPr/>
        </p:nvSpPr>
        <p:spPr bwMode="auto">
          <a:xfrm>
            <a:off x="636588" y="2627313"/>
            <a:ext cx="811212" cy="269875"/>
          </a:xfrm>
          <a:custGeom>
            <a:avLst/>
            <a:gdLst>
              <a:gd name="T0" fmla="*/ 2147483646 w 511"/>
              <a:gd name="T1" fmla="*/ 0 h 170"/>
              <a:gd name="T2" fmla="*/ 2147483646 w 511"/>
              <a:gd name="T3" fmla="*/ 2147483646 h 170"/>
              <a:gd name="T4" fmla="*/ 0 w 511"/>
              <a:gd name="T5" fmla="*/ 2147483646 h 170"/>
              <a:gd name="T6" fmla="*/ 2147483646 w 511"/>
              <a:gd name="T7" fmla="*/ 0 h 170"/>
              <a:gd name="T8" fmla="*/ 0 60000 65536"/>
              <a:gd name="T9" fmla="*/ 0 60000 65536"/>
              <a:gd name="T10" fmla="*/ 0 60000 65536"/>
              <a:gd name="T11" fmla="*/ 0 60000 65536"/>
              <a:gd name="T12" fmla="*/ 0 w 511"/>
              <a:gd name="T13" fmla="*/ 0 h 170"/>
              <a:gd name="T14" fmla="*/ 511 w 511"/>
              <a:gd name="T15" fmla="*/ 170 h 170"/>
            </a:gdLst>
            <a:ahLst/>
            <a:cxnLst>
              <a:cxn ang="T8">
                <a:pos x="T0" y="T1"/>
              </a:cxn>
              <a:cxn ang="T9">
                <a:pos x="T2" y="T3"/>
              </a:cxn>
              <a:cxn ang="T10">
                <a:pos x="T4" y="T5"/>
              </a:cxn>
              <a:cxn ang="T11">
                <a:pos x="T6" y="T7"/>
              </a:cxn>
            </a:cxnLst>
            <a:rect l="T12" t="T13" r="T14" b="T15"/>
            <a:pathLst>
              <a:path w="511" h="170">
                <a:moveTo>
                  <a:pt x="511" y="0"/>
                </a:moveTo>
                <a:lnTo>
                  <a:pt x="511" y="170"/>
                </a:lnTo>
                <a:lnTo>
                  <a:pt x="0" y="170"/>
                </a:lnTo>
                <a:lnTo>
                  <a:pt x="511" y="0"/>
                </a:lnTo>
                <a:close/>
              </a:path>
            </a:pathLst>
          </a:custGeom>
          <a:solidFill>
            <a:srgbClr val="808000">
              <a:alpha val="50195"/>
            </a:srgbClr>
          </a:solidFill>
          <a:ln>
            <a:noFill/>
          </a:ln>
          <a:extLst>
            <a:ext uri="{91240B29-F687-4F45-9708-019B960494DF}">
              <a14:hiddenLine xmlns:a14="http://schemas.microsoft.com/office/drawing/2010/main" w="6350">
                <a:solidFill>
                  <a:srgbClr val="000000"/>
                </a:solidFill>
                <a:round/>
              </a14:hiddenLine>
            </a:ext>
          </a:extLst>
        </p:spPr>
        <p:txBody>
          <a:bodyPr/>
          <a:lstStyle/>
          <a:p>
            <a:endParaRPr lang="zh-CN" altLang="en-US"/>
          </a:p>
        </p:txBody>
      </p:sp>
      <p:grpSp>
        <p:nvGrpSpPr>
          <p:cNvPr id="2" name="Group 3"/>
          <p:cNvGrpSpPr/>
          <p:nvPr/>
        </p:nvGrpSpPr>
        <p:grpSpPr bwMode="auto">
          <a:xfrm>
            <a:off x="320675" y="1193800"/>
            <a:ext cx="4687888" cy="2513013"/>
            <a:chOff x="202" y="752"/>
            <a:chExt cx="2953" cy="1583"/>
          </a:xfrm>
        </p:grpSpPr>
        <p:sp>
          <p:nvSpPr>
            <p:cNvPr id="95261" name="Text Box 4"/>
            <p:cNvSpPr txBox="1">
              <a:spLocks noChangeArrowheads="1"/>
            </p:cNvSpPr>
            <p:nvPr/>
          </p:nvSpPr>
          <p:spPr bwMode="auto">
            <a:xfrm>
              <a:off x="2770" y="1773"/>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p</a:t>
              </a:r>
              <a:endParaRPr lang="en-US" altLang="zh-CN" b="1" i="1">
                <a:sym typeface="Symbol" panose="05050102010706020507" pitchFamily="18" charset="2"/>
              </a:endParaRPr>
            </a:p>
          </p:txBody>
        </p:sp>
        <p:sp>
          <p:nvSpPr>
            <p:cNvPr id="95262" name="Text Box 5"/>
            <p:cNvSpPr txBox="1">
              <a:spLocks noChangeArrowheads="1"/>
            </p:cNvSpPr>
            <p:nvPr/>
          </p:nvSpPr>
          <p:spPr bwMode="auto">
            <a:xfrm>
              <a:off x="717" y="780"/>
              <a:ext cx="2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q</a:t>
              </a:r>
              <a:endParaRPr lang="en-US" altLang="zh-CN" b="1" baseline="-25000">
                <a:sym typeface="Symbol" panose="05050102010706020507" pitchFamily="18" charset="2"/>
              </a:endParaRPr>
            </a:p>
          </p:txBody>
        </p:sp>
        <p:sp>
          <p:nvSpPr>
            <p:cNvPr id="95263" name="Line 6"/>
            <p:cNvSpPr>
              <a:spLocks noChangeShapeType="1"/>
            </p:cNvSpPr>
            <p:nvPr/>
          </p:nvSpPr>
          <p:spPr bwMode="auto">
            <a:xfrm>
              <a:off x="202" y="1830"/>
              <a:ext cx="2727" cy="0"/>
            </a:xfrm>
            <a:prstGeom prst="line">
              <a:avLst/>
            </a:prstGeom>
            <a:noFill/>
            <a:ln w="19050">
              <a:solidFill>
                <a:schemeClr val="tx1"/>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95264" name="Line 7"/>
            <p:cNvSpPr>
              <a:spLocks noChangeShapeType="1"/>
            </p:cNvSpPr>
            <p:nvPr/>
          </p:nvSpPr>
          <p:spPr bwMode="auto">
            <a:xfrm flipV="1">
              <a:off x="916" y="837"/>
              <a:ext cx="0" cy="1475"/>
            </a:xfrm>
            <a:prstGeom prst="line">
              <a:avLst/>
            </a:prstGeom>
            <a:noFill/>
            <a:ln w="19050">
              <a:solidFill>
                <a:schemeClr val="tx1"/>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95265" name="Oval 8"/>
            <p:cNvSpPr>
              <a:spLocks noChangeArrowheads="1"/>
            </p:cNvSpPr>
            <p:nvPr/>
          </p:nvSpPr>
          <p:spPr bwMode="auto">
            <a:xfrm>
              <a:off x="1398" y="1287"/>
              <a:ext cx="1077" cy="1048"/>
            </a:xfrm>
            <a:prstGeom prst="ellipse">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95266" name="Line 9"/>
            <p:cNvSpPr>
              <a:spLocks noChangeShapeType="1"/>
            </p:cNvSpPr>
            <p:nvPr/>
          </p:nvSpPr>
          <p:spPr bwMode="auto">
            <a:xfrm flipV="1">
              <a:off x="405" y="951"/>
              <a:ext cx="2314" cy="875"/>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5267" name="Text Box 10"/>
            <p:cNvSpPr txBox="1">
              <a:spLocks noChangeArrowheads="1"/>
            </p:cNvSpPr>
            <p:nvPr/>
          </p:nvSpPr>
          <p:spPr bwMode="auto">
            <a:xfrm>
              <a:off x="2758" y="1627"/>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endParaRPr lang="zh-CN" altLang="en-US" b="1" i="1">
                <a:sym typeface="Symbol" panose="05050102010706020507" pitchFamily="18" charset="2"/>
              </a:endParaRPr>
            </a:p>
          </p:txBody>
        </p:sp>
        <p:sp>
          <p:nvSpPr>
            <p:cNvPr id="95268" name="Text Box 11"/>
            <p:cNvSpPr txBox="1">
              <a:spLocks noChangeArrowheads="1"/>
            </p:cNvSpPr>
            <p:nvPr/>
          </p:nvSpPr>
          <p:spPr bwMode="auto">
            <a:xfrm>
              <a:off x="916" y="777"/>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endParaRPr lang="zh-CN" altLang="en-US" b="1" i="1">
                <a:sym typeface="Symbol" panose="05050102010706020507" pitchFamily="18" charset="2"/>
              </a:endParaRPr>
            </a:p>
          </p:txBody>
        </p:sp>
        <p:sp>
          <p:nvSpPr>
            <p:cNvPr id="95269" name="Text Box 12"/>
            <p:cNvSpPr txBox="1">
              <a:spLocks noChangeArrowheads="1"/>
            </p:cNvSpPr>
            <p:nvPr/>
          </p:nvSpPr>
          <p:spPr bwMode="auto">
            <a:xfrm>
              <a:off x="735" y="1773"/>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O</a:t>
              </a:r>
              <a:endParaRPr lang="en-US" altLang="zh-CN" b="1" i="1">
                <a:sym typeface="Symbol" panose="05050102010706020507" pitchFamily="18" charset="2"/>
              </a:endParaRPr>
            </a:p>
          </p:txBody>
        </p:sp>
        <p:sp>
          <p:nvSpPr>
            <p:cNvPr id="95270" name="Line 13"/>
            <p:cNvSpPr>
              <a:spLocks noChangeShapeType="1"/>
            </p:cNvSpPr>
            <p:nvPr/>
          </p:nvSpPr>
          <p:spPr bwMode="auto">
            <a:xfrm>
              <a:off x="2417" y="1080"/>
              <a:ext cx="539"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5271" name="Text Box 14"/>
            <p:cNvSpPr txBox="1">
              <a:spLocks noChangeArrowheads="1"/>
            </p:cNvSpPr>
            <p:nvPr/>
          </p:nvSpPr>
          <p:spPr bwMode="auto">
            <a:xfrm>
              <a:off x="2654" y="881"/>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endParaRPr lang="zh-CN" altLang="en-US" b="1" i="1">
                <a:sym typeface="Symbol" panose="05050102010706020507" pitchFamily="18" charset="2"/>
              </a:endParaRPr>
            </a:p>
          </p:txBody>
        </p:sp>
        <p:sp>
          <p:nvSpPr>
            <p:cNvPr id="95272" name="Text Box 15"/>
            <p:cNvSpPr txBox="1">
              <a:spLocks noChangeArrowheads="1"/>
            </p:cNvSpPr>
            <p:nvPr/>
          </p:nvSpPr>
          <p:spPr bwMode="auto">
            <a:xfrm>
              <a:off x="672" y="1599"/>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c</a:t>
              </a:r>
              <a:endParaRPr lang="en-US" altLang="zh-CN" b="1" i="1">
                <a:sym typeface="Symbol" panose="05050102010706020507" pitchFamily="18" charset="2"/>
              </a:endParaRPr>
            </a:p>
          </p:txBody>
        </p:sp>
        <p:sp>
          <p:nvSpPr>
            <p:cNvPr id="95273" name="Line 16"/>
            <p:cNvSpPr>
              <a:spLocks noChangeShapeType="1"/>
            </p:cNvSpPr>
            <p:nvPr/>
          </p:nvSpPr>
          <p:spPr bwMode="auto">
            <a:xfrm>
              <a:off x="831" y="1631"/>
              <a:ext cx="0" cy="19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5274" name="Line 17"/>
            <p:cNvSpPr>
              <a:spLocks noChangeShapeType="1"/>
            </p:cNvSpPr>
            <p:nvPr/>
          </p:nvSpPr>
          <p:spPr bwMode="auto">
            <a:xfrm>
              <a:off x="774" y="1631"/>
              <a:ext cx="142" cy="0"/>
            </a:xfrm>
            <a:prstGeom prst="line">
              <a:avLst/>
            </a:prstGeom>
            <a:noFill/>
            <a:ln w="63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5275" name="Arc 18"/>
            <p:cNvSpPr/>
            <p:nvPr/>
          </p:nvSpPr>
          <p:spPr bwMode="auto">
            <a:xfrm>
              <a:off x="2587" y="995"/>
              <a:ext cx="57" cy="8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63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5276" name="Oval 19"/>
            <p:cNvSpPr>
              <a:spLocks noChangeAspect="1" noChangeArrowheads="1"/>
            </p:cNvSpPr>
            <p:nvPr/>
          </p:nvSpPr>
          <p:spPr bwMode="auto">
            <a:xfrm>
              <a:off x="1907" y="1262"/>
              <a:ext cx="57" cy="56"/>
            </a:xfrm>
            <a:prstGeom prst="ellipse">
              <a:avLst/>
            </a:prstGeom>
            <a:solidFill>
              <a:srgbClr val="FF0000"/>
            </a:solidFill>
            <a:ln>
              <a:noFill/>
            </a:ln>
            <a:extLst>
              <a:ext uri="{91240B29-F687-4F45-9708-019B960494DF}">
                <a14:hiddenLine xmlns:a14="http://schemas.microsoft.com/office/drawing/2010/main" w="2857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95277" name="Line 20"/>
            <p:cNvSpPr>
              <a:spLocks noChangeAspect="1" noChangeShapeType="1"/>
            </p:cNvSpPr>
            <p:nvPr/>
          </p:nvSpPr>
          <p:spPr bwMode="auto">
            <a:xfrm flipV="1">
              <a:off x="424" y="1138"/>
              <a:ext cx="1965" cy="683"/>
            </a:xfrm>
            <a:prstGeom prst="line">
              <a:avLst/>
            </a:prstGeom>
            <a:noFill/>
            <a:ln w="22225">
              <a:solidFill>
                <a:srgbClr val="8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5278" name="Line 21"/>
            <p:cNvSpPr>
              <a:spLocks noChangeShapeType="1"/>
            </p:cNvSpPr>
            <p:nvPr/>
          </p:nvSpPr>
          <p:spPr bwMode="auto">
            <a:xfrm>
              <a:off x="2120" y="1247"/>
              <a:ext cx="539"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5279" name="Text Box 22"/>
            <p:cNvSpPr txBox="1">
              <a:spLocks noChangeArrowheads="1"/>
            </p:cNvSpPr>
            <p:nvPr/>
          </p:nvSpPr>
          <p:spPr bwMode="auto">
            <a:xfrm>
              <a:off x="2304" y="1064"/>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endParaRPr lang="zh-CN" altLang="en-US" b="1" i="1">
                <a:sym typeface="Symbol" panose="05050102010706020507" pitchFamily="18" charset="2"/>
              </a:endParaRPr>
            </a:p>
          </p:txBody>
        </p:sp>
        <p:sp>
          <p:nvSpPr>
            <p:cNvPr id="95280" name="Arc 23"/>
            <p:cNvSpPr/>
            <p:nvPr/>
          </p:nvSpPr>
          <p:spPr bwMode="auto">
            <a:xfrm>
              <a:off x="2290" y="1162"/>
              <a:ext cx="57" cy="8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63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5281" name="Text Box 24"/>
            <p:cNvSpPr txBox="1">
              <a:spLocks noChangeArrowheads="1"/>
            </p:cNvSpPr>
            <p:nvPr/>
          </p:nvSpPr>
          <p:spPr bwMode="auto">
            <a:xfrm>
              <a:off x="976" y="1607"/>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latin typeface="Times New Roman" panose="02020603050405020304" pitchFamily="18" charset="0"/>
                  <a:sym typeface="Symbol" panose="05050102010706020507" pitchFamily="18" charset="2"/>
                </a:rPr>
                <a:t>a</a:t>
              </a:r>
              <a:endParaRPr lang="en-US" altLang="zh-CN" b="1" i="1">
                <a:latin typeface="Times New Roman" panose="02020603050405020304" pitchFamily="18" charset="0"/>
                <a:sym typeface="Symbol" panose="05050102010706020507" pitchFamily="18" charset="2"/>
              </a:endParaRPr>
            </a:p>
          </p:txBody>
        </p:sp>
        <p:sp>
          <p:nvSpPr>
            <p:cNvPr id="95282" name="Line 25"/>
            <p:cNvSpPr>
              <a:spLocks noChangeShapeType="1"/>
            </p:cNvSpPr>
            <p:nvPr/>
          </p:nvSpPr>
          <p:spPr bwMode="auto">
            <a:xfrm>
              <a:off x="1000" y="1651"/>
              <a:ext cx="0" cy="17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5283" name="Line 26"/>
            <p:cNvSpPr>
              <a:spLocks noChangeShapeType="1"/>
            </p:cNvSpPr>
            <p:nvPr/>
          </p:nvSpPr>
          <p:spPr bwMode="auto">
            <a:xfrm>
              <a:off x="915" y="1659"/>
              <a:ext cx="142" cy="0"/>
            </a:xfrm>
            <a:prstGeom prst="line">
              <a:avLst/>
            </a:prstGeom>
            <a:noFill/>
            <a:ln w="63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5284" name="Text Box 27"/>
            <p:cNvSpPr txBox="1">
              <a:spLocks noChangeArrowheads="1"/>
            </p:cNvSpPr>
            <p:nvPr/>
          </p:nvSpPr>
          <p:spPr bwMode="auto">
            <a:xfrm>
              <a:off x="2758" y="752"/>
              <a:ext cx="39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r>
                <a:rPr lang="en-US" altLang="zh-CN" b="1" baseline="-25000">
                  <a:sym typeface="Symbol" panose="05050102010706020507" pitchFamily="18" charset="2"/>
                </a:rPr>
                <a:t>f</a:t>
              </a:r>
              <a:r>
                <a:rPr lang="zh-CN" altLang="en-US" b="1">
                  <a:sym typeface="Symbol" panose="05050102010706020507" pitchFamily="18" charset="2"/>
                </a:rPr>
                <a:t>线</a:t>
              </a:r>
              <a:endParaRPr lang="zh-CN" altLang="en-US" b="1">
                <a:sym typeface="Symbol" panose="05050102010706020507" pitchFamily="18" charset="2"/>
              </a:endParaRPr>
            </a:p>
          </p:txBody>
        </p:sp>
        <p:sp>
          <p:nvSpPr>
            <p:cNvPr id="95285" name="Text Box 28"/>
            <p:cNvSpPr txBox="1">
              <a:spLocks noChangeArrowheads="1"/>
            </p:cNvSpPr>
            <p:nvPr/>
          </p:nvSpPr>
          <p:spPr bwMode="auto">
            <a:xfrm>
              <a:off x="2645" y="1121"/>
              <a:ext cx="39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olidFill>
                    <a:srgbClr val="800000"/>
                  </a:solidFill>
                  <a:sym typeface="Symbol" panose="05050102010706020507" pitchFamily="18" charset="2"/>
                </a:rPr>
                <a:t>K</a:t>
              </a:r>
              <a:r>
                <a:rPr lang="en-US" altLang="zh-CN" b="1" baseline="-25000">
                  <a:solidFill>
                    <a:srgbClr val="800000"/>
                  </a:solidFill>
                  <a:sym typeface="Symbol" panose="05050102010706020507" pitchFamily="18" charset="2"/>
                </a:rPr>
                <a:t>f</a:t>
              </a:r>
              <a:r>
                <a:rPr lang="zh-CN" altLang="en-US" b="1">
                  <a:solidFill>
                    <a:srgbClr val="800000"/>
                  </a:solidFill>
                  <a:sym typeface="Symbol" panose="05050102010706020507" pitchFamily="18" charset="2"/>
                </a:rPr>
                <a:t>线</a:t>
              </a:r>
              <a:endParaRPr lang="zh-CN" altLang="en-US" b="1">
                <a:solidFill>
                  <a:srgbClr val="800000"/>
                </a:solidFill>
                <a:sym typeface="Symbol" panose="05050102010706020507" pitchFamily="18" charset="2"/>
              </a:endParaRPr>
            </a:p>
          </p:txBody>
        </p:sp>
        <p:sp>
          <p:nvSpPr>
            <p:cNvPr id="95286" name="Line 29"/>
            <p:cNvSpPr>
              <a:spLocks noChangeShapeType="1"/>
            </p:cNvSpPr>
            <p:nvPr/>
          </p:nvSpPr>
          <p:spPr bwMode="auto">
            <a:xfrm>
              <a:off x="1737" y="1319"/>
              <a:ext cx="199" cy="510"/>
            </a:xfrm>
            <a:prstGeom prst="line">
              <a:avLst/>
            </a:prstGeom>
            <a:noFill/>
            <a:ln w="1905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5287" name="Line 30"/>
            <p:cNvSpPr>
              <a:spLocks noChangeShapeType="1"/>
            </p:cNvSpPr>
            <p:nvPr/>
          </p:nvSpPr>
          <p:spPr bwMode="auto">
            <a:xfrm>
              <a:off x="1936" y="1319"/>
              <a:ext cx="0" cy="510"/>
            </a:xfrm>
            <a:prstGeom prst="line">
              <a:avLst/>
            </a:prstGeom>
            <a:noFill/>
            <a:ln w="19050">
              <a:solidFill>
                <a:srgbClr val="8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5288" name="Text Box 31"/>
            <p:cNvSpPr txBox="1">
              <a:spLocks noChangeArrowheads="1"/>
            </p:cNvSpPr>
            <p:nvPr/>
          </p:nvSpPr>
          <p:spPr bwMode="auto">
            <a:xfrm>
              <a:off x="243" y="1785"/>
              <a:ext cx="3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O’</a:t>
              </a:r>
              <a:endParaRPr lang="en-US" altLang="zh-CN" b="1" i="1">
                <a:sym typeface="Symbol" panose="05050102010706020507" pitchFamily="18" charset="2"/>
              </a:endParaRPr>
            </a:p>
          </p:txBody>
        </p:sp>
        <p:sp>
          <p:nvSpPr>
            <p:cNvPr id="95289" name="Text Box 32"/>
            <p:cNvSpPr txBox="1">
              <a:spLocks noChangeArrowheads="1"/>
            </p:cNvSpPr>
            <p:nvPr/>
          </p:nvSpPr>
          <p:spPr bwMode="auto">
            <a:xfrm>
              <a:off x="1822" y="1789"/>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A</a:t>
              </a:r>
              <a:endParaRPr lang="en-US" altLang="zh-CN" b="1" i="1">
                <a:sym typeface="Symbol" panose="05050102010706020507" pitchFamily="18" charset="2"/>
              </a:endParaRPr>
            </a:p>
          </p:txBody>
        </p:sp>
        <p:sp>
          <p:nvSpPr>
            <p:cNvPr id="95290" name="Text Box 33"/>
            <p:cNvSpPr txBox="1">
              <a:spLocks noChangeArrowheads="1"/>
            </p:cNvSpPr>
            <p:nvPr/>
          </p:nvSpPr>
          <p:spPr bwMode="auto">
            <a:xfrm>
              <a:off x="1907" y="1432"/>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R</a:t>
              </a:r>
              <a:endParaRPr lang="en-US" altLang="zh-CN" b="1" i="1">
                <a:sym typeface="Symbol" panose="05050102010706020507" pitchFamily="18" charset="2"/>
              </a:endParaRPr>
            </a:p>
          </p:txBody>
        </p:sp>
      </p:grpSp>
      <p:sp>
        <p:nvSpPr>
          <p:cNvPr id="190504" name="Text Box 40"/>
          <p:cNvSpPr txBox="1">
            <a:spLocks noChangeArrowheads="1"/>
          </p:cNvSpPr>
          <p:nvPr/>
        </p:nvSpPr>
        <p:spPr bwMode="auto">
          <a:xfrm>
            <a:off x="5400675" y="3416300"/>
            <a:ext cx="2890838" cy="4270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30000"/>
              </a:spcBef>
            </a:pPr>
            <a:r>
              <a:rPr lang="el-GR" altLang="zh-CN" sz="2800" b="1" dirty="0" smtClean="0">
                <a:solidFill>
                  <a:schemeClr val="bg1"/>
                </a:solidFill>
                <a:latin typeface="幼圆" panose="02010509060101010101" pitchFamily="49" charset="-122"/>
                <a:ea typeface="幼圆" panose="02010509060101010101" pitchFamily="49" charset="-122"/>
                <a:sym typeface="Symbol" panose="05050102010706020507" pitchFamily="18" charset="2"/>
              </a:rPr>
              <a:t>φ</a:t>
            </a:r>
            <a:r>
              <a:rPr lang="en-US" altLang="zh-CN" sz="2800" b="1" dirty="0" smtClean="0">
                <a:solidFill>
                  <a:schemeClr val="bg1"/>
                </a:solidFill>
                <a:latin typeface="幼圆" panose="02010509060101010101" pitchFamily="49" charset="-122"/>
                <a:ea typeface="幼圆" panose="02010509060101010101" pitchFamily="49" charset="-122"/>
                <a:sym typeface="Symbol" panose="05050102010706020507" pitchFamily="18" charset="2"/>
              </a:rPr>
              <a:t> </a:t>
            </a:r>
            <a:r>
              <a:rPr lang="en-US" altLang="zh-CN" sz="2800" b="1" dirty="0" smtClean="0">
                <a:solidFill>
                  <a:schemeClr val="bg1"/>
                </a:solidFill>
                <a:latin typeface="Times New Roman" panose="02020603050405020304" pitchFamily="18" charset="0"/>
                <a:ea typeface="幼圆" panose="02010509060101010101" pitchFamily="49" charset="-122"/>
                <a:sym typeface="Symbol" panose="05050102010706020507" pitchFamily="18" charset="2"/>
              </a:rPr>
              <a:t>&gt;</a:t>
            </a:r>
            <a:r>
              <a:rPr lang="en-US" altLang="zh-CN" sz="2800" b="1" dirty="0" smtClean="0">
                <a:solidFill>
                  <a:schemeClr val="bg1"/>
                </a:solidFill>
                <a:latin typeface="幼圆" panose="02010509060101010101" pitchFamily="49" charset="-122"/>
                <a:ea typeface="幼圆" panose="02010509060101010101" pitchFamily="49" charset="-122"/>
                <a:sym typeface="Symbol" panose="05050102010706020507" pitchFamily="18" charset="2"/>
              </a:rPr>
              <a:t> </a:t>
            </a:r>
            <a:r>
              <a:rPr lang="en-US" altLang="zh-CN" sz="2800" b="1" dirty="0">
                <a:solidFill>
                  <a:schemeClr val="bg1"/>
                </a:solidFill>
                <a:latin typeface="幼圆" panose="02010509060101010101" pitchFamily="49" charset="-122"/>
                <a:ea typeface="幼圆" panose="02010509060101010101" pitchFamily="49" charset="-122"/>
                <a:sym typeface="Symbol" panose="05050102010706020507" pitchFamily="18" charset="2"/>
              </a:rPr>
              <a:t> </a:t>
            </a:r>
            <a:r>
              <a:rPr lang="zh-CN" altLang="en-US" sz="2800" b="1" dirty="0">
                <a:solidFill>
                  <a:schemeClr val="bg1"/>
                </a:solidFill>
                <a:latin typeface="幼圆" panose="02010509060101010101" pitchFamily="49" charset="-122"/>
                <a:ea typeface="幼圆" panose="02010509060101010101" pitchFamily="49" charset="-122"/>
                <a:sym typeface="Symbol" panose="05050102010706020507" pitchFamily="18" charset="2"/>
              </a:rPr>
              <a:t>；</a:t>
            </a:r>
            <a:r>
              <a:rPr lang="en-US" altLang="zh-CN" sz="2800" b="1" dirty="0">
                <a:solidFill>
                  <a:schemeClr val="bg1"/>
                </a:solidFill>
                <a:latin typeface="幼圆" panose="02010509060101010101" pitchFamily="49" charset="-122"/>
                <a:ea typeface="幼圆" panose="02010509060101010101" pitchFamily="49" charset="-122"/>
              </a:rPr>
              <a:t>c </a:t>
            </a:r>
            <a:r>
              <a:rPr lang="en-US" altLang="zh-CN" sz="2800" b="1" dirty="0">
                <a:solidFill>
                  <a:schemeClr val="bg1"/>
                </a:solidFill>
                <a:latin typeface="Times New Roman" panose="02020603050405020304" pitchFamily="18" charset="0"/>
                <a:ea typeface="幼圆" panose="02010509060101010101" pitchFamily="49" charset="-122"/>
              </a:rPr>
              <a:t>&gt;</a:t>
            </a:r>
            <a:r>
              <a:rPr lang="en-US" altLang="zh-CN" sz="2800" b="1" dirty="0">
                <a:solidFill>
                  <a:schemeClr val="bg1"/>
                </a:solidFill>
                <a:latin typeface="幼圆" panose="02010509060101010101" pitchFamily="49" charset="-122"/>
                <a:ea typeface="幼圆" panose="02010509060101010101" pitchFamily="49" charset="-122"/>
              </a:rPr>
              <a:t> </a:t>
            </a:r>
            <a:r>
              <a:rPr lang="en-US" altLang="zh-CN" sz="2800" b="1" dirty="0">
                <a:solidFill>
                  <a:schemeClr val="bg1"/>
                </a:solidFill>
                <a:latin typeface="幼圆" panose="02010509060101010101" pitchFamily="49" charset="-122"/>
                <a:ea typeface="幼圆" panose="02010509060101010101" pitchFamily="49" charset="-122"/>
                <a:sym typeface="Symbol" panose="05050102010706020507" pitchFamily="18" charset="2"/>
              </a:rPr>
              <a:t>a</a:t>
            </a:r>
            <a:endParaRPr lang="en-US" altLang="zh-CN" sz="2800" b="1" dirty="0">
              <a:solidFill>
                <a:schemeClr val="bg1"/>
              </a:solidFill>
              <a:latin typeface="幼圆" panose="02010509060101010101" pitchFamily="49" charset="-122"/>
              <a:ea typeface="幼圆" panose="02010509060101010101" pitchFamily="49" charset="-122"/>
            </a:endParaRPr>
          </a:p>
        </p:txBody>
      </p:sp>
      <p:sp>
        <p:nvSpPr>
          <p:cNvPr id="190507" name="Text Box 43"/>
          <p:cNvSpPr txBox="1">
            <a:spLocks noChangeArrowheads="1"/>
          </p:cNvSpPr>
          <p:nvPr/>
        </p:nvSpPr>
        <p:spPr bwMode="auto">
          <a:xfrm>
            <a:off x="4783138" y="5047456"/>
            <a:ext cx="4249043" cy="9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eaLnBrk="1" hangingPunct="1">
              <a:lnSpc>
                <a:spcPct val="150000"/>
              </a:lnSpc>
              <a:buFont typeface="Wingdings" panose="05000000000000000000" pitchFamily="2" charset="2"/>
              <a:buChar char="p"/>
            </a:pPr>
            <a:r>
              <a:rPr lang="zh-CN" altLang="en-US" sz="20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用若干点的最小二乘法确定</a:t>
            </a:r>
            <a:r>
              <a:rPr lang="en-US" altLang="zh-CN" sz="20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a </a:t>
            </a:r>
            <a:r>
              <a:rPr lang="zh-CN" altLang="en-US" sz="20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和 </a:t>
            </a:r>
            <a:endParaRPr lang="zh-CN" altLang="en-US" sz="20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endParaRPr>
          </a:p>
          <a:p>
            <a:pPr marL="342900" indent="-342900" eaLnBrk="1" hangingPunct="1">
              <a:lnSpc>
                <a:spcPct val="150000"/>
              </a:lnSpc>
              <a:buFont typeface="Wingdings" panose="05000000000000000000" pitchFamily="2" charset="2"/>
              <a:buChar char="p"/>
            </a:pPr>
            <a:r>
              <a:rPr lang="zh-CN" altLang="en-US" sz="20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然后计算强度指标</a:t>
            </a:r>
            <a:r>
              <a:rPr lang="en-US" altLang="zh-CN" sz="2000" b="1" dirty="0">
                <a:solidFill>
                  <a:srgbClr val="0000FF"/>
                </a:solidFill>
                <a:latin typeface="Times New Roman" panose="02020603050405020304" pitchFamily="18" charset="0"/>
                <a:ea typeface="+mn-ea"/>
                <a:cs typeface="Times New Roman" panose="02020603050405020304" pitchFamily="18" charset="0"/>
              </a:rPr>
              <a:t>c</a:t>
            </a:r>
            <a:r>
              <a:rPr lang="zh-CN" altLang="en-US" sz="2000" b="1" dirty="0" smtClean="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和</a:t>
            </a:r>
            <a:r>
              <a:rPr lang="el-GR" altLang="zh-CN" sz="2000" b="1" dirty="0" smtClean="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φ</a:t>
            </a:r>
            <a:endParaRPr lang="zh-CN" altLang="en-US" sz="20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190508" name="Text Box 44"/>
          <p:cNvSpPr txBox="1">
            <a:spLocks noChangeArrowheads="1"/>
          </p:cNvSpPr>
          <p:nvPr/>
        </p:nvSpPr>
        <p:spPr bwMode="auto">
          <a:xfrm>
            <a:off x="5670550" y="4414838"/>
            <a:ext cx="1997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30000"/>
              </a:spcBef>
            </a:pPr>
            <a:r>
              <a:rPr lang="zh-CN" altLang="en-US" sz="2400" b="1" dirty="0">
                <a:solidFill>
                  <a:srgbClr val="008000"/>
                </a:solidFill>
                <a:latin typeface="+mn-ea"/>
                <a:ea typeface="+mn-ea"/>
              </a:rPr>
              <a:t>确定强度指标</a:t>
            </a:r>
            <a:endParaRPr lang="zh-CN" altLang="en-US" sz="2400" b="1" dirty="0">
              <a:solidFill>
                <a:srgbClr val="008000"/>
              </a:solidFill>
              <a:latin typeface="+mn-ea"/>
              <a:ea typeface="+mn-ea"/>
            </a:endParaRPr>
          </a:p>
        </p:txBody>
      </p:sp>
      <p:sp>
        <p:nvSpPr>
          <p:cNvPr id="190509" name="Oval 45"/>
          <p:cNvSpPr>
            <a:spLocks noChangeArrowheads="1"/>
          </p:cNvSpPr>
          <p:nvPr/>
        </p:nvSpPr>
        <p:spPr bwMode="auto">
          <a:xfrm>
            <a:off x="2046288" y="5494338"/>
            <a:ext cx="142875" cy="14287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90510" name="Line 46"/>
          <p:cNvSpPr>
            <a:spLocks noChangeShapeType="1"/>
          </p:cNvSpPr>
          <p:nvPr/>
        </p:nvSpPr>
        <p:spPr bwMode="auto">
          <a:xfrm flipV="1">
            <a:off x="1454150" y="4511675"/>
            <a:ext cx="2933700" cy="1328738"/>
          </a:xfrm>
          <a:prstGeom prst="line">
            <a:avLst/>
          </a:prstGeom>
          <a:noFill/>
          <a:ln w="28575">
            <a:solidFill>
              <a:srgbClr val="800000"/>
            </a:solidFill>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 name="Group 47"/>
          <p:cNvGrpSpPr/>
          <p:nvPr/>
        </p:nvGrpSpPr>
        <p:grpSpPr bwMode="auto">
          <a:xfrm>
            <a:off x="1000125" y="4105275"/>
            <a:ext cx="3579813" cy="2339975"/>
            <a:chOff x="630" y="2586"/>
            <a:chExt cx="2255" cy="1474"/>
          </a:xfrm>
        </p:grpSpPr>
        <p:sp>
          <p:nvSpPr>
            <p:cNvPr id="95256" name="Line 48"/>
            <p:cNvSpPr>
              <a:spLocks noChangeShapeType="1"/>
            </p:cNvSpPr>
            <p:nvPr/>
          </p:nvSpPr>
          <p:spPr bwMode="auto">
            <a:xfrm>
              <a:off x="916" y="2586"/>
              <a:ext cx="0" cy="1237"/>
            </a:xfrm>
            <a:prstGeom prst="line">
              <a:avLst/>
            </a:prstGeom>
            <a:noFill/>
            <a:ln w="19050">
              <a:solidFill>
                <a:schemeClr val="tx1"/>
              </a:solidFill>
              <a:round/>
              <a:head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5257" name="Line 49"/>
            <p:cNvSpPr>
              <a:spLocks noChangeShapeType="1"/>
            </p:cNvSpPr>
            <p:nvPr/>
          </p:nvSpPr>
          <p:spPr bwMode="auto">
            <a:xfrm>
              <a:off x="900" y="3823"/>
              <a:ext cx="1985" cy="0"/>
            </a:xfrm>
            <a:prstGeom prst="line">
              <a:avLst/>
            </a:prstGeom>
            <a:noFill/>
            <a:ln w="1905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5258" name="Text Box 50"/>
            <p:cNvSpPr txBox="1">
              <a:spLocks noChangeArrowheads="1"/>
            </p:cNvSpPr>
            <p:nvPr/>
          </p:nvSpPr>
          <p:spPr bwMode="auto">
            <a:xfrm>
              <a:off x="710" y="3848"/>
              <a:ext cx="3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spcBef>
                  <a:spcPct val="50000"/>
                </a:spcBef>
              </a:pPr>
              <a:r>
                <a:rPr lang="en-US" altLang="zh-CN" sz="2000" b="1" i="1">
                  <a:sym typeface="Symbol" panose="05050102010706020507" pitchFamily="18" charset="2"/>
                </a:rPr>
                <a:t>o</a:t>
              </a:r>
              <a:endParaRPr lang="en-US" altLang="zh-CN" sz="2000" b="1" i="1">
                <a:sym typeface="Symbol" panose="05050102010706020507" pitchFamily="18" charset="2"/>
              </a:endParaRPr>
            </a:p>
          </p:txBody>
        </p:sp>
        <p:sp>
          <p:nvSpPr>
            <p:cNvPr id="95259" name="Rectangle 51"/>
            <p:cNvSpPr>
              <a:spLocks noChangeArrowheads="1"/>
            </p:cNvSpPr>
            <p:nvPr/>
          </p:nvSpPr>
          <p:spPr bwMode="auto">
            <a:xfrm>
              <a:off x="630" y="2613"/>
              <a:ext cx="2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spcBef>
                  <a:spcPct val="20000"/>
                </a:spcBef>
              </a:pPr>
              <a:r>
                <a:rPr lang="en-US" altLang="zh-CN" sz="2000" b="1" i="1">
                  <a:sym typeface="Symbol" panose="05050102010706020507" pitchFamily="18" charset="2"/>
                </a:rPr>
                <a:t>q</a:t>
              </a:r>
              <a:endParaRPr lang="en-US" altLang="zh-CN" sz="2000" b="1" i="1">
                <a:sym typeface="Symbol" panose="05050102010706020507" pitchFamily="18" charset="2"/>
              </a:endParaRPr>
            </a:p>
          </p:txBody>
        </p:sp>
        <p:sp>
          <p:nvSpPr>
            <p:cNvPr id="95260" name="Rectangle 52"/>
            <p:cNvSpPr>
              <a:spLocks noChangeArrowheads="1"/>
            </p:cNvSpPr>
            <p:nvPr/>
          </p:nvSpPr>
          <p:spPr bwMode="auto">
            <a:xfrm>
              <a:off x="2631" y="3868"/>
              <a:ext cx="2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spcBef>
                  <a:spcPct val="20000"/>
                </a:spcBef>
              </a:pPr>
              <a:r>
                <a:rPr lang="en-US" altLang="zh-CN" sz="2000" b="1" i="1">
                  <a:sym typeface="Symbol" panose="05050102010706020507" pitchFamily="18" charset="2"/>
                </a:rPr>
                <a:t>p</a:t>
              </a:r>
              <a:endParaRPr lang="en-US" altLang="zh-CN" sz="2000" b="1" i="1">
                <a:sym typeface="Symbol" panose="05050102010706020507" pitchFamily="18" charset="2"/>
              </a:endParaRPr>
            </a:p>
          </p:txBody>
        </p:sp>
      </p:grpSp>
      <p:sp>
        <p:nvSpPr>
          <p:cNvPr id="190517" name="Rectangle 53"/>
          <p:cNvSpPr>
            <a:spLocks noChangeArrowheads="1"/>
          </p:cNvSpPr>
          <p:nvPr/>
        </p:nvSpPr>
        <p:spPr bwMode="auto">
          <a:xfrm>
            <a:off x="1004888" y="5751513"/>
            <a:ext cx="325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spcBef>
                <a:spcPct val="20000"/>
              </a:spcBef>
            </a:pPr>
            <a:r>
              <a:rPr lang="en-US" altLang="zh-CN" sz="2000" b="1" i="1">
                <a:sym typeface="Symbol" panose="05050102010706020507" pitchFamily="18" charset="2"/>
              </a:rPr>
              <a:t>a</a:t>
            </a:r>
            <a:endParaRPr lang="en-US" altLang="zh-CN" sz="2000" b="1" i="1">
              <a:sym typeface="Symbol" panose="05050102010706020507" pitchFamily="18" charset="2"/>
            </a:endParaRPr>
          </a:p>
        </p:txBody>
      </p:sp>
      <p:sp>
        <p:nvSpPr>
          <p:cNvPr id="190518" name="Oval 54"/>
          <p:cNvSpPr>
            <a:spLocks noChangeArrowheads="1"/>
          </p:cNvSpPr>
          <p:nvPr/>
        </p:nvSpPr>
        <p:spPr bwMode="auto">
          <a:xfrm>
            <a:off x="2711450" y="5154613"/>
            <a:ext cx="142875" cy="14287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90519" name="Oval 55"/>
          <p:cNvSpPr>
            <a:spLocks noChangeArrowheads="1"/>
          </p:cNvSpPr>
          <p:nvPr/>
        </p:nvSpPr>
        <p:spPr bwMode="auto">
          <a:xfrm>
            <a:off x="3443288" y="4833938"/>
            <a:ext cx="142875" cy="14287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90520" name="Oval 56"/>
          <p:cNvSpPr>
            <a:spLocks noChangeArrowheads="1"/>
          </p:cNvSpPr>
          <p:nvPr/>
        </p:nvSpPr>
        <p:spPr bwMode="auto">
          <a:xfrm>
            <a:off x="4108450" y="4494213"/>
            <a:ext cx="142875" cy="14287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nvGrpSpPr>
          <p:cNvPr id="4" name="Group 57"/>
          <p:cNvGrpSpPr/>
          <p:nvPr/>
        </p:nvGrpSpPr>
        <p:grpSpPr bwMode="auto">
          <a:xfrm>
            <a:off x="2778125" y="4873625"/>
            <a:ext cx="1600200" cy="347663"/>
            <a:chOff x="1750" y="3070"/>
            <a:chExt cx="1008" cy="219"/>
          </a:xfrm>
        </p:grpSpPr>
        <p:sp>
          <p:nvSpPr>
            <p:cNvPr id="95253" name="Line 58"/>
            <p:cNvSpPr>
              <a:spLocks noChangeShapeType="1"/>
            </p:cNvSpPr>
            <p:nvPr/>
          </p:nvSpPr>
          <p:spPr bwMode="auto">
            <a:xfrm>
              <a:off x="1750" y="3272"/>
              <a:ext cx="1008"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5254" name="Rectangle 59"/>
            <p:cNvSpPr>
              <a:spLocks noChangeArrowheads="1"/>
            </p:cNvSpPr>
            <p:nvPr/>
          </p:nvSpPr>
          <p:spPr bwMode="auto">
            <a:xfrm>
              <a:off x="2262" y="3070"/>
              <a:ext cx="29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spcBef>
                  <a:spcPct val="20000"/>
                </a:spcBef>
              </a:pPr>
              <a:r>
                <a:rPr lang="zh-CN" altLang="en-US" sz="2400" i="1">
                  <a:solidFill>
                    <a:schemeClr val="tx2"/>
                  </a:solidFill>
                  <a:latin typeface="Times New Roman" panose="02020603050405020304" pitchFamily="18" charset="0"/>
                  <a:sym typeface="Symbol" panose="05050102010706020507" pitchFamily="18" charset="2"/>
                </a:rPr>
                <a:t></a:t>
              </a:r>
              <a:endParaRPr lang="zh-CN" altLang="en-US" sz="2400" i="1">
                <a:solidFill>
                  <a:schemeClr val="tx2"/>
                </a:solidFill>
                <a:latin typeface="Times New Roman" panose="02020603050405020304" pitchFamily="18" charset="0"/>
                <a:sym typeface="Symbol" panose="05050102010706020507" pitchFamily="18" charset="2"/>
              </a:endParaRPr>
            </a:p>
          </p:txBody>
        </p:sp>
        <p:sp>
          <p:nvSpPr>
            <p:cNvPr id="95255" name="Freeform 60"/>
            <p:cNvSpPr/>
            <p:nvPr/>
          </p:nvSpPr>
          <p:spPr bwMode="auto">
            <a:xfrm>
              <a:off x="2043" y="3175"/>
              <a:ext cx="46" cy="103"/>
            </a:xfrm>
            <a:custGeom>
              <a:avLst/>
              <a:gdLst>
                <a:gd name="T0" fmla="*/ 0 w 46"/>
                <a:gd name="T1" fmla="*/ 0 h 103"/>
                <a:gd name="T2" fmla="*/ 41 w 46"/>
                <a:gd name="T3" fmla="*/ 62 h 103"/>
                <a:gd name="T4" fmla="*/ 28 w 46"/>
                <a:gd name="T5" fmla="*/ 103 h 103"/>
                <a:gd name="T6" fmla="*/ 0 60000 65536"/>
                <a:gd name="T7" fmla="*/ 0 60000 65536"/>
                <a:gd name="T8" fmla="*/ 0 60000 65536"/>
                <a:gd name="T9" fmla="*/ 0 w 46"/>
                <a:gd name="T10" fmla="*/ 0 h 103"/>
                <a:gd name="T11" fmla="*/ 46 w 46"/>
                <a:gd name="T12" fmla="*/ 103 h 103"/>
              </a:gdLst>
              <a:ahLst/>
              <a:cxnLst>
                <a:cxn ang="T6">
                  <a:pos x="T0" y="T1"/>
                </a:cxn>
                <a:cxn ang="T7">
                  <a:pos x="T2" y="T3"/>
                </a:cxn>
                <a:cxn ang="T8">
                  <a:pos x="T4" y="T5"/>
                </a:cxn>
              </a:cxnLst>
              <a:rect l="T9" t="T10" r="T11" b="T12"/>
              <a:pathLst>
                <a:path w="46" h="103">
                  <a:moveTo>
                    <a:pt x="0" y="0"/>
                  </a:moveTo>
                  <a:cubicBezTo>
                    <a:pt x="18" y="22"/>
                    <a:pt x="36" y="45"/>
                    <a:pt x="41" y="62"/>
                  </a:cubicBezTo>
                  <a:cubicBezTo>
                    <a:pt x="46" y="79"/>
                    <a:pt x="30" y="96"/>
                    <a:pt x="28" y="103"/>
                  </a:cubicBezTo>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grpSp>
      <mc:AlternateContent xmlns:mc="http://schemas.openxmlformats.org/markup-compatibility/2006">
        <mc:Choice xmlns:a14="http://schemas.microsoft.com/office/drawing/2010/main" Requires="a14">
          <p:sp>
            <p:nvSpPr>
              <p:cNvPr id="58" name="文本框 57"/>
              <p:cNvSpPr txBox="1"/>
              <p:nvPr/>
            </p:nvSpPr>
            <p:spPr>
              <a:xfrm>
                <a:off x="6261734" y="2003703"/>
                <a:ext cx="1812291"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unc>
                        <m:funcPr>
                          <m:ctrlPr>
                            <a:rPr lang="en-US" altLang="zh-CN" sz="2400" i="1" smtClean="0">
                              <a:latin typeface="Cambria Math" panose="02040503050406030204" pitchFamily="18" charset="0"/>
                            </a:rPr>
                          </m:ctrlPr>
                        </m:funcPr>
                        <m:fName>
                          <m:r>
                            <m:rPr>
                              <m:sty m:val="p"/>
                            </m:rPr>
                            <a:rPr lang="en-US" altLang="zh-CN" sz="2400" i="0" smtClean="0">
                              <a:latin typeface="Cambria Math" panose="02040503050406030204" pitchFamily="18" charset="0"/>
                            </a:rPr>
                            <m:t>tan</m:t>
                          </m:r>
                        </m:fName>
                        <m:e>
                          <m:r>
                            <a:rPr lang="zh-CN" altLang="en-US" sz="2400" i="1" smtClean="0">
                              <a:latin typeface="Cambria Math" panose="02040503050406030204" pitchFamily="18" charset="0"/>
                            </a:rPr>
                            <m:t>𝛼</m:t>
                          </m:r>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sin</m:t>
                              </m:r>
                            </m:fName>
                            <m:e>
                              <m:r>
                                <a:rPr lang="zh-CN" altLang="en-US" sz="2400" b="0" i="1" smtClean="0">
                                  <a:latin typeface="Cambria Math" panose="02040503050406030204" pitchFamily="18" charset="0"/>
                                </a:rPr>
                                <m:t>𝜑</m:t>
                              </m:r>
                            </m:e>
                          </m:func>
                        </m:e>
                      </m:func>
                    </m:oMath>
                  </m:oMathPara>
                </a14:m>
                <a:endParaRPr lang="zh-CN" altLang="en-US" sz="2400" dirty="0"/>
              </a:p>
            </p:txBody>
          </p:sp>
        </mc:Choice>
        <mc:Fallback>
          <p:sp>
            <p:nvSpPr>
              <p:cNvPr id="58" name="文本框 57"/>
              <p:cNvSpPr txBox="1">
                <a:spLocks noRot="1" noChangeAspect="1" noMove="1" noResize="1" noEditPoints="1" noAdjustHandles="1" noChangeArrowheads="1" noChangeShapeType="1" noTextEdit="1"/>
              </p:cNvSpPr>
              <p:nvPr/>
            </p:nvSpPr>
            <p:spPr>
              <a:xfrm>
                <a:off x="6261734" y="2003703"/>
                <a:ext cx="1812291" cy="369332"/>
              </a:xfrm>
              <a:prstGeom prst="rect">
                <a:avLst/>
              </a:prstGeom>
              <a:blipFill rotWithShape="1">
                <a:blip r:embed="rId1"/>
                <a:stretch>
                  <a:fillRect l="-35" t="-75"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矩形 5"/>
              <p:cNvSpPr/>
              <p:nvPr/>
            </p:nvSpPr>
            <p:spPr>
              <a:xfrm>
                <a:off x="5751715" y="901172"/>
                <a:ext cx="2958695" cy="78739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p>
                        <m:sSupPr>
                          <m:ctrlPr>
                            <a:rPr lang="en-US" altLang="zh-CN" sz="2400" i="1" smtClean="0">
                              <a:latin typeface="Cambria Math" panose="02040503050406030204" pitchFamily="18" charset="0"/>
                            </a:rPr>
                          </m:ctrlPr>
                        </m:sSupPr>
                        <m:e>
                          <m:r>
                            <a:rPr lang="en-US" altLang="zh-CN" sz="2400" b="0" i="1" smtClean="0">
                              <a:latin typeface="Cambria Math" panose="02040503050406030204" pitchFamily="18" charset="0"/>
                            </a:rPr>
                            <m:t>𝑂</m:t>
                          </m:r>
                        </m:e>
                        <m:sup>
                          <m:r>
                            <a:rPr lang="en-US" altLang="zh-CN" sz="2400" b="0" i="1" smtClean="0">
                              <a:latin typeface="Cambria Math" panose="02040503050406030204" pitchFamily="18" charset="0"/>
                            </a:rPr>
                            <m:t>′</m:t>
                          </m:r>
                        </m:sup>
                      </m:sSup>
                      <m:r>
                        <a:rPr lang="en-US" altLang="zh-CN" sz="2400" b="0" i="1" smtClean="0">
                          <a:latin typeface="Cambria Math" panose="02040503050406030204" pitchFamily="18" charset="0"/>
                        </a:rPr>
                        <m:t>𝑂</m:t>
                      </m:r>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𝑎</m:t>
                          </m:r>
                        </m:num>
                        <m:den>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tan</m:t>
                              </m:r>
                            </m:fName>
                            <m:e>
                              <m:r>
                                <a:rPr lang="zh-CN" altLang="en-US" sz="2400" b="0" i="1" smtClean="0">
                                  <a:latin typeface="Cambria Math" panose="02040503050406030204" pitchFamily="18" charset="0"/>
                                </a:rPr>
                                <m:t>𝛼</m:t>
                              </m:r>
                            </m:e>
                          </m:func>
                        </m:den>
                      </m:f>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𝑐</m:t>
                          </m:r>
                        </m:num>
                        <m:den>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tan</m:t>
                              </m:r>
                            </m:fName>
                            <m:e>
                              <m:r>
                                <a:rPr lang="zh-CN" altLang="en-US" sz="2400" b="0" i="1" smtClean="0">
                                  <a:latin typeface="Cambria Math" panose="02040503050406030204" pitchFamily="18" charset="0"/>
                                </a:rPr>
                                <m:t>𝜑</m:t>
                              </m:r>
                            </m:e>
                          </m:func>
                        </m:den>
                      </m:f>
                    </m:oMath>
                  </m:oMathPara>
                </a14:m>
                <a:endParaRPr lang="zh-CN" altLang="en-US" sz="2400" dirty="0"/>
              </a:p>
            </p:txBody>
          </p:sp>
        </mc:Choice>
        <mc:Fallback>
          <p:sp>
            <p:nvSpPr>
              <p:cNvPr id="6" name="矩形 5"/>
              <p:cNvSpPr>
                <a:spLocks noRot="1" noChangeAspect="1" noMove="1" noResize="1" noEditPoints="1" noAdjustHandles="1" noChangeArrowheads="1" noChangeShapeType="1" noTextEdit="1"/>
              </p:cNvSpPr>
              <p:nvPr/>
            </p:nvSpPr>
            <p:spPr>
              <a:xfrm>
                <a:off x="5751715" y="901172"/>
                <a:ext cx="2958695" cy="787395"/>
              </a:xfrm>
              <a:prstGeom prst="rect">
                <a:avLst/>
              </a:prstGeom>
              <a:blipFill rotWithShape="1">
                <a:blip r:embed="rId2"/>
                <a:stretch>
                  <a:fillRect l="-18" t="-14" r="4" b="1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文本框 6"/>
              <p:cNvSpPr txBox="1"/>
              <p:nvPr/>
            </p:nvSpPr>
            <p:spPr>
              <a:xfrm>
                <a:off x="6307092" y="2706172"/>
                <a:ext cx="1565365"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𝑎</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cos</m:t>
                          </m:r>
                        </m:fName>
                        <m:e>
                          <m:r>
                            <a:rPr lang="zh-CN" altLang="en-US" sz="2400" b="0" i="1" smtClean="0">
                              <a:latin typeface="Cambria Math" panose="02040503050406030204" pitchFamily="18" charset="0"/>
                            </a:rPr>
                            <m:t>𝜑</m:t>
                          </m:r>
                        </m:e>
                      </m:func>
                    </m:oMath>
                  </m:oMathPara>
                </a14:m>
                <a:endParaRPr lang="zh-CN" altLang="en-US" sz="2400" dirty="0"/>
              </a:p>
            </p:txBody>
          </p:sp>
        </mc:Choice>
        <mc:Fallback>
          <p:sp>
            <p:nvSpPr>
              <p:cNvPr id="7" name="文本框 6"/>
              <p:cNvSpPr txBox="1">
                <a:spLocks noRot="1" noChangeAspect="1" noMove="1" noResize="1" noEditPoints="1" noAdjustHandles="1" noChangeArrowheads="1" noChangeShapeType="1" noTextEdit="1"/>
              </p:cNvSpPr>
              <p:nvPr/>
            </p:nvSpPr>
            <p:spPr>
              <a:xfrm>
                <a:off x="6307092" y="2706172"/>
                <a:ext cx="1565365" cy="369332"/>
              </a:xfrm>
              <a:prstGeom prst="rect">
                <a:avLst/>
              </a:prstGeom>
              <a:blipFill rotWithShape="1">
                <a:blip r:embed="rId3"/>
                <a:stretch>
                  <a:fillRect l="-17" t="-118" r="23" b="54"/>
                </a:stretch>
              </a:blipFill>
            </p:spPr>
            <p:txBody>
              <a:bodyPr/>
              <a:lstStyle/>
              <a:p>
                <a:r>
                  <a:rPr lang="zh-CN" altLang="en-US">
                    <a:noFill/>
                  </a:rPr>
                  <a:t> </a:t>
                </a:r>
              </a:p>
            </p:txBody>
          </p:sp>
        </mc:Fallback>
      </mc:AlternateContent>
      <p:sp>
        <p:nvSpPr>
          <p:cNvPr id="62" name="Rectangle 6"/>
          <p:cNvSpPr>
            <a:spLocks noChangeArrowheads="1"/>
          </p:cNvSpPr>
          <p:nvPr/>
        </p:nvSpPr>
        <p:spPr bwMode="auto">
          <a:xfrm>
            <a:off x="-1" y="-4771"/>
            <a:ext cx="5668963"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§5.6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应力路径在强度问题中的应用</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190466"/>
                                        </p:tgtEl>
                                        <p:attrNameLst>
                                          <p:attrName>style.visibility</p:attrName>
                                        </p:attrNameLst>
                                      </p:cBhvr>
                                      <p:to>
                                        <p:strVal val="visible"/>
                                      </p:to>
                                    </p:set>
                                    <p:animEffect transition="in" filter="wipe(right)">
                                      <p:cBhvr>
                                        <p:cTn id="12" dur="500"/>
                                        <p:tgtEl>
                                          <p:spTgt spid="19046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90504"/>
                                        </p:tgtEl>
                                        <p:attrNameLst>
                                          <p:attrName>style.visibility</p:attrName>
                                        </p:attrNameLst>
                                      </p:cBhvr>
                                      <p:to>
                                        <p:strVal val="visible"/>
                                      </p:to>
                                    </p:set>
                                    <p:animEffect transition="in" filter="slide(fromTop)">
                                      <p:cBhvr>
                                        <p:cTn id="17" dur="500"/>
                                        <p:tgtEl>
                                          <p:spTgt spid="19050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0508"/>
                                        </p:tgtEl>
                                        <p:attrNameLst>
                                          <p:attrName>style.visibility</p:attrName>
                                        </p:attrNameLst>
                                      </p:cBhvr>
                                      <p:to>
                                        <p:strVal val="visible"/>
                                      </p:to>
                                    </p:set>
                                    <p:animEffect transition="in" filter="wipe(left)">
                                      <p:cBhvr>
                                        <p:cTn id="22" dur="500"/>
                                        <p:tgtEl>
                                          <p:spTgt spid="190508"/>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32" fill="hold" grpId="0" nodeType="clickEffect">
                                  <p:stCondLst>
                                    <p:cond delay="0"/>
                                  </p:stCondLst>
                                  <p:childTnLst>
                                    <p:set>
                                      <p:cBhvr>
                                        <p:cTn id="32" dur="1" fill="hold">
                                          <p:stCondLst>
                                            <p:cond delay="0"/>
                                          </p:stCondLst>
                                        </p:cTn>
                                        <p:tgtEl>
                                          <p:spTgt spid="190509"/>
                                        </p:tgtEl>
                                        <p:attrNameLst>
                                          <p:attrName>style.visibility</p:attrName>
                                        </p:attrNameLst>
                                      </p:cBhvr>
                                      <p:to>
                                        <p:strVal val="visible"/>
                                      </p:to>
                                    </p:set>
                                    <p:animEffect transition="in" filter="circle(out)">
                                      <p:cBhvr>
                                        <p:cTn id="33" dur="2000"/>
                                        <p:tgtEl>
                                          <p:spTgt spid="190509"/>
                                        </p:tgtEl>
                                      </p:cBhvr>
                                    </p:animEffect>
                                  </p:childTnLst>
                                </p:cTn>
                              </p:par>
                            </p:childTnLst>
                          </p:cTn>
                        </p:par>
                        <p:par>
                          <p:cTn id="34" fill="hold">
                            <p:stCondLst>
                              <p:cond delay="2000"/>
                            </p:stCondLst>
                            <p:childTnLst>
                              <p:par>
                                <p:cTn id="35" presetID="6" presetClass="entr" presetSubtype="32" fill="hold" grpId="0" nodeType="afterEffect">
                                  <p:stCondLst>
                                    <p:cond delay="0"/>
                                  </p:stCondLst>
                                  <p:childTnLst>
                                    <p:set>
                                      <p:cBhvr>
                                        <p:cTn id="36" dur="1" fill="hold">
                                          <p:stCondLst>
                                            <p:cond delay="0"/>
                                          </p:stCondLst>
                                        </p:cTn>
                                        <p:tgtEl>
                                          <p:spTgt spid="190518"/>
                                        </p:tgtEl>
                                        <p:attrNameLst>
                                          <p:attrName>style.visibility</p:attrName>
                                        </p:attrNameLst>
                                      </p:cBhvr>
                                      <p:to>
                                        <p:strVal val="visible"/>
                                      </p:to>
                                    </p:set>
                                    <p:animEffect transition="in" filter="circle(out)">
                                      <p:cBhvr>
                                        <p:cTn id="37" dur="2000"/>
                                        <p:tgtEl>
                                          <p:spTgt spid="190518"/>
                                        </p:tgtEl>
                                      </p:cBhvr>
                                    </p:animEffect>
                                  </p:childTnLst>
                                </p:cTn>
                              </p:par>
                            </p:childTnLst>
                          </p:cTn>
                        </p:par>
                        <p:par>
                          <p:cTn id="38" fill="hold">
                            <p:stCondLst>
                              <p:cond delay="4000"/>
                            </p:stCondLst>
                            <p:childTnLst>
                              <p:par>
                                <p:cTn id="39" presetID="6" presetClass="entr" presetSubtype="32" fill="hold" grpId="0" nodeType="afterEffect">
                                  <p:stCondLst>
                                    <p:cond delay="0"/>
                                  </p:stCondLst>
                                  <p:childTnLst>
                                    <p:set>
                                      <p:cBhvr>
                                        <p:cTn id="40" dur="1" fill="hold">
                                          <p:stCondLst>
                                            <p:cond delay="0"/>
                                          </p:stCondLst>
                                        </p:cTn>
                                        <p:tgtEl>
                                          <p:spTgt spid="190519"/>
                                        </p:tgtEl>
                                        <p:attrNameLst>
                                          <p:attrName>style.visibility</p:attrName>
                                        </p:attrNameLst>
                                      </p:cBhvr>
                                      <p:to>
                                        <p:strVal val="visible"/>
                                      </p:to>
                                    </p:set>
                                    <p:animEffect transition="in" filter="circle(out)">
                                      <p:cBhvr>
                                        <p:cTn id="41" dur="2000"/>
                                        <p:tgtEl>
                                          <p:spTgt spid="190519"/>
                                        </p:tgtEl>
                                      </p:cBhvr>
                                    </p:animEffect>
                                  </p:childTnLst>
                                </p:cTn>
                              </p:par>
                            </p:childTnLst>
                          </p:cTn>
                        </p:par>
                        <p:par>
                          <p:cTn id="42" fill="hold">
                            <p:stCondLst>
                              <p:cond delay="6000"/>
                            </p:stCondLst>
                            <p:childTnLst>
                              <p:par>
                                <p:cTn id="43" presetID="6" presetClass="entr" presetSubtype="32" fill="hold" grpId="0" nodeType="afterEffect">
                                  <p:stCondLst>
                                    <p:cond delay="0"/>
                                  </p:stCondLst>
                                  <p:childTnLst>
                                    <p:set>
                                      <p:cBhvr>
                                        <p:cTn id="44" dur="1" fill="hold">
                                          <p:stCondLst>
                                            <p:cond delay="0"/>
                                          </p:stCondLst>
                                        </p:cTn>
                                        <p:tgtEl>
                                          <p:spTgt spid="190520"/>
                                        </p:tgtEl>
                                        <p:attrNameLst>
                                          <p:attrName>style.visibility</p:attrName>
                                        </p:attrNameLst>
                                      </p:cBhvr>
                                      <p:to>
                                        <p:strVal val="visible"/>
                                      </p:to>
                                    </p:set>
                                    <p:animEffect transition="in" filter="circle(out)">
                                      <p:cBhvr>
                                        <p:cTn id="45" dur="2000"/>
                                        <p:tgtEl>
                                          <p:spTgt spid="1905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90510"/>
                                        </p:tgtEl>
                                        <p:attrNameLst>
                                          <p:attrName>style.visibility</p:attrName>
                                        </p:attrNameLst>
                                      </p:cBhvr>
                                      <p:to>
                                        <p:strVal val="visible"/>
                                      </p:to>
                                    </p:set>
                                    <p:animEffect transition="in" filter="wipe(down)">
                                      <p:cBhvr>
                                        <p:cTn id="50" dur="500"/>
                                        <p:tgtEl>
                                          <p:spTgt spid="190510"/>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90517"/>
                                        </p:tgtEl>
                                        <p:attrNameLst>
                                          <p:attrName>style.visibility</p:attrName>
                                        </p:attrNameLst>
                                      </p:cBhvr>
                                      <p:to>
                                        <p:strVal val="visible"/>
                                      </p:to>
                                    </p:set>
                                    <p:animEffect transition="in" filter="wipe(left)">
                                      <p:cBhvr>
                                        <p:cTn id="54" dur="500"/>
                                        <p:tgtEl>
                                          <p:spTgt spid="190517"/>
                                        </p:tgtEl>
                                      </p:cBhvr>
                                    </p:animEffect>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90507">
                                            <p:txEl>
                                              <p:pRg st="0" end="0"/>
                                            </p:txEl>
                                          </p:spTgt>
                                        </p:tgtEl>
                                        <p:attrNameLst>
                                          <p:attrName>style.visibility</p:attrName>
                                        </p:attrNameLst>
                                      </p:cBhvr>
                                      <p:to>
                                        <p:strVal val="visible"/>
                                      </p:to>
                                    </p:set>
                                    <p:anim calcmode="discrete" valueType="clr">
                                      <p:cBhvr override="childStyle">
                                        <p:cTn id="63" dur="80"/>
                                        <p:tgtEl>
                                          <p:spTgt spid="1905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90507">
                                            <p:txEl>
                                              <p:pRg st="0" end="0"/>
                                            </p:txEl>
                                          </p:spTgt>
                                        </p:tgtEl>
                                        <p:attrNameLst>
                                          <p:attrName>fillcolor</p:attrName>
                                        </p:attrNameLst>
                                      </p:cBhvr>
                                      <p:tavLst>
                                        <p:tav tm="0">
                                          <p:val>
                                            <p:clrVal>
                                              <a:schemeClr val="accent2"/>
                                            </p:clrVal>
                                          </p:val>
                                        </p:tav>
                                        <p:tav tm="50000">
                                          <p:val>
                                            <p:clrVal>
                                              <a:schemeClr val="hlink"/>
                                            </p:clrVal>
                                          </p:val>
                                        </p:tav>
                                      </p:tavLst>
                                    </p:anim>
                                    <p:set>
                                      <p:cBhvr>
                                        <p:cTn id="65" dur="80"/>
                                        <p:tgtEl>
                                          <p:spTgt spid="190507">
                                            <p:txEl>
                                              <p:pRg st="0" end="0"/>
                                            </p:txEl>
                                          </p:spTgt>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190507">
                                            <p:txEl>
                                              <p:pRg st="1" end="1"/>
                                            </p:txEl>
                                          </p:spTgt>
                                        </p:tgtEl>
                                        <p:attrNameLst>
                                          <p:attrName>style.visibility</p:attrName>
                                        </p:attrNameLst>
                                      </p:cBhvr>
                                      <p:to>
                                        <p:strVal val="visible"/>
                                      </p:to>
                                    </p:set>
                                    <p:anim calcmode="discrete" valueType="clr">
                                      <p:cBhvr override="childStyle">
                                        <p:cTn id="70" dur="80"/>
                                        <p:tgtEl>
                                          <p:spTgt spid="19050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90507">
                                            <p:txEl>
                                              <p:pRg st="1" end="1"/>
                                            </p:txEl>
                                          </p:spTgt>
                                        </p:tgtEl>
                                        <p:attrNameLst>
                                          <p:attrName>fillcolor</p:attrName>
                                        </p:attrNameLst>
                                      </p:cBhvr>
                                      <p:tavLst>
                                        <p:tav tm="0">
                                          <p:val>
                                            <p:clrVal>
                                              <a:schemeClr val="accent2"/>
                                            </p:clrVal>
                                          </p:val>
                                        </p:tav>
                                        <p:tav tm="50000">
                                          <p:val>
                                            <p:clrVal>
                                              <a:schemeClr val="hlink"/>
                                            </p:clrVal>
                                          </p:val>
                                        </p:tav>
                                      </p:tavLst>
                                    </p:anim>
                                    <p:set>
                                      <p:cBhvr>
                                        <p:cTn id="72" dur="80"/>
                                        <p:tgtEl>
                                          <p:spTgt spid="190507">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504" grpId="0" animBg="1"/>
      <p:bldP spid="190507" grpId="0" build="p"/>
      <p:bldP spid="190508" grpId="0"/>
      <p:bldP spid="190509" grpId="0" animBg="1"/>
      <p:bldP spid="190517" grpId="0"/>
      <p:bldP spid="190518" grpId="0" animBg="1"/>
      <p:bldP spid="190519" grpId="0" animBg="1"/>
      <p:bldP spid="19052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490" name="Object 2"/>
          <p:cNvGraphicFramePr>
            <a:graphicFrameLocks noChangeAspect="1"/>
          </p:cNvGraphicFramePr>
          <p:nvPr/>
        </p:nvGraphicFramePr>
        <p:xfrm>
          <a:off x="2616572" y="1831578"/>
          <a:ext cx="1238250" cy="368300"/>
        </p:xfrm>
        <a:graphic>
          <a:graphicData uri="http://schemas.openxmlformats.org/presentationml/2006/ole">
            <mc:AlternateContent xmlns:mc="http://schemas.openxmlformats.org/markup-compatibility/2006">
              <mc:Choice xmlns:v="urn:schemas-microsoft-com:vml" Requires="v">
                <p:oleObj spid="_x0000_s154802" name="Equation" r:id="rId1" imgW="698500" imgH="165100" progId="Equation.DSMT4">
                  <p:embed/>
                </p:oleObj>
              </mc:Choice>
              <mc:Fallback>
                <p:oleObj name="Equation" r:id="rId1" imgW="698500" imgH="165100" progId="Equation.DSMT4">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572" y="1831578"/>
                        <a:ext cx="12382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1491" name="Object 3"/>
          <p:cNvGraphicFramePr>
            <a:graphicFrameLocks noChangeAspect="1"/>
          </p:cNvGraphicFramePr>
          <p:nvPr/>
        </p:nvGraphicFramePr>
        <p:xfrm>
          <a:off x="2265364" y="2400300"/>
          <a:ext cx="3490912" cy="481012"/>
        </p:xfrm>
        <a:graphic>
          <a:graphicData uri="http://schemas.openxmlformats.org/presentationml/2006/ole">
            <mc:AlternateContent xmlns:mc="http://schemas.openxmlformats.org/markup-compatibility/2006">
              <mc:Choice xmlns:v="urn:schemas-microsoft-com:vml" Requires="v">
                <p:oleObj spid="_x0000_s154803" name="Equation" r:id="rId3" imgW="2044700" imgH="241300" progId="Equation.DSMT4">
                  <p:embed/>
                </p:oleObj>
              </mc:Choice>
              <mc:Fallback>
                <p:oleObj name="Equation" r:id="rId3" imgW="2044700" imgH="2413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5364" y="2400300"/>
                        <a:ext cx="3490912"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4"/>
          <p:cNvGrpSpPr/>
          <p:nvPr/>
        </p:nvGrpSpPr>
        <p:grpSpPr bwMode="auto">
          <a:xfrm>
            <a:off x="4143375" y="3822700"/>
            <a:ext cx="5000625" cy="2760663"/>
            <a:chOff x="2610" y="2408"/>
            <a:chExt cx="3150" cy="1739"/>
          </a:xfrm>
        </p:grpSpPr>
        <p:sp>
          <p:nvSpPr>
            <p:cNvPr id="96280" name="Line 5"/>
            <p:cNvSpPr>
              <a:spLocks noChangeShapeType="1"/>
            </p:cNvSpPr>
            <p:nvPr/>
          </p:nvSpPr>
          <p:spPr bwMode="auto">
            <a:xfrm>
              <a:off x="2610" y="3438"/>
              <a:ext cx="2727" cy="0"/>
            </a:xfrm>
            <a:prstGeom prst="line">
              <a:avLst/>
            </a:prstGeom>
            <a:noFill/>
            <a:ln w="19050">
              <a:solidFill>
                <a:schemeClr val="tx1"/>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96281" name="Line 6"/>
            <p:cNvSpPr>
              <a:spLocks noChangeShapeType="1"/>
            </p:cNvSpPr>
            <p:nvPr/>
          </p:nvSpPr>
          <p:spPr bwMode="auto">
            <a:xfrm flipV="1">
              <a:off x="3324" y="2445"/>
              <a:ext cx="0" cy="1475"/>
            </a:xfrm>
            <a:prstGeom prst="line">
              <a:avLst/>
            </a:prstGeom>
            <a:noFill/>
            <a:ln w="19050">
              <a:solidFill>
                <a:schemeClr val="tx1"/>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96282" name="Text Box 7"/>
            <p:cNvSpPr txBox="1">
              <a:spLocks noChangeArrowheads="1"/>
            </p:cNvSpPr>
            <p:nvPr/>
          </p:nvSpPr>
          <p:spPr bwMode="auto">
            <a:xfrm>
              <a:off x="5166" y="3235"/>
              <a:ext cx="42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r>
                <a:rPr lang="en-US" altLang="zh-CN" b="1" i="1">
                  <a:sym typeface="Symbol" panose="05050102010706020507" pitchFamily="18" charset="2"/>
                </a:rPr>
                <a:t>(p)</a:t>
              </a:r>
              <a:endParaRPr lang="en-US" altLang="zh-CN" b="1" i="1">
                <a:sym typeface="Symbol" panose="05050102010706020507" pitchFamily="18" charset="2"/>
              </a:endParaRPr>
            </a:p>
          </p:txBody>
        </p:sp>
        <p:sp>
          <p:nvSpPr>
            <p:cNvPr id="96283" name="Text Box 8"/>
            <p:cNvSpPr txBox="1">
              <a:spLocks noChangeArrowheads="1"/>
            </p:cNvSpPr>
            <p:nvPr/>
          </p:nvSpPr>
          <p:spPr bwMode="auto">
            <a:xfrm>
              <a:off x="3355" y="2408"/>
              <a:ext cx="3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r>
                <a:rPr lang="en-US" altLang="zh-CN" b="1" i="1">
                  <a:sym typeface="Symbol" panose="05050102010706020507" pitchFamily="18" charset="2"/>
                </a:rPr>
                <a:t>(q)</a:t>
              </a:r>
              <a:endParaRPr lang="en-US" altLang="zh-CN" b="1" i="1">
                <a:sym typeface="Symbol" panose="05050102010706020507" pitchFamily="18" charset="2"/>
              </a:endParaRPr>
            </a:p>
          </p:txBody>
        </p:sp>
        <p:sp>
          <p:nvSpPr>
            <p:cNvPr id="96284" name="Text Box 9"/>
            <p:cNvSpPr txBox="1">
              <a:spLocks noChangeArrowheads="1"/>
            </p:cNvSpPr>
            <p:nvPr/>
          </p:nvSpPr>
          <p:spPr bwMode="auto">
            <a:xfrm>
              <a:off x="3143" y="3381"/>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O</a:t>
              </a:r>
              <a:endParaRPr lang="en-US" altLang="zh-CN" b="1" i="1">
                <a:sym typeface="Symbol" panose="05050102010706020507" pitchFamily="18" charset="2"/>
              </a:endParaRPr>
            </a:p>
          </p:txBody>
        </p:sp>
        <p:sp>
          <p:nvSpPr>
            <p:cNvPr id="96285" name="Text Box 10"/>
            <p:cNvSpPr txBox="1">
              <a:spLocks noChangeArrowheads="1"/>
            </p:cNvSpPr>
            <p:nvPr/>
          </p:nvSpPr>
          <p:spPr bwMode="auto">
            <a:xfrm>
              <a:off x="5166" y="3437"/>
              <a:ext cx="5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olidFill>
                    <a:srgbClr val="800000"/>
                  </a:solidFill>
                  <a:sym typeface="Symbol" panose="05050102010706020507" pitchFamily="18" charset="2"/>
                </a:rPr>
                <a:t>’</a:t>
              </a:r>
              <a:r>
                <a:rPr lang="en-US" altLang="zh-CN" b="1" i="1">
                  <a:solidFill>
                    <a:srgbClr val="800000"/>
                  </a:solidFill>
                  <a:sym typeface="Symbol" panose="05050102010706020507" pitchFamily="18" charset="2"/>
                </a:rPr>
                <a:t>(p</a:t>
              </a:r>
              <a:r>
                <a:rPr lang="en-US" altLang="zh-CN" sz="2000" b="1" i="1">
                  <a:solidFill>
                    <a:srgbClr val="800000"/>
                  </a:solidFill>
                  <a:ea typeface="幼圆" panose="02010509060101010101" pitchFamily="49" charset="-122"/>
                  <a:sym typeface="Symbol" panose="05050102010706020507" pitchFamily="18" charset="2"/>
                </a:rPr>
                <a:t>’</a:t>
              </a:r>
              <a:r>
                <a:rPr lang="en-US" altLang="zh-CN" b="1" i="1">
                  <a:solidFill>
                    <a:srgbClr val="800000"/>
                  </a:solidFill>
                  <a:sym typeface="Symbol" panose="05050102010706020507" pitchFamily="18" charset="2"/>
                </a:rPr>
                <a:t>)</a:t>
              </a:r>
              <a:endParaRPr lang="en-US" altLang="zh-CN" b="1" i="1">
                <a:solidFill>
                  <a:srgbClr val="800000"/>
                </a:solidFill>
                <a:sym typeface="Symbol" panose="05050102010706020507" pitchFamily="18" charset="2"/>
              </a:endParaRPr>
            </a:p>
          </p:txBody>
        </p:sp>
        <p:grpSp>
          <p:nvGrpSpPr>
            <p:cNvPr id="96286" name="Group 11"/>
            <p:cNvGrpSpPr/>
            <p:nvPr/>
          </p:nvGrpSpPr>
          <p:grpSpPr bwMode="auto">
            <a:xfrm>
              <a:off x="3975" y="3863"/>
              <a:ext cx="511" cy="284"/>
              <a:chOff x="2823" y="3833"/>
              <a:chExt cx="511" cy="284"/>
            </a:xfrm>
          </p:grpSpPr>
          <p:sp>
            <p:nvSpPr>
              <p:cNvPr id="96295" name="Line 12"/>
              <p:cNvSpPr>
                <a:spLocks noChangeShapeType="1"/>
              </p:cNvSpPr>
              <p:nvPr/>
            </p:nvSpPr>
            <p:spPr bwMode="auto">
              <a:xfrm>
                <a:off x="2823" y="3833"/>
                <a:ext cx="0" cy="284"/>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6296" name="Line 13"/>
              <p:cNvSpPr>
                <a:spLocks noChangeShapeType="1"/>
              </p:cNvSpPr>
              <p:nvPr/>
            </p:nvSpPr>
            <p:spPr bwMode="auto">
              <a:xfrm>
                <a:off x="3334" y="3833"/>
                <a:ext cx="0" cy="284"/>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6297" name="Line 14"/>
              <p:cNvSpPr>
                <a:spLocks noChangeShapeType="1"/>
              </p:cNvSpPr>
              <p:nvPr/>
            </p:nvSpPr>
            <p:spPr bwMode="auto">
              <a:xfrm>
                <a:off x="2823" y="4031"/>
                <a:ext cx="511" cy="0"/>
              </a:xfrm>
              <a:prstGeom prst="line">
                <a:avLst/>
              </a:prstGeom>
              <a:noFill/>
              <a:ln w="6350">
                <a:solidFill>
                  <a:schemeClr val="tx1"/>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96298" name="Text Box 15"/>
              <p:cNvSpPr txBox="1">
                <a:spLocks noChangeArrowheads="1"/>
              </p:cNvSpPr>
              <p:nvPr/>
            </p:nvSpPr>
            <p:spPr bwMode="auto">
              <a:xfrm>
                <a:off x="2965" y="3833"/>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i="1">
                    <a:sym typeface="Symbol" panose="05050102010706020507" pitchFamily="18" charset="2"/>
                  </a:rPr>
                  <a:t>u</a:t>
                </a:r>
                <a:endParaRPr lang="en-US" altLang="zh-CN" b="1" i="1">
                  <a:sym typeface="Symbol" panose="05050102010706020507" pitchFamily="18" charset="2"/>
                </a:endParaRPr>
              </a:p>
            </p:txBody>
          </p:sp>
        </p:grpSp>
        <p:grpSp>
          <p:nvGrpSpPr>
            <p:cNvPr id="96287" name="Group 16"/>
            <p:cNvGrpSpPr/>
            <p:nvPr/>
          </p:nvGrpSpPr>
          <p:grpSpPr bwMode="auto">
            <a:xfrm>
              <a:off x="3918" y="3025"/>
              <a:ext cx="1163" cy="838"/>
              <a:chOff x="2766" y="2995"/>
              <a:chExt cx="1163" cy="838"/>
            </a:xfrm>
          </p:grpSpPr>
          <p:sp>
            <p:nvSpPr>
              <p:cNvPr id="96292" name="Oval 17"/>
              <p:cNvSpPr>
                <a:spLocks noChangeAspect="1" noChangeArrowheads="1"/>
              </p:cNvSpPr>
              <p:nvPr/>
            </p:nvSpPr>
            <p:spPr bwMode="auto">
              <a:xfrm>
                <a:off x="2813" y="2995"/>
                <a:ext cx="861" cy="838"/>
              </a:xfrm>
              <a:prstGeom prst="ellipse">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96293" name="Text Box 18"/>
              <p:cNvSpPr txBox="1">
                <a:spLocks noChangeArrowheads="1"/>
              </p:cNvSpPr>
              <p:nvPr/>
            </p:nvSpPr>
            <p:spPr bwMode="auto">
              <a:xfrm>
                <a:off x="3617" y="3351"/>
                <a:ext cx="3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r>
                  <a:rPr lang="en-US" altLang="zh-CN" b="1" baseline="-25000">
                    <a:sym typeface="Symbol" panose="05050102010706020507" pitchFamily="18" charset="2"/>
                  </a:rPr>
                  <a:t>1</a:t>
                </a:r>
                <a:endParaRPr lang="en-US" altLang="zh-CN" b="1" baseline="-25000">
                  <a:sym typeface="Symbol" panose="05050102010706020507" pitchFamily="18" charset="2"/>
                </a:endParaRPr>
              </a:p>
            </p:txBody>
          </p:sp>
          <p:sp>
            <p:nvSpPr>
              <p:cNvPr id="96294" name="Text Box 19"/>
              <p:cNvSpPr txBox="1">
                <a:spLocks noChangeArrowheads="1"/>
              </p:cNvSpPr>
              <p:nvPr/>
            </p:nvSpPr>
            <p:spPr bwMode="auto">
              <a:xfrm>
                <a:off x="2766" y="3346"/>
                <a:ext cx="3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ym typeface="Symbol" panose="05050102010706020507" pitchFamily="18" charset="2"/>
                  </a:rPr>
                  <a:t></a:t>
                </a:r>
                <a:r>
                  <a:rPr lang="en-US" altLang="zh-CN" b="1" baseline="-25000">
                    <a:sym typeface="Symbol" panose="05050102010706020507" pitchFamily="18" charset="2"/>
                  </a:rPr>
                  <a:t>3</a:t>
                </a:r>
                <a:endParaRPr lang="en-US" altLang="zh-CN" b="1" baseline="-25000">
                  <a:sym typeface="Symbol" panose="05050102010706020507" pitchFamily="18" charset="2"/>
                </a:endParaRPr>
              </a:p>
            </p:txBody>
          </p:sp>
        </p:grpSp>
        <p:grpSp>
          <p:nvGrpSpPr>
            <p:cNvPr id="96288" name="Group 20"/>
            <p:cNvGrpSpPr/>
            <p:nvPr/>
          </p:nvGrpSpPr>
          <p:grpSpPr bwMode="auto">
            <a:xfrm>
              <a:off x="3299" y="3012"/>
              <a:ext cx="1357" cy="838"/>
              <a:chOff x="2147" y="2982"/>
              <a:chExt cx="1357" cy="838"/>
            </a:xfrm>
          </p:grpSpPr>
          <p:sp>
            <p:nvSpPr>
              <p:cNvPr id="96289" name="Oval 21"/>
              <p:cNvSpPr>
                <a:spLocks noChangeAspect="1" noChangeArrowheads="1"/>
              </p:cNvSpPr>
              <p:nvPr/>
            </p:nvSpPr>
            <p:spPr bwMode="auto">
              <a:xfrm>
                <a:off x="2398" y="2982"/>
                <a:ext cx="861" cy="838"/>
              </a:xfrm>
              <a:prstGeom prst="ellipse">
                <a:avLst/>
              </a:prstGeom>
              <a:noFill/>
              <a:ln w="28575">
                <a:solidFill>
                  <a:srgbClr val="800000"/>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96290" name="Text Box 22"/>
              <p:cNvSpPr txBox="1">
                <a:spLocks noChangeArrowheads="1"/>
              </p:cNvSpPr>
              <p:nvPr/>
            </p:nvSpPr>
            <p:spPr bwMode="auto">
              <a:xfrm>
                <a:off x="2147" y="3362"/>
                <a:ext cx="31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Wingdings" panose="05000000000000000000" pitchFamily="2" charset="2"/>
                  <a:buNone/>
                </a:pPr>
                <a:r>
                  <a:rPr lang="zh-CN" altLang="en-US" b="1" i="1">
                    <a:solidFill>
                      <a:srgbClr val="800000"/>
                    </a:solidFill>
                    <a:sym typeface="Symbol" panose="05050102010706020507" pitchFamily="18" charset="2"/>
                  </a:rPr>
                  <a:t></a:t>
                </a:r>
                <a:r>
                  <a:rPr lang="en-US" altLang="zh-CN" b="1" baseline="-25000">
                    <a:solidFill>
                      <a:srgbClr val="800000"/>
                    </a:solidFill>
                    <a:sym typeface="Symbol" panose="05050102010706020507" pitchFamily="18" charset="2"/>
                  </a:rPr>
                  <a:t>3</a:t>
                </a:r>
                <a:r>
                  <a:rPr lang="en-US" altLang="zh-CN" b="1">
                    <a:solidFill>
                      <a:srgbClr val="800000"/>
                    </a:solidFill>
                    <a:sym typeface="Symbol" panose="05050102010706020507" pitchFamily="18" charset="2"/>
                  </a:rPr>
                  <a:t>’</a:t>
                </a:r>
                <a:endParaRPr lang="en-US" altLang="zh-CN" b="1">
                  <a:solidFill>
                    <a:srgbClr val="800000"/>
                  </a:solidFill>
                  <a:sym typeface="Symbol" panose="05050102010706020507" pitchFamily="18" charset="2"/>
                </a:endParaRPr>
              </a:p>
              <a:p>
                <a:pPr eaLnBrk="1" hangingPunct="1">
                  <a:spcBef>
                    <a:spcPct val="50000"/>
                  </a:spcBef>
                </a:pPr>
                <a:endParaRPr lang="en-US" altLang="zh-CN" b="1" baseline="-25000">
                  <a:solidFill>
                    <a:srgbClr val="800000"/>
                  </a:solidFill>
                  <a:sym typeface="Symbol" panose="05050102010706020507" pitchFamily="18" charset="2"/>
                </a:endParaRPr>
              </a:p>
            </p:txBody>
          </p:sp>
          <p:sp>
            <p:nvSpPr>
              <p:cNvPr id="96291" name="Text Box 23"/>
              <p:cNvSpPr txBox="1">
                <a:spLocks noChangeArrowheads="1"/>
              </p:cNvSpPr>
              <p:nvPr/>
            </p:nvSpPr>
            <p:spPr bwMode="auto">
              <a:xfrm>
                <a:off x="3192" y="3375"/>
                <a:ext cx="31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i="1">
                    <a:solidFill>
                      <a:srgbClr val="800000"/>
                    </a:solidFill>
                    <a:sym typeface="Symbol" panose="05050102010706020507" pitchFamily="18" charset="2"/>
                  </a:rPr>
                  <a:t></a:t>
                </a:r>
                <a:r>
                  <a:rPr lang="en-US" altLang="zh-CN" b="1" baseline="-25000">
                    <a:solidFill>
                      <a:srgbClr val="800000"/>
                    </a:solidFill>
                    <a:sym typeface="Symbol" panose="05050102010706020507" pitchFamily="18" charset="2"/>
                  </a:rPr>
                  <a:t>1</a:t>
                </a:r>
                <a:r>
                  <a:rPr lang="en-US" altLang="zh-CN" b="1">
                    <a:solidFill>
                      <a:srgbClr val="800000"/>
                    </a:solidFill>
                    <a:sym typeface="Symbol" panose="05050102010706020507" pitchFamily="18" charset="2"/>
                  </a:rPr>
                  <a:t>’</a:t>
                </a:r>
                <a:endParaRPr lang="en-US" altLang="zh-CN" b="1">
                  <a:solidFill>
                    <a:srgbClr val="800000"/>
                  </a:solidFill>
                  <a:sym typeface="Symbol" panose="05050102010706020507" pitchFamily="18" charset="2"/>
                </a:endParaRPr>
              </a:p>
            </p:txBody>
          </p:sp>
        </p:grpSp>
      </p:grpSp>
      <p:sp>
        <p:nvSpPr>
          <p:cNvPr id="191512" name="Text Box 24"/>
          <p:cNvSpPr txBox="1">
            <a:spLocks noChangeArrowheads="1"/>
          </p:cNvSpPr>
          <p:nvPr/>
        </p:nvSpPr>
        <p:spPr bwMode="auto">
          <a:xfrm>
            <a:off x="4918075" y="658813"/>
            <a:ext cx="3844925" cy="396875"/>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dirty="0">
                <a:solidFill>
                  <a:srgbClr val="0000FF"/>
                </a:solidFill>
                <a:ea typeface="幼圆" panose="02010509060101010101" pitchFamily="49" charset="-122"/>
                <a:cs typeface="Arial" panose="020B0604020202020204" pitchFamily="34" charset="0"/>
              </a:rPr>
              <a:t>以松砂固结不排水三轴试验为例</a:t>
            </a:r>
            <a:endParaRPr lang="zh-CN" altLang="en-US" sz="2000" b="1" dirty="0">
              <a:solidFill>
                <a:srgbClr val="0000FF"/>
              </a:solidFill>
              <a:ea typeface="幼圆" panose="02010509060101010101" pitchFamily="49" charset="-122"/>
              <a:cs typeface="Arial" panose="020B0604020202020204" pitchFamily="34" charset="0"/>
            </a:endParaRPr>
          </a:p>
        </p:txBody>
      </p:sp>
      <p:sp>
        <p:nvSpPr>
          <p:cNvPr id="191515" name="Text Box 27"/>
          <p:cNvSpPr txBox="1">
            <a:spLocks noChangeArrowheads="1"/>
          </p:cNvSpPr>
          <p:nvPr/>
        </p:nvSpPr>
        <p:spPr bwMode="auto">
          <a:xfrm>
            <a:off x="519113" y="750253"/>
            <a:ext cx="3812356" cy="369332"/>
          </a:xfrm>
          <a:prstGeom prst="rect">
            <a:avLst/>
          </a:prstGeom>
          <a:solidFill>
            <a:schemeClr val="tx2">
              <a:lumMod val="20000"/>
              <a:lumOff val="80000"/>
              <a:alpha val="32941"/>
            </a:schemeClr>
          </a:solidFill>
          <a:ln>
            <a:noFill/>
          </a:ln>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30000"/>
              </a:spcBef>
            </a:pPr>
            <a:r>
              <a:rPr lang="zh-CN" altLang="en-US" sz="2400" b="1" dirty="0" smtClean="0">
                <a:latin typeface="+mn-ea"/>
                <a:ea typeface="+mn-ea"/>
              </a:rPr>
              <a:t>总应力路径与有效应力路径</a:t>
            </a:r>
            <a:endParaRPr lang="zh-CN" altLang="en-US" sz="2400" b="1" dirty="0">
              <a:latin typeface="+mn-ea"/>
              <a:ea typeface="+mn-ea"/>
            </a:endParaRPr>
          </a:p>
        </p:txBody>
      </p:sp>
      <p:sp>
        <p:nvSpPr>
          <p:cNvPr id="191517" name="Text Box 29"/>
          <p:cNvSpPr txBox="1">
            <a:spLocks noChangeArrowheads="1"/>
          </p:cNvSpPr>
          <p:nvPr/>
        </p:nvSpPr>
        <p:spPr bwMode="auto">
          <a:xfrm>
            <a:off x="527050" y="1255316"/>
            <a:ext cx="294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30000"/>
              </a:spcBef>
            </a:pPr>
            <a:r>
              <a:rPr lang="en-US" altLang="zh-CN" sz="2000" b="1" dirty="0">
                <a:solidFill>
                  <a:srgbClr val="800000"/>
                </a:solidFill>
                <a:latin typeface="幼圆" panose="02010509060101010101" pitchFamily="49" charset="-122"/>
                <a:ea typeface="幼圆" panose="02010509060101010101" pitchFamily="49" charset="-122"/>
              </a:rPr>
              <a:t>1</a:t>
            </a:r>
            <a:r>
              <a:rPr lang="zh-CN" altLang="en-US" sz="2000" b="1" dirty="0">
                <a:solidFill>
                  <a:srgbClr val="800000"/>
                </a:solidFill>
                <a:latin typeface="幼圆" panose="02010509060101010101" pitchFamily="49" charset="-122"/>
                <a:ea typeface="幼圆" panose="02010509060101010101" pitchFamily="49" charset="-122"/>
              </a:rPr>
              <a:t>、总应力与有效应力状态</a:t>
            </a:r>
            <a:endParaRPr lang="zh-CN" altLang="en-US" sz="2000" b="1" dirty="0">
              <a:solidFill>
                <a:srgbClr val="800000"/>
              </a:solidFill>
              <a:latin typeface="幼圆" panose="02010509060101010101" pitchFamily="49" charset="-122"/>
              <a:ea typeface="幼圆" panose="02010509060101010101" pitchFamily="49" charset="-122"/>
            </a:endParaRPr>
          </a:p>
        </p:txBody>
      </p:sp>
      <p:grpSp>
        <p:nvGrpSpPr>
          <p:cNvPr id="6" name="Group 30"/>
          <p:cNvGrpSpPr/>
          <p:nvPr/>
        </p:nvGrpSpPr>
        <p:grpSpPr bwMode="auto">
          <a:xfrm>
            <a:off x="6061075" y="1431925"/>
            <a:ext cx="2162175" cy="2376488"/>
            <a:chOff x="330" y="1026"/>
            <a:chExt cx="1362" cy="1497"/>
          </a:xfrm>
        </p:grpSpPr>
        <p:sp>
          <p:nvSpPr>
            <p:cNvPr id="96271" name="AutoShape 31"/>
            <p:cNvSpPr>
              <a:spLocks noChangeArrowheads="1"/>
            </p:cNvSpPr>
            <p:nvPr/>
          </p:nvSpPr>
          <p:spPr bwMode="auto">
            <a:xfrm>
              <a:off x="612" y="1474"/>
              <a:ext cx="529" cy="1049"/>
            </a:xfrm>
            <a:prstGeom prst="flowChartMagneticDisk">
              <a:avLst/>
            </a:prstGeom>
            <a:solidFill>
              <a:srgbClr val="99CC00"/>
            </a:solidFill>
            <a:ln w="12700">
              <a:solidFill>
                <a:srgbClr val="800000"/>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aphicFrame>
          <p:nvGraphicFramePr>
            <p:cNvPr id="96272" name="Object 32"/>
            <p:cNvGraphicFramePr>
              <a:graphicFrameLocks noChangeAspect="1"/>
            </p:cNvGraphicFramePr>
            <p:nvPr/>
          </p:nvGraphicFramePr>
          <p:xfrm>
            <a:off x="330" y="1978"/>
            <a:ext cx="255" cy="351"/>
          </p:xfrm>
          <a:graphic>
            <a:graphicData uri="http://schemas.openxmlformats.org/presentationml/2006/ole">
              <mc:AlternateContent xmlns:mc="http://schemas.openxmlformats.org/markup-compatibility/2006">
                <mc:Choice xmlns:v="urn:schemas-microsoft-com:vml" Requires="v">
                  <p:oleObj spid="_x0000_s154804" name="Equation" r:id="rId5" imgW="203200" imgH="254000" progId="Equation.DSMT4">
                    <p:embed/>
                  </p:oleObj>
                </mc:Choice>
                <mc:Fallback>
                  <p:oleObj name="Equation" r:id="rId5" imgW="203200" imgH="254000" progId="Equation.DSMT4">
                    <p:embed/>
                    <p:pic>
                      <p:nvPicPr>
                        <p:cNvPr id="0" name="Object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 y="1978"/>
                          <a:ext cx="255" cy="351"/>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73" name="Object 33"/>
            <p:cNvGraphicFramePr>
              <a:graphicFrameLocks noChangeAspect="1"/>
            </p:cNvGraphicFramePr>
            <p:nvPr/>
          </p:nvGraphicFramePr>
          <p:xfrm>
            <a:off x="1274" y="2040"/>
            <a:ext cx="278" cy="350"/>
          </p:xfrm>
          <a:graphic>
            <a:graphicData uri="http://schemas.openxmlformats.org/presentationml/2006/ole">
              <mc:AlternateContent xmlns:mc="http://schemas.openxmlformats.org/markup-compatibility/2006">
                <mc:Choice xmlns:v="urn:schemas-microsoft-com:vml" Requires="v">
                  <p:oleObj spid="_x0000_s154805" name="Equation" r:id="rId7" imgW="203200" imgH="254000" progId="Equation.DSMT4">
                    <p:embed/>
                  </p:oleObj>
                </mc:Choice>
                <mc:Fallback>
                  <p:oleObj name="Equation" r:id="rId7" imgW="203200" imgH="254000" progId="Equation.DSMT4">
                    <p:embed/>
                    <p:pic>
                      <p:nvPicPr>
                        <p:cNvPr id="0" name="Object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4" y="2040"/>
                          <a:ext cx="278" cy="35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74" name="Object 34"/>
            <p:cNvGraphicFramePr>
              <a:graphicFrameLocks noChangeAspect="1"/>
            </p:cNvGraphicFramePr>
            <p:nvPr/>
          </p:nvGraphicFramePr>
          <p:xfrm>
            <a:off x="965" y="1026"/>
            <a:ext cx="727" cy="349"/>
          </p:xfrm>
          <a:graphic>
            <a:graphicData uri="http://schemas.openxmlformats.org/presentationml/2006/ole">
              <mc:AlternateContent xmlns:mc="http://schemas.openxmlformats.org/markup-compatibility/2006">
                <mc:Choice xmlns:v="urn:schemas-microsoft-com:vml" Requires="v">
                  <p:oleObj spid="_x0000_s154806" name="Equation" r:id="rId9" imgW="596900" imgH="254000" progId="Equation.DSMT4">
                    <p:embed/>
                  </p:oleObj>
                </mc:Choice>
                <mc:Fallback>
                  <p:oleObj name="Equation" r:id="rId9" imgW="596900" imgH="254000" progId="Equation.DSMT4">
                    <p:embed/>
                    <p:pic>
                      <p:nvPicPr>
                        <p:cNvPr id="0" name="Object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5" y="1026"/>
                          <a:ext cx="727" cy="349"/>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275" name="Freeform 35"/>
            <p:cNvSpPr/>
            <p:nvPr/>
          </p:nvSpPr>
          <p:spPr bwMode="auto">
            <a:xfrm>
              <a:off x="676" y="2051"/>
              <a:ext cx="198" cy="136"/>
            </a:xfrm>
            <a:custGeom>
              <a:avLst/>
              <a:gdLst>
                <a:gd name="T0" fmla="*/ 0 w 198"/>
                <a:gd name="T1" fmla="*/ 136 h 136"/>
                <a:gd name="T2" fmla="*/ 198 w 198"/>
                <a:gd name="T3" fmla="*/ 0 h 136"/>
                <a:gd name="T4" fmla="*/ 0 60000 65536"/>
                <a:gd name="T5" fmla="*/ 0 60000 65536"/>
                <a:gd name="T6" fmla="*/ 0 w 198"/>
                <a:gd name="T7" fmla="*/ 0 h 136"/>
                <a:gd name="T8" fmla="*/ 198 w 198"/>
                <a:gd name="T9" fmla="*/ 136 h 136"/>
              </a:gdLst>
              <a:ahLst/>
              <a:cxnLst>
                <a:cxn ang="T4">
                  <a:pos x="T0" y="T1"/>
                </a:cxn>
                <a:cxn ang="T5">
                  <a:pos x="T2" y="T3"/>
                </a:cxn>
              </a:cxnLst>
              <a:rect l="T6" t="T7" r="T8" b="T9"/>
              <a:pathLst>
                <a:path w="198" h="136">
                  <a:moveTo>
                    <a:pt x="0" y="136"/>
                  </a:moveTo>
                  <a:lnTo>
                    <a:pt x="198" y="0"/>
                  </a:lnTo>
                </a:path>
              </a:pathLst>
            </a:custGeom>
            <a:noFill/>
            <a:ln w="57150">
              <a:solidFill>
                <a:srgbClr val="800000"/>
              </a:solidFill>
              <a:miter lim="800000"/>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96276" name="Freeform 36"/>
            <p:cNvSpPr/>
            <p:nvPr/>
          </p:nvSpPr>
          <p:spPr bwMode="auto">
            <a:xfrm>
              <a:off x="1130" y="2051"/>
              <a:ext cx="258" cy="1"/>
            </a:xfrm>
            <a:custGeom>
              <a:avLst/>
              <a:gdLst>
                <a:gd name="T0" fmla="*/ 258 w 258"/>
                <a:gd name="T1" fmla="*/ 1 h 1"/>
                <a:gd name="T2" fmla="*/ 0 w 258"/>
                <a:gd name="T3" fmla="*/ 0 h 1"/>
                <a:gd name="T4" fmla="*/ 0 60000 65536"/>
                <a:gd name="T5" fmla="*/ 0 60000 65536"/>
                <a:gd name="T6" fmla="*/ 0 w 258"/>
                <a:gd name="T7" fmla="*/ 0 h 1"/>
                <a:gd name="T8" fmla="*/ 258 w 258"/>
                <a:gd name="T9" fmla="*/ 1 h 1"/>
              </a:gdLst>
              <a:ahLst/>
              <a:cxnLst>
                <a:cxn ang="T4">
                  <a:pos x="T0" y="T1"/>
                </a:cxn>
                <a:cxn ang="T5">
                  <a:pos x="T2" y="T3"/>
                </a:cxn>
              </a:cxnLst>
              <a:rect l="T6" t="T7" r="T8" b="T9"/>
              <a:pathLst>
                <a:path w="258" h="1">
                  <a:moveTo>
                    <a:pt x="258" y="1"/>
                  </a:moveTo>
                  <a:lnTo>
                    <a:pt x="0" y="0"/>
                  </a:lnTo>
                </a:path>
              </a:pathLst>
            </a:custGeom>
            <a:noFill/>
            <a:ln w="57150">
              <a:solidFill>
                <a:srgbClr val="800000"/>
              </a:solidFill>
              <a:miter lim="800000"/>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96277" name="Freeform 37"/>
            <p:cNvSpPr/>
            <p:nvPr/>
          </p:nvSpPr>
          <p:spPr bwMode="auto">
            <a:xfrm>
              <a:off x="874" y="1037"/>
              <a:ext cx="5" cy="306"/>
            </a:xfrm>
            <a:custGeom>
              <a:avLst/>
              <a:gdLst>
                <a:gd name="T0" fmla="*/ 5 w 5"/>
                <a:gd name="T1" fmla="*/ 0 h 306"/>
                <a:gd name="T2" fmla="*/ 0 w 5"/>
                <a:gd name="T3" fmla="*/ 306 h 306"/>
                <a:gd name="T4" fmla="*/ 0 60000 65536"/>
                <a:gd name="T5" fmla="*/ 0 60000 65536"/>
                <a:gd name="T6" fmla="*/ 0 w 5"/>
                <a:gd name="T7" fmla="*/ 0 h 306"/>
                <a:gd name="T8" fmla="*/ 5 w 5"/>
                <a:gd name="T9" fmla="*/ 306 h 306"/>
              </a:gdLst>
              <a:ahLst/>
              <a:cxnLst>
                <a:cxn ang="T4">
                  <a:pos x="T0" y="T1"/>
                </a:cxn>
                <a:cxn ang="T5">
                  <a:pos x="T2" y="T3"/>
                </a:cxn>
              </a:cxnLst>
              <a:rect l="T6" t="T7" r="T8" b="T9"/>
              <a:pathLst>
                <a:path w="5" h="306">
                  <a:moveTo>
                    <a:pt x="5" y="0"/>
                  </a:moveTo>
                  <a:lnTo>
                    <a:pt x="0" y="306"/>
                  </a:lnTo>
                </a:path>
              </a:pathLst>
            </a:custGeom>
            <a:noFill/>
            <a:ln w="57150">
              <a:solidFill>
                <a:srgbClr val="800000"/>
              </a:solidFill>
              <a:rou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zh-CN" altLang="en-US"/>
            </a:p>
          </p:txBody>
        </p:sp>
        <p:sp>
          <p:nvSpPr>
            <p:cNvPr id="96278" name="Freeform 38"/>
            <p:cNvSpPr/>
            <p:nvPr/>
          </p:nvSpPr>
          <p:spPr bwMode="auto">
            <a:xfrm>
              <a:off x="874" y="1371"/>
              <a:ext cx="1" cy="245"/>
            </a:xfrm>
            <a:custGeom>
              <a:avLst/>
              <a:gdLst>
                <a:gd name="T0" fmla="*/ 1 w 1"/>
                <a:gd name="T1" fmla="*/ 0 h 245"/>
                <a:gd name="T2" fmla="*/ 0 w 1"/>
                <a:gd name="T3" fmla="*/ 245 h 245"/>
                <a:gd name="T4" fmla="*/ 0 60000 65536"/>
                <a:gd name="T5" fmla="*/ 0 60000 65536"/>
                <a:gd name="T6" fmla="*/ 0 w 1"/>
                <a:gd name="T7" fmla="*/ 0 h 245"/>
                <a:gd name="T8" fmla="*/ 1 w 1"/>
                <a:gd name="T9" fmla="*/ 245 h 245"/>
              </a:gdLst>
              <a:ahLst/>
              <a:cxnLst>
                <a:cxn ang="T4">
                  <a:pos x="T0" y="T1"/>
                </a:cxn>
                <a:cxn ang="T5">
                  <a:pos x="T2" y="T3"/>
                </a:cxn>
              </a:cxnLst>
              <a:rect l="T6" t="T7" r="T8" b="T9"/>
              <a:pathLst>
                <a:path w="1" h="245">
                  <a:moveTo>
                    <a:pt x="1" y="0"/>
                  </a:moveTo>
                  <a:lnTo>
                    <a:pt x="0" y="245"/>
                  </a:lnTo>
                </a:path>
              </a:pathLst>
            </a:custGeom>
            <a:noFill/>
            <a:ln w="57150">
              <a:solidFill>
                <a:srgbClr val="800000"/>
              </a:solidFill>
              <a:miter lim="800000"/>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graphicFrame>
          <p:nvGraphicFramePr>
            <p:cNvPr id="96279" name="Object 39"/>
            <p:cNvGraphicFramePr>
              <a:graphicFrameLocks noChangeAspect="1"/>
            </p:cNvGraphicFramePr>
            <p:nvPr/>
          </p:nvGraphicFramePr>
          <p:xfrm>
            <a:off x="1050" y="1298"/>
            <a:ext cx="278" cy="350"/>
          </p:xfrm>
          <a:graphic>
            <a:graphicData uri="http://schemas.openxmlformats.org/presentationml/2006/ole">
              <mc:AlternateContent xmlns:mc="http://schemas.openxmlformats.org/markup-compatibility/2006">
                <mc:Choice xmlns:v="urn:schemas-microsoft-com:vml" Requires="v">
                  <p:oleObj spid="_x0000_s154807" name="Equation" r:id="rId11" imgW="203200" imgH="254000" progId="Equation.DSMT4">
                    <p:embed/>
                  </p:oleObj>
                </mc:Choice>
                <mc:Fallback>
                  <p:oleObj name="Equation" r:id="rId11" imgW="203200" imgH="254000" progId="Equation.DSMT4">
                    <p:embed/>
                    <p:pic>
                      <p:nvPicPr>
                        <p:cNvPr id="0" name="Object 3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0" y="1298"/>
                          <a:ext cx="278" cy="35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91528" name="Object 40"/>
          <p:cNvGraphicFramePr>
            <a:graphicFrameLocks noChangeAspect="1"/>
          </p:cNvGraphicFramePr>
          <p:nvPr/>
        </p:nvGraphicFramePr>
        <p:xfrm>
          <a:off x="534988" y="3048794"/>
          <a:ext cx="4419600" cy="1498600"/>
        </p:xfrm>
        <a:graphic>
          <a:graphicData uri="http://schemas.openxmlformats.org/presentationml/2006/ole">
            <mc:AlternateContent xmlns:mc="http://schemas.openxmlformats.org/markup-compatibility/2006">
              <mc:Choice xmlns:v="urn:schemas-microsoft-com:vml" Requires="v">
                <p:oleObj spid="_x0000_s154808" name="Equation" r:id="rId13" imgW="2603500" imgH="850900" progId="Equation.DSMT4">
                  <p:embed/>
                </p:oleObj>
              </mc:Choice>
              <mc:Fallback>
                <p:oleObj name="Equation" r:id="rId13" imgW="2603500" imgH="850900" progId="Equation.DSMT4">
                  <p:embed/>
                  <p:pic>
                    <p:nvPicPr>
                      <p:cNvPr id="0" name="Object 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4988" y="3048794"/>
                        <a:ext cx="4419600" cy="149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1529" name="Object 41"/>
          <p:cNvGraphicFramePr>
            <a:graphicFrameLocks noChangeAspect="1"/>
          </p:cNvGraphicFramePr>
          <p:nvPr/>
        </p:nvGraphicFramePr>
        <p:xfrm>
          <a:off x="527050" y="4655344"/>
          <a:ext cx="4391025" cy="1500187"/>
        </p:xfrm>
        <a:graphic>
          <a:graphicData uri="http://schemas.openxmlformats.org/presentationml/2006/ole">
            <mc:AlternateContent xmlns:mc="http://schemas.openxmlformats.org/markup-compatibility/2006">
              <mc:Choice xmlns:v="urn:schemas-microsoft-com:vml" Requires="v">
                <p:oleObj spid="_x0000_s154809" name="Equation" r:id="rId15" imgW="2590800" imgH="850900" progId="Equation.DSMT4">
                  <p:embed/>
                </p:oleObj>
              </mc:Choice>
              <mc:Fallback>
                <p:oleObj name="Equation" r:id="rId15" imgW="2590800" imgH="850900" progId="Equation.DSMT4">
                  <p:embed/>
                  <p:pic>
                    <p:nvPicPr>
                      <p:cNvPr id="0" name="Object 4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7050" y="4655344"/>
                        <a:ext cx="4391025" cy="150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1530" name="Text Box 42"/>
          <p:cNvSpPr txBox="1">
            <a:spLocks noChangeArrowheads="1"/>
          </p:cNvSpPr>
          <p:nvPr/>
        </p:nvSpPr>
        <p:spPr bwMode="auto">
          <a:xfrm>
            <a:off x="611560" y="1764110"/>
            <a:ext cx="1533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30000"/>
              </a:spcBef>
            </a:pPr>
            <a:r>
              <a:rPr lang="zh-CN" altLang="en-US" sz="2000" b="1" dirty="0">
                <a:solidFill>
                  <a:srgbClr val="008000"/>
                </a:solidFill>
                <a:latin typeface="幼圆" panose="02010509060101010101" pitchFamily="49" charset="-122"/>
                <a:ea typeface="幼圆" panose="02010509060101010101" pitchFamily="49" charset="-122"/>
                <a:sym typeface="Symbol" panose="05050102010706020507" pitchFamily="18" charset="2"/>
              </a:rPr>
              <a:t>有效应力原理</a:t>
            </a:r>
            <a:endParaRPr lang="zh-CN" altLang="en-US" sz="2000" b="1" dirty="0">
              <a:solidFill>
                <a:srgbClr val="008000"/>
              </a:solidFill>
              <a:latin typeface="幼圆" panose="02010509060101010101" pitchFamily="49" charset="-122"/>
              <a:ea typeface="幼圆" panose="02010509060101010101" pitchFamily="49" charset="-122"/>
              <a:sym typeface="Symbol" panose="05050102010706020507" pitchFamily="18" charset="2"/>
            </a:endParaRPr>
          </a:p>
        </p:txBody>
      </p:sp>
      <p:sp>
        <p:nvSpPr>
          <p:cNvPr id="191531" name="Text Box 43"/>
          <p:cNvSpPr txBox="1">
            <a:spLocks noChangeArrowheads="1"/>
          </p:cNvSpPr>
          <p:nvPr/>
        </p:nvSpPr>
        <p:spPr bwMode="auto">
          <a:xfrm>
            <a:off x="496887" y="2387600"/>
            <a:ext cx="154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30000"/>
              </a:spcBef>
            </a:pPr>
            <a:r>
              <a:rPr lang="zh-CN" altLang="en-US" sz="2000" b="1" dirty="0">
                <a:solidFill>
                  <a:srgbClr val="008000"/>
                </a:solidFill>
                <a:latin typeface="幼圆" panose="02010509060101010101" pitchFamily="49" charset="-122"/>
                <a:ea typeface="幼圆" panose="02010509060101010101" pitchFamily="49" charset="-122"/>
                <a:sym typeface="Symbol" panose="05050102010706020507" pitchFamily="18" charset="2"/>
              </a:rPr>
              <a:t>孔隙水压力</a:t>
            </a:r>
            <a:endParaRPr lang="zh-CN" altLang="en-US" sz="2000" b="1" dirty="0">
              <a:solidFill>
                <a:srgbClr val="008000"/>
              </a:solidFill>
              <a:latin typeface="幼圆" panose="02010509060101010101" pitchFamily="49" charset="-122"/>
              <a:ea typeface="幼圆" panose="02010509060101010101" pitchFamily="49" charset="-122"/>
            </a:endParaRPr>
          </a:p>
        </p:txBody>
      </p:sp>
      <p:sp>
        <p:nvSpPr>
          <p:cNvPr id="191532" name="AutoShape 44"/>
          <p:cNvSpPr>
            <a:spLocks noChangeArrowheads="1"/>
          </p:cNvSpPr>
          <p:nvPr/>
        </p:nvSpPr>
        <p:spPr bwMode="auto">
          <a:xfrm>
            <a:off x="7720013" y="2160588"/>
            <a:ext cx="693737" cy="612775"/>
          </a:xfrm>
          <a:prstGeom prst="wedgeEllipseCallout">
            <a:avLst>
              <a:gd name="adj1" fmla="val -124829"/>
              <a:gd name="adj2" fmla="val 65028"/>
            </a:avLst>
          </a:prstGeom>
          <a:noFill/>
          <a:ln w="9525" algn="ctr">
            <a:solidFill>
              <a:srgbClr val="008000"/>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30000"/>
              </a:spcBef>
            </a:pPr>
            <a:r>
              <a:rPr lang="en-US" altLang="zh-CN" sz="2800" b="1">
                <a:solidFill>
                  <a:srgbClr val="0000FF"/>
                </a:solidFill>
                <a:latin typeface="Times New Roman" panose="02020603050405020304" pitchFamily="18" charset="0"/>
                <a:ea typeface="幼圆" panose="02010509060101010101" pitchFamily="49" charset="-122"/>
              </a:rPr>
              <a:t>u</a:t>
            </a:r>
            <a:endParaRPr lang="en-US" altLang="zh-CN" sz="2800" b="1">
              <a:solidFill>
                <a:srgbClr val="0000FF"/>
              </a:solidFill>
              <a:latin typeface="Times New Roman" panose="02020603050405020304" pitchFamily="18" charset="0"/>
              <a:ea typeface="幼圆" panose="02010509060101010101" pitchFamily="49" charset="-122"/>
            </a:endParaRPr>
          </a:p>
        </p:txBody>
      </p:sp>
      <p:sp>
        <p:nvSpPr>
          <p:cNvPr id="42" name="Rectangle 6"/>
          <p:cNvSpPr>
            <a:spLocks noChangeArrowheads="1"/>
          </p:cNvSpPr>
          <p:nvPr/>
        </p:nvSpPr>
        <p:spPr bwMode="auto">
          <a:xfrm>
            <a:off x="-1" y="-4771"/>
            <a:ext cx="5668963"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§5.6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应力路径在强度问题中的应用</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ustDataLst>
      <p:tags r:id="rId1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1515"/>
                                        </p:tgtEl>
                                        <p:attrNameLst>
                                          <p:attrName>style.visibility</p:attrName>
                                        </p:attrNameLst>
                                      </p:cBhvr>
                                      <p:to>
                                        <p:strVal val="visible"/>
                                      </p:to>
                                    </p:set>
                                    <p:animEffect transition="in" filter="wipe(left)">
                                      <p:cBhvr>
                                        <p:cTn id="7" dur="500"/>
                                        <p:tgtEl>
                                          <p:spTgt spid="1915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1512"/>
                                        </p:tgtEl>
                                        <p:attrNameLst>
                                          <p:attrName>style.visibility</p:attrName>
                                        </p:attrNameLst>
                                      </p:cBhvr>
                                      <p:to>
                                        <p:strVal val="visible"/>
                                      </p:to>
                                    </p:set>
                                    <p:animEffect transition="in" filter="wipe(left)">
                                      <p:cBhvr>
                                        <p:cTn id="11" dur="500"/>
                                        <p:tgtEl>
                                          <p:spTgt spid="1915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1517"/>
                                        </p:tgtEl>
                                        <p:attrNameLst>
                                          <p:attrName>style.visibility</p:attrName>
                                        </p:attrNameLst>
                                      </p:cBhvr>
                                      <p:to>
                                        <p:strVal val="visible"/>
                                      </p:to>
                                    </p:set>
                                    <p:animEffect transition="in" filter="wipe(left)">
                                      <p:cBhvr>
                                        <p:cTn id="16" dur="500"/>
                                        <p:tgtEl>
                                          <p:spTgt spid="191517"/>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lide(fromRigh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91532"/>
                                        </p:tgtEl>
                                        <p:attrNameLst>
                                          <p:attrName>style.visibility</p:attrName>
                                        </p:attrNameLst>
                                      </p:cBhvr>
                                      <p:to>
                                        <p:strVal val="visible"/>
                                      </p:to>
                                    </p:set>
                                    <p:animEffect transition="in" filter="wipe(left)">
                                      <p:cBhvr>
                                        <p:cTn id="25" dur="500"/>
                                        <p:tgtEl>
                                          <p:spTgt spid="1915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1530"/>
                                        </p:tgtEl>
                                        <p:attrNameLst>
                                          <p:attrName>style.visibility</p:attrName>
                                        </p:attrNameLst>
                                      </p:cBhvr>
                                      <p:to>
                                        <p:strVal val="visible"/>
                                      </p:to>
                                    </p:set>
                                    <p:animEffect transition="in" filter="wipe(left)">
                                      <p:cBhvr>
                                        <p:cTn id="30" dur="500"/>
                                        <p:tgtEl>
                                          <p:spTgt spid="191530"/>
                                        </p:tgtEl>
                                      </p:cBhvr>
                                    </p:animEffec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19149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1531"/>
                                        </p:tgtEl>
                                        <p:attrNameLst>
                                          <p:attrName>style.visibility</p:attrName>
                                        </p:attrNameLst>
                                      </p:cBhvr>
                                      <p:to>
                                        <p:strVal val="visible"/>
                                      </p:to>
                                    </p:set>
                                    <p:animEffect transition="in" filter="wipe(left)">
                                      <p:cBhvr>
                                        <p:cTn id="38" dur="500"/>
                                        <p:tgtEl>
                                          <p:spTgt spid="191531"/>
                                        </p:tgtEl>
                                      </p:cBhvr>
                                    </p:animEffec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19149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nodeType="clickEffect">
                                  <p:stCondLst>
                                    <p:cond delay="0"/>
                                  </p:stCondLst>
                                  <p:childTnLst>
                                    <p:set>
                                      <p:cBhvr>
                                        <p:cTn id="45" dur="1" fill="hold">
                                          <p:stCondLst>
                                            <p:cond delay="0"/>
                                          </p:stCondLst>
                                        </p:cTn>
                                        <p:tgtEl>
                                          <p:spTgt spid="191528"/>
                                        </p:tgtEl>
                                        <p:attrNameLst>
                                          <p:attrName>style.visibility</p:attrName>
                                        </p:attrNameLst>
                                      </p:cBhvr>
                                      <p:to>
                                        <p:strVal val="visible"/>
                                      </p:to>
                                    </p:set>
                                    <p:animEffect transition="in" filter="slide(fromTop)">
                                      <p:cBhvr>
                                        <p:cTn id="46" dur="500"/>
                                        <p:tgtEl>
                                          <p:spTgt spid="191528"/>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1" fill="hold" nodeType="clickEffect">
                                  <p:stCondLst>
                                    <p:cond delay="0"/>
                                  </p:stCondLst>
                                  <p:childTnLst>
                                    <p:set>
                                      <p:cBhvr>
                                        <p:cTn id="50" dur="1" fill="hold">
                                          <p:stCondLst>
                                            <p:cond delay="0"/>
                                          </p:stCondLst>
                                        </p:cTn>
                                        <p:tgtEl>
                                          <p:spTgt spid="191529"/>
                                        </p:tgtEl>
                                        <p:attrNameLst>
                                          <p:attrName>style.visibility</p:attrName>
                                        </p:attrNameLst>
                                      </p:cBhvr>
                                      <p:to>
                                        <p:strVal val="visible"/>
                                      </p:to>
                                    </p:set>
                                    <p:animEffect transition="in" filter="slide(fromTop)">
                                      <p:cBhvr>
                                        <p:cTn id="51" dur="500"/>
                                        <p:tgtEl>
                                          <p:spTgt spid="191529"/>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p:cTn id="56" dur="500" fill="hold"/>
                                        <p:tgtEl>
                                          <p:spTgt spid="2"/>
                                        </p:tgtEl>
                                        <p:attrNameLst>
                                          <p:attrName>ppt_w</p:attrName>
                                        </p:attrNameLst>
                                      </p:cBhvr>
                                      <p:tavLst>
                                        <p:tav tm="0">
                                          <p:val>
                                            <p:fltVal val="0"/>
                                          </p:val>
                                        </p:tav>
                                        <p:tav tm="100000">
                                          <p:val>
                                            <p:strVal val="#ppt_w"/>
                                          </p:val>
                                        </p:tav>
                                      </p:tavLst>
                                    </p:anim>
                                    <p:anim calcmode="lin" valueType="num">
                                      <p:cBhvr>
                                        <p:cTn id="57"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12" grpId="0" animBg="1"/>
      <p:bldP spid="191515" grpId="0" animBg="1"/>
      <p:bldP spid="191517" grpId="0"/>
      <p:bldP spid="191530" grpId="0"/>
      <p:bldP spid="191531" grpId="0"/>
      <p:bldP spid="1915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1"/>
          <p:cNvSpPr>
            <a:spLocks noGrp="1" noChangeArrowheads="1"/>
          </p:cNvSpPr>
          <p:nvPr>
            <p:ph type="sldNum" sz="quarter" idx="12"/>
          </p:nvPr>
        </p:nvSpPr>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lvl="0"/>
            <a:fld id="{01D06F86-3335-4F38-B28B-8CBA0643D8D1}" type="slidenum">
              <a:rPr lang="zh-CN" altLang="en-US" noProof="0" smtClean="0"/>
            </a:fld>
            <a:endParaRPr lang="en-US" altLang="zh-CN" noProof="0"/>
          </a:p>
        </p:txBody>
      </p:sp>
      <p:sp>
        <p:nvSpPr>
          <p:cNvPr id="5123" name="Text Box 6"/>
          <p:cNvSpPr txBox="1">
            <a:spLocks noChangeArrowheads="1"/>
          </p:cNvSpPr>
          <p:nvPr/>
        </p:nvSpPr>
        <p:spPr bwMode="auto">
          <a:xfrm>
            <a:off x="1519420" y="533400"/>
            <a:ext cx="60644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1" lang="zh-CN" altLang="en-US" sz="4800" b="1"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第七章 </a:t>
            </a:r>
            <a:r>
              <a:rPr kumimoji="1" lang="zh-CN" altLang="en-US" sz="4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土</a:t>
            </a:r>
            <a:r>
              <a:rPr kumimoji="1" lang="zh-CN" altLang="en-US" sz="4800" b="1"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的抗剪强度</a:t>
            </a:r>
            <a:endParaRPr kumimoji="1" lang="zh-CN" altLang="en-US" sz="4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sp>
        <p:nvSpPr>
          <p:cNvPr id="5" name="Rectangle 4"/>
          <p:cNvSpPr txBox="1">
            <a:spLocks noChangeArrowheads="1"/>
          </p:cNvSpPr>
          <p:nvPr/>
        </p:nvSpPr>
        <p:spPr>
          <a:xfrm>
            <a:off x="1619250" y="2000250"/>
            <a:ext cx="5983288" cy="3733006"/>
          </a:xfrm>
          <a:prstGeom prst="rect">
            <a:avLst/>
          </a:prstGeom>
          <a:noFill/>
        </p:spPr>
        <p:txBody>
          <a:bodyPr lIns="0" tIns="0" rIns="0" bIns="0"/>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6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6pPr>
            <a:lvl7pPr marL="25958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7pPr>
            <a:lvl8pPr marL="30530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8pPr>
            <a:lvl9pPr marL="35102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9pPr>
          </a:lstStyle>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§5.1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概述</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latin typeface="Times New Roman" panose="02020603050405020304" pitchFamily="18" charset="0"/>
                <a:ea typeface="+mj-ea"/>
                <a:cs typeface="Times New Roman" panose="02020603050405020304" pitchFamily="18" charset="0"/>
              </a:rPr>
              <a:t>§5.2 </a:t>
            </a:r>
            <a:r>
              <a:rPr lang="zh-CN" altLang="en-US" sz="2800" b="1" kern="0" dirty="0" smtClean="0">
                <a:latin typeface="Times New Roman" panose="02020603050405020304" pitchFamily="18" charset="0"/>
                <a:ea typeface="+mj-ea"/>
                <a:cs typeface="Times New Roman" panose="02020603050405020304" pitchFamily="18" charset="0"/>
              </a:rPr>
              <a:t>土的抗剪强度理论</a:t>
            </a:r>
            <a:endParaRPr lang="zh-CN" altLang="en-US" sz="2800" b="1" kern="0" dirty="0" smtClean="0">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§5.3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土的抗剪强度试验</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§5.4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三轴压缩试验中的孔隙压力系数</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§5.5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饱和黏性土的抗剪强度</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§5.6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应力路径在强度问题中的应用</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§5.7</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无黏性土的抗剪强度</a:t>
            </a:r>
            <a:endParaRPr lang="zh-CN" altLang="en-US" sz="2800" b="1" kern="0" dirty="0">
              <a:solidFill>
                <a:schemeClr val="bg1"/>
              </a:solidFill>
              <a:latin typeface="幼圆" panose="02010509060101010101" pitchFamily="49" charset="-122"/>
              <a:ea typeface="幼圆" panose="02010509060101010101" pitchFamily="49" charset="-122"/>
            </a:endParaRPr>
          </a:p>
        </p:txBody>
      </p:sp>
      <p:sp>
        <p:nvSpPr>
          <p:cNvPr id="2" name="矩形 1"/>
          <p:cNvSpPr/>
          <p:nvPr/>
        </p:nvSpPr>
        <p:spPr>
          <a:xfrm>
            <a:off x="3011900" y="3212976"/>
            <a:ext cx="5520539" cy="1200329"/>
          </a:xfrm>
          <a:prstGeom prst="rect">
            <a:avLst/>
          </a:prstGeom>
        </p:spPr>
        <p:txBody>
          <a:bodyPr wrap="square">
            <a:spAutoFit/>
          </a:bodyPr>
          <a:lstStyle/>
          <a:p>
            <a:pPr marL="0" indent="0" eaLnBrk="1" hangingPunct="1">
              <a:lnSpc>
                <a:spcPct val="150000"/>
              </a:lnSpc>
              <a:buFont typeface="Wingdings" panose="05000000000000000000" pitchFamily="2" charset="2"/>
              <a:buNone/>
              <a:defRPr/>
            </a:pPr>
            <a:r>
              <a:rPr lang="en-US" altLang="zh-CN" sz="2400" b="1" dirty="0" smtClean="0">
                <a:latin typeface="Times New Roman" panose="02020603050405020304" pitchFamily="18" charset="0"/>
              </a:rPr>
              <a:t>1. </a:t>
            </a:r>
            <a:r>
              <a:rPr lang="zh-CN" altLang="en-US" sz="2400" b="1" dirty="0" smtClean="0">
                <a:latin typeface="Times New Roman" panose="02020603050405020304" pitchFamily="18" charset="0"/>
              </a:rPr>
              <a:t>库仑公式</a:t>
            </a:r>
            <a:r>
              <a:rPr lang="zh-CN" altLang="en-US" sz="2400" b="1" dirty="0">
                <a:latin typeface="Times New Roman" panose="02020603050405020304" pitchFamily="18" charset="0"/>
              </a:rPr>
              <a:t>及抗剪强度指标</a:t>
            </a:r>
            <a:endParaRPr lang="zh-CN" altLang="en-US" sz="2400" b="1" dirty="0">
              <a:latin typeface="Times New Roman" panose="02020603050405020304" pitchFamily="18" charset="0"/>
            </a:endParaRPr>
          </a:p>
          <a:p>
            <a:pPr marL="0" indent="0" eaLnBrk="1" hangingPunct="1">
              <a:lnSpc>
                <a:spcPct val="150000"/>
              </a:lnSpc>
              <a:buFont typeface="Wingdings" panose="05000000000000000000" pitchFamily="2" charset="2"/>
              <a:buNone/>
              <a:defRPr/>
            </a:pPr>
            <a:r>
              <a:rPr lang="en-US" altLang="zh-CN" sz="2400" b="1" dirty="0" smtClean="0">
                <a:latin typeface="Times New Roman" panose="02020603050405020304" pitchFamily="18" charset="0"/>
              </a:rPr>
              <a:t>2. </a:t>
            </a:r>
            <a:r>
              <a:rPr lang="zh-CN" altLang="en-US" sz="2400" b="1" dirty="0">
                <a:latin typeface="Times New Roman" panose="02020603050405020304" pitchFamily="18" charset="0"/>
              </a:rPr>
              <a:t>莫尔</a:t>
            </a:r>
            <a:r>
              <a:rPr lang="en-US" altLang="zh-CN" sz="2400" b="1" dirty="0">
                <a:latin typeface="Times New Roman" panose="02020603050405020304" pitchFamily="18" charset="0"/>
              </a:rPr>
              <a:t>—</a:t>
            </a:r>
            <a:r>
              <a:rPr lang="zh-CN" altLang="en-US" sz="2400" b="1" dirty="0" smtClean="0">
                <a:latin typeface="Times New Roman" panose="02020603050405020304" pitchFamily="18" charset="0"/>
              </a:rPr>
              <a:t>库仑强度理论</a:t>
            </a:r>
            <a:r>
              <a:rPr lang="zh-CN" altLang="en-US" sz="2400" b="1" dirty="0">
                <a:latin typeface="Times New Roman" panose="02020603050405020304" pitchFamily="18" charset="0"/>
              </a:rPr>
              <a:t>及极限平衡条件</a:t>
            </a:r>
            <a:endParaRPr lang="zh-CN" altLang="en-US" sz="2400" b="1"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ext Box 2"/>
          <p:cNvSpPr txBox="1">
            <a:spLocks noChangeArrowheads="1"/>
          </p:cNvSpPr>
          <p:nvPr/>
        </p:nvSpPr>
        <p:spPr bwMode="auto">
          <a:xfrm>
            <a:off x="5368925" y="6265863"/>
            <a:ext cx="495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i="1">
                <a:sym typeface="Symbol" panose="05050102010706020507" pitchFamily="18" charset="2"/>
              </a:rPr>
              <a:t></a:t>
            </a:r>
            <a:r>
              <a:rPr lang="en-US" altLang="zh-CN" sz="2400" b="1" baseline="-25000">
                <a:sym typeface="Symbol" panose="05050102010706020507" pitchFamily="18" charset="2"/>
              </a:rPr>
              <a:t>3</a:t>
            </a:r>
            <a:endParaRPr lang="en-US" altLang="zh-CN" sz="2400" b="1" i="1">
              <a:sym typeface="Symbol" panose="05050102010706020507" pitchFamily="18" charset="2"/>
            </a:endParaRPr>
          </a:p>
        </p:txBody>
      </p:sp>
      <p:sp>
        <p:nvSpPr>
          <p:cNvPr id="192515" name="Line 3"/>
          <p:cNvSpPr>
            <a:spLocks noChangeShapeType="1"/>
          </p:cNvSpPr>
          <p:nvPr/>
        </p:nvSpPr>
        <p:spPr bwMode="auto">
          <a:xfrm flipH="1">
            <a:off x="5600700" y="4929188"/>
            <a:ext cx="1404938" cy="1382712"/>
          </a:xfrm>
          <a:prstGeom prst="line">
            <a:avLst/>
          </a:prstGeom>
          <a:noFill/>
          <a:ln w="28575">
            <a:solidFill>
              <a:srgbClr val="0000FF"/>
            </a:solidFill>
            <a:round/>
            <a:headEnd type="triangle" w="med" len="lg"/>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192516" name="Object 4"/>
          <p:cNvGraphicFramePr>
            <a:graphicFrameLocks noChangeAspect="1"/>
          </p:cNvGraphicFramePr>
          <p:nvPr/>
        </p:nvGraphicFramePr>
        <p:xfrm>
          <a:off x="1408113" y="3633788"/>
          <a:ext cx="1435100" cy="1720850"/>
        </p:xfrm>
        <a:graphic>
          <a:graphicData uri="http://schemas.openxmlformats.org/presentationml/2006/ole">
            <mc:AlternateContent xmlns:mc="http://schemas.openxmlformats.org/markup-compatibility/2006">
              <mc:Choice xmlns:v="urn:schemas-microsoft-com:vml" Requires="v">
                <p:oleObj spid="_x0000_s155797" name="Equation" r:id="rId1" imgW="812800" imgH="1117600" progId="Equation.DSMT4">
                  <p:embed/>
                </p:oleObj>
              </mc:Choice>
              <mc:Fallback>
                <p:oleObj name="Equation" r:id="rId1" imgW="812800" imgH="1117600" progId="Equation.DSMT4">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113" y="3633788"/>
                        <a:ext cx="1435100" cy="1720850"/>
                      </a:xfrm>
                      <a:prstGeom prst="rect">
                        <a:avLst/>
                      </a:prstGeom>
                      <a:noFill/>
                      <a:ln w="19050">
                        <a:solidFill>
                          <a:srgbClr val="FFCC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2517" name="Object 5"/>
          <p:cNvGraphicFramePr>
            <a:graphicFrameLocks noChangeAspect="1"/>
          </p:cNvGraphicFramePr>
          <p:nvPr/>
        </p:nvGraphicFramePr>
        <p:xfrm>
          <a:off x="1406525" y="5480050"/>
          <a:ext cx="1725613" cy="1149350"/>
        </p:xfrm>
        <a:graphic>
          <a:graphicData uri="http://schemas.openxmlformats.org/presentationml/2006/ole">
            <mc:AlternateContent xmlns:mc="http://schemas.openxmlformats.org/markup-compatibility/2006">
              <mc:Choice xmlns:v="urn:schemas-microsoft-com:vml" Requires="v">
                <p:oleObj spid="_x0000_s155798" name="Equation" r:id="rId3" imgW="1003300" imgH="723900" progId="Equation.DSMT4">
                  <p:embed/>
                </p:oleObj>
              </mc:Choice>
              <mc:Fallback>
                <p:oleObj name="Equation" r:id="rId3" imgW="1003300" imgH="7239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525" y="5480050"/>
                        <a:ext cx="1725613" cy="1149350"/>
                      </a:xfrm>
                      <a:prstGeom prst="rect">
                        <a:avLst/>
                      </a:prstGeom>
                      <a:noFill/>
                      <a:ln w="19050">
                        <a:solidFill>
                          <a:srgbClr val="FFCC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2522" name="Text Box 10"/>
          <p:cNvSpPr txBox="1">
            <a:spLocks noChangeArrowheads="1"/>
          </p:cNvSpPr>
          <p:nvPr/>
        </p:nvSpPr>
        <p:spPr bwMode="auto">
          <a:xfrm>
            <a:off x="600770" y="866776"/>
            <a:ext cx="3451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30000"/>
              </a:spcBef>
            </a:pPr>
            <a:r>
              <a:rPr lang="en-US" altLang="zh-CN" sz="2000" b="1" dirty="0">
                <a:solidFill>
                  <a:srgbClr val="800000"/>
                </a:solidFill>
                <a:latin typeface="幼圆" panose="02010509060101010101" pitchFamily="49" charset="-122"/>
                <a:ea typeface="幼圆" panose="02010509060101010101" pitchFamily="49" charset="-122"/>
              </a:rPr>
              <a:t>2</a:t>
            </a:r>
            <a:r>
              <a:rPr lang="zh-CN" altLang="en-US" sz="2000" b="1" dirty="0">
                <a:solidFill>
                  <a:srgbClr val="800000"/>
                </a:solidFill>
                <a:latin typeface="幼圆" panose="02010509060101010101" pitchFamily="49" charset="-122"/>
                <a:ea typeface="幼圆" panose="02010509060101010101" pitchFamily="49" charset="-122"/>
              </a:rPr>
              <a:t>、总应力路径与有效应力路径</a:t>
            </a:r>
            <a:endParaRPr lang="zh-CN" altLang="en-US" sz="2000" b="1" dirty="0">
              <a:solidFill>
                <a:srgbClr val="800000"/>
              </a:solidFill>
              <a:latin typeface="幼圆" panose="02010509060101010101" pitchFamily="49" charset="-122"/>
              <a:ea typeface="幼圆" panose="02010509060101010101" pitchFamily="49" charset="-122"/>
              <a:sym typeface="Symbol" panose="05050102010706020507" pitchFamily="18" charset="2"/>
            </a:endParaRPr>
          </a:p>
        </p:txBody>
      </p:sp>
      <p:grpSp>
        <p:nvGrpSpPr>
          <p:cNvPr id="2" name="Group 11"/>
          <p:cNvGrpSpPr/>
          <p:nvPr/>
        </p:nvGrpSpPr>
        <p:grpSpPr bwMode="auto">
          <a:xfrm>
            <a:off x="654050" y="1419225"/>
            <a:ext cx="3763963" cy="2641600"/>
            <a:chOff x="412" y="894"/>
            <a:chExt cx="2371" cy="1664"/>
          </a:xfrm>
        </p:grpSpPr>
        <p:sp>
          <p:nvSpPr>
            <p:cNvPr id="97325" name="Rectangle 12"/>
            <p:cNvSpPr>
              <a:spLocks noChangeArrowheads="1"/>
            </p:cNvSpPr>
            <p:nvPr/>
          </p:nvSpPr>
          <p:spPr bwMode="auto">
            <a:xfrm>
              <a:off x="478" y="2231"/>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00"/>
                  </a:solidFill>
                  <a:latin typeface="Times New Roman" panose="02020603050405020304" pitchFamily="18" charset="0"/>
                  <a:sym typeface="Symbol" panose="05050102010706020507" pitchFamily="18" charset="2"/>
                </a:rPr>
                <a:t>u</a:t>
              </a:r>
              <a:endParaRPr kumimoji="1" lang="en-US" altLang="zh-CN" sz="2800" b="1" baseline="-25000">
                <a:solidFill>
                  <a:srgbClr val="000000"/>
                </a:solidFill>
                <a:latin typeface="Times New Roman" panose="02020603050405020304" pitchFamily="18" charset="0"/>
                <a:sym typeface="Symbol" panose="05050102010706020507" pitchFamily="18" charset="2"/>
              </a:endParaRPr>
            </a:p>
          </p:txBody>
        </p:sp>
        <p:grpSp>
          <p:nvGrpSpPr>
            <p:cNvPr id="97326" name="Group 13"/>
            <p:cNvGrpSpPr/>
            <p:nvPr/>
          </p:nvGrpSpPr>
          <p:grpSpPr bwMode="auto">
            <a:xfrm>
              <a:off x="412" y="894"/>
              <a:ext cx="2371" cy="1584"/>
              <a:chOff x="2924" y="771"/>
              <a:chExt cx="2371" cy="1584"/>
            </a:xfrm>
          </p:grpSpPr>
          <p:sp>
            <p:nvSpPr>
              <p:cNvPr id="97327" name="Freeform 14"/>
              <p:cNvSpPr/>
              <p:nvPr/>
            </p:nvSpPr>
            <p:spPr bwMode="auto">
              <a:xfrm>
                <a:off x="2924" y="956"/>
                <a:ext cx="5" cy="1399"/>
              </a:xfrm>
              <a:custGeom>
                <a:avLst/>
                <a:gdLst>
                  <a:gd name="T0" fmla="*/ 0 w 5"/>
                  <a:gd name="T1" fmla="*/ 0 h 1399"/>
                  <a:gd name="T2" fmla="*/ 5 w 5"/>
                  <a:gd name="T3" fmla="*/ 1399 h 1399"/>
                  <a:gd name="T4" fmla="*/ 0 60000 65536"/>
                  <a:gd name="T5" fmla="*/ 0 60000 65536"/>
                  <a:gd name="T6" fmla="*/ 0 w 5"/>
                  <a:gd name="T7" fmla="*/ 0 h 1399"/>
                  <a:gd name="T8" fmla="*/ 5 w 5"/>
                  <a:gd name="T9" fmla="*/ 1399 h 1399"/>
                </a:gdLst>
                <a:ahLst/>
                <a:cxnLst>
                  <a:cxn ang="T4">
                    <a:pos x="T0" y="T1"/>
                  </a:cxn>
                  <a:cxn ang="T5">
                    <a:pos x="T2" y="T3"/>
                  </a:cxn>
                </a:cxnLst>
                <a:rect l="T6" t="T7" r="T8" b="T9"/>
                <a:pathLst>
                  <a:path w="5" h="1399">
                    <a:moveTo>
                      <a:pt x="0" y="0"/>
                    </a:moveTo>
                    <a:lnTo>
                      <a:pt x="5" y="1399"/>
                    </a:lnTo>
                  </a:path>
                </a:pathLst>
              </a:custGeom>
              <a:noFill/>
              <a:ln w="1905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7328" name="Line 15"/>
              <p:cNvSpPr>
                <a:spLocks noChangeShapeType="1"/>
              </p:cNvSpPr>
              <p:nvPr/>
            </p:nvSpPr>
            <p:spPr bwMode="auto">
              <a:xfrm>
                <a:off x="2928" y="1830"/>
                <a:ext cx="2367" cy="0"/>
              </a:xfrm>
              <a:prstGeom prst="line">
                <a:avLst/>
              </a:prstGeom>
              <a:noFill/>
              <a:ln w="19050">
                <a:solidFill>
                  <a:srgbClr val="00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7329" name="Rectangle 16"/>
              <p:cNvSpPr>
                <a:spLocks noChangeArrowheads="1"/>
              </p:cNvSpPr>
              <p:nvPr/>
            </p:nvSpPr>
            <p:spPr bwMode="auto">
              <a:xfrm>
                <a:off x="2968" y="771"/>
                <a:ext cx="6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800" b="1">
                    <a:solidFill>
                      <a:srgbClr val="000000"/>
                    </a:solidFill>
                    <a:latin typeface="Times New Roman" panose="02020603050405020304" pitchFamily="18" charset="0"/>
                    <a:sym typeface="Symbol" panose="05050102010706020507" pitchFamily="18" charset="2"/>
                  </a:rPr>
                  <a:t></a:t>
                </a:r>
                <a:r>
                  <a:rPr kumimoji="1" lang="zh-CN" altLang="en-US" sz="2800" b="1" baseline="-25000">
                    <a:solidFill>
                      <a:srgbClr val="000000"/>
                    </a:solidFill>
                    <a:latin typeface="Times New Roman" panose="02020603050405020304" pitchFamily="18" charset="0"/>
                    <a:sym typeface="Symbol" panose="05050102010706020507" pitchFamily="18" charset="2"/>
                  </a:rPr>
                  <a:t></a:t>
                </a:r>
                <a:r>
                  <a:rPr kumimoji="1" lang="zh-CN" altLang="en-US" sz="2800" b="1">
                    <a:solidFill>
                      <a:srgbClr val="000000"/>
                    </a:solidFill>
                    <a:latin typeface="Times New Roman" panose="02020603050405020304" pitchFamily="18" charset="0"/>
                    <a:sym typeface="Symbol" panose="05050102010706020507" pitchFamily="18" charset="2"/>
                  </a:rPr>
                  <a:t></a:t>
                </a:r>
                <a:r>
                  <a:rPr kumimoji="1" lang="zh-CN" altLang="en-US" sz="2800" b="1" baseline="-25000">
                    <a:solidFill>
                      <a:srgbClr val="000000"/>
                    </a:solidFill>
                    <a:latin typeface="Times New Roman" panose="02020603050405020304" pitchFamily="18" charset="0"/>
                    <a:sym typeface="Symbol" panose="05050102010706020507" pitchFamily="18" charset="2"/>
                  </a:rPr>
                  <a:t></a:t>
                </a:r>
                <a:endParaRPr kumimoji="1" lang="zh-CN" altLang="en-US" sz="2800" b="1" baseline="-25000">
                  <a:solidFill>
                    <a:srgbClr val="000000"/>
                  </a:solidFill>
                  <a:latin typeface="Times New Roman" panose="02020603050405020304" pitchFamily="18" charset="0"/>
                  <a:sym typeface="Symbol" panose="05050102010706020507" pitchFamily="18" charset="2"/>
                </a:endParaRPr>
              </a:p>
            </p:txBody>
          </p:sp>
          <p:sp>
            <p:nvSpPr>
              <p:cNvPr id="97330" name="Rectangle 17"/>
              <p:cNvSpPr>
                <a:spLocks noChangeArrowheads="1"/>
              </p:cNvSpPr>
              <p:nvPr/>
            </p:nvSpPr>
            <p:spPr bwMode="auto">
              <a:xfrm>
                <a:off x="4899" y="1487"/>
                <a:ext cx="29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800" b="1">
                    <a:solidFill>
                      <a:srgbClr val="000000"/>
                    </a:solidFill>
                    <a:latin typeface="Times New Roman" panose="02020603050405020304" pitchFamily="18" charset="0"/>
                    <a:sym typeface="Symbol" panose="05050102010706020507" pitchFamily="18" charset="2"/>
                  </a:rPr>
                  <a:t></a:t>
                </a:r>
                <a:r>
                  <a:rPr kumimoji="1" lang="zh-CN" altLang="en-US" sz="2800" b="1" baseline="-25000">
                    <a:solidFill>
                      <a:srgbClr val="000000"/>
                    </a:solidFill>
                    <a:latin typeface="Times New Roman" panose="02020603050405020304" pitchFamily="18" charset="0"/>
                    <a:sym typeface="Symbol" panose="05050102010706020507" pitchFamily="18" charset="2"/>
                  </a:rPr>
                  <a:t></a:t>
                </a:r>
                <a:endParaRPr kumimoji="1" lang="zh-CN" altLang="en-US" sz="2800" b="1" baseline="-25000">
                  <a:solidFill>
                    <a:srgbClr val="000000"/>
                  </a:solidFill>
                  <a:latin typeface="Times New Roman" panose="02020603050405020304" pitchFamily="18" charset="0"/>
                  <a:sym typeface="Symbol" panose="05050102010706020507" pitchFamily="18" charset="2"/>
                </a:endParaRPr>
              </a:p>
            </p:txBody>
          </p:sp>
          <p:sp>
            <p:nvSpPr>
              <p:cNvPr id="97331" name="Freeform 18"/>
              <p:cNvSpPr/>
              <p:nvPr/>
            </p:nvSpPr>
            <p:spPr bwMode="auto">
              <a:xfrm>
                <a:off x="2929" y="1069"/>
                <a:ext cx="2027" cy="750"/>
              </a:xfrm>
              <a:custGeom>
                <a:avLst/>
                <a:gdLst>
                  <a:gd name="T0" fmla="*/ 0 w 2496"/>
                  <a:gd name="T1" fmla="*/ 1 h 1168"/>
                  <a:gd name="T2" fmla="*/ 3 w 2496"/>
                  <a:gd name="T3" fmla="*/ 1 h 1168"/>
                  <a:gd name="T4" fmla="*/ 10 w 2496"/>
                  <a:gd name="T5" fmla="*/ 1 h 1168"/>
                  <a:gd name="T6" fmla="*/ 25 w 2496"/>
                  <a:gd name="T7" fmla="*/ 1 h 1168"/>
                  <a:gd name="T8" fmla="*/ 0 60000 65536"/>
                  <a:gd name="T9" fmla="*/ 0 60000 65536"/>
                  <a:gd name="T10" fmla="*/ 0 60000 65536"/>
                  <a:gd name="T11" fmla="*/ 0 60000 65536"/>
                  <a:gd name="T12" fmla="*/ 0 w 2496"/>
                  <a:gd name="T13" fmla="*/ 0 h 1168"/>
                  <a:gd name="T14" fmla="*/ 2496 w 2496"/>
                  <a:gd name="T15" fmla="*/ 1168 h 1168"/>
                </a:gdLst>
                <a:ahLst/>
                <a:cxnLst>
                  <a:cxn ang="T8">
                    <a:pos x="T0" y="T1"/>
                  </a:cxn>
                  <a:cxn ang="T9">
                    <a:pos x="T2" y="T3"/>
                  </a:cxn>
                  <a:cxn ang="T10">
                    <a:pos x="T4" y="T5"/>
                  </a:cxn>
                  <a:cxn ang="T11">
                    <a:pos x="T6" y="T7"/>
                  </a:cxn>
                </a:cxnLst>
                <a:rect l="T12" t="T13" r="T14" b="T15"/>
                <a:pathLst>
                  <a:path w="2496" h="1168">
                    <a:moveTo>
                      <a:pt x="0" y="1168"/>
                    </a:moveTo>
                    <a:cubicBezTo>
                      <a:pt x="84" y="876"/>
                      <a:pt x="168" y="584"/>
                      <a:pt x="336" y="400"/>
                    </a:cubicBezTo>
                    <a:cubicBezTo>
                      <a:pt x="504" y="216"/>
                      <a:pt x="648" y="128"/>
                      <a:pt x="1008" y="64"/>
                    </a:cubicBezTo>
                    <a:cubicBezTo>
                      <a:pt x="1368" y="0"/>
                      <a:pt x="1932" y="8"/>
                      <a:pt x="2496" y="16"/>
                    </a:cubicBezTo>
                  </a:path>
                </a:pathLst>
              </a:custGeom>
              <a:noFill/>
              <a:ln w="28575">
                <a:solidFill>
                  <a:srgbClr val="008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7332" name="Freeform 19"/>
              <p:cNvSpPr/>
              <p:nvPr/>
            </p:nvSpPr>
            <p:spPr bwMode="auto">
              <a:xfrm>
                <a:off x="2939" y="1819"/>
                <a:ext cx="2027" cy="231"/>
              </a:xfrm>
              <a:custGeom>
                <a:avLst/>
                <a:gdLst>
                  <a:gd name="T0" fmla="*/ 0 w 2496"/>
                  <a:gd name="T1" fmla="*/ 0 h 360"/>
                  <a:gd name="T2" fmla="*/ 2 w 2496"/>
                  <a:gd name="T3" fmla="*/ 1 h 360"/>
                  <a:gd name="T4" fmla="*/ 15 w 2496"/>
                  <a:gd name="T5" fmla="*/ 1 h 360"/>
                  <a:gd name="T6" fmla="*/ 25 w 2496"/>
                  <a:gd name="T7" fmla="*/ 1 h 360"/>
                  <a:gd name="T8" fmla="*/ 0 60000 65536"/>
                  <a:gd name="T9" fmla="*/ 0 60000 65536"/>
                  <a:gd name="T10" fmla="*/ 0 60000 65536"/>
                  <a:gd name="T11" fmla="*/ 0 60000 65536"/>
                  <a:gd name="T12" fmla="*/ 0 w 2496"/>
                  <a:gd name="T13" fmla="*/ 0 h 360"/>
                  <a:gd name="T14" fmla="*/ 2496 w 2496"/>
                  <a:gd name="T15" fmla="*/ 360 h 360"/>
                </a:gdLst>
                <a:ahLst/>
                <a:cxnLst>
                  <a:cxn ang="T8">
                    <a:pos x="T0" y="T1"/>
                  </a:cxn>
                  <a:cxn ang="T9">
                    <a:pos x="T2" y="T3"/>
                  </a:cxn>
                  <a:cxn ang="T10">
                    <a:pos x="T4" y="T5"/>
                  </a:cxn>
                  <a:cxn ang="T11">
                    <a:pos x="T6" y="T7"/>
                  </a:cxn>
                </a:cxnLst>
                <a:rect l="T12" t="T13" r="T14" b="T15"/>
                <a:pathLst>
                  <a:path w="2496" h="360">
                    <a:moveTo>
                      <a:pt x="0" y="0"/>
                    </a:moveTo>
                    <a:cubicBezTo>
                      <a:pt x="0" y="68"/>
                      <a:pt x="0" y="136"/>
                      <a:pt x="240" y="192"/>
                    </a:cubicBezTo>
                    <a:cubicBezTo>
                      <a:pt x="480" y="248"/>
                      <a:pt x="1064" y="312"/>
                      <a:pt x="1440" y="336"/>
                    </a:cubicBezTo>
                    <a:cubicBezTo>
                      <a:pt x="1816" y="360"/>
                      <a:pt x="2156" y="348"/>
                      <a:pt x="2496" y="336"/>
                    </a:cubicBezTo>
                  </a:path>
                </a:pathLst>
              </a:custGeom>
              <a:noFill/>
              <a:ln w="28575">
                <a:solidFill>
                  <a:srgbClr val="008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sp>
        <p:nvSpPr>
          <p:cNvPr id="192532" name="Freeform 20"/>
          <p:cNvSpPr/>
          <p:nvPr/>
        </p:nvSpPr>
        <p:spPr bwMode="auto">
          <a:xfrm>
            <a:off x="5591175" y="4927600"/>
            <a:ext cx="695325" cy="1374775"/>
          </a:xfrm>
          <a:custGeom>
            <a:avLst/>
            <a:gdLst>
              <a:gd name="T0" fmla="*/ 0 w 438"/>
              <a:gd name="T1" fmla="*/ 2147483646 h 866"/>
              <a:gd name="T2" fmla="*/ 2147483646 w 438"/>
              <a:gd name="T3" fmla="*/ 2147483646 h 866"/>
              <a:gd name="T4" fmla="*/ 2147483646 w 438"/>
              <a:gd name="T5" fmla="*/ 2147483646 h 866"/>
              <a:gd name="T6" fmla="*/ 2147483646 w 438"/>
              <a:gd name="T7" fmla="*/ 2147483646 h 866"/>
              <a:gd name="T8" fmla="*/ 2147483646 w 438"/>
              <a:gd name="T9" fmla="*/ 0 h 866"/>
              <a:gd name="T10" fmla="*/ 0 60000 65536"/>
              <a:gd name="T11" fmla="*/ 0 60000 65536"/>
              <a:gd name="T12" fmla="*/ 0 60000 65536"/>
              <a:gd name="T13" fmla="*/ 0 60000 65536"/>
              <a:gd name="T14" fmla="*/ 0 60000 65536"/>
              <a:gd name="T15" fmla="*/ 0 w 438"/>
              <a:gd name="T16" fmla="*/ 0 h 866"/>
              <a:gd name="T17" fmla="*/ 438 w 438"/>
              <a:gd name="T18" fmla="*/ 866 h 866"/>
            </a:gdLst>
            <a:ahLst/>
            <a:cxnLst>
              <a:cxn ang="T10">
                <a:pos x="T0" y="T1"/>
              </a:cxn>
              <a:cxn ang="T11">
                <a:pos x="T2" y="T3"/>
              </a:cxn>
              <a:cxn ang="T12">
                <a:pos x="T4" y="T5"/>
              </a:cxn>
              <a:cxn ang="T13">
                <a:pos x="T6" y="T7"/>
              </a:cxn>
              <a:cxn ang="T14">
                <a:pos x="T8" y="T9"/>
              </a:cxn>
            </a:cxnLst>
            <a:rect l="T15" t="T16" r="T17" b="T18"/>
            <a:pathLst>
              <a:path w="438" h="866">
                <a:moveTo>
                  <a:pt x="0" y="866"/>
                </a:moveTo>
                <a:cubicBezTo>
                  <a:pt x="18" y="840"/>
                  <a:pt x="74" y="763"/>
                  <a:pt x="110" y="708"/>
                </a:cubicBezTo>
                <a:cubicBezTo>
                  <a:pt x="146" y="653"/>
                  <a:pt x="171" y="613"/>
                  <a:pt x="214" y="536"/>
                </a:cubicBezTo>
                <a:cubicBezTo>
                  <a:pt x="257" y="459"/>
                  <a:pt x="329" y="333"/>
                  <a:pt x="366" y="244"/>
                </a:cubicBezTo>
                <a:cubicBezTo>
                  <a:pt x="403" y="155"/>
                  <a:pt x="423" y="51"/>
                  <a:pt x="438" y="0"/>
                </a:cubicBezTo>
              </a:path>
            </a:pathLst>
          </a:custGeom>
          <a:noFill/>
          <a:ln w="28575">
            <a:solidFill>
              <a:srgbClr val="008000"/>
            </a:solidFill>
            <a:round/>
            <a:tailEnd type="triangle" w="med" len="me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grpSp>
        <p:nvGrpSpPr>
          <p:cNvPr id="4" name="Group 21"/>
          <p:cNvGrpSpPr/>
          <p:nvPr/>
        </p:nvGrpSpPr>
        <p:grpSpPr bwMode="auto">
          <a:xfrm>
            <a:off x="5949950" y="5853113"/>
            <a:ext cx="1016000" cy="465137"/>
            <a:chOff x="3748" y="3687"/>
            <a:chExt cx="640" cy="293"/>
          </a:xfrm>
        </p:grpSpPr>
        <p:sp>
          <p:nvSpPr>
            <p:cNvPr id="97323" name="Text Box 22"/>
            <p:cNvSpPr txBox="1">
              <a:spLocks noChangeArrowheads="1"/>
            </p:cNvSpPr>
            <p:nvPr/>
          </p:nvSpPr>
          <p:spPr bwMode="auto">
            <a:xfrm>
              <a:off x="3837" y="3687"/>
              <a:ext cx="5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ym typeface="Symbol" panose="05050102010706020507" pitchFamily="18" charset="2"/>
                </a:rPr>
                <a:t>45°</a:t>
              </a:r>
              <a:endParaRPr lang="en-US" altLang="zh-CN" sz="2400" b="1">
                <a:sym typeface="Symbol" panose="05050102010706020507" pitchFamily="18" charset="2"/>
              </a:endParaRPr>
            </a:p>
          </p:txBody>
        </p:sp>
        <p:sp>
          <p:nvSpPr>
            <p:cNvPr id="97324" name="Freeform 23"/>
            <p:cNvSpPr/>
            <p:nvPr/>
          </p:nvSpPr>
          <p:spPr bwMode="auto">
            <a:xfrm>
              <a:off x="3748" y="3772"/>
              <a:ext cx="88" cy="208"/>
            </a:xfrm>
            <a:custGeom>
              <a:avLst/>
              <a:gdLst>
                <a:gd name="T0" fmla="*/ 0 w 88"/>
                <a:gd name="T1" fmla="*/ 0 h 208"/>
                <a:gd name="T2" fmla="*/ 75 w 88"/>
                <a:gd name="T3" fmla="*/ 90 h 208"/>
                <a:gd name="T4" fmla="*/ 76 w 88"/>
                <a:gd name="T5" fmla="*/ 208 h 208"/>
                <a:gd name="T6" fmla="*/ 0 60000 65536"/>
                <a:gd name="T7" fmla="*/ 0 60000 65536"/>
                <a:gd name="T8" fmla="*/ 0 60000 65536"/>
                <a:gd name="T9" fmla="*/ 0 w 88"/>
                <a:gd name="T10" fmla="*/ 0 h 208"/>
                <a:gd name="T11" fmla="*/ 88 w 88"/>
                <a:gd name="T12" fmla="*/ 208 h 208"/>
              </a:gdLst>
              <a:ahLst/>
              <a:cxnLst>
                <a:cxn ang="T6">
                  <a:pos x="T0" y="T1"/>
                </a:cxn>
                <a:cxn ang="T7">
                  <a:pos x="T2" y="T3"/>
                </a:cxn>
                <a:cxn ang="T8">
                  <a:pos x="T4" y="T5"/>
                </a:cxn>
              </a:cxnLst>
              <a:rect l="T9" t="T10" r="T11" b="T12"/>
              <a:pathLst>
                <a:path w="88" h="208">
                  <a:moveTo>
                    <a:pt x="0" y="0"/>
                  </a:moveTo>
                  <a:cubicBezTo>
                    <a:pt x="13" y="14"/>
                    <a:pt x="62" y="55"/>
                    <a:pt x="75" y="90"/>
                  </a:cubicBezTo>
                  <a:cubicBezTo>
                    <a:pt x="88" y="125"/>
                    <a:pt x="76" y="184"/>
                    <a:pt x="76" y="208"/>
                  </a:cubicBezTo>
                </a:path>
              </a:pathLst>
            </a:custGeom>
            <a:noFill/>
            <a:ln w="952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grpSp>
      <p:grpSp>
        <p:nvGrpSpPr>
          <p:cNvPr id="5" name="Group 24"/>
          <p:cNvGrpSpPr/>
          <p:nvPr/>
        </p:nvGrpSpPr>
        <p:grpSpPr bwMode="auto">
          <a:xfrm>
            <a:off x="4349750" y="3476625"/>
            <a:ext cx="4125913" cy="3224213"/>
            <a:chOff x="2740" y="2190"/>
            <a:chExt cx="2599" cy="2031"/>
          </a:xfrm>
        </p:grpSpPr>
        <p:sp>
          <p:nvSpPr>
            <p:cNvPr id="97312" name="Freeform 25"/>
            <p:cNvSpPr/>
            <p:nvPr/>
          </p:nvSpPr>
          <p:spPr bwMode="auto">
            <a:xfrm>
              <a:off x="2951" y="3976"/>
              <a:ext cx="2293" cy="3"/>
            </a:xfrm>
            <a:custGeom>
              <a:avLst/>
              <a:gdLst>
                <a:gd name="T0" fmla="*/ 0 w 2293"/>
                <a:gd name="T1" fmla="*/ 3 h 3"/>
                <a:gd name="T2" fmla="*/ 2293 w 2293"/>
                <a:gd name="T3" fmla="*/ 0 h 3"/>
                <a:gd name="T4" fmla="*/ 0 60000 65536"/>
                <a:gd name="T5" fmla="*/ 0 60000 65536"/>
                <a:gd name="T6" fmla="*/ 0 w 2293"/>
                <a:gd name="T7" fmla="*/ 0 h 3"/>
                <a:gd name="T8" fmla="*/ 2293 w 2293"/>
                <a:gd name="T9" fmla="*/ 3 h 3"/>
              </a:gdLst>
              <a:ahLst/>
              <a:cxnLst>
                <a:cxn ang="T4">
                  <a:pos x="T0" y="T1"/>
                </a:cxn>
                <a:cxn ang="T5">
                  <a:pos x="T2" y="T3"/>
                </a:cxn>
              </a:cxnLst>
              <a:rect l="T6" t="T7" r="T8" b="T9"/>
              <a:pathLst>
                <a:path w="2293" h="3">
                  <a:moveTo>
                    <a:pt x="0" y="3"/>
                  </a:moveTo>
                  <a:lnTo>
                    <a:pt x="2293" y="0"/>
                  </a:lnTo>
                </a:path>
              </a:pathLst>
            </a:custGeom>
            <a:noFill/>
            <a:ln w="19050">
              <a:solidFill>
                <a:schemeClr val="tx1"/>
              </a:solidFill>
              <a:miter lim="800000"/>
              <a:tailEnd type="stealth" w="med"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97313" name="Freeform 26"/>
            <p:cNvSpPr/>
            <p:nvPr/>
          </p:nvSpPr>
          <p:spPr bwMode="auto">
            <a:xfrm>
              <a:off x="2960" y="2232"/>
              <a:ext cx="1" cy="1747"/>
            </a:xfrm>
            <a:custGeom>
              <a:avLst/>
              <a:gdLst>
                <a:gd name="T0" fmla="*/ 1 w 1"/>
                <a:gd name="T1" fmla="*/ 1747 h 1747"/>
                <a:gd name="T2" fmla="*/ 0 w 1"/>
                <a:gd name="T3" fmla="*/ 0 h 1747"/>
                <a:gd name="T4" fmla="*/ 0 60000 65536"/>
                <a:gd name="T5" fmla="*/ 0 60000 65536"/>
                <a:gd name="T6" fmla="*/ 0 w 1"/>
                <a:gd name="T7" fmla="*/ 0 h 1747"/>
                <a:gd name="T8" fmla="*/ 1 w 1"/>
                <a:gd name="T9" fmla="*/ 1747 h 1747"/>
              </a:gdLst>
              <a:ahLst/>
              <a:cxnLst>
                <a:cxn ang="T4">
                  <a:pos x="T0" y="T1"/>
                </a:cxn>
                <a:cxn ang="T5">
                  <a:pos x="T2" y="T3"/>
                </a:cxn>
              </a:cxnLst>
              <a:rect l="T6" t="T7" r="T8" b="T9"/>
              <a:pathLst>
                <a:path w="1" h="1747">
                  <a:moveTo>
                    <a:pt x="1" y="1747"/>
                  </a:moveTo>
                  <a:lnTo>
                    <a:pt x="0" y="0"/>
                  </a:lnTo>
                </a:path>
              </a:pathLst>
            </a:custGeom>
            <a:noFill/>
            <a:ln w="19050">
              <a:solidFill>
                <a:schemeClr val="tx1"/>
              </a:solidFill>
              <a:miter lim="800000"/>
              <a:tailEnd type="stealth" w="med"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97314" name="Text Box 27"/>
            <p:cNvSpPr txBox="1">
              <a:spLocks noChangeArrowheads="1"/>
            </p:cNvSpPr>
            <p:nvPr/>
          </p:nvSpPr>
          <p:spPr bwMode="auto">
            <a:xfrm>
              <a:off x="4926" y="3684"/>
              <a:ext cx="2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i="1">
                  <a:sym typeface="Symbol" panose="05050102010706020507" pitchFamily="18" charset="2"/>
                </a:rPr>
                <a:t>p</a:t>
              </a:r>
              <a:endParaRPr lang="en-US" altLang="zh-CN" sz="2400" b="1" i="1">
                <a:sym typeface="Symbol" panose="05050102010706020507" pitchFamily="18" charset="2"/>
              </a:endParaRPr>
            </a:p>
          </p:txBody>
        </p:sp>
        <p:sp>
          <p:nvSpPr>
            <p:cNvPr id="97315" name="Text Box 28"/>
            <p:cNvSpPr txBox="1">
              <a:spLocks noChangeArrowheads="1"/>
            </p:cNvSpPr>
            <p:nvPr/>
          </p:nvSpPr>
          <p:spPr bwMode="auto">
            <a:xfrm>
              <a:off x="2780" y="3922"/>
              <a:ext cx="2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i="1">
                  <a:sym typeface="Symbol" panose="05050102010706020507" pitchFamily="18" charset="2"/>
                </a:rPr>
                <a:t>O</a:t>
              </a:r>
              <a:endParaRPr lang="en-US" altLang="zh-CN" sz="2400" b="1" i="1">
                <a:sym typeface="Symbol" panose="05050102010706020507" pitchFamily="18" charset="2"/>
              </a:endParaRPr>
            </a:p>
          </p:txBody>
        </p:sp>
        <p:sp>
          <p:nvSpPr>
            <p:cNvPr id="97316" name="Text Box 29"/>
            <p:cNvSpPr txBox="1">
              <a:spLocks noChangeArrowheads="1"/>
            </p:cNvSpPr>
            <p:nvPr/>
          </p:nvSpPr>
          <p:spPr bwMode="auto">
            <a:xfrm>
              <a:off x="2740" y="2190"/>
              <a:ext cx="2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i="1">
                  <a:sym typeface="Symbol" panose="05050102010706020507" pitchFamily="18" charset="2"/>
                </a:rPr>
                <a:t>q</a:t>
              </a:r>
              <a:endParaRPr lang="en-US" altLang="zh-CN" sz="2400" b="1" baseline="-25000">
                <a:sym typeface="Symbol" panose="05050102010706020507" pitchFamily="18" charset="2"/>
              </a:endParaRPr>
            </a:p>
          </p:txBody>
        </p:sp>
        <p:sp>
          <p:nvSpPr>
            <p:cNvPr id="97317" name="Freeform 30"/>
            <p:cNvSpPr/>
            <p:nvPr/>
          </p:nvSpPr>
          <p:spPr bwMode="auto">
            <a:xfrm>
              <a:off x="2968" y="2776"/>
              <a:ext cx="1997" cy="1191"/>
            </a:xfrm>
            <a:custGeom>
              <a:avLst/>
              <a:gdLst>
                <a:gd name="T0" fmla="*/ 0 w 1473"/>
                <a:gd name="T1" fmla="*/ 702031 h 879"/>
                <a:gd name="T2" fmla="*/ 1191367 w 1473"/>
                <a:gd name="T3" fmla="*/ 0 h 879"/>
                <a:gd name="T4" fmla="*/ 0 60000 65536"/>
                <a:gd name="T5" fmla="*/ 0 60000 65536"/>
                <a:gd name="T6" fmla="*/ 0 w 1473"/>
                <a:gd name="T7" fmla="*/ 0 h 879"/>
                <a:gd name="T8" fmla="*/ 1473 w 1473"/>
                <a:gd name="T9" fmla="*/ 879 h 879"/>
              </a:gdLst>
              <a:ahLst/>
              <a:cxnLst>
                <a:cxn ang="T4">
                  <a:pos x="T0" y="T1"/>
                </a:cxn>
                <a:cxn ang="T5">
                  <a:pos x="T2" y="T3"/>
                </a:cxn>
              </a:cxnLst>
              <a:rect l="T6" t="T7" r="T8" b="T9"/>
              <a:pathLst>
                <a:path w="1473" h="879">
                  <a:moveTo>
                    <a:pt x="0" y="879"/>
                  </a:moveTo>
                  <a:lnTo>
                    <a:pt x="1473" y="0"/>
                  </a:lnTo>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7318" name="Text Box 31"/>
            <p:cNvSpPr txBox="1">
              <a:spLocks noChangeArrowheads="1"/>
            </p:cNvSpPr>
            <p:nvPr/>
          </p:nvSpPr>
          <p:spPr bwMode="auto">
            <a:xfrm>
              <a:off x="4853" y="2795"/>
              <a:ext cx="4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i="1">
                  <a:sym typeface="Symbol" panose="05050102010706020507" pitchFamily="18" charset="2"/>
                </a:rPr>
                <a:t>K</a:t>
              </a:r>
              <a:r>
                <a:rPr lang="en-US" altLang="zh-CN" sz="2400" b="1" baseline="-25000">
                  <a:sym typeface="Symbol" panose="05050102010706020507" pitchFamily="18" charset="2"/>
                </a:rPr>
                <a:t>f</a:t>
              </a:r>
              <a:endParaRPr lang="en-US" altLang="zh-CN" sz="2400" b="1" baseline="-25000">
                <a:sym typeface="Symbol" panose="05050102010706020507" pitchFamily="18" charset="2"/>
              </a:endParaRPr>
            </a:p>
          </p:txBody>
        </p:sp>
        <p:sp>
          <p:nvSpPr>
            <p:cNvPr id="97319" name="Text Box 32"/>
            <p:cNvSpPr txBox="1">
              <a:spLocks noChangeArrowheads="1"/>
            </p:cNvSpPr>
            <p:nvPr/>
          </p:nvSpPr>
          <p:spPr bwMode="auto">
            <a:xfrm>
              <a:off x="4918" y="3933"/>
              <a:ext cx="3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i="1">
                  <a:sym typeface="Symbol" panose="05050102010706020507" pitchFamily="18" charset="2"/>
                </a:rPr>
                <a:t>p’</a:t>
              </a:r>
              <a:endParaRPr lang="en-US" altLang="zh-CN" sz="2400" b="1" i="1">
                <a:sym typeface="Symbol" panose="05050102010706020507" pitchFamily="18" charset="2"/>
              </a:endParaRPr>
            </a:p>
          </p:txBody>
        </p:sp>
        <p:sp>
          <p:nvSpPr>
            <p:cNvPr id="97320" name="Text Box 33"/>
            <p:cNvSpPr txBox="1">
              <a:spLocks noChangeArrowheads="1"/>
            </p:cNvSpPr>
            <p:nvPr/>
          </p:nvSpPr>
          <p:spPr bwMode="auto">
            <a:xfrm>
              <a:off x="2942" y="2195"/>
              <a:ext cx="3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i="1">
                  <a:sym typeface="Symbol" panose="05050102010706020507" pitchFamily="18" charset="2"/>
                </a:rPr>
                <a:t>q’</a:t>
              </a:r>
              <a:endParaRPr lang="en-US" altLang="zh-CN" sz="2400" b="1" i="1" baseline="-25000">
                <a:sym typeface="Symbol" panose="05050102010706020507" pitchFamily="18" charset="2"/>
              </a:endParaRPr>
            </a:p>
          </p:txBody>
        </p:sp>
        <p:sp>
          <p:nvSpPr>
            <p:cNvPr id="97321" name="Text Box 34"/>
            <p:cNvSpPr txBox="1">
              <a:spLocks noChangeArrowheads="1"/>
            </p:cNvSpPr>
            <p:nvPr/>
          </p:nvSpPr>
          <p:spPr bwMode="auto">
            <a:xfrm>
              <a:off x="3949" y="2573"/>
              <a:ext cx="4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i="1">
                  <a:sym typeface="Symbol" panose="05050102010706020507" pitchFamily="18" charset="2"/>
                </a:rPr>
                <a:t>K’</a:t>
              </a:r>
              <a:r>
                <a:rPr lang="en-US" altLang="zh-CN" sz="2400" b="1" baseline="-25000">
                  <a:sym typeface="Symbol" panose="05050102010706020507" pitchFamily="18" charset="2"/>
                </a:rPr>
                <a:t>f</a:t>
              </a:r>
              <a:endParaRPr lang="en-US" altLang="zh-CN" sz="2400" b="1" baseline="-25000">
                <a:sym typeface="Symbol" panose="05050102010706020507" pitchFamily="18" charset="2"/>
              </a:endParaRPr>
            </a:p>
          </p:txBody>
        </p:sp>
        <p:sp>
          <p:nvSpPr>
            <p:cNvPr id="97322" name="Line 35"/>
            <p:cNvSpPr>
              <a:spLocks noChangeShapeType="1"/>
            </p:cNvSpPr>
            <p:nvPr/>
          </p:nvSpPr>
          <p:spPr bwMode="auto">
            <a:xfrm flipV="1">
              <a:off x="2960" y="2724"/>
              <a:ext cx="1452" cy="1240"/>
            </a:xfrm>
            <a:prstGeom prst="line">
              <a:avLst/>
            </a:prstGeom>
            <a:noFill/>
            <a:ln w="28575">
              <a:solidFill>
                <a:srgbClr val="008000"/>
              </a:solid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grpSp>
      <p:sp>
        <p:nvSpPr>
          <p:cNvPr id="192548" name="Oval 36"/>
          <p:cNvSpPr>
            <a:spLocks noChangeAspect="1" noChangeArrowheads="1"/>
          </p:cNvSpPr>
          <p:nvPr/>
        </p:nvSpPr>
        <p:spPr bwMode="auto">
          <a:xfrm>
            <a:off x="5510213" y="6223000"/>
            <a:ext cx="193675" cy="190500"/>
          </a:xfrm>
          <a:prstGeom prst="ellipse">
            <a:avLst/>
          </a:prstGeom>
          <a:solidFill>
            <a:srgbClr val="FF6600"/>
          </a:solidFill>
          <a:ln>
            <a:noFill/>
          </a:ln>
          <a:extLst>
            <a:ext uri="{91240B29-F687-4F45-9708-019B960494DF}">
              <a14:hiddenLine xmlns:a14="http://schemas.microsoft.com/office/drawing/2010/main" w="2857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92549" name="Line 37"/>
          <p:cNvSpPr>
            <a:spLocks noChangeShapeType="1"/>
          </p:cNvSpPr>
          <p:nvPr/>
        </p:nvSpPr>
        <p:spPr bwMode="auto">
          <a:xfrm>
            <a:off x="6248400" y="4975225"/>
            <a:ext cx="728663" cy="0"/>
          </a:xfrm>
          <a:prstGeom prst="line">
            <a:avLst/>
          </a:prstGeom>
          <a:noFill/>
          <a:ln w="19050">
            <a:solidFill>
              <a:srgbClr val="0033CC"/>
            </a:solidFill>
            <a:round/>
            <a:headEnd type="arrow" w="med" len="med"/>
            <a:tailEnd type="arrow" w="med" len="me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192550" name="Text Box 38"/>
          <p:cNvSpPr txBox="1">
            <a:spLocks noChangeArrowheads="1"/>
          </p:cNvSpPr>
          <p:nvPr/>
        </p:nvSpPr>
        <p:spPr bwMode="auto">
          <a:xfrm>
            <a:off x="6530975" y="4606925"/>
            <a:ext cx="1539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30000"/>
              </a:spcBef>
            </a:pPr>
            <a:r>
              <a:rPr lang="en-US" altLang="zh-CN" sz="2400" b="1">
                <a:solidFill>
                  <a:srgbClr val="0000FF"/>
                </a:solidFill>
                <a:latin typeface="幼圆" panose="02010509060101010101" pitchFamily="49" charset="-122"/>
                <a:ea typeface="幼圆" panose="02010509060101010101" pitchFamily="49" charset="-122"/>
              </a:rPr>
              <a:t>u</a:t>
            </a:r>
            <a:endParaRPr lang="en-US" altLang="zh-CN" sz="2400" b="1">
              <a:solidFill>
                <a:srgbClr val="0000FF"/>
              </a:solidFill>
              <a:latin typeface="幼圆" panose="02010509060101010101" pitchFamily="49" charset="-122"/>
              <a:ea typeface="幼圆" panose="02010509060101010101" pitchFamily="49" charset="-122"/>
            </a:endParaRPr>
          </a:p>
        </p:txBody>
      </p:sp>
      <p:grpSp>
        <p:nvGrpSpPr>
          <p:cNvPr id="6" name="Group 39"/>
          <p:cNvGrpSpPr/>
          <p:nvPr/>
        </p:nvGrpSpPr>
        <p:grpSpPr bwMode="auto">
          <a:xfrm>
            <a:off x="5805488" y="641350"/>
            <a:ext cx="2466975" cy="2376488"/>
            <a:chOff x="3657" y="404"/>
            <a:chExt cx="1554" cy="1497"/>
          </a:xfrm>
        </p:grpSpPr>
        <p:grpSp>
          <p:nvGrpSpPr>
            <p:cNvPr id="97301" name="Group 40"/>
            <p:cNvGrpSpPr/>
            <p:nvPr/>
          </p:nvGrpSpPr>
          <p:grpSpPr bwMode="auto">
            <a:xfrm>
              <a:off x="3657" y="404"/>
              <a:ext cx="1362" cy="1497"/>
              <a:chOff x="330" y="1026"/>
              <a:chExt cx="1362" cy="1497"/>
            </a:xfrm>
          </p:grpSpPr>
          <p:sp>
            <p:nvSpPr>
              <p:cNvPr id="97303" name="AutoShape 41"/>
              <p:cNvSpPr>
                <a:spLocks noChangeArrowheads="1"/>
              </p:cNvSpPr>
              <p:nvPr/>
            </p:nvSpPr>
            <p:spPr bwMode="auto">
              <a:xfrm>
                <a:off x="612" y="1474"/>
                <a:ext cx="529" cy="1049"/>
              </a:xfrm>
              <a:prstGeom prst="flowChartMagneticDisk">
                <a:avLst/>
              </a:prstGeom>
              <a:solidFill>
                <a:srgbClr val="99CC00"/>
              </a:solidFill>
              <a:ln w="12700">
                <a:solidFill>
                  <a:srgbClr val="800000"/>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aphicFrame>
            <p:nvGraphicFramePr>
              <p:cNvPr id="97304" name="Object 42"/>
              <p:cNvGraphicFramePr>
                <a:graphicFrameLocks noChangeAspect="1"/>
              </p:cNvGraphicFramePr>
              <p:nvPr/>
            </p:nvGraphicFramePr>
            <p:xfrm>
              <a:off x="330" y="1978"/>
              <a:ext cx="255" cy="351"/>
            </p:xfrm>
            <a:graphic>
              <a:graphicData uri="http://schemas.openxmlformats.org/presentationml/2006/ole">
                <mc:AlternateContent xmlns:mc="http://schemas.openxmlformats.org/markup-compatibility/2006">
                  <mc:Choice xmlns:v="urn:schemas-microsoft-com:vml" Requires="v">
                    <p:oleObj spid="_x0000_s155799" name="Equation" r:id="rId5" imgW="203200" imgH="254000" progId="Equation.DSMT4">
                      <p:embed/>
                    </p:oleObj>
                  </mc:Choice>
                  <mc:Fallback>
                    <p:oleObj name="Equation" r:id="rId5" imgW="203200" imgH="254000" progId="Equation.DSMT4">
                      <p:embed/>
                      <p:pic>
                        <p:nvPicPr>
                          <p:cNvPr id="0" name="Object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 y="1978"/>
                            <a:ext cx="255" cy="351"/>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305" name="Object 43"/>
              <p:cNvGraphicFramePr>
                <a:graphicFrameLocks noChangeAspect="1"/>
              </p:cNvGraphicFramePr>
              <p:nvPr/>
            </p:nvGraphicFramePr>
            <p:xfrm>
              <a:off x="1274" y="2040"/>
              <a:ext cx="278" cy="350"/>
            </p:xfrm>
            <a:graphic>
              <a:graphicData uri="http://schemas.openxmlformats.org/presentationml/2006/ole">
                <mc:AlternateContent xmlns:mc="http://schemas.openxmlformats.org/markup-compatibility/2006">
                  <mc:Choice xmlns:v="urn:schemas-microsoft-com:vml" Requires="v">
                    <p:oleObj spid="_x0000_s155800" name="Equation" r:id="rId7" imgW="203200" imgH="254000" progId="Equation.DSMT4">
                      <p:embed/>
                    </p:oleObj>
                  </mc:Choice>
                  <mc:Fallback>
                    <p:oleObj name="Equation" r:id="rId7" imgW="203200" imgH="254000" progId="Equation.DSMT4">
                      <p:embed/>
                      <p:pic>
                        <p:nvPicPr>
                          <p:cNvPr id="0" name="Object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4" y="2040"/>
                            <a:ext cx="278" cy="35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306" name="Object 44"/>
              <p:cNvGraphicFramePr>
                <a:graphicFrameLocks noChangeAspect="1"/>
              </p:cNvGraphicFramePr>
              <p:nvPr/>
            </p:nvGraphicFramePr>
            <p:xfrm>
              <a:off x="965" y="1026"/>
              <a:ext cx="727" cy="349"/>
            </p:xfrm>
            <a:graphic>
              <a:graphicData uri="http://schemas.openxmlformats.org/presentationml/2006/ole">
                <mc:AlternateContent xmlns:mc="http://schemas.openxmlformats.org/markup-compatibility/2006">
                  <mc:Choice xmlns:v="urn:schemas-microsoft-com:vml" Requires="v">
                    <p:oleObj spid="_x0000_s155801" name="Equation" r:id="rId9" imgW="596900" imgH="254000" progId="Equation.DSMT4">
                      <p:embed/>
                    </p:oleObj>
                  </mc:Choice>
                  <mc:Fallback>
                    <p:oleObj name="Equation" r:id="rId9" imgW="596900" imgH="254000" progId="Equation.DSMT4">
                      <p:embed/>
                      <p:pic>
                        <p:nvPicPr>
                          <p:cNvPr id="0" name="Object 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5" y="1026"/>
                            <a:ext cx="727" cy="349"/>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307" name="Freeform 45"/>
              <p:cNvSpPr/>
              <p:nvPr/>
            </p:nvSpPr>
            <p:spPr bwMode="auto">
              <a:xfrm>
                <a:off x="676" y="2051"/>
                <a:ext cx="198" cy="136"/>
              </a:xfrm>
              <a:custGeom>
                <a:avLst/>
                <a:gdLst>
                  <a:gd name="T0" fmla="*/ 0 w 198"/>
                  <a:gd name="T1" fmla="*/ 136 h 136"/>
                  <a:gd name="T2" fmla="*/ 198 w 198"/>
                  <a:gd name="T3" fmla="*/ 0 h 136"/>
                  <a:gd name="T4" fmla="*/ 0 60000 65536"/>
                  <a:gd name="T5" fmla="*/ 0 60000 65536"/>
                  <a:gd name="T6" fmla="*/ 0 w 198"/>
                  <a:gd name="T7" fmla="*/ 0 h 136"/>
                  <a:gd name="T8" fmla="*/ 198 w 198"/>
                  <a:gd name="T9" fmla="*/ 136 h 136"/>
                </a:gdLst>
                <a:ahLst/>
                <a:cxnLst>
                  <a:cxn ang="T4">
                    <a:pos x="T0" y="T1"/>
                  </a:cxn>
                  <a:cxn ang="T5">
                    <a:pos x="T2" y="T3"/>
                  </a:cxn>
                </a:cxnLst>
                <a:rect l="T6" t="T7" r="T8" b="T9"/>
                <a:pathLst>
                  <a:path w="198" h="136">
                    <a:moveTo>
                      <a:pt x="0" y="136"/>
                    </a:moveTo>
                    <a:lnTo>
                      <a:pt x="198" y="0"/>
                    </a:lnTo>
                  </a:path>
                </a:pathLst>
              </a:custGeom>
              <a:noFill/>
              <a:ln w="57150">
                <a:solidFill>
                  <a:srgbClr val="800000"/>
                </a:solidFill>
                <a:miter lim="800000"/>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97308" name="Freeform 46"/>
              <p:cNvSpPr/>
              <p:nvPr/>
            </p:nvSpPr>
            <p:spPr bwMode="auto">
              <a:xfrm>
                <a:off x="1130" y="2051"/>
                <a:ext cx="258" cy="1"/>
              </a:xfrm>
              <a:custGeom>
                <a:avLst/>
                <a:gdLst>
                  <a:gd name="T0" fmla="*/ 258 w 258"/>
                  <a:gd name="T1" fmla="*/ 1 h 1"/>
                  <a:gd name="T2" fmla="*/ 0 w 258"/>
                  <a:gd name="T3" fmla="*/ 0 h 1"/>
                  <a:gd name="T4" fmla="*/ 0 60000 65536"/>
                  <a:gd name="T5" fmla="*/ 0 60000 65536"/>
                  <a:gd name="T6" fmla="*/ 0 w 258"/>
                  <a:gd name="T7" fmla="*/ 0 h 1"/>
                  <a:gd name="T8" fmla="*/ 258 w 258"/>
                  <a:gd name="T9" fmla="*/ 1 h 1"/>
                </a:gdLst>
                <a:ahLst/>
                <a:cxnLst>
                  <a:cxn ang="T4">
                    <a:pos x="T0" y="T1"/>
                  </a:cxn>
                  <a:cxn ang="T5">
                    <a:pos x="T2" y="T3"/>
                  </a:cxn>
                </a:cxnLst>
                <a:rect l="T6" t="T7" r="T8" b="T9"/>
                <a:pathLst>
                  <a:path w="258" h="1">
                    <a:moveTo>
                      <a:pt x="258" y="1"/>
                    </a:moveTo>
                    <a:lnTo>
                      <a:pt x="0" y="0"/>
                    </a:lnTo>
                  </a:path>
                </a:pathLst>
              </a:custGeom>
              <a:noFill/>
              <a:ln w="57150">
                <a:solidFill>
                  <a:srgbClr val="800000"/>
                </a:solidFill>
                <a:miter lim="800000"/>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97309" name="Freeform 47"/>
              <p:cNvSpPr/>
              <p:nvPr/>
            </p:nvSpPr>
            <p:spPr bwMode="auto">
              <a:xfrm>
                <a:off x="874" y="1037"/>
                <a:ext cx="5" cy="306"/>
              </a:xfrm>
              <a:custGeom>
                <a:avLst/>
                <a:gdLst>
                  <a:gd name="T0" fmla="*/ 5 w 5"/>
                  <a:gd name="T1" fmla="*/ 0 h 306"/>
                  <a:gd name="T2" fmla="*/ 0 w 5"/>
                  <a:gd name="T3" fmla="*/ 306 h 306"/>
                  <a:gd name="T4" fmla="*/ 0 60000 65536"/>
                  <a:gd name="T5" fmla="*/ 0 60000 65536"/>
                  <a:gd name="T6" fmla="*/ 0 w 5"/>
                  <a:gd name="T7" fmla="*/ 0 h 306"/>
                  <a:gd name="T8" fmla="*/ 5 w 5"/>
                  <a:gd name="T9" fmla="*/ 306 h 306"/>
                </a:gdLst>
                <a:ahLst/>
                <a:cxnLst>
                  <a:cxn ang="T4">
                    <a:pos x="T0" y="T1"/>
                  </a:cxn>
                  <a:cxn ang="T5">
                    <a:pos x="T2" y="T3"/>
                  </a:cxn>
                </a:cxnLst>
                <a:rect l="T6" t="T7" r="T8" b="T9"/>
                <a:pathLst>
                  <a:path w="5" h="306">
                    <a:moveTo>
                      <a:pt x="5" y="0"/>
                    </a:moveTo>
                    <a:lnTo>
                      <a:pt x="0" y="306"/>
                    </a:lnTo>
                  </a:path>
                </a:pathLst>
              </a:custGeom>
              <a:noFill/>
              <a:ln w="57150">
                <a:solidFill>
                  <a:srgbClr val="800000"/>
                </a:solidFill>
                <a:rou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zh-CN" altLang="en-US"/>
              </a:p>
            </p:txBody>
          </p:sp>
          <p:sp>
            <p:nvSpPr>
              <p:cNvPr id="97310" name="Freeform 48"/>
              <p:cNvSpPr/>
              <p:nvPr/>
            </p:nvSpPr>
            <p:spPr bwMode="auto">
              <a:xfrm>
                <a:off x="874" y="1371"/>
                <a:ext cx="1" cy="245"/>
              </a:xfrm>
              <a:custGeom>
                <a:avLst/>
                <a:gdLst>
                  <a:gd name="T0" fmla="*/ 1 w 1"/>
                  <a:gd name="T1" fmla="*/ 0 h 245"/>
                  <a:gd name="T2" fmla="*/ 0 w 1"/>
                  <a:gd name="T3" fmla="*/ 245 h 245"/>
                  <a:gd name="T4" fmla="*/ 0 60000 65536"/>
                  <a:gd name="T5" fmla="*/ 0 60000 65536"/>
                  <a:gd name="T6" fmla="*/ 0 w 1"/>
                  <a:gd name="T7" fmla="*/ 0 h 245"/>
                  <a:gd name="T8" fmla="*/ 1 w 1"/>
                  <a:gd name="T9" fmla="*/ 245 h 245"/>
                </a:gdLst>
                <a:ahLst/>
                <a:cxnLst>
                  <a:cxn ang="T4">
                    <a:pos x="T0" y="T1"/>
                  </a:cxn>
                  <a:cxn ang="T5">
                    <a:pos x="T2" y="T3"/>
                  </a:cxn>
                </a:cxnLst>
                <a:rect l="T6" t="T7" r="T8" b="T9"/>
                <a:pathLst>
                  <a:path w="1" h="245">
                    <a:moveTo>
                      <a:pt x="1" y="0"/>
                    </a:moveTo>
                    <a:lnTo>
                      <a:pt x="0" y="245"/>
                    </a:lnTo>
                  </a:path>
                </a:pathLst>
              </a:custGeom>
              <a:noFill/>
              <a:ln w="57150">
                <a:solidFill>
                  <a:srgbClr val="800000"/>
                </a:solidFill>
                <a:miter lim="800000"/>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graphicFrame>
            <p:nvGraphicFramePr>
              <p:cNvPr id="97311" name="Object 49"/>
              <p:cNvGraphicFramePr>
                <a:graphicFrameLocks noChangeAspect="1"/>
              </p:cNvGraphicFramePr>
              <p:nvPr/>
            </p:nvGraphicFramePr>
            <p:xfrm>
              <a:off x="1050" y="1298"/>
              <a:ext cx="278" cy="350"/>
            </p:xfrm>
            <a:graphic>
              <a:graphicData uri="http://schemas.openxmlformats.org/presentationml/2006/ole">
                <mc:AlternateContent xmlns:mc="http://schemas.openxmlformats.org/markup-compatibility/2006">
                  <mc:Choice xmlns:v="urn:schemas-microsoft-com:vml" Requires="v">
                    <p:oleObj spid="_x0000_s155802" name="Equation" r:id="rId11" imgW="203200" imgH="254000" progId="Equation.DSMT4">
                      <p:embed/>
                    </p:oleObj>
                  </mc:Choice>
                  <mc:Fallback>
                    <p:oleObj name="Equation" r:id="rId11" imgW="203200" imgH="254000" progId="Equation.DSMT4">
                      <p:embed/>
                      <p:pic>
                        <p:nvPicPr>
                          <p:cNvPr id="0" name="Object 4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0" y="1298"/>
                            <a:ext cx="278" cy="35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7302" name="AutoShape 50"/>
            <p:cNvSpPr>
              <a:spLocks noChangeArrowheads="1"/>
            </p:cNvSpPr>
            <p:nvPr/>
          </p:nvSpPr>
          <p:spPr bwMode="auto">
            <a:xfrm>
              <a:off x="4774" y="860"/>
              <a:ext cx="437" cy="386"/>
            </a:xfrm>
            <a:prstGeom prst="wedgeEllipseCallout">
              <a:avLst>
                <a:gd name="adj1" fmla="val -134208"/>
                <a:gd name="adj2" fmla="val 61657"/>
              </a:avLst>
            </a:prstGeom>
            <a:noFill/>
            <a:ln w="9525" algn="ctr">
              <a:solidFill>
                <a:srgbClr val="008000"/>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30000"/>
                </a:spcBef>
              </a:pPr>
              <a:r>
                <a:rPr lang="en-US" altLang="zh-CN" sz="2800" b="1">
                  <a:solidFill>
                    <a:srgbClr val="0000FF"/>
                  </a:solidFill>
                  <a:latin typeface="Times New Roman" panose="02020603050405020304" pitchFamily="18" charset="0"/>
                  <a:ea typeface="幼圆" panose="02010509060101010101" pitchFamily="49" charset="-122"/>
                </a:rPr>
                <a:t>u</a:t>
              </a:r>
              <a:endParaRPr lang="en-US" altLang="zh-CN" sz="2800" b="1">
                <a:solidFill>
                  <a:srgbClr val="0000FF"/>
                </a:solidFill>
                <a:latin typeface="Times New Roman" panose="02020603050405020304" pitchFamily="18" charset="0"/>
                <a:ea typeface="幼圆" panose="02010509060101010101" pitchFamily="49" charset="-122"/>
              </a:endParaRPr>
            </a:p>
          </p:txBody>
        </p:sp>
      </p:grpSp>
      <p:graphicFrame>
        <p:nvGraphicFramePr>
          <p:cNvPr id="192563" name="Object 51"/>
          <p:cNvGraphicFramePr>
            <a:graphicFrameLocks noChangeAspect="1"/>
          </p:cNvGraphicFramePr>
          <p:nvPr/>
        </p:nvGraphicFramePr>
        <p:xfrm>
          <a:off x="7258050" y="2767013"/>
          <a:ext cx="1479550" cy="1565275"/>
        </p:xfrm>
        <a:graphic>
          <a:graphicData uri="http://schemas.openxmlformats.org/presentationml/2006/ole">
            <mc:AlternateContent xmlns:mc="http://schemas.openxmlformats.org/markup-compatibility/2006">
              <mc:Choice xmlns:v="urn:schemas-microsoft-com:vml" Requires="v">
                <p:oleObj spid="_x0000_s155803" name="Equation" r:id="rId13" imgW="825500" imgH="876300" progId="Equation.DSMT4">
                  <p:embed/>
                </p:oleObj>
              </mc:Choice>
              <mc:Fallback>
                <p:oleObj name="Equation" r:id="rId13" imgW="825500" imgH="876300" progId="Equation.DSMT4">
                  <p:embed/>
                  <p:pic>
                    <p:nvPicPr>
                      <p:cNvPr id="0" name="Object 5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58050" y="2767013"/>
                        <a:ext cx="1479550" cy="156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298" name="Text Box 54"/>
          <p:cNvSpPr txBox="1">
            <a:spLocks noChangeArrowheads="1"/>
          </p:cNvSpPr>
          <p:nvPr/>
        </p:nvSpPr>
        <p:spPr bwMode="auto">
          <a:xfrm>
            <a:off x="5072063" y="457993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CC6600"/>
                </a:solidFill>
              </a:rPr>
              <a:t>ESP</a:t>
            </a:r>
            <a:endParaRPr lang="en-US" altLang="zh-CN" sz="2400" b="1">
              <a:solidFill>
                <a:srgbClr val="CC6600"/>
              </a:solidFill>
            </a:endParaRPr>
          </a:p>
        </p:txBody>
      </p:sp>
      <p:sp>
        <p:nvSpPr>
          <p:cNvPr id="97299" name="AutoShape 18"/>
          <p:cNvSpPr>
            <a:spLocks noChangeArrowheads="1"/>
          </p:cNvSpPr>
          <p:nvPr/>
        </p:nvSpPr>
        <p:spPr bwMode="auto">
          <a:xfrm>
            <a:off x="7164388" y="5589588"/>
            <a:ext cx="1368425" cy="431800"/>
          </a:xfrm>
          <a:prstGeom prst="wedgeRoundRectCallout">
            <a:avLst>
              <a:gd name="adj1" fmla="val -95477"/>
              <a:gd name="adj2" fmla="val -107722"/>
              <a:gd name="adj3" fmla="val 16667"/>
            </a:avLst>
          </a:prstGeom>
          <a:noFill/>
          <a:ln w="9525" algn="ctr">
            <a:solidFill>
              <a:srgbClr val="0000FF"/>
            </a:solidFill>
            <a:miter lim="800000"/>
          </a:ln>
          <a:extLst>
            <a:ext uri="{909E8E84-426E-40DD-AFC4-6F175D3DCCD1}">
              <a14:hiddenFill xmlns:a14="http://schemas.microsoft.com/office/drawing/2010/main">
                <a:solidFill>
                  <a:srgbClr val="FFFFFF"/>
                </a:solidFill>
              </a14:hiddenFill>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pPr>
            <a:r>
              <a:rPr kumimoji="1" lang="en-US" altLang="zh-CN" sz="2400" b="1">
                <a:solidFill>
                  <a:srgbClr val="0000CC"/>
                </a:solidFill>
                <a:ea typeface="华文新魏" panose="02010800040101010101" pitchFamily="2" charset="-122"/>
              </a:rPr>
              <a:t>TSP</a:t>
            </a:r>
            <a:endParaRPr kumimoji="1" lang="en-US" altLang="zh-CN" sz="2400" b="1">
              <a:solidFill>
                <a:srgbClr val="0000CC"/>
              </a:solidFill>
              <a:ea typeface="华文新魏" panose="02010800040101010101" pitchFamily="2" charset="-122"/>
            </a:endParaRPr>
          </a:p>
        </p:txBody>
      </p:sp>
      <p:sp>
        <p:nvSpPr>
          <p:cNvPr id="97300" name="AutoShape 18"/>
          <p:cNvSpPr>
            <a:spLocks noChangeArrowheads="1"/>
          </p:cNvSpPr>
          <p:nvPr/>
        </p:nvSpPr>
        <p:spPr bwMode="auto">
          <a:xfrm>
            <a:off x="4932363" y="4508500"/>
            <a:ext cx="1152525" cy="569913"/>
          </a:xfrm>
          <a:prstGeom prst="wedgeRoundRectCallout">
            <a:avLst>
              <a:gd name="adj1" fmla="val 58264"/>
              <a:gd name="adj2" fmla="val 95963"/>
              <a:gd name="adj3" fmla="val 16667"/>
            </a:avLst>
          </a:prstGeom>
          <a:noFill/>
          <a:ln w="9525" algn="ctr">
            <a:solidFill>
              <a:srgbClr val="800000"/>
            </a:solidFill>
            <a:miter lim="800000"/>
          </a:ln>
          <a:extLst>
            <a:ext uri="{909E8E84-426E-40DD-AFC4-6F175D3DCCD1}">
              <a14:hiddenFill xmlns:a14="http://schemas.microsoft.com/office/drawing/2010/main">
                <a:solidFill>
                  <a:srgbClr val="FFFFFF"/>
                </a:solidFill>
              </a14:hiddenFill>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pPr>
            <a:endParaRPr kumimoji="1" lang="zh-CN" altLang="en-US" sz="2400" b="1">
              <a:solidFill>
                <a:srgbClr val="0000CC"/>
              </a:solidFill>
              <a:ea typeface="华文新魏" panose="02010800040101010101" pitchFamily="2" charset="-122"/>
            </a:endParaRPr>
          </a:p>
        </p:txBody>
      </p:sp>
      <p:sp>
        <p:nvSpPr>
          <p:cNvPr id="52" name="Rectangle 6"/>
          <p:cNvSpPr>
            <a:spLocks noChangeArrowheads="1"/>
          </p:cNvSpPr>
          <p:nvPr/>
        </p:nvSpPr>
        <p:spPr bwMode="auto">
          <a:xfrm>
            <a:off x="-1" y="-4771"/>
            <a:ext cx="5668963"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§5.6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应力路径在强度问题中的应用</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2522"/>
                                        </p:tgtEl>
                                        <p:attrNameLst>
                                          <p:attrName>style.visibility</p:attrName>
                                        </p:attrNameLst>
                                      </p:cBhvr>
                                      <p:to>
                                        <p:strVal val="visible"/>
                                      </p:to>
                                    </p:set>
                                    <p:animEffect transition="in" filter="wipe(left)">
                                      <p:cBhvr>
                                        <p:cTn id="7" dur="500"/>
                                        <p:tgtEl>
                                          <p:spTgt spid="192522"/>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92548"/>
                                        </p:tgtEl>
                                        <p:attrNameLst>
                                          <p:attrName>style.visibility</p:attrName>
                                        </p:attrNameLst>
                                      </p:cBhvr>
                                      <p:to>
                                        <p:strVal val="visible"/>
                                      </p:to>
                                    </p:set>
                                    <p:anim calcmode="lin" valueType="num">
                                      <p:cBhvr>
                                        <p:cTn id="28" dur="1000" fill="hold"/>
                                        <p:tgtEl>
                                          <p:spTgt spid="192548"/>
                                        </p:tgtEl>
                                        <p:attrNameLst>
                                          <p:attrName>ppt_w</p:attrName>
                                        </p:attrNameLst>
                                      </p:cBhvr>
                                      <p:tavLst>
                                        <p:tav tm="0">
                                          <p:val>
                                            <p:fltVal val="0"/>
                                          </p:val>
                                        </p:tav>
                                        <p:tav tm="100000">
                                          <p:val>
                                            <p:strVal val="#ppt_w"/>
                                          </p:val>
                                        </p:tav>
                                      </p:tavLst>
                                    </p:anim>
                                    <p:anim calcmode="lin" valueType="num">
                                      <p:cBhvr>
                                        <p:cTn id="29" dur="1000" fill="hold"/>
                                        <p:tgtEl>
                                          <p:spTgt spid="192548"/>
                                        </p:tgtEl>
                                        <p:attrNameLst>
                                          <p:attrName>ppt_h</p:attrName>
                                        </p:attrNameLst>
                                      </p:cBhvr>
                                      <p:tavLst>
                                        <p:tav tm="0">
                                          <p:val>
                                            <p:fltVal val="0"/>
                                          </p:val>
                                        </p:tav>
                                        <p:tav tm="100000">
                                          <p:val>
                                            <p:strVal val="#ppt_h"/>
                                          </p:val>
                                        </p:tav>
                                      </p:tavLst>
                                    </p:anim>
                                    <p:anim calcmode="lin" valueType="num">
                                      <p:cBhvr>
                                        <p:cTn id="30" dur="1000" fill="hold"/>
                                        <p:tgtEl>
                                          <p:spTgt spid="192548"/>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92548"/>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192514"/>
                                        </p:tgtEl>
                                        <p:attrNameLst>
                                          <p:attrName>style.visibility</p:attrName>
                                        </p:attrNameLst>
                                      </p:cBhvr>
                                      <p:to>
                                        <p:strVal val="visible"/>
                                      </p:to>
                                    </p:set>
                                    <p:anim calcmode="lin" valueType="num">
                                      <p:cBhvr additive="base">
                                        <p:cTn id="35" dur="500" fill="hold"/>
                                        <p:tgtEl>
                                          <p:spTgt spid="192514"/>
                                        </p:tgtEl>
                                        <p:attrNameLst>
                                          <p:attrName>ppt_x</p:attrName>
                                        </p:attrNameLst>
                                      </p:cBhvr>
                                      <p:tavLst>
                                        <p:tav tm="0">
                                          <p:val>
                                            <p:strVal val="#ppt_x"/>
                                          </p:val>
                                        </p:tav>
                                        <p:tav tm="100000">
                                          <p:val>
                                            <p:strVal val="#ppt_x"/>
                                          </p:val>
                                        </p:tav>
                                      </p:tavLst>
                                    </p:anim>
                                    <p:anim calcmode="lin" valueType="num">
                                      <p:cBhvr additive="base">
                                        <p:cTn id="36" dur="500" fill="hold"/>
                                        <p:tgtEl>
                                          <p:spTgt spid="1925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nodeType="clickEffect">
                                  <p:stCondLst>
                                    <p:cond delay="0"/>
                                  </p:stCondLst>
                                  <p:childTnLst>
                                    <p:set>
                                      <p:cBhvr>
                                        <p:cTn id="40" dur="1" fill="hold">
                                          <p:stCondLst>
                                            <p:cond delay="0"/>
                                          </p:stCondLst>
                                        </p:cTn>
                                        <p:tgtEl>
                                          <p:spTgt spid="192563"/>
                                        </p:tgtEl>
                                        <p:attrNameLst>
                                          <p:attrName>style.visibility</p:attrName>
                                        </p:attrNameLst>
                                      </p:cBhvr>
                                      <p:to>
                                        <p:strVal val="visible"/>
                                      </p:to>
                                    </p:set>
                                    <p:animEffect transition="in" filter="slide(fromTop)">
                                      <p:cBhvr>
                                        <p:cTn id="41" dur="500"/>
                                        <p:tgtEl>
                                          <p:spTgt spid="19256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92516"/>
                                        </p:tgtEl>
                                        <p:attrNameLst>
                                          <p:attrName>style.visibility</p:attrName>
                                        </p:attrNameLst>
                                      </p:cBhvr>
                                      <p:to>
                                        <p:strVal val="visible"/>
                                      </p:to>
                                    </p:set>
                                    <p:animEffect transition="in" filter="wipe(up)">
                                      <p:cBhvr>
                                        <p:cTn id="46" dur="500"/>
                                        <p:tgtEl>
                                          <p:spTgt spid="1925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92515"/>
                                        </p:tgtEl>
                                        <p:attrNameLst>
                                          <p:attrName>style.visibility</p:attrName>
                                        </p:attrNameLst>
                                      </p:cBhvr>
                                      <p:to>
                                        <p:strVal val="visible"/>
                                      </p:to>
                                    </p:set>
                                    <p:animEffect transition="in" filter="wipe(down)">
                                      <p:cBhvr>
                                        <p:cTn id="51" dur="500"/>
                                        <p:tgtEl>
                                          <p:spTgt spid="192515"/>
                                        </p:tgtEl>
                                      </p:cBhvr>
                                    </p:animEffect>
                                  </p:childTnLst>
                                </p:cTn>
                              </p:par>
                            </p:childTnLst>
                          </p:cTn>
                        </p:par>
                        <p:par>
                          <p:cTn id="52" fill="hold">
                            <p:stCondLst>
                              <p:cond delay="500"/>
                            </p:stCondLst>
                            <p:childTnLst>
                              <p:par>
                                <p:cTn id="53" presetID="22" presetClass="entr" presetSubtype="4"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down)">
                                      <p:cBhvr>
                                        <p:cTn id="55" dur="5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192517"/>
                                        </p:tgtEl>
                                        <p:attrNameLst>
                                          <p:attrName>style.visibility</p:attrName>
                                        </p:attrNameLst>
                                      </p:cBhvr>
                                      <p:to>
                                        <p:strVal val="visible"/>
                                      </p:to>
                                    </p:set>
                                    <p:animEffect transition="in" filter="wipe(up)">
                                      <p:cBhvr>
                                        <p:cTn id="60" dur="500"/>
                                        <p:tgtEl>
                                          <p:spTgt spid="19251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92532"/>
                                        </p:tgtEl>
                                        <p:attrNameLst>
                                          <p:attrName>style.visibility</p:attrName>
                                        </p:attrNameLst>
                                      </p:cBhvr>
                                      <p:to>
                                        <p:strVal val="visible"/>
                                      </p:to>
                                    </p:set>
                                    <p:animEffect transition="in" filter="wipe(down)">
                                      <p:cBhvr>
                                        <p:cTn id="65" dur="500"/>
                                        <p:tgtEl>
                                          <p:spTgt spid="192532"/>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10" fill="hold" grpId="0" nodeType="clickEffect">
                                  <p:stCondLst>
                                    <p:cond delay="0"/>
                                  </p:stCondLst>
                                  <p:childTnLst>
                                    <p:set>
                                      <p:cBhvr>
                                        <p:cTn id="69" dur="1" fill="hold">
                                          <p:stCondLst>
                                            <p:cond delay="0"/>
                                          </p:stCondLst>
                                        </p:cTn>
                                        <p:tgtEl>
                                          <p:spTgt spid="192550"/>
                                        </p:tgtEl>
                                        <p:attrNameLst>
                                          <p:attrName>style.visibility</p:attrName>
                                        </p:attrNameLst>
                                      </p:cBhvr>
                                      <p:to>
                                        <p:strVal val="visible"/>
                                      </p:to>
                                    </p:set>
                                    <p:anim calcmode="lin" valueType="num">
                                      <p:cBhvr>
                                        <p:cTn id="70" dur="500" fill="hold"/>
                                        <p:tgtEl>
                                          <p:spTgt spid="192550"/>
                                        </p:tgtEl>
                                        <p:attrNameLst>
                                          <p:attrName>ppt_w</p:attrName>
                                        </p:attrNameLst>
                                      </p:cBhvr>
                                      <p:tavLst>
                                        <p:tav tm="0">
                                          <p:val>
                                            <p:fltVal val="0"/>
                                          </p:val>
                                        </p:tav>
                                        <p:tav tm="100000">
                                          <p:val>
                                            <p:strVal val="#ppt_w"/>
                                          </p:val>
                                        </p:tav>
                                      </p:tavLst>
                                    </p:anim>
                                    <p:anim calcmode="lin" valueType="num">
                                      <p:cBhvr>
                                        <p:cTn id="71" dur="500" fill="hold"/>
                                        <p:tgtEl>
                                          <p:spTgt spid="192550"/>
                                        </p:tgtEl>
                                        <p:attrNameLst>
                                          <p:attrName>ppt_h</p:attrName>
                                        </p:attrNameLst>
                                      </p:cBhvr>
                                      <p:tavLst>
                                        <p:tav tm="0">
                                          <p:val>
                                            <p:strVal val="#ppt_h"/>
                                          </p:val>
                                        </p:tav>
                                        <p:tav tm="100000">
                                          <p:val>
                                            <p:strVal val="#ppt_h"/>
                                          </p:val>
                                        </p:tav>
                                      </p:tavLst>
                                    </p:anim>
                                  </p:childTnLst>
                                </p:cTn>
                              </p:par>
                              <p:par>
                                <p:cTn id="72" presetID="17" presetClass="entr" presetSubtype="10" fill="hold" nodeType="withEffect">
                                  <p:stCondLst>
                                    <p:cond delay="0"/>
                                  </p:stCondLst>
                                  <p:childTnLst>
                                    <p:set>
                                      <p:cBhvr>
                                        <p:cTn id="73" dur="1" fill="hold">
                                          <p:stCondLst>
                                            <p:cond delay="0"/>
                                          </p:stCondLst>
                                        </p:cTn>
                                        <p:tgtEl>
                                          <p:spTgt spid="192549"/>
                                        </p:tgtEl>
                                        <p:attrNameLst>
                                          <p:attrName>style.visibility</p:attrName>
                                        </p:attrNameLst>
                                      </p:cBhvr>
                                      <p:to>
                                        <p:strVal val="visible"/>
                                      </p:to>
                                    </p:set>
                                    <p:anim calcmode="lin" valueType="num">
                                      <p:cBhvr>
                                        <p:cTn id="74" dur="500" fill="hold"/>
                                        <p:tgtEl>
                                          <p:spTgt spid="192549"/>
                                        </p:tgtEl>
                                        <p:attrNameLst>
                                          <p:attrName>ppt_w</p:attrName>
                                        </p:attrNameLst>
                                      </p:cBhvr>
                                      <p:tavLst>
                                        <p:tav tm="0">
                                          <p:val>
                                            <p:fltVal val="0"/>
                                          </p:val>
                                        </p:tav>
                                        <p:tav tm="100000">
                                          <p:val>
                                            <p:strVal val="#ppt_w"/>
                                          </p:val>
                                        </p:tav>
                                      </p:tavLst>
                                    </p:anim>
                                    <p:anim calcmode="lin" valueType="num">
                                      <p:cBhvr>
                                        <p:cTn id="75" dur="500" fill="hold"/>
                                        <p:tgtEl>
                                          <p:spTgt spid="1925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p:bldP spid="192522" grpId="0"/>
      <p:bldP spid="192548" grpId="0" animBg="1"/>
      <p:bldP spid="19255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p:cNvSpPr txBox="1">
            <a:spLocks noChangeArrowheads="1"/>
          </p:cNvSpPr>
          <p:nvPr/>
        </p:nvSpPr>
        <p:spPr bwMode="auto">
          <a:xfrm>
            <a:off x="265808" y="1556901"/>
            <a:ext cx="427513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eaLnBrk="1" hangingPunct="1">
              <a:lnSpc>
                <a:spcPct val="150000"/>
              </a:lnSpc>
              <a:spcBef>
                <a:spcPct val="15000"/>
              </a:spcBef>
              <a:spcAft>
                <a:spcPct val="15000"/>
              </a:spcAft>
              <a:buSzPct val="115000"/>
              <a:buFont typeface="Wingdings" panose="05000000000000000000" pitchFamily="2" charset="2"/>
              <a:buChar char="Ø"/>
            </a:pPr>
            <a:r>
              <a:rPr lang="zh-CN" altLang="en-US" sz="2000" b="1" dirty="0">
                <a:solidFill>
                  <a:srgbClr val="0000FF"/>
                </a:solidFill>
                <a:latin typeface="+mn-ea"/>
                <a:ea typeface="+mn-ea"/>
              </a:rPr>
              <a:t>两种试验得到相同的</a:t>
            </a:r>
            <a:r>
              <a:rPr lang="en-US" altLang="zh-CN" sz="2000" b="1" dirty="0" err="1">
                <a:solidFill>
                  <a:srgbClr val="0000FF"/>
                </a:solidFill>
                <a:latin typeface="+mn-ea"/>
                <a:ea typeface="+mn-ea"/>
              </a:rPr>
              <a:t>K</a:t>
            </a:r>
            <a:r>
              <a:rPr lang="en-US" altLang="zh-CN" sz="2000" b="1" dirty="0" err="1">
                <a:solidFill>
                  <a:srgbClr val="0000FF"/>
                </a:solidFill>
                <a:latin typeface="+mn-ea"/>
                <a:ea typeface="+mn-ea"/>
                <a:sym typeface="Symbol" panose="05050102010706020507" pitchFamily="18" charset="2"/>
              </a:rPr>
              <a:t></a:t>
            </a:r>
            <a:r>
              <a:rPr lang="en-US" altLang="zh-CN" sz="2000" b="1" baseline="-25000" dirty="0" err="1">
                <a:solidFill>
                  <a:srgbClr val="0000FF"/>
                </a:solidFill>
                <a:latin typeface="+mn-ea"/>
                <a:ea typeface="+mn-ea"/>
                <a:sym typeface="Symbol" panose="05050102010706020507" pitchFamily="18" charset="2"/>
              </a:rPr>
              <a:t>f</a:t>
            </a:r>
            <a:r>
              <a:rPr lang="zh-CN" altLang="en-US" sz="2000" b="1" dirty="0">
                <a:solidFill>
                  <a:srgbClr val="0000FF"/>
                </a:solidFill>
                <a:latin typeface="+mn-ea"/>
                <a:ea typeface="+mn-ea"/>
                <a:sym typeface="Symbol" panose="05050102010706020507" pitchFamily="18" charset="2"/>
              </a:rPr>
              <a:t>线</a:t>
            </a:r>
            <a:endParaRPr lang="zh-CN" altLang="en-US" sz="2000" b="1" dirty="0">
              <a:solidFill>
                <a:srgbClr val="0000FF"/>
              </a:solidFill>
              <a:latin typeface="+mn-ea"/>
              <a:ea typeface="+mn-ea"/>
              <a:sym typeface="Symbol" panose="05050102010706020507" pitchFamily="18" charset="2"/>
            </a:endParaRPr>
          </a:p>
          <a:p>
            <a:pPr marL="342900" indent="-342900" eaLnBrk="1" hangingPunct="1">
              <a:lnSpc>
                <a:spcPct val="150000"/>
              </a:lnSpc>
              <a:spcBef>
                <a:spcPct val="15000"/>
              </a:spcBef>
              <a:spcAft>
                <a:spcPct val="15000"/>
              </a:spcAft>
              <a:buSzPct val="115000"/>
              <a:buFont typeface="Wingdings" panose="05000000000000000000" pitchFamily="2" charset="2"/>
              <a:buChar char="Ø"/>
            </a:pPr>
            <a:r>
              <a:rPr lang="en-US" altLang="zh-CN" sz="2000" b="1" dirty="0" err="1">
                <a:solidFill>
                  <a:srgbClr val="0000FF"/>
                </a:solidFill>
                <a:latin typeface="+mn-ea"/>
                <a:ea typeface="+mn-ea"/>
              </a:rPr>
              <a:t>K</a:t>
            </a:r>
            <a:r>
              <a:rPr lang="en-US" altLang="zh-CN" sz="2000" b="1" dirty="0" err="1">
                <a:solidFill>
                  <a:srgbClr val="0000FF"/>
                </a:solidFill>
                <a:latin typeface="+mn-ea"/>
                <a:ea typeface="+mn-ea"/>
                <a:sym typeface="Symbol" panose="05050102010706020507" pitchFamily="18" charset="2"/>
              </a:rPr>
              <a:t></a:t>
            </a:r>
            <a:r>
              <a:rPr lang="en-US" altLang="zh-CN" sz="2000" b="1" baseline="-25000" dirty="0" err="1">
                <a:solidFill>
                  <a:srgbClr val="0000FF"/>
                </a:solidFill>
                <a:latin typeface="+mn-ea"/>
                <a:ea typeface="+mn-ea"/>
                <a:sym typeface="Symbol" panose="05050102010706020507" pitchFamily="18" charset="2"/>
              </a:rPr>
              <a:t>f</a:t>
            </a:r>
            <a:r>
              <a:rPr lang="zh-CN" altLang="en-US" sz="2000" b="1" dirty="0">
                <a:solidFill>
                  <a:srgbClr val="0000FF"/>
                </a:solidFill>
                <a:latin typeface="+mn-ea"/>
                <a:ea typeface="+mn-ea"/>
                <a:sym typeface="Symbol" panose="05050102010706020507" pitchFamily="18" charset="2"/>
              </a:rPr>
              <a:t>线上，</a:t>
            </a:r>
            <a:r>
              <a:rPr lang="en-US" altLang="zh-CN" sz="2000" b="1" dirty="0" err="1">
                <a:solidFill>
                  <a:srgbClr val="0000FF"/>
                </a:solidFill>
                <a:latin typeface="+mn-ea"/>
                <a:ea typeface="+mn-ea"/>
                <a:sym typeface="Symbol" panose="05050102010706020507" pitchFamily="18" charset="2"/>
              </a:rPr>
              <a:t>p</a:t>
            </a:r>
            <a:r>
              <a:rPr lang="en-US" altLang="zh-CN" sz="2000" b="1" baseline="-25000" dirty="0" err="1">
                <a:solidFill>
                  <a:srgbClr val="0000FF"/>
                </a:solidFill>
                <a:latin typeface="+mn-ea"/>
                <a:ea typeface="+mn-ea"/>
                <a:sym typeface="Symbol" panose="05050102010706020507" pitchFamily="18" charset="2"/>
              </a:rPr>
              <a:t>f</a:t>
            </a:r>
            <a:r>
              <a:rPr lang="en-US" altLang="zh-CN" sz="2000" b="1" dirty="0" err="1">
                <a:solidFill>
                  <a:srgbClr val="0000FF"/>
                </a:solidFill>
                <a:latin typeface="+mn-ea"/>
                <a:ea typeface="+mn-ea"/>
                <a:sym typeface="Symbol" panose="05050102010706020507" pitchFamily="18" charset="2"/>
              </a:rPr>
              <a:t>q</a:t>
            </a:r>
            <a:r>
              <a:rPr lang="en-US" altLang="zh-CN" sz="2000" b="1" baseline="-25000" dirty="0" err="1">
                <a:solidFill>
                  <a:srgbClr val="0000FF"/>
                </a:solidFill>
                <a:latin typeface="+mn-ea"/>
                <a:ea typeface="+mn-ea"/>
                <a:sym typeface="Symbol" panose="05050102010706020507" pitchFamily="18" charset="2"/>
              </a:rPr>
              <a:t>f</a:t>
            </a:r>
            <a:r>
              <a:rPr lang="en-US" altLang="zh-CN" sz="2000" b="1" dirty="0" err="1">
                <a:solidFill>
                  <a:srgbClr val="0000FF"/>
                </a:solidFill>
                <a:latin typeface="+mn-ea"/>
                <a:ea typeface="+mn-ea"/>
                <a:sym typeface="Symbol" panose="05050102010706020507" pitchFamily="18" charset="2"/>
              </a:rPr>
              <a:t>e</a:t>
            </a:r>
            <a:r>
              <a:rPr lang="en-US" altLang="zh-CN" sz="2000" b="1" baseline="-25000" dirty="0" err="1">
                <a:solidFill>
                  <a:srgbClr val="0000FF"/>
                </a:solidFill>
                <a:latin typeface="+mn-ea"/>
                <a:ea typeface="+mn-ea"/>
                <a:sym typeface="Symbol" panose="05050102010706020507" pitchFamily="18" charset="2"/>
              </a:rPr>
              <a:t>f</a:t>
            </a:r>
            <a:r>
              <a:rPr lang="zh-CN" altLang="en-US" sz="2000" b="1" dirty="0">
                <a:solidFill>
                  <a:srgbClr val="0000FF"/>
                </a:solidFill>
                <a:latin typeface="+mn-ea"/>
                <a:ea typeface="+mn-ea"/>
                <a:sym typeface="Wingdings" panose="05000000000000000000" pitchFamily="2" charset="2"/>
              </a:rPr>
              <a:t>间存在唯一性关系</a:t>
            </a:r>
            <a:br>
              <a:rPr lang="zh-CN" altLang="en-US" sz="2000" b="1" dirty="0">
                <a:solidFill>
                  <a:srgbClr val="0000FF"/>
                </a:solidFill>
                <a:latin typeface="+mn-ea"/>
                <a:ea typeface="+mn-ea"/>
                <a:sym typeface="Wingdings" panose="05000000000000000000" pitchFamily="2" charset="2"/>
              </a:rPr>
            </a:br>
            <a:r>
              <a:rPr lang="zh-CN" altLang="en-US" sz="2000" b="1" dirty="0">
                <a:solidFill>
                  <a:srgbClr val="0000FF"/>
                </a:solidFill>
                <a:latin typeface="+mn-ea"/>
                <a:ea typeface="+mn-ea"/>
                <a:sym typeface="Wingdings" panose="05000000000000000000" pitchFamily="2" charset="2"/>
              </a:rPr>
              <a:t> </a:t>
            </a:r>
            <a:r>
              <a:rPr lang="en-US" altLang="zh-CN" sz="2000" b="1" dirty="0">
                <a:solidFill>
                  <a:srgbClr val="0000FF"/>
                </a:solidFill>
                <a:latin typeface="+mn-ea"/>
                <a:ea typeface="+mn-ea"/>
                <a:sym typeface="Wingdings" panose="05000000000000000000" pitchFamily="2" charset="2"/>
              </a:rPr>
              <a:t>A</a:t>
            </a:r>
            <a:r>
              <a:rPr lang="zh-CN" altLang="en-US" sz="2000" b="1" dirty="0">
                <a:solidFill>
                  <a:srgbClr val="0000FF"/>
                </a:solidFill>
                <a:latin typeface="+mn-ea"/>
                <a:ea typeface="+mn-ea"/>
                <a:sym typeface="Wingdings" panose="05000000000000000000" pitchFamily="2" charset="2"/>
              </a:rPr>
              <a:t>点： </a:t>
            </a:r>
            <a:r>
              <a:rPr lang="en-US" altLang="zh-CN" sz="2000" b="1" dirty="0" err="1">
                <a:solidFill>
                  <a:srgbClr val="0000FF"/>
                </a:solidFill>
                <a:latin typeface="+mn-ea"/>
                <a:ea typeface="+mn-ea"/>
                <a:sym typeface="Symbol" panose="05050102010706020507" pitchFamily="18" charset="2"/>
              </a:rPr>
              <a:t>e</a:t>
            </a:r>
            <a:r>
              <a:rPr lang="en-US" altLang="zh-CN" sz="2000" b="1" baseline="-25000" dirty="0" err="1">
                <a:solidFill>
                  <a:srgbClr val="0000FF"/>
                </a:solidFill>
                <a:latin typeface="+mn-ea"/>
                <a:ea typeface="+mn-ea"/>
                <a:sym typeface="Symbol" panose="05050102010706020507" pitchFamily="18" charset="2"/>
              </a:rPr>
              <a:t>f</a:t>
            </a:r>
            <a:r>
              <a:rPr lang="en-US" altLang="zh-CN" sz="2000" b="1" baseline="-25000" dirty="0">
                <a:solidFill>
                  <a:srgbClr val="0000FF"/>
                </a:solidFill>
                <a:latin typeface="+mn-ea"/>
                <a:ea typeface="+mn-ea"/>
                <a:sym typeface="Wingdings 2" panose="05020102010507070707" pitchFamily="18" charset="2"/>
              </a:rPr>
              <a:t></a:t>
            </a:r>
            <a:r>
              <a:rPr lang="en-US" altLang="zh-CN" sz="2000" b="1" dirty="0">
                <a:solidFill>
                  <a:srgbClr val="0000FF"/>
                </a:solidFill>
                <a:latin typeface="+mn-ea"/>
                <a:ea typeface="+mn-ea"/>
                <a:sym typeface="Wingdings 2" panose="05020102010507070707" pitchFamily="18" charset="2"/>
              </a:rPr>
              <a:t>=</a:t>
            </a:r>
            <a:r>
              <a:rPr lang="en-US" altLang="zh-CN" sz="2000" b="1" dirty="0" err="1">
                <a:solidFill>
                  <a:srgbClr val="0000FF"/>
                </a:solidFill>
                <a:latin typeface="+mn-ea"/>
                <a:ea typeface="+mn-ea"/>
                <a:sym typeface="Wingdings 2" panose="05020102010507070707" pitchFamily="18" charset="2"/>
              </a:rPr>
              <a:t>e</a:t>
            </a:r>
            <a:r>
              <a:rPr lang="en-US" altLang="zh-CN" sz="2000" b="1" baseline="-25000" dirty="0" err="1">
                <a:solidFill>
                  <a:srgbClr val="0000FF"/>
                </a:solidFill>
                <a:latin typeface="+mn-ea"/>
                <a:ea typeface="+mn-ea"/>
                <a:sym typeface="Wingdings 2" panose="05020102010507070707" pitchFamily="18" charset="2"/>
              </a:rPr>
              <a:t>f</a:t>
            </a:r>
            <a:r>
              <a:rPr lang="en-US" altLang="zh-CN" sz="2000" b="1" baseline="-25000" dirty="0">
                <a:solidFill>
                  <a:srgbClr val="0000FF"/>
                </a:solidFill>
                <a:latin typeface="+mn-ea"/>
                <a:ea typeface="+mn-ea"/>
                <a:sym typeface="Wingdings 2" panose="05020102010507070707" pitchFamily="18" charset="2"/>
              </a:rPr>
              <a:t></a:t>
            </a:r>
            <a:endParaRPr lang="en-US" altLang="zh-CN" sz="2000" b="1" baseline="-25000" dirty="0">
              <a:solidFill>
                <a:srgbClr val="0000FF"/>
              </a:solidFill>
              <a:latin typeface="+mn-ea"/>
              <a:ea typeface="+mn-ea"/>
              <a:sym typeface="Wingdings 2" panose="05020102010507070707" pitchFamily="18" charset="2"/>
            </a:endParaRPr>
          </a:p>
          <a:p>
            <a:pPr marL="342900" indent="-342900" eaLnBrk="1" hangingPunct="1">
              <a:lnSpc>
                <a:spcPct val="150000"/>
              </a:lnSpc>
              <a:spcBef>
                <a:spcPct val="15000"/>
              </a:spcBef>
              <a:spcAft>
                <a:spcPct val="15000"/>
              </a:spcAft>
              <a:buSzPct val="115000"/>
              <a:buFont typeface="Wingdings" panose="05000000000000000000" pitchFamily="2" charset="2"/>
              <a:buChar char="Ø"/>
            </a:pPr>
            <a:r>
              <a:rPr lang="zh-CN" altLang="en-US" sz="2000" b="1" dirty="0">
                <a:solidFill>
                  <a:srgbClr val="0000FF"/>
                </a:solidFill>
                <a:latin typeface="+mn-ea"/>
                <a:ea typeface="+mn-ea"/>
                <a:sym typeface="Wingdings" panose="05000000000000000000" pitchFamily="2" charset="2"/>
              </a:rPr>
              <a:t>和试验的类型及应力路径等无关</a:t>
            </a:r>
            <a:endParaRPr lang="zh-CN" altLang="zh-CN" sz="2000" b="1" dirty="0">
              <a:solidFill>
                <a:srgbClr val="0000FF"/>
              </a:solidFill>
              <a:latin typeface="+mn-ea"/>
              <a:ea typeface="+mn-ea"/>
              <a:sym typeface="Wingdings" panose="05000000000000000000" pitchFamily="2" charset="2"/>
            </a:endParaRPr>
          </a:p>
        </p:txBody>
      </p:sp>
      <p:sp>
        <p:nvSpPr>
          <p:cNvPr id="194563" name="AutoShape 3"/>
          <p:cNvSpPr>
            <a:spLocks noChangeArrowheads="1"/>
          </p:cNvSpPr>
          <p:nvPr/>
        </p:nvSpPr>
        <p:spPr bwMode="auto">
          <a:xfrm>
            <a:off x="851868" y="4924177"/>
            <a:ext cx="2649289" cy="340519"/>
          </a:xfrm>
          <a:prstGeom prst="roundRect">
            <a:avLst>
              <a:gd name="adj" fmla="val 16667"/>
            </a:avLst>
          </a:prstGeom>
          <a:solidFill>
            <a:srgbClr val="0000CC"/>
          </a:solidFill>
          <a:ln>
            <a:noFill/>
          </a:ln>
          <a:extLst>
            <a:ext uri="{91240B29-F687-4F45-9708-019B960494DF}">
              <a14:hiddenLine xmlns:a14="http://schemas.microsoft.com/office/drawing/2010/main" w="9525">
                <a:solidFill>
                  <a:srgbClr val="000000"/>
                </a:solidFill>
                <a:rou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err="1">
                <a:solidFill>
                  <a:schemeClr val="bg1"/>
                </a:solidFill>
                <a:latin typeface="Times New Roman" panose="02020603050405020304" pitchFamily="18" charset="0"/>
                <a:ea typeface="+mn-ea"/>
                <a:cs typeface="Times New Roman" panose="02020603050405020304" pitchFamily="18" charset="0"/>
                <a:sym typeface="Symbol" panose="05050102010706020507" pitchFamily="18" charset="2"/>
              </a:rPr>
              <a:t>e</a:t>
            </a:r>
            <a:r>
              <a:rPr lang="en-US" altLang="zh-CN" sz="2000" b="1" baseline="-25000" dirty="0" err="1">
                <a:solidFill>
                  <a:schemeClr val="bg1"/>
                </a:solidFill>
                <a:latin typeface="Times New Roman" panose="02020603050405020304" pitchFamily="18" charset="0"/>
                <a:ea typeface="+mn-ea"/>
                <a:cs typeface="Times New Roman" panose="02020603050405020304" pitchFamily="18" charset="0"/>
                <a:sym typeface="Symbol" panose="05050102010706020507" pitchFamily="18" charset="2"/>
              </a:rPr>
              <a:t>f</a:t>
            </a:r>
            <a:r>
              <a:rPr lang="en-US" altLang="zh-CN" sz="2000" b="1" dirty="0">
                <a:solidFill>
                  <a:schemeClr val="bg1"/>
                </a:solidFill>
                <a:latin typeface="Times New Roman" panose="02020603050405020304" pitchFamily="18" charset="0"/>
                <a:ea typeface="+mn-ea"/>
                <a:cs typeface="Times New Roman" panose="02020603050405020304" pitchFamily="18" charset="0"/>
                <a:sym typeface="Symbol" panose="05050102010706020507" pitchFamily="18" charset="2"/>
              </a:rPr>
              <a:t> – </a:t>
            </a:r>
            <a:r>
              <a:rPr lang="en-US" altLang="zh-CN" sz="2000" b="1" dirty="0" err="1">
                <a:solidFill>
                  <a:schemeClr val="bg1"/>
                </a:solidFill>
                <a:latin typeface="Times New Roman" panose="02020603050405020304" pitchFamily="18" charset="0"/>
                <a:ea typeface="+mn-ea"/>
                <a:cs typeface="Times New Roman" panose="02020603050405020304" pitchFamily="18" charset="0"/>
                <a:sym typeface="Symbol" panose="05050102010706020507" pitchFamily="18" charset="2"/>
              </a:rPr>
              <a:t>p</a:t>
            </a:r>
            <a:r>
              <a:rPr kumimoji="1" lang="en-US" altLang="zh-CN" sz="2000" b="1" dirty="0" err="1">
                <a:solidFill>
                  <a:schemeClr val="bg1"/>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n-US" altLang="zh-CN" sz="2000" b="1" baseline="-25000" dirty="0" err="1">
                <a:solidFill>
                  <a:schemeClr val="bg1"/>
                </a:solidFill>
                <a:latin typeface="Times New Roman" panose="02020603050405020304" pitchFamily="18" charset="0"/>
                <a:ea typeface="+mn-ea"/>
                <a:cs typeface="Times New Roman" panose="02020603050405020304" pitchFamily="18" charset="0"/>
                <a:sym typeface="Symbol" panose="05050102010706020507" pitchFamily="18" charset="2"/>
              </a:rPr>
              <a:t>f</a:t>
            </a:r>
            <a:r>
              <a:rPr lang="en-US" altLang="zh-CN" sz="2000" b="1" dirty="0">
                <a:solidFill>
                  <a:schemeClr val="bg1"/>
                </a:solidFill>
                <a:latin typeface="Times New Roman" panose="02020603050405020304" pitchFamily="18" charset="0"/>
                <a:ea typeface="+mn-ea"/>
                <a:cs typeface="Times New Roman" panose="02020603050405020304" pitchFamily="18" charset="0"/>
                <a:sym typeface="Symbol" panose="05050102010706020507" pitchFamily="18" charset="2"/>
              </a:rPr>
              <a:t> - </a:t>
            </a:r>
            <a:r>
              <a:rPr lang="en-US" altLang="zh-CN" sz="2000" b="1" dirty="0" err="1">
                <a:solidFill>
                  <a:schemeClr val="bg1"/>
                </a:solidFill>
                <a:latin typeface="Times New Roman" panose="02020603050405020304" pitchFamily="18" charset="0"/>
                <a:ea typeface="+mn-ea"/>
                <a:cs typeface="Times New Roman" panose="02020603050405020304" pitchFamily="18" charset="0"/>
                <a:sym typeface="Symbol" panose="05050102010706020507" pitchFamily="18" charset="2"/>
              </a:rPr>
              <a:t>q</a:t>
            </a:r>
            <a:r>
              <a:rPr lang="en-US" altLang="zh-CN" sz="2000" b="1" baseline="-25000" dirty="0" err="1">
                <a:solidFill>
                  <a:schemeClr val="bg1"/>
                </a:solidFill>
                <a:latin typeface="Times New Roman" panose="02020603050405020304" pitchFamily="18" charset="0"/>
                <a:ea typeface="+mn-ea"/>
                <a:cs typeface="Times New Roman" panose="02020603050405020304" pitchFamily="18" charset="0"/>
                <a:sym typeface="Symbol" panose="05050102010706020507" pitchFamily="18" charset="2"/>
              </a:rPr>
              <a:t>f</a:t>
            </a:r>
            <a:r>
              <a:rPr lang="en-US" altLang="en-US" sz="2000" b="1" dirty="0">
                <a:solidFill>
                  <a:schemeClr val="bg1"/>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zh-CN" altLang="en-US" sz="2000" b="1" dirty="0">
                <a:solidFill>
                  <a:schemeClr val="bg1"/>
                </a:solidFill>
                <a:latin typeface="Times New Roman" panose="02020603050405020304" pitchFamily="18" charset="0"/>
                <a:ea typeface="+mn-ea"/>
                <a:cs typeface="Times New Roman" panose="02020603050405020304" pitchFamily="18" charset="0"/>
              </a:rPr>
              <a:t>唯一性关系    </a:t>
            </a:r>
            <a:endParaRPr lang="zh-CN" altLang="en-US" sz="2000" b="1" dirty="0">
              <a:solidFill>
                <a:schemeClr val="bg1"/>
              </a:solidFill>
              <a:latin typeface="Times New Roman" panose="02020603050405020304" pitchFamily="18" charset="0"/>
              <a:ea typeface="+mn-ea"/>
              <a:cs typeface="Times New Roman" panose="02020603050405020304" pitchFamily="18" charset="0"/>
            </a:endParaRPr>
          </a:p>
        </p:txBody>
      </p:sp>
      <p:sp>
        <p:nvSpPr>
          <p:cNvPr id="194564" name="AutoShape 4"/>
          <p:cNvSpPr>
            <a:spLocks noChangeArrowheads="1"/>
          </p:cNvSpPr>
          <p:nvPr/>
        </p:nvSpPr>
        <p:spPr bwMode="auto">
          <a:xfrm>
            <a:off x="851868" y="5523887"/>
            <a:ext cx="2648049" cy="340519"/>
          </a:xfrm>
          <a:prstGeom prst="roundRect">
            <a:avLst>
              <a:gd name="adj" fmla="val 16667"/>
            </a:avLst>
          </a:prstGeom>
          <a:solidFill>
            <a:srgbClr val="0000CC"/>
          </a:solidFill>
          <a:ln>
            <a:noFill/>
          </a:ln>
          <a:extLst>
            <a:ext uri="{91240B29-F687-4F45-9708-019B960494DF}">
              <a14:hiddenLine xmlns:a14="http://schemas.microsoft.com/office/drawing/2010/main" w="9525">
                <a:solidFill>
                  <a:srgbClr val="000000"/>
                </a:solidFill>
                <a:rou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err="1">
                <a:solidFill>
                  <a:schemeClr val="bg1"/>
                </a:solidFill>
                <a:latin typeface="Times New Roman" panose="02020603050405020304" pitchFamily="18" charset="0"/>
                <a:ea typeface="+mn-ea"/>
                <a:cs typeface="Times New Roman" panose="02020603050405020304" pitchFamily="18" charset="0"/>
                <a:sym typeface="Symbol" panose="05050102010706020507" pitchFamily="18" charset="2"/>
              </a:rPr>
              <a:t>e</a:t>
            </a:r>
            <a:r>
              <a:rPr lang="en-US" altLang="zh-CN" sz="2000" b="1" baseline="-25000" dirty="0" err="1">
                <a:solidFill>
                  <a:schemeClr val="bg1"/>
                </a:solidFill>
                <a:latin typeface="Times New Roman" panose="02020603050405020304" pitchFamily="18" charset="0"/>
                <a:ea typeface="+mn-ea"/>
                <a:cs typeface="Times New Roman" panose="02020603050405020304" pitchFamily="18" charset="0"/>
                <a:sym typeface="Symbol" panose="05050102010706020507" pitchFamily="18" charset="2"/>
              </a:rPr>
              <a:t>f</a:t>
            </a:r>
            <a:r>
              <a:rPr lang="en-US" altLang="zh-CN" sz="2000" b="1" dirty="0">
                <a:solidFill>
                  <a:schemeClr val="bg1"/>
                </a:solidFill>
                <a:latin typeface="Times New Roman" panose="02020603050405020304" pitchFamily="18" charset="0"/>
                <a:ea typeface="+mn-ea"/>
                <a:cs typeface="Times New Roman" panose="02020603050405020304" pitchFamily="18" charset="0"/>
                <a:sym typeface="Symbol" panose="05050102010706020507" pitchFamily="18" charset="2"/>
              </a:rPr>
              <a:t> – </a:t>
            </a:r>
            <a:r>
              <a:rPr lang="el-GR" altLang="zh-CN" sz="2000" b="1" dirty="0">
                <a:solidFill>
                  <a:schemeClr val="bg1"/>
                </a:solidFill>
                <a:latin typeface="Times New Roman" panose="02020603050405020304" pitchFamily="18" charset="0"/>
                <a:ea typeface="+mn-ea"/>
                <a:cs typeface="Times New Roman" panose="02020603050405020304" pitchFamily="18" charset="0"/>
                <a:sym typeface="Symbol" panose="05050102010706020507" pitchFamily="18" charset="2"/>
              </a:rPr>
              <a:t>σ</a:t>
            </a:r>
            <a:r>
              <a:rPr kumimoji="1" lang="en-US" altLang="zh-CN" sz="2000" b="1" dirty="0">
                <a:solidFill>
                  <a:schemeClr val="bg1"/>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n-US" altLang="zh-CN" sz="2000" b="1" baseline="-25000" dirty="0">
                <a:solidFill>
                  <a:schemeClr val="bg1"/>
                </a:solidFill>
                <a:latin typeface="Times New Roman" panose="02020603050405020304" pitchFamily="18" charset="0"/>
                <a:ea typeface="+mn-ea"/>
                <a:cs typeface="Times New Roman" panose="02020603050405020304" pitchFamily="18" charset="0"/>
                <a:sym typeface="Symbol" panose="05050102010706020507" pitchFamily="18" charset="2"/>
              </a:rPr>
              <a:t>f</a:t>
            </a:r>
            <a:r>
              <a:rPr lang="en-US" altLang="zh-CN" sz="2000" b="1" dirty="0">
                <a:solidFill>
                  <a:schemeClr val="bg1"/>
                </a:solidFill>
                <a:latin typeface="Times New Roman" panose="02020603050405020304" pitchFamily="18" charset="0"/>
                <a:ea typeface="+mn-ea"/>
                <a:cs typeface="Times New Roman" panose="02020603050405020304" pitchFamily="18" charset="0"/>
                <a:sym typeface="Symbol" panose="05050102010706020507" pitchFamily="18" charset="2"/>
              </a:rPr>
              <a:t> - </a:t>
            </a:r>
            <a:r>
              <a:rPr lang="el-GR" altLang="zh-CN" sz="2000" b="1" dirty="0">
                <a:solidFill>
                  <a:schemeClr val="bg1"/>
                </a:solidFill>
                <a:latin typeface="Times New Roman" panose="02020603050405020304" pitchFamily="18" charset="0"/>
                <a:ea typeface="+mn-ea"/>
                <a:cs typeface="Times New Roman" panose="02020603050405020304" pitchFamily="18" charset="0"/>
                <a:sym typeface="Symbol" panose="05050102010706020507" pitchFamily="18" charset="2"/>
              </a:rPr>
              <a:t>τ</a:t>
            </a:r>
            <a:r>
              <a:rPr lang="en-US" altLang="zh-CN" sz="2000" b="1" baseline="-25000" dirty="0">
                <a:solidFill>
                  <a:schemeClr val="bg1"/>
                </a:solidFill>
                <a:latin typeface="Times New Roman" panose="02020603050405020304" pitchFamily="18" charset="0"/>
                <a:ea typeface="+mn-ea"/>
                <a:cs typeface="Times New Roman" panose="02020603050405020304" pitchFamily="18" charset="0"/>
                <a:sym typeface="Symbol" panose="05050102010706020507" pitchFamily="18" charset="2"/>
              </a:rPr>
              <a:t>f</a:t>
            </a:r>
            <a:r>
              <a:rPr lang="en-US" altLang="en-US" sz="2000" b="1" dirty="0">
                <a:solidFill>
                  <a:schemeClr val="bg1"/>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zh-CN" altLang="en-US" sz="2000" b="1" dirty="0">
                <a:solidFill>
                  <a:schemeClr val="bg1"/>
                </a:solidFill>
                <a:latin typeface="Times New Roman" panose="02020603050405020304" pitchFamily="18" charset="0"/>
                <a:ea typeface="+mn-ea"/>
                <a:cs typeface="Times New Roman" panose="02020603050405020304" pitchFamily="18" charset="0"/>
              </a:rPr>
              <a:t>唯一性关系</a:t>
            </a:r>
            <a:endParaRPr lang="zh-CN" altLang="en-US" sz="2000" b="1" dirty="0">
              <a:solidFill>
                <a:schemeClr val="bg1"/>
              </a:solidFill>
              <a:latin typeface="Times New Roman" panose="02020603050405020304" pitchFamily="18" charset="0"/>
              <a:ea typeface="+mn-ea"/>
              <a:cs typeface="Times New Roman" panose="02020603050405020304" pitchFamily="18" charset="0"/>
            </a:endParaRPr>
          </a:p>
        </p:txBody>
      </p:sp>
      <p:sp>
        <p:nvSpPr>
          <p:cNvPr id="98309" name="Text Box 6"/>
          <p:cNvSpPr txBox="1">
            <a:spLocks noChangeArrowheads="1"/>
          </p:cNvSpPr>
          <p:nvPr/>
        </p:nvSpPr>
        <p:spPr bwMode="auto">
          <a:xfrm>
            <a:off x="1429842" y="777082"/>
            <a:ext cx="6300192" cy="438150"/>
          </a:xfrm>
          <a:prstGeom prst="rect">
            <a:avLst/>
          </a:prstGeom>
          <a:solidFill>
            <a:srgbClr val="FFFF00"/>
          </a:solidFill>
          <a:ln>
            <a:noFill/>
          </a:ln>
        </p:spPr>
        <p:txBody>
          <a:bodyPr wrap="square" lIns="72000" tIns="36000" rIns="72000" bIns="36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smtClean="0">
                <a:latin typeface="Times New Roman" panose="02020603050405020304" pitchFamily="18" charset="0"/>
                <a:ea typeface="+mn-ea"/>
                <a:cs typeface="Times New Roman" panose="02020603050405020304" pitchFamily="18" charset="0"/>
              </a:rPr>
              <a:t>黏土</a:t>
            </a:r>
            <a:r>
              <a:rPr lang="zh-CN" altLang="en-US" sz="2400" b="1" dirty="0">
                <a:latin typeface="Times New Roman" panose="02020603050405020304" pitchFamily="18" charset="0"/>
                <a:ea typeface="+mn-ea"/>
                <a:cs typeface="Times New Roman" panose="02020603050405020304" pitchFamily="18" charset="0"/>
              </a:rPr>
              <a:t>的密度－有效应力－抗剪强度唯一性关系</a:t>
            </a:r>
            <a:endParaRPr lang="zh-CN" altLang="en-US" sz="2400" b="1" dirty="0">
              <a:latin typeface="Times New Roman" panose="02020603050405020304" pitchFamily="18" charset="0"/>
              <a:ea typeface="+mn-ea"/>
              <a:cs typeface="Times New Roman" panose="02020603050405020304" pitchFamily="18" charset="0"/>
            </a:endParaRPr>
          </a:p>
        </p:txBody>
      </p:sp>
      <p:grpSp>
        <p:nvGrpSpPr>
          <p:cNvPr id="2" name="Group 9"/>
          <p:cNvGrpSpPr/>
          <p:nvPr/>
        </p:nvGrpSpPr>
        <p:grpSpPr bwMode="auto">
          <a:xfrm>
            <a:off x="4278313" y="1270000"/>
            <a:ext cx="4641850" cy="3505200"/>
            <a:chOff x="182" y="479"/>
            <a:chExt cx="2924" cy="2208"/>
          </a:xfrm>
        </p:grpSpPr>
        <p:sp>
          <p:nvSpPr>
            <p:cNvPr id="98332" name="Line 10"/>
            <p:cNvSpPr>
              <a:spLocks noChangeShapeType="1"/>
            </p:cNvSpPr>
            <p:nvPr/>
          </p:nvSpPr>
          <p:spPr bwMode="auto">
            <a:xfrm flipV="1">
              <a:off x="483" y="603"/>
              <a:ext cx="0" cy="2021"/>
            </a:xfrm>
            <a:prstGeom prst="line">
              <a:avLst/>
            </a:prstGeom>
            <a:noFill/>
            <a:ln w="19050">
              <a:solidFill>
                <a:schemeClr val="tx1"/>
              </a:solidFill>
              <a:miter lim="800000"/>
              <a:tailEnd type="triangle"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98333" name="Text Box 11"/>
            <p:cNvSpPr txBox="1">
              <a:spLocks noChangeArrowheads="1"/>
            </p:cNvSpPr>
            <p:nvPr/>
          </p:nvSpPr>
          <p:spPr bwMode="auto">
            <a:xfrm>
              <a:off x="2725" y="2391"/>
              <a:ext cx="381"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105147" tIns="52573" rIns="105147" bIns="52573">
              <a:spAutoFit/>
            </a:bodyPr>
            <a:lstStyle>
              <a:lvl1pPr defTabSz="1050925">
                <a:defRPr>
                  <a:solidFill>
                    <a:schemeClr val="tx1"/>
                  </a:solidFill>
                  <a:latin typeface="Arial" panose="020B0604020202020204" pitchFamily="34" charset="0"/>
                  <a:ea typeface="宋体" panose="02010600030101010101" pitchFamily="2" charset="-122"/>
                </a:defRPr>
              </a:lvl1pPr>
              <a:lvl2pPr marL="742950" indent="-285750" defTabSz="1050925">
                <a:defRPr>
                  <a:solidFill>
                    <a:schemeClr val="tx1"/>
                  </a:solidFill>
                  <a:latin typeface="Arial" panose="020B0604020202020204" pitchFamily="34" charset="0"/>
                  <a:ea typeface="宋体" panose="02010600030101010101" pitchFamily="2" charset="-122"/>
                </a:defRPr>
              </a:lvl2pPr>
              <a:lvl3pPr marL="1143000" indent="-228600" defTabSz="1050925">
                <a:defRPr>
                  <a:solidFill>
                    <a:schemeClr val="tx1"/>
                  </a:solidFill>
                  <a:latin typeface="Arial" panose="020B0604020202020204" pitchFamily="34" charset="0"/>
                  <a:ea typeface="宋体" panose="02010600030101010101" pitchFamily="2" charset="-122"/>
                </a:defRPr>
              </a:lvl3pPr>
              <a:lvl4pPr marL="1600200" indent="-228600" defTabSz="1050925">
                <a:defRPr>
                  <a:solidFill>
                    <a:schemeClr val="tx1"/>
                  </a:solidFill>
                  <a:latin typeface="Arial" panose="020B0604020202020204" pitchFamily="34" charset="0"/>
                  <a:ea typeface="宋体" panose="02010600030101010101" pitchFamily="2" charset="-122"/>
                </a:defRPr>
              </a:lvl4pPr>
              <a:lvl5pPr marL="2057400" indent="-228600" defTabSz="1050925">
                <a:defRPr>
                  <a:solidFill>
                    <a:schemeClr val="tx1"/>
                  </a:solidFill>
                  <a:latin typeface="Arial" panose="020B0604020202020204" pitchFamily="34" charset="0"/>
                  <a:ea typeface="宋体" panose="02010600030101010101" pitchFamily="2" charset="-122"/>
                </a:defRPr>
              </a:lvl5pPr>
              <a:lvl6pPr marL="2514600" indent="-228600" defTabSz="1050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50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50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50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5000"/>
                </a:spcBef>
              </a:pPr>
              <a:r>
                <a:rPr lang="en-US" altLang="zh-CN" sz="2400" b="1">
                  <a:sym typeface="Symbol" panose="05050102010706020507" pitchFamily="18" charset="2"/>
                </a:rPr>
                <a:t>p</a:t>
              </a:r>
              <a:endParaRPr lang="en-US" altLang="zh-CN" sz="2400" b="1">
                <a:sym typeface="Symbol" panose="05050102010706020507" pitchFamily="18" charset="2"/>
              </a:endParaRPr>
            </a:p>
          </p:txBody>
        </p:sp>
        <p:sp>
          <p:nvSpPr>
            <p:cNvPr id="98334" name="Text Box 12"/>
            <p:cNvSpPr txBox="1">
              <a:spLocks noChangeArrowheads="1"/>
            </p:cNvSpPr>
            <p:nvPr/>
          </p:nvSpPr>
          <p:spPr bwMode="auto">
            <a:xfrm>
              <a:off x="191" y="2291"/>
              <a:ext cx="36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105147" tIns="52573" rIns="105147" bIns="52573">
              <a:spAutoFit/>
            </a:bodyPr>
            <a:lstStyle>
              <a:lvl1pPr defTabSz="1050925">
                <a:defRPr>
                  <a:solidFill>
                    <a:schemeClr val="tx1"/>
                  </a:solidFill>
                  <a:latin typeface="Arial" panose="020B0604020202020204" pitchFamily="34" charset="0"/>
                  <a:ea typeface="宋体" panose="02010600030101010101" pitchFamily="2" charset="-122"/>
                </a:defRPr>
              </a:lvl1pPr>
              <a:lvl2pPr marL="742950" indent="-285750" defTabSz="1050925">
                <a:defRPr>
                  <a:solidFill>
                    <a:schemeClr val="tx1"/>
                  </a:solidFill>
                  <a:latin typeface="Arial" panose="020B0604020202020204" pitchFamily="34" charset="0"/>
                  <a:ea typeface="宋体" panose="02010600030101010101" pitchFamily="2" charset="-122"/>
                </a:defRPr>
              </a:lvl2pPr>
              <a:lvl3pPr marL="1143000" indent="-228600" defTabSz="1050925">
                <a:defRPr>
                  <a:solidFill>
                    <a:schemeClr val="tx1"/>
                  </a:solidFill>
                  <a:latin typeface="Arial" panose="020B0604020202020204" pitchFamily="34" charset="0"/>
                  <a:ea typeface="宋体" panose="02010600030101010101" pitchFamily="2" charset="-122"/>
                </a:defRPr>
              </a:lvl3pPr>
              <a:lvl4pPr marL="1600200" indent="-228600" defTabSz="1050925">
                <a:defRPr>
                  <a:solidFill>
                    <a:schemeClr val="tx1"/>
                  </a:solidFill>
                  <a:latin typeface="Arial" panose="020B0604020202020204" pitchFamily="34" charset="0"/>
                  <a:ea typeface="宋体" panose="02010600030101010101" pitchFamily="2" charset="-122"/>
                </a:defRPr>
              </a:lvl4pPr>
              <a:lvl5pPr marL="2057400" indent="-228600" defTabSz="1050925">
                <a:defRPr>
                  <a:solidFill>
                    <a:schemeClr val="tx1"/>
                  </a:solidFill>
                  <a:latin typeface="Arial" panose="020B0604020202020204" pitchFamily="34" charset="0"/>
                  <a:ea typeface="宋体" panose="02010600030101010101" pitchFamily="2" charset="-122"/>
                </a:defRPr>
              </a:lvl5pPr>
              <a:lvl6pPr marL="2514600" indent="-228600" defTabSz="1050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50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50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50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100" b="1" i="1">
                  <a:sym typeface="Symbol" panose="05050102010706020507" pitchFamily="18" charset="2"/>
                </a:rPr>
                <a:t>O</a:t>
              </a:r>
              <a:endParaRPr lang="en-US" altLang="zh-CN" sz="2100" b="1" i="1">
                <a:sym typeface="Symbol" panose="05050102010706020507" pitchFamily="18" charset="2"/>
              </a:endParaRPr>
            </a:p>
          </p:txBody>
        </p:sp>
        <p:sp>
          <p:nvSpPr>
            <p:cNvPr id="98335" name="Line 13"/>
            <p:cNvSpPr>
              <a:spLocks noChangeShapeType="1"/>
            </p:cNvSpPr>
            <p:nvPr/>
          </p:nvSpPr>
          <p:spPr bwMode="auto">
            <a:xfrm>
              <a:off x="472" y="2390"/>
              <a:ext cx="2531" cy="0"/>
            </a:xfrm>
            <a:prstGeom prst="line">
              <a:avLst/>
            </a:prstGeom>
            <a:noFill/>
            <a:ln w="19050">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98336" name="Text Box 14"/>
            <p:cNvSpPr txBox="1">
              <a:spLocks noChangeArrowheads="1"/>
            </p:cNvSpPr>
            <p:nvPr/>
          </p:nvSpPr>
          <p:spPr bwMode="auto">
            <a:xfrm>
              <a:off x="182" y="479"/>
              <a:ext cx="36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105147" tIns="52573" rIns="105147" bIns="52573">
              <a:spAutoFit/>
            </a:bodyPr>
            <a:lstStyle>
              <a:lvl1pPr defTabSz="1050925">
                <a:defRPr>
                  <a:solidFill>
                    <a:schemeClr val="tx1"/>
                  </a:solidFill>
                  <a:latin typeface="Arial" panose="020B0604020202020204" pitchFamily="34" charset="0"/>
                  <a:ea typeface="宋体" panose="02010600030101010101" pitchFamily="2" charset="-122"/>
                </a:defRPr>
              </a:lvl1pPr>
              <a:lvl2pPr marL="742950" indent="-285750" defTabSz="1050925">
                <a:defRPr>
                  <a:solidFill>
                    <a:schemeClr val="tx1"/>
                  </a:solidFill>
                  <a:latin typeface="Arial" panose="020B0604020202020204" pitchFamily="34" charset="0"/>
                  <a:ea typeface="宋体" panose="02010600030101010101" pitchFamily="2" charset="-122"/>
                </a:defRPr>
              </a:lvl2pPr>
              <a:lvl3pPr marL="1143000" indent="-228600" defTabSz="1050925">
                <a:defRPr>
                  <a:solidFill>
                    <a:schemeClr val="tx1"/>
                  </a:solidFill>
                  <a:latin typeface="Arial" panose="020B0604020202020204" pitchFamily="34" charset="0"/>
                  <a:ea typeface="宋体" panose="02010600030101010101" pitchFamily="2" charset="-122"/>
                </a:defRPr>
              </a:lvl3pPr>
              <a:lvl4pPr marL="1600200" indent="-228600" defTabSz="1050925">
                <a:defRPr>
                  <a:solidFill>
                    <a:schemeClr val="tx1"/>
                  </a:solidFill>
                  <a:latin typeface="Arial" panose="020B0604020202020204" pitchFamily="34" charset="0"/>
                  <a:ea typeface="宋体" panose="02010600030101010101" pitchFamily="2" charset="-122"/>
                </a:defRPr>
              </a:lvl4pPr>
              <a:lvl5pPr marL="2057400" indent="-228600" defTabSz="1050925">
                <a:defRPr>
                  <a:solidFill>
                    <a:schemeClr val="tx1"/>
                  </a:solidFill>
                  <a:latin typeface="Arial" panose="020B0604020202020204" pitchFamily="34" charset="0"/>
                  <a:ea typeface="宋体" panose="02010600030101010101" pitchFamily="2" charset="-122"/>
                </a:defRPr>
              </a:lvl5pPr>
              <a:lvl6pPr marL="2514600" indent="-228600" defTabSz="1050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50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50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50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ym typeface="Symbol" panose="05050102010706020507" pitchFamily="18" charset="2"/>
                </a:rPr>
                <a:t>q</a:t>
              </a:r>
              <a:endParaRPr lang="en-US" altLang="zh-CN" sz="2400" b="1">
                <a:sym typeface="Symbol" panose="05050102010706020507" pitchFamily="18" charset="2"/>
              </a:endParaRPr>
            </a:p>
          </p:txBody>
        </p:sp>
      </p:grpSp>
      <p:grpSp>
        <p:nvGrpSpPr>
          <p:cNvPr id="3" name="Group 15"/>
          <p:cNvGrpSpPr/>
          <p:nvPr/>
        </p:nvGrpSpPr>
        <p:grpSpPr bwMode="auto">
          <a:xfrm>
            <a:off x="4759325" y="2166938"/>
            <a:ext cx="4056063" cy="2132012"/>
            <a:chOff x="485" y="1044"/>
            <a:chExt cx="2555" cy="1343"/>
          </a:xfrm>
        </p:grpSpPr>
        <p:sp>
          <p:nvSpPr>
            <p:cNvPr id="98330" name="Line 16"/>
            <p:cNvSpPr>
              <a:spLocks noChangeShapeType="1"/>
            </p:cNvSpPr>
            <p:nvPr/>
          </p:nvSpPr>
          <p:spPr bwMode="auto">
            <a:xfrm flipV="1">
              <a:off x="485" y="1044"/>
              <a:ext cx="2324" cy="1343"/>
            </a:xfrm>
            <a:prstGeom prst="line">
              <a:avLst/>
            </a:prstGeom>
            <a:noFill/>
            <a:ln w="28575">
              <a:solidFill>
                <a:srgbClr val="0000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98331" name="Text Box 17"/>
            <p:cNvSpPr txBox="1">
              <a:spLocks noChangeArrowheads="1"/>
            </p:cNvSpPr>
            <p:nvPr/>
          </p:nvSpPr>
          <p:spPr bwMode="auto">
            <a:xfrm>
              <a:off x="2548" y="1099"/>
              <a:ext cx="492"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147" tIns="52573" rIns="105147" bIns="52573">
              <a:spAutoFit/>
            </a:bodyPr>
            <a:lstStyle>
              <a:lvl1pPr defTabSz="1050925">
                <a:defRPr>
                  <a:solidFill>
                    <a:schemeClr val="tx1"/>
                  </a:solidFill>
                  <a:latin typeface="Arial" panose="020B0604020202020204" pitchFamily="34" charset="0"/>
                  <a:ea typeface="宋体" panose="02010600030101010101" pitchFamily="2" charset="-122"/>
                </a:defRPr>
              </a:lvl1pPr>
              <a:lvl2pPr marL="742950" indent="-285750" defTabSz="1050925">
                <a:defRPr>
                  <a:solidFill>
                    <a:schemeClr val="tx1"/>
                  </a:solidFill>
                  <a:latin typeface="Arial" panose="020B0604020202020204" pitchFamily="34" charset="0"/>
                  <a:ea typeface="宋体" panose="02010600030101010101" pitchFamily="2" charset="-122"/>
                </a:defRPr>
              </a:lvl2pPr>
              <a:lvl3pPr marL="1143000" indent="-228600" defTabSz="1050925">
                <a:defRPr>
                  <a:solidFill>
                    <a:schemeClr val="tx1"/>
                  </a:solidFill>
                  <a:latin typeface="Arial" panose="020B0604020202020204" pitchFamily="34" charset="0"/>
                  <a:ea typeface="宋体" panose="02010600030101010101" pitchFamily="2" charset="-122"/>
                </a:defRPr>
              </a:lvl3pPr>
              <a:lvl4pPr marL="1600200" indent="-228600" defTabSz="1050925">
                <a:defRPr>
                  <a:solidFill>
                    <a:schemeClr val="tx1"/>
                  </a:solidFill>
                  <a:latin typeface="Arial" panose="020B0604020202020204" pitchFamily="34" charset="0"/>
                  <a:ea typeface="宋体" panose="02010600030101010101" pitchFamily="2" charset="-122"/>
                </a:defRPr>
              </a:lvl4pPr>
              <a:lvl5pPr marL="2057400" indent="-228600" defTabSz="1050925">
                <a:defRPr>
                  <a:solidFill>
                    <a:schemeClr val="tx1"/>
                  </a:solidFill>
                  <a:latin typeface="Arial" panose="020B0604020202020204" pitchFamily="34" charset="0"/>
                  <a:ea typeface="宋体" panose="02010600030101010101" pitchFamily="2" charset="-122"/>
                </a:defRPr>
              </a:lvl5pPr>
              <a:lvl6pPr marL="2514600" indent="-228600" defTabSz="1050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50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50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50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a:solidFill>
                    <a:srgbClr val="0000CC"/>
                  </a:solidFill>
                  <a:latin typeface="Times New Roman" panose="02020603050405020304" pitchFamily="18" charset="0"/>
                  <a:ea typeface="幼圆" panose="02010509060101010101" pitchFamily="49" charset="-122"/>
                </a:rPr>
                <a:t>K</a:t>
              </a:r>
              <a:r>
                <a:rPr lang="en-US" altLang="zh-CN" sz="2000" b="1">
                  <a:solidFill>
                    <a:srgbClr val="0000CC"/>
                  </a:solidFill>
                  <a:latin typeface="Times New Roman" panose="02020603050405020304" pitchFamily="18" charset="0"/>
                  <a:ea typeface="幼圆" panose="02010509060101010101" pitchFamily="49" charset="-122"/>
                  <a:sym typeface="Symbol" panose="05050102010706020507" pitchFamily="18" charset="2"/>
                </a:rPr>
                <a:t></a:t>
              </a:r>
              <a:r>
                <a:rPr lang="en-US" altLang="zh-CN" sz="2000" b="1" baseline="-25000">
                  <a:solidFill>
                    <a:srgbClr val="0000CC"/>
                  </a:solidFill>
                  <a:latin typeface="Times New Roman" panose="02020603050405020304" pitchFamily="18" charset="0"/>
                  <a:ea typeface="幼圆" panose="02010509060101010101" pitchFamily="49" charset="-122"/>
                </a:rPr>
                <a:t>f</a:t>
              </a:r>
              <a:r>
                <a:rPr lang="zh-CN" altLang="en-US" sz="2000" b="1">
                  <a:solidFill>
                    <a:srgbClr val="0000CC"/>
                  </a:solidFill>
                  <a:latin typeface="Times New Roman" panose="02020603050405020304" pitchFamily="18" charset="0"/>
                  <a:ea typeface="幼圆" panose="02010509060101010101" pitchFamily="49" charset="-122"/>
                </a:rPr>
                <a:t>线</a:t>
              </a:r>
              <a:endParaRPr lang="zh-CN" altLang="en-US" sz="2000" b="1" baseline="-25000">
                <a:solidFill>
                  <a:srgbClr val="0000CC"/>
                </a:solidFill>
                <a:latin typeface="Times New Roman" panose="02020603050405020304" pitchFamily="18" charset="0"/>
                <a:ea typeface="幼圆" panose="02010509060101010101" pitchFamily="49" charset="-122"/>
              </a:endParaRPr>
            </a:p>
          </p:txBody>
        </p:sp>
      </p:grpSp>
      <p:sp>
        <p:nvSpPr>
          <p:cNvPr id="194578" name="Freeform 18"/>
          <p:cNvSpPr/>
          <p:nvPr/>
        </p:nvSpPr>
        <p:spPr bwMode="auto">
          <a:xfrm>
            <a:off x="7261225" y="2849563"/>
            <a:ext cx="301625" cy="1444625"/>
          </a:xfrm>
          <a:custGeom>
            <a:avLst/>
            <a:gdLst>
              <a:gd name="T0" fmla="*/ 2147483646 w 100"/>
              <a:gd name="T1" fmla="*/ 2147483646 h 442"/>
              <a:gd name="T2" fmla="*/ 2147483646 w 100"/>
              <a:gd name="T3" fmla="*/ 2147483646 h 442"/>
              <a:gd name="T4" fmla="*/ 2147483646 w 100"/>
              <a:gd name="T5" fmla="*/ 2147483646 h 442"/>
              <a:gd name="T6" fmla="*/ 2147483646 w 100"/>
              <a:gd name="T7" fmla="*/ 2147483646 h 442"/>
              <a:gd name="T8" fmla="*/ 0 w 100"/>
              <a:gd name="T9" fmla="*/ 0 h 442"/>
              <a:gd name="T10" fmla="*/ 0 60000 65536"/>
              <a:gd name="T11" fmla="*/ 0 60000 65536"/>
              <a:gd name="T12" fmla="*/ 0 60000 65536"/>
              <a:gd name="T13" fmla="*/ 0 60000 65536"/>
              <a:gd name="T14" fmla="*/ 0 60000 65536"/>
              <a:gd name="T15" fmla="*/ 0 w 100"/>
              <a:gd name="T16" fmla="*/ 0 h 442"/>
              <a:gd name="T17" fmla="*/ 100 w 100"/>
              <a:gd name="T18" fmla="*/ 442 h 442"/>
            </a:gdLst>
            <a:ahLst/>
            <a:cxnLst>
              <a:cxn ang="T10">
                <a:pos x="T0" y="T1"/>
              </a:cxn>
              <a:cxn ang="T11">
                <a:pos x="T2" y="T3"/>
              </a:cxn>
              <a:cxn ang="T12">
                <a:pos x="T4" y="T5"/>
              </a:cxn>
              <a:cxn ang="T13">
                <a:pos x="T6" y="T7"/>
              </a:cxn>
              <a:cxn ang="T14">
                <a:pos x="T8" y="T9"/>
              </a:cxn>
            </a:cxnLst>
            <a:rect l="T15" t="T16" r="T17" b="T18"/>
            <a:pathLst>
              <a:path w="100" h="442">
                <a:moveTo>
                  <a:pt x="51" y="442"/>
                </a:moveTo>
                <a:cubicBezTo>
                  <a:pt x="56" y="426"/>
                  <a:pt x="74" y="385"/>
                  <a:pt x="82" y="347"/>
                </a:cubicBezTo>
                <a:cubicBezTo>
                  <a:pt x="90" y="309"/>
                  <a:pt x="100" y="256"/>
                  <a:pt x="99" y="216"/>
                </a:cubicBezTo>
                <a:cubicBezTo>
                  <a:pt x="98" y="176"/>
                  <a:pt x="91" y="140"/>
                  <a:pt x="74" y="104"/>
                </a:cubicBezTo>
                <a:cubicBezTo>
                  <a:pt x="57" y="68"/>
                  <a:pt x="15" y="22"/>
                  <a:pt x="0" y="0"/>
                </a:cubicBezTo>
              </a:path>
            </a:pathLst>
          </a:custGeom>
          <a:noFill/>
          <a:ln w="19050">
            <a:solidFill>
              <a:srgbClr val="0000CC"/>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4" name="Group 19"/>
          <p:cNvGrpSpPr/>
          <p:nvPr/>
        </p:nvGrpSpPr>
        <p:grpSpPr bwMode="auto">
          <a:xfrm>
            <a:off x="5216525" y="1330325"/>
            <a:ext cx="2236788" cy="379413"/>
            <a:chOff x="773" y="517"/>
            <a:chExt cx="1409" cy="239"/>
          </a:xfrm>
        </p:grpSpPr>
        <p:sp>
          <p:nvSpPr>
            <p:cNvPr id="98328" name="Text Box 20"/>
            <p:cNvSpPr txBox="1">
              <a:spLocks noChangeArrowheads="1"/>
            </p:cNvSpPr>
            <p:nvPr/>
          </p:nvSpPr>
          <p:spPr bwMode="auto">
            <a:xfrm>
              <a:off x="1138" y="517"/>
              <a:ext cx="1044"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147" tIns="52573" rIns="105147" bIns="52573">
              <a:spAutoFit/>
            </a:bodyPr>
            <a:lstStyle>
              <a:lvl1pPr defTabSz="1050925">
                <a:defRPr>
                  <a:solidFill>
                    <a:schemeClr val="tx1"/>
                  </a:solidFill>
                  <a:latin typeface="Arial" panose="020B0604020202020204" pitchFamily="34" charset="0"/>
                  <a:ea typeface="宋体" panose="02010600030101010101" pitchFamily="2" charset="-122"/>
                </a:defRPr>
              </a:lvl1pPr>
              <a:lvl2pPr marL="742950" indent="-285750" defTabSz="1050925">
                <a:defRPr>
                  <a:solidFill>
                    <a:schemeClr val="tx1"/>
                  </a:solidFill>
                  <a:latin typeface="Arial" panose="020B0604020202020204" pitchFamily="34" charset="0"/>
                  <a:ea typeface="宋体" panose="02010600030101010101" pitchFamily="2" charset="-122"/>
                </a:defRPr>
              </a:lvl2pPr>
              <a:lvl3pPr marL="1143000" indent="-228600" defTabSz="1050925">
                <a:defRPr>
                  <a:solidFill>
                    <a:schemeClr val="tx1"/>
                  </a:solidFill>
                  <a:latin typeface="Arial" panose="020B0604020202020204" pitchFamily="34" charset="0"/>
                  <a:ea typeface="宋体" panose="02010600030101010101" pitchFamily="2" charset="-122"/>
                </a:defRPr>
              </a:lvl3pPr>
              <a:lvl4pPr marL="1600200" indent="-228600" defTabSz="1050925">
                <a:defRPr>
                  <a:solidFill>
                    <a:schemeClr val="tx1"/>
                  </a:solidFill>
                  <a:latin typeface="Arial" panose="020B0604020202020204" pitchFamily="34" charset="0"/>
                  <a:ea typeface="宋体" panose="02010600030101010101" pitchFamily="2" charset="-122"/>
                </a:defRPr>
              </a:lvl4pPr>
              <a:lvl5pPr marL="2057400" indent="-228600" defTabSz="1050925">
                <a:defRPr>
                  <a:solidFill>
                    <a:schemeClr val="tx1"/>
                  </a:solidFill>
                  <a:latin typeface="Arial" panose="020B0604020202020204" pitchFamily="34" charset="0"/>
                  <a:ea typeface="宋体" panose="02010600030101010101" pitchFamily="2" charset="-122"/>
                </a:defRPr>
              </a:lvl5pPr>
              <a:lvl6pPr marL="2514600" indent="-228600" defTabSz="1050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50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50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50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rgbClr val="CC0000"/>
                  </a:solidFill>
                  <a:latin typeface="Times New Roman" panose="02020603050405020304" pitchFamily="18" charset="0"/>
                  <a:ea typeface="幼圆" panose="02010509060101010101" pitchFamily="49" charset="-122"/>
                </a:rPr>
                <a:t>固结排水试验</a:t>
              </a:r>
              <a:endParaRPr lang="zh-CN" altLang="en-US" b="1" baseline="-25000" dirty="0">
                <a:solidFill>
                  <a:srgbClr val="CC0000"/>
                </a:solidFill>
                <a:latin typeface="Times New Roman" panose="02020603050405020304" pitchFamily="18" charset="0"/>
                <a:ea typeface="幼圆" panose="02010509060101010101" pitchFamily="49" charset="-122"/>
              </a:endParaRPr>
            </a:p>
          </p:txBody>
        </p:sp>
        <p:sp>
          <p:nvSpPr>
            <p:cNvPr id="98329" name="Line 21"/>
            <p:cNvSpPr>
              <a:spLocks noChangeShapeType="1"/>
            </p:cNvSpPr>
            <p:nvPr/>
          </p:nvSpPr>
          <p:spPr bwMode="auto">
            <a:xfrm>
              <a:off x="773" y="655"/>
              <a:ext cx="319" cy="0"/>
            </a:xfrm>
            <a:prstGeom prst="line">
              <a:avLst/>
            </a:prstGeom>
            <a:noFill/>
            <a:ln w="19050">
              <a:solidFill>
                <a:srgbClr val="CC0000"/>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Group 22"/>
          <p:cNvGrpSpPr/>
          <p:nvPr/>
        </p:nvGrpSpPr>
        <p:grpSpPr bwMode="auto">
          <a:xfrm>
            <a:off x="5216525" y="1711325"/>
            <a:ext cx="2501900" cy="379413"/>
            <a:chOff x="773" y="757"/>
            <a:chExt cx="1576" cy="239"/>
          </a:xfrm>
        </p:grpSpPr>
        <p:sp>
          <p:nvSpPr>
            <p:cNvPr id="98326" name="Text Box 23"/>
            <p:cNvSpPr txBox="1">
              <a:spLocks noChangeArrowheads="1"/>
            </p:cNvSpPr>
            <p:nvPr/>
          </p:nvSpPr>
          <p:spPr bwMode="auto">
            <a:xfrm>
              <a:off x="1153" y="757"/>
              <a:ext cx="119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147" tIns="52573" rIns="105147" bIns="52573">
              <a:spAutoFit/>
            </a:bodyPr>
            <a:lstStyle>
              <a:lvl1pPr defTabSz="1050925">
                <a:defRPr>
                  <a:solidFill>
                    <a:schemeClr val="tx1"/>
                  </a:solidFill>
                  <a:latin typeface="Arial" panose="020B0604020202020204" pitchFamily="34" charset="0"/>
                  <a:ea typeface="宋体" panose="02010600030101010101" pitchFamily="2" charset="-122"/>
                </a:defRPr>
              </a:lvl1pPr>
              <a:lvl2pPr marL="742950" indent="-285750" defTabSz="1050925">
                <a:defRPr>
                  <a:solidFill>
                    <a:schemeClr val="tx1"/>
                  </a:solidFill>
                  <a:latin typeface="Arial" panose="020B0604020202020204" pitchFamily="34" charset="0"/>
                  <a:ea typeface="宋体" panose="02010600030101010101" pitchFamily="2" charset="-122"/>
                </a:defRPr>
              </a:lvl2pPr>
              <a:lvl3pPr marL="1143000" indent="-228600" defTabSz="1050925">
                <a:defRPr>
                  <a:solidFill>
                    <a:schemeClr val="tx1"/>
                  </a:solidFill>
                  <a:latin typeface="Arial" panose="020B0604020202020204" pitchFamily="34" charset="0"/>
                  <a:ea typeface="宋体" panose="02010600030101010101" pitchFamily="2" charset="-122"/>
                </a:defRPr>
              </a:lvl3pPr>
              <a:lvl4pPr marL="1600200" indent="-228600" defTabSz="1050925">
                <a:defRPr>
                  <a:solidFill>
                    <a:schemeClr val="tx1"/>
                  </a:solidFill>
                  <a:latin typeface="Arial" panose="020B0604020202020204" pitchFamily="34" charset="0"/>
                  <a:ea typeface="宋体" panose="02010600030101010101" pitchFamily="2" charset="-122"/>
                </a:defRPr>
              </a:lvl4pPr>
              <a:lvl5pPr marL="2057400" indent="-228600" defTabSz="1050925">
                <a:defRPr>
                  <a:solidFill>
                    <a:schemeClr val="tx1"/>
                  </a:solidFill>
                  <a:latin typeface="Arial" panose="020B0604020202020204" pitchFamily="34" charset="0"/>
                  <a:ea typeface="宋体" panose="02010600030101010101" pitchFamily="2" charset="-122"/>
                </a:defRPr>
              </a:lvl5pPr>
              <a:lvl6pPr marL="2514600" indent="-228600" defTabSz="1050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50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50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50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CC"/>
                  </a:solidFill>
                  <a:latin typeface="Times New Roman" panose="02020603050405020304" pitchFamily="18" charset="0"/>
                  <a:ea typeface="幼圆" panose="02010509060101010101" pitchFamily="49" charset="-122"/>
                </a:rPr>
                <a:t>固结不排水试验</a:t>
              </a:r>
              <a:endParaRPr lang="zh-CN" altLang="en-US" b="1" baseline="-25000">
                <a:solidFill>
                  <a:srgbClr val="0000CC"/>
                </a:solidFill>
                <a:latin typeface="Times New Roman" panose="02020603050405020304" pitchFamily="18" charset="0"/>
                <a:ea typeface="幼圆" panose="02010509060101010101" pitchFamily="49" charset="-122"/>
              </a:endParaRPr>
            </a:p>
          </p:txBody>
        </p:sp>
        <p:sp>
          <p:nvSpPr>
            <p:cNvPr id="98327" name="Line 24"/>
            <p:cNvSpPr>
              <a:spLocks noChangeShapeType="1"/>
            </p:cNvSpPr>
            <p:nvPr/>
          </p:nvSpPr>
          <p:spPr bwMode="auto">
            <a:xfrm>
              <a:off x="773" y="894"/>
              <a:ext cx="319" cy="0"/>
            </a:xfrm>
            <a:prstGeom prst="line">
              <a:avLst/>
            </a:prstGeom>
            <a:noFill/>
            <a:ln w="19050">
              <a:solidFill>
                <a:srgbClr val="0000CC"/>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194585" name="Text Box 25"/>
          <p:cNvSpPr txBox="1">
            <a:spLocks noChangeArrowheads="1"/>
          </p:cNvSpPr>
          <p:nvPr/>
        </p:nvSpPr>
        <p:spPr bwMode="auto">
          <a:xfrm>
            <a:off x="5813425" y="2352675"/>
            <a:ext cx="1176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400">
                <a:latin typeface="Times New Roman" panose="02020603050405020304" pitchFamily="18" charset="0"/>
                <a:sym typeface="Symbol" panose="05050102010706020507" pitchFamily="18" charset="2"/>
              </a:rPr>
              <a:t>e</a:t>
            </a:r>
            <a:r>
              <a:rPr kumimoji="1" lang="en-US" altLang="zh-CN" sz="2400" baseline="-25000">
                <a:latin typeface="Times New Roman" panose="02020603050405020304" pitchFamily="18" charset="0"/>
                <a:sym typeface="Symbol" panose="05050102010706020507" pitchFamily="18" charset="2"/>
              </a:rPr>
              <a:t>f</a:t>
            </a:r>
            <a:r>
              <a:rPr kumimoji="1" lang="en-US" altLang="zh-CN" sz="2400" baseline="-25000">
                <a:latin typeface="Times New Roman" panose="02020603050405020304" pitchFamily="18" charset="0"/>
                <a:sym typeface="Wingdings 2" panose="05020102010507070707" pitchFamily="18" charset="2"/>
              </a:rPr>
              <a:t></a:t>
            </a:r>
            <a:r>
              <a:rPr kumimoji="1" lang="en-US" altLang="zh-CN" sz="2400">
                <a:latin typeface="Times New Roman" panose="02020603050405020304" pitchFamily="18" charset="0"/>
                <a:sym typeface="Wingdings 2" panose="05020102010507070707" pitchFamily="18" charset="2"/>
              </a:rPr>
              <a:t>=e</a:t>
            </a:r>
            <a:r>
              <a:rPr kumimoji="1" lang="en-US" altLang="zh-CN" sz="2400" baseline="-25000">
                <a:latin typeface="Times New Roman" panose="02020603050405020304" pitchFamily="18" charset="0"/>
                <a:sym typeface="Wingdings 2" panose="05020102010507070707" pitchFamily="18" charset="2"/>
              </a:rPr>
              <a:t>f</a:t>
            </a:r>
            <a:endParaRPr kumimoji="1" lang="en-US" altLang="zh-CN" sz="2400" baseline="-25000">
              <a:latin typeface="Times New Roman" panose="02020603050405020304" pitchFamily="18" charset="0"/>
              <a:sym typeface="Wingdings 2" panose="05020102010507070707" pitchFamily="18" charset="2"/>
            </a:endParaRPr>
          </a:p>
        </p:txBody>
      </p:sp>
      <p:sp>
        <p:nvSpPr>
          <p:cNvPr id="194586" name="AutoShape 26"/>
          <p:cNvSpPr>
            <a:spLocks noChangeArrowheads="1"/>
          </p:cNvSpPr>
          <p:nvPr/>
        </p:nvSpPr>
        <p:spPr bwMode="auto">
          <a:xfrm>
            <a:off x="7170738" y="2786063"/>
            <a:ext cx="161925" cy="157162"/>
          </a:xfrm>
          <a:prstGeom prst="star8">
            <a:avLst>
              <a:gd name="adj" fmla="val 38250"/>
            </a:avLst>
          </a:prstGeom>
          <a:solidFill>
            <a:srgbClr val="FF0066"/>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94587" name="Text Box 27"/>
          <p:cNvSpPr txBox="1">
            <a:spLocks noChangeArrowheads="1"/>
          </p:cNvSpPr>
          <p:nvPr/>
        </p:nvSpPr>
        <p:spPr bwMode="auto">
          <a:xfrm>
            <a:off x="6026150" y="351790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CC0000"/>
                </a:solidFill>
                <a:latin typeface="Times New Roman" panose="02020603050405020304" pitchFamily="18" charset="0"/>
                <a:ea typeface="幼圆" panose="02010509060101010101" pitchFamily="49" charset="-122"/>
                <a:sym typeface="Wingdings 2" panose="05020102010507070707" pitchFamily="18" charset="2"/>
              </a:rPr>
              <a:t></a:t>
            </a:r>
            <a:endParaRPr lang="zh-CN" altLang="en-US" sz="2400" b="1">
              <a:solidFill>
                <a:srgbClr val="CC0000"/>
              </a:solidFill>
              <a:latin typeface="Times New Roman" panose="02020603050405020304" pitchFamily="18" charset="0"/>
              <a:ea typeface="幼圆" panose="02010509060101010101" pitchFamily="49" charset="-122"/>
              <a:sym typeface="Wingdings 2" panose="05020102010507070707" pitchFamily="18" charset="2"/>
            </a:endParaRPr>
          </a:p>
        </p:txBody>
      </p:sp>
      <p:sp>
        <p:nvSpPr>
          <p:cNvPr id="194588" name="Text Box 28"/>
          <p:cNvSpPr txBox="1">
            <a:spLocks noChangeArrowheads="1"/>
          </p:cNvSpPr>
          <p:nvPr/>
        </p:nvSpPr>
        <p:spPr bwMode="auto">
          <a:xfrm>
            <a:off x="7110413" y="352107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chemeClr val="tx2"/>
                </a:solidFill>
                <a:latin typeface="Times New Roman" panose="02020603050405020304" pitchFamily="18" charset="0"/>
                <a:ea typeface="幼圆" panose="02010509060101010101" pitchFamily="49" charset="-122"/>
                <a:sym typeface="Wingdings 2" panose="05020102010507070707" pitchFamily="18" charset="2"/>
              </a:rPr>
              <a:t></a:t>
            </a:r>
            <a:endParaRPr lang="zh-CN" altLang="en-US" sz="2400" b="1">
              <a:solidFill>
                <a:schemeClr val="tx2"/>
              </a:solidFill>
              <a:latin typeface="Times New Roman" panose="02020603050405020304" pitchFamily="18" charset="0"/>
              <a:ea typeface="幼圆" panose="02010509060101010101" pitchFamily="49" charset="-122"/>
              <a:sym typeface="Wingdings 2" panose="05020102010507070707" pitchFamily="18" charset="2"/>
            </a:endParaRPr>
          </a:p>
        </p:txBody>
      </p:sp>
      <p:sp>
        <p:nvSpPr>
          <p:cNvPr id="194589" name="Text Box 29"/>
          <p:cNvSpPr txBox="1">
            <a:spLocks noChangeArrowheads="1"/>
          </p:cNvSpPr>
          <p:nvPr/>
        </p:nvSpPr>
        <p:spPr bwMode="auto">
          <a:xfrm>
            <a:off x="6851650" y="242093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幼圆" panose="02010509060101010101" pitchFamily="49" charset="-122"/>
              </a:rPr>
              <a:t>A</a:t>
            </a:r>
            <a:endParaRPr lang="en-US" altLang="zh-CN" sz="2400" b="1">
              <a:latin typeface="Times New Roman" panose="02020603050405020304" pitchFamily="18" charset="0"/>
              <a:ea typeface="幼圆" panose="02010509060101010101" pitchFamily="49" charset="-122"/>
            </a:endParaRPr>
          </a:p>
        </p:txBody>
      </p:sp>
      <p:sp>
        <p:nvSpPr>
          <p:cNvPr id="194590" name="Freeform 30"/>
          <p:cNvSpPr/>
          <p:nvPr/>
        </p:nvSpPr>
        <p:spPr bwMode="auto">
          <a:xfrm>
            <a:off x="5938838" y="2838450"/>
            <a:ext cx="1343025" cy="1468438"/>
          </a:xfrm>
          <a:custGeom>
            <a:avLst/>
            <a:gdLst>
              <a:gd name="T0" fmla="*/ 0 w 454"/>
              <a:gd name="T1" fmla="*/ 2147483646 h 457"/>
              <a:gd name="T2" fmla="*/ 2147483646 w 454"/>
              <a:gd name="T3" fmla="*/ 0 h 457"/>
              <a:gd name="T4" fmla="*/ 0 60000 65536"/>
              <a:gd name="T5" fmla="*/ 0 60000 65536"/>
              <a:gd name="T6" fmla="*/ 0 w 454"/>
              <a:gd name="T7" fmla="*/ 0 h 457"/>
              <a:gd name="T8" fmla="*/ 454 w 454"/>
              <a:gd name="T9" fmla="*/ 457 h 457"/>
            </a:gdLst>
            <a:ahLst/>
            <a:cxnLst>
              <a:cxn ang="T4">
                <a:pos x="T0" y="T1"/>
              </a:cxn>
              <a:cxn ang="T5">
                <a:pos x="T2" y="T3"/>
              </a:cxn>
            </a:cxnLst>
            <a:rect l="T6" t="T7" r="T8" b="T9"/>
            <a:pathLst>
              <a:path w="454" h="457">
                <a:moveTo>
                  <a:pt x="0" y="457"/>
                </a:moveTo>
                <a:lnTo>
                  <a:pt x="454" y="0"/>
                </a:lnTo>
              </a:path>
            </a:pathLst>
          </a:custGeom>
          <a:noFill/>
          <a:ln w="19050">
            <a:solidFill>
              <a:srgbClr val="FF33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4591" name="Oval 31"/>
          <p:cNvSpPr>
            <a:spLocks noChangeAspect="1" noChangeArrowheads="1"/>
          </p:cNvSpPr>
          <p:nvPr/>
        </p:nvSpPr>
        <p:spPr bwMode="auto">
          <a:xfrm>
            <a:off x="7327900" y="4214813"/>
            <a:ext cx="158750" cy="177800"/>
          </a:xfrm>
          <a:prstGeom prst="ellipse">
            <a:avLst/>
          </a:prstGeom>
          <a:solidFill>
            <a:srgbClr val="0000FF"/>
          </a:solidFill>
          <a:ln w="9525">
            <a:solidFill>
              <a:schemeClr val="tx1"/>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94592" name="Oval 32"/>
          <p:cNvSpPr>
            <a:spLocks noChangeAspect="1" noChangeArrowheads="1"/>
          </p:cNvSpPr>
          <p:nvPr/>
        </p:nvSpPr>
        <p:spPr bwMode="auto">
          <a:xfrm>
            <a:off x="5881688" y="4210050"/>
            <a:ext cx="158750" cy="184150"/>
          </a:xfrm>
          <a:prstGeom prst="ellipse">
            <a:avLst/>
          </a:prstGeom>
          <a:solidFill>
            <a:srgbClr val="FF6600"/>
          </a:solidFill>
          <a:ln w="9525">
            <a:solidFill>
              <a:schemeClr val="tx1"/>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94593" name="AutoShape 33"/>
          <p:cNvSpPr>
            <a:spLocks noChangeArrowheads="1"/>
          </p:cNvSpPr>
          <p:nvPr/>
        </p:nvSpPr>
        <p:spPr bwMode="auto">
          <a:xfrm>
            <a:off x="5022850" y="5053013"/>
            <a:ext cx="3295650" cy="941748"/>
          </a:xfrm>
          <a:prstGeom prst="roundRect">
            <a:avLst>
              <a:gd name="adj" fmla="val 16667"/>
            </a:avLst>
          </a:prstGeom>
          <a:noFill/>
          <a:ln w="9525" algn="ctr">
            <a:solidFill>
              <a:srgbClr val="FF3300"/>
            </a:solidFill>
            <a:rou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30000"/>
              </a:spcBef>
            </a:pPr>
            <a:r>
              <a:rPr lang="zh-CN" altLang="en-US" sz="2000" b="1" dirty="0">
                <a:solidFill>
                  <a:srgbClr val="0000FF"/>
                </a:solidFill>
                <a:latin typeface="+mn-ea"/>
                <a:ea typeface="+mn-ea"/>
              </a:rPr>
              <a:t>对具有相同的前期固结压力的超固结土也有相似的规律</a:t>
            </a:r>
            <a:endParaRPr lang="zh-CN" altLang="en-US" sz="2000" b="1" dirty="0">
              <a:solidFill>
                <a:srgbClr val="0000FF"/>
              </a:solidFill>
              <a:latin typeface="+mn-ea"/>
              <a:ea typeface="+mn-ea"/>
            </a:endParaRPr>
          </a:p>
        </p:txBody>
      </p:sp>
      <p:sp>
        <p:nvSpPr>
          <p:cNvPr id="194594" name="Text Box 34"/>
          <p:cNvSpPr txBox="1">
            <a:spLocks noChangeArrowheads="1"/>
          </p:cNvSpPr>
          <p:nvPr/>
        </p:nvSpPr>
        <p:spPr bwMode="auto">
          <a:xfrm>
            <a:off x="6935788" y="43688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400">
                <a:latin typeface="Times New Roman" panose="02020603050405020304" pitchFamily="18" charset="0"/>
                <a:sym typeface="Symbol" panose="05050102010706020507" pitchFamily="18" charset="2"/>
              </a:rPr>
              <a:t>e</a:t>
            </a:r>
            <a:r>
              <a:rPr kumimoji="1" lang="en-US" altLang="zh-CN" sz="2400" baseline="-25000">
                <a:latin typeface="Times New Roman" panose="02020603050405020304" pitchFamily="18" charset="0"/>
                <a:sym typeface="Wingdings 2" panose="05020102010507070707" pitchFamily="18" charset="2"/>
              </a:rPr>
              <a:t>0</a:t>
            </a:r>
            <a:r>
              <a:rPr kumimoji="1" lang="en-US" altLang="zh-CN" sz="2400" baseline="-25000">
                <a:latin typeface="幼圆" panose="02010509060101010101" pitchFamily="49" charset="-122"/>
                <a:ea typeface="幼圆" panose="02010509060101010101" pitchFamily="49" charset="-122"/>
                <a:sym typeface="Wingdings 2" panose="05020102010507070707" pitchFamily="18" charset="2"/>
              </a:rPr>
              <a:t></a:t>
            </a:r>
            <a:r>
              <a:rPr kumimoji="1" lang="en-US" altLang="zh-CN" sz="2400">
                <a:latin typeface="Times New Roman" panose="02020603050405020304" pitchFamily="18" charset="0"/>
                <a:sym typeface="Wingdings 2" panose="05020102010507070707" pitchFamily="18" charset="2"/>
              </a:rPr>
              <a:t>=e</a:t>
            </a:r>
            <a:r>
              <a:rPr kumimoji="1" lang="en-US" altLang="zh-CN" sz="2400" baseline="-25000">
                <a:latin typeface="Times New Roman" panose="02020603050405020304" pitchFamily="18" charset="0"/>
                <a:sym typeface="Wingdings 2" panose="05020102010507070707" pitchFamily="18" charset="2"/>
              </a:rPr>
              <a:t>f</a:t>
            </a:r>
            <a:r>
              <a:rPr kumimoji="1" lang="en-US" altLang="zh-CN" sz="2400" baseline="-25000">
                <a:latin typeface="幼圆" panose="02010509060101010101" pitchFamily="49" charset="-122"/>
                <a:ea typeface="幼圆" panose="02010509060101010101" pitchFamily="49" charset="-122"/>
                <a:sym typeface="Wingdings 2" panose="05020102010507070707" pitchFamily="18" charset="2"/>
              </a:rPr>
              <a:t></a:t>
            </a:r>
            <a:endParaRPr kumimoji="1" lang="en-US" altLang="zh-CN" sz="2400" baseline="-25000">
              <a:latin typeface="幼圆" panose="02010509060101010101" pitchFamily="49" charset="-122"/>
              <a:ea typeface="幼圆" panose="02010509060101010101" pitchFamily="49" charset="-122"/>
              <a:sym typeface="Wingdings 2" panose="05020102010507070707" pitchFamily="18" charset="2"/>
            </a:endParaRPr>
          </a:p>
        </p:txBody>
      </p:sp>
      <p:sp>
        <p:nvSpPr>
          <p:cNvPr id="32" name="Rectangle 6"/>
          <p:cNvSpPr>
            <a:spLocks noChangeArrowheads="1"/>
          </p:cNvSpPr>
          <p:nvPr/>
        </p:nvSpPr>
        <p:spPr bwMode="auto">
          <a:xfrm>
            <a:off x="-1" y="-4771"/>
            <a:ext cx="5668963"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§5.6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应力路径在强度问题中的应用</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194592"/>
                                        </p:tgtEl>
                                        <p:attrNameLst>
                                          <p:attrName>style.visibility</p:attrName>
                                        </p:attrNameLst>
                                      </p:cBhvr>
                                      <p:to>
                                        <p:strVal val="visible"/>
                                      </p:to>
                                    </p:set>
                                    <p:anim calcmode="lin" valueType="num">
                                      <p:cBhvr>
                                        <p:cTn id="18" dur="1000" fill="hold"/>
                                        <p:tgtEl>
                                          <p:spTgt spid="194592"/>
                                        </p:tgtEl>
                                        <p:attrNameLst>
                                          <p:attrName>ppt_w</p:attrName>
                                        </p:attrNameLst>
                                      </p:cBhvr>
                                      <p:tavLst>
                                        <p:tav tm="0">
                                          <p:val>
                                            <p:fltVal val="0"/>
                                          </p:val>
                                        </p:tav>
                                        <p:tav tm="100000">
                                          <p:val>
                                            <p:strVal val="#ppt_w"/>
                                          </p:val>
                                        </p:tav>
                                      </p:tavLst>
                                    </p:anim>
                                    <p:anim calcmode="lin" valueType="num">
                                      <p:cBhvr>
                                        <p:cTn id="19" dur="1000" fill="hold"/>
                                        <p:tgtEl>
                                          <p:spTgt spid="194592"/>
                                        </p:tgtEl>
                                        <p:attrNameLst>
                                          <p:attrName>ppt_h</p:attrName>
                                        </p:attrNameLst>
                                      </p:cBhvr>
                                      <p:tavLst>
                                        <p:tav tm="0">
                                          <p:val>
                                            <p:fltVal val="0"/>
                                          </p:val>
                                        </p:tav>
                                        <p:tav tm="100000">
                                          <p:val>
                                            <p:strVal val="#ppt_h"/>
                                          </p:val>
                                        </p:tav>
                                      </p:tavLst>
                                    </p:anim>
                                    <p:anim calcmode="lin" valueType="num">
                                      <p:cBhvr>
                                        <p:cTn id="20" dur="1000" fill="hold"/>
                                        <p:tgtEl>
                                          <p:spTgt spid="194592"/>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9459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94590"/>
                                        </p:tgtEl>
                                        <p:attrNameLst>
                                          <p:attrName>style.visibility</p:attrName>
                                        </p:attrNameLst>
                                      </p:cBhvr>
                                      <p:to>
                                        <p:strVal val="visible"/>
                                      </p:to>
                                    </p:set>
                                    <p:animEffect transition="in" filter="wipe(down)">
                                      <p:cBhvr>
                                        <p:cTn id="26" dur="500"/>
                                        <p:tgtEl>
                                          <p:spTgt spid="194590"/>
                                        </p:tgtEl>
                                      </p:cBhvr>
                                    </p:animEffect>
                                  </p:childTnLst>
                                </p:cTn>
                              </p:par>
                            </p:childTnLst>
                          </p:cTn>
                        </p:par>
                        <p:par>
                          <p:cTn id="27" fill="hold">
                            <p:stCondLst>
                              <p:cond delay="500"/>
                            </p:stCondLst>
                            <p:childTnLst>
                              <p:par>
                                <p:cTn id="28" presetID="15" presetClass="entr" presetSubtype="0" fill="hold" grpId="0" nodeType="afterEffect">
                                  <p:stCondLst>
                                    <p:cond delay="0"/>
                                  </p:stCondLst>
                                  <p:childTnLst>
                                    <p:set>
                                      <p:cBhvr>
                                        <p:cTn id="29" dur="1" fill="hold">
                                          <p:stCondLst>
                                            <p:cond delay="0"/>
                                          </p:stCondLst>
                                        </p:cTn>
                                        <p:tgtEl>
                                          <p:spTgt spid="194587"/>
                                        </p:tgtEl>
                                        <p:attrNameLst>
                                          <p:attrName>style.visibility</p:attrName>
                                        </p:attrNameLst>
                                      </p:cBhvr>
                                      <p:to>
                                        <p:strVal val="visible"/>
                                      </p:to>
                                    </p:set>
                                    <p:anim calcmode="lin" valueType="num">
                                      <p:cBhvr>
                                        <p:cTn id="30" dur="1000" fill="hold"/>
                                        <p:tgtEl>
                                          <p:spTgt spid="194587"/>
                                        </p:tgtEl>
                                        <p:attrNameLst>
                                          <p:attrName>ppt_w</p:attrName>
                                        </p:attrNameLst>
                                      </p:cBhvr>
                                      <p:tavLst>
                                        <p:tav tm="0">
                                          <p:val>
                                            <p:fltVal val="0"/>
                                          </p:val>
                                        </p:tav>
                                        <p:tav tm="100000">
                                          <p:val>
                                            <p:strVal val="#ppt_w"/>
                                          </p:val>
                                        </p:tav>
                                      </p:tavLst>
                                    </p:anim>
                                    <p:anim calcmode="lin" valueType="num">
                                      <p:cBhvr>
                                        <p:cTn id="31" dur="1000" fill="hold"/>
                                        <p:tgtEl>
                                          <p:spTgt spid="194587"/>
                                        </p:tgtEl>
                                        <p:attrNameLst>
                                          <p:attrName>ppt_h</p:attrName>
                                        </p:attrNameLst>
                                      </p:cBhvr>
                                      <p:tavLst>
                                        <p:tav tm="0">
                                          <p:val>
                                            <p:fltVal val="0"/>
                                          </p:val>
                                        </p:tav>
                                        <p:tav tm="100000">
                                          <p:val>
                                            <p:strVal val="#ppt_h"/>
                                          </p:val>
                                        </p:tav>
                                      </p:tavLst>
                                    </p:anim>
                                    <p:anim calcmode="lin" valueType="num">
                                      <p:cBhvr>
                                        <p:cTn id="32" dur="1000" fill="hold"/>
                                        <p:tgtEl>
                                          <p:spTgt spid="194587"/>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94587"/>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1500"/>
                            </p:stCondLst>
                            <p:childTnLst>
                              <p:par>
                                <p:cTn id="35" presetID="15" presetClass="entr" presetSubtype="0" fill="hold" grpId="0" nodeType="afterEffect">
                                  <p:stCondLst>
                                    <p:cond delay="0"/>
                                  </p:stCondLst>
                                  <p:childTnLst>
                                    <p:set>
                                      <p:cBhvr>
                                        <p:cTn id="36" dur="1" fill="hold">
                                          <p:stCondLst>
                                            <p:cond delay="0"/>
                                          </p:stCondLst>
                                        </p:cTn>
                                        <p:tgtEl>
                                          <p:spTgt spid="194586"/>
                                        </p:tgtEl>
                                        <p:attrNameLst>
                                          <p:attrName>style.visibility</p:attrName>
                                        </p:attrNameLst>
                                      </p:cBhvr>
                                      <p:to>
                                        <p:strVal val="visible"/>
                                      </p:to>
                                    </p:set>
                                    <p:anim calcmode="lin" valueType="num">
                                      <p:cBhvr>
                                        <p:cTn id="37" dur="1000" fill="hold"/>
                                        <p:tgtEl>
                                          <p:spTgt spid="194586"/>
                                        </p:tgtEl>
                                        <p:attrNameLst>
                                          <p:attrName>ppt_w</p:attrName>
                                        </p:attrNameLst>
                                      </p:cBhvr>
                                      <p:tavLst>
                                        <p:tav tm="0">
                                          <p:val>
                                            <p:fltVal val="0"/>
                                          </p:val>
                                        </p:tav>
                                        <p:tav tm="100000">
                                          <p:val>
                                            <p:strVal val="#ppt_w"/>
                                          </p:val>
                                        </p:tav>
                                      </p:tavLst>
                                    </p:anim>
                                    <p:anim calcmode="lin" valueType="num">
                                      <p:cBhvr>
                                        <p:cTn id="38" dur="1000" fill="hold"/>
                                        <p:tgtEl>
                                          <p:spTgt spid="194586"/>
                                        </p:tgtEl>
                                        <p:attrNameLst>
                                          <p:attrName>ppt_h</p:attrName>
                                        </p:attrNameLst>
                                      </p:cBhvr>
                                      <p:tavLst>
                                        <p:tav tm="0">
                                          <p:val>
                                            <p:fltVal val="0"/>
                                          </p:val>
                                        </p:tav>
                                        <p:tav tm="100000">
                                          <p:val>
                                            <p:strVal val="#ppt_h"/>
                                          </p:val>
                                        </p:tav>
                                      </p:tavLst>
                                    </p:anim>
                                    <p:anim calcmode="lin" valueType="num">
                                      <p:cBhvr>
                                        <p:cTn id="39" dur="1000" fill="hold"/>
                                        <p:tgtEl>
                                          <p:spTgt spid="194586"/>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94586"/>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2500"/>
                            </p:stCondLst>
                            <p:childTnLst>
                              <p:par>
                                <p:cTn id="42" presetID="38" presetClass="entr" presetSubtype="0" accel="50000" fill="hold" grpId="0" nodeType="afterEffect">
                                  <p:stCondLst>
                                    <p:cond delay="0"/>
                                  </p:stCondLst>
                                  <p:iterate type="lt">
                                    <p:tmPct val="50000"/>
                                  </p:iterate>
                                  <p:childTnLst>
                                    <p:set>
                                      <p:cBhvr>
                                        <p:cTn id="43" dur="1" fill="hold">
                                          <p:stCondLst>
                                            <p:cond delay="0"/>
                                          </p:stCondLst>
                                        </p:cTn>
                                        <p:tgtEl>
                                          <p:spTgt spid="194589"/>
                                        </p:tgtEl>
                                        <p:attrNameLst>
                                          <p:attrName>style.visibility</p:attrName>
                                        </p:attrNameLst>
                                      </p:cBhvr>
                                      <p:to>
                                        <p:strVal val="visible"/>
                                      </p:to>
                                    </p:set>
                                    <p:set>
                                      <p:cBhvr>
                                        <p:cTn id="44" dur="455" fill="hold">
                                          <p:stCondLst>
                                            <p:cond delay="0"/>
                                          </p:stCondLst>
                                        </p:cTn>
                                        <p:tgtEl>
                                          <p:spTgt spid="194589"/>
                                        </p:tgtEl>
                                        <p:attrNameLst>
                                          <p:attrName>style.rotation</p:attrName>
                                        </p:attrNameLst>
                                      </p:cBhvr>
                                      <p:to>
                                        <p:strVal val="-45.0"/>
                                      </p:to>
                                    </p:set>
                                    <p:anim calcmode="lin" valueType="num">
                                      <p:cBhvr>
                                        <p:cTn id="45" dur="455" fill="hold">
                                          <p:stCondLst>
                                            <p:cond delay="455"/>
                                          </p:stCondLst>
                                        </p:cTn>
                                        <p:tgtEl>
                                          <p:spTgt spid="194589"/>
                                        </p:tgtEl>
                                        <p:attrNameLst>
                                          <p:attrName>style.rotation</p:attrName>
                                        </p:attrNameLst>
                                      </p:cBhvr>
                                      <p:tavLst>
                                        <p:tav tm="0">
                                          <p:val>
                                            <p:fltVal val="-45"/>
                                          </p:val>
                                        </p:tav>
                                        <p:tav tm="69900">
                                          <p:val>
                                            <p:fltVal val="45"/>
                                          </p:val>
                                        </p:tav>
                                        <p:tav tm="100000">
                                          <p:val>
                                            <p:fltVal val="0"/>
                                          </p:val>
                                        </p:tav>
                                      </p:tavLst>
                                    </p:anim>
                                    <p:anim calcmode="lin" valueType="num">
                                      <p:cBhvr>
                                        <p:cTn id="46" dur="455" fill="hold">
                                          <p:stCondLst>
                                            <p:cond delay="0"/>
                                          </p:stCondLst>
                                        </p:cTn>
                                        <p:tgtEl>
                                          <p:spTgt spid="194589"/>
                                        </p:tgtEl>
                                        <p:attrNameLst>
                                          <p:attrName>ppt_y</p:attrName>
                                        </p:attrNameLst>
                                      </p:cBhvr>
                                      <p:tavLst>
                                        <p:tav tm="0">
                                          <p:val>
                                            <p:strVal val="#ppt_y-1"/>
                                          </p:val>
                                        </p:tav>
                                        <p:tav tm="100000">
                                          <p:val>
                                            <p:strVal val="#ppt_y-(0.354*#ppt_w-0.172*#ppt_h)"/>
                                          </p:val>
                                        </p:tav>
                                      </p:tavLst>
                                    </p:anim>
                                    <p:anim calcmode="lin" valueType="num">
                                      <p:cBhvr>
                                        <p:cTn id="47" dur="156" decel="50000" autoRev="1" fill="hold">
                                          <p:stCondLst>
                                            <p:cond delay="455"/>
                                          </p:stCondLst>
                                        </p:cTn>
                                        <p:tgtEl>
                                          <p:spTgt spid="194589"/>
                                        </p:tgtEl>
                                        <p:attrNameLst>
                                          <p:attrName>ppt_y</p:attrName>
                                        </p:attrNameLst>
                                      </p:cBhvr>
                                      <p:tavLst>
                                        <p:tav tm="0">
                                          <p:val>
                                            <p:strVal val="#ppt_y-(0.354*#ppt_w-0.172*#ppt_h)"/>
                                          </p:val>
                                        </p:tav>
                                        <p:tav tm="100000">
                                          <p:val>
                                            <p:strVal val="#ppt_y-(0.354*#ppt_w-0.172*#ppt_h)-#ppt_h/2"/>
                                          </p:val>
                                        </p:tav>
                                      </p:tavLst>
                                    </p:anim>
                                    <p:anim calcmode="lin" valueType="num">
                                      <p:cBhvr>
                                        <p:cTn id="48" dur="136" fill="hold">
                                          <p:stCondLst>
                                            <p:cond delay="864"/>
                                          </p:stCondLst>
                                        </p:cTn>
                                        <p:tgtEl>
                                          <p:spTgt spid="194589"/>
                                        </p:tgtEl>
                                        <p:attrNameLst>
                                          <p:attrName>ppt_y</p:attrName>
                                        </p:attrNameLst>
                                      </p:cBhvr>
                                      <p:tavLst>
                                        <p:tav tm="0">
                                          <p:val>
                                            <p:strVal val="#ppt_y-(0.354*#ppt_w-0.172*#ppt_h)"/>
                                          </p:val>
                                        </p:tav>
                                        <p:tav tm="100000">
                                          <p:val>
                                            <p:strVal val="#ppt_y"/>
                                          </p:val>
                                        </p:tav>
                                      </p:tavLst>
                                    </p:anim>
                                  </p:childTnLst>
                                </p:cTn>
                              </p:par>
                            </p:childTnLst>
                          </p:cTn>
                        </p:par>
                        <p:par>
                          <p:cTn id="49" fill="hold">
                            <p:stCondLst>
                              <p:cond delay="3500"/>
                            </p:stCondLst>
                            <p:childTnLst>
                              <p:par>
                                <p:cTn id="50" presetID="22" presetClass="entr" presetSubtype="4"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down)">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grpId="0" nodeType="clickEffect">
                                  <p:stCondLst>
                                    <p:cond delay="0"/>
                                  </p:stCondLst>
                                  <p:childTnLst>
                                    <p:set>
                                      <p:cBhvr>
                                        <p:cTn id="61" dur="1" fill="hold">
                                          <p:stCondLst>
                                            <p:cond delay="0"/>
                                          </p:stCondLst>
                                        </p:cTn>
                                        <p:tgtEl>
                                          <p:spTgt spid="194591"/>
                                        </p:tgtEl>
                                        <p:attrNameLst>
                                          <p:attrName>style.visibility</p:attrName>
                                        </p:attrNameLst>
                                      </p:cBhvr>
                                      <p:to>
                                        <p:strVal val="visible"/>
                                      </p:to>
                                    </p:set>
                                    <p:anim calcmode="lin" valueType="num">
                                      <p:cBhvr>
                                        <p:cTn id="62" dur="1000" fill="hold"/>
                                        <p:tgtEl>
                                          <p:spTgt spid="194591"/>
                                        </p:tgtEl>
                                        <p:attrNameLst>
                                          <p:attrName>ppt_w</p:attrName>
                                        </p:attrNameLst>
                                      </p:cBhvr>
                                      <p:tavLst>
                                        <p:tav tm="0">
                                          <p:val>
                                            <p:fltVal val="0"/>
                                          </p:val>
                                        </p:tav>
                                        <p:tav tm="100000">
                                          <p:val>
                                            <p:strVal val="#ppt_w"/>
                                          </p:val>
                                        </p:tav>
                                      </p:tavLst>
                                    </p:anim>
                                    <p:anim calcmode="lin" valueType="num">
                                      <p:cBhvr>
                                        <p:cTn id="63" dur="1000" fill="hold"/>
                                        <p:tgtEl>
                                          <p:spTgt spid="194591"/>
                                        </p:tgtEl>
                                        <p:attrNameLst>
                                          <p:attrName>ppt_h</p:attrName>
                                        </p:attrNameLst>
                                      </p:cBhvr>
                                      <p:tavLst>
                                        <p:tav tm="0">
                                          <p:val>
                                            <p:fltVal val="0"/>
                                          </p:val>
                                        </p:tav>
                                        <p:tav tm="100000">
                                          <p:val>
                                            <p:strVal val="#ppt_h"/>
                                          </p:val>
                                        </p:tav>
                                      </p:tavLst>
                                    </p:anim>
                                    <p:anim calcmode="lin" valueType="num">
                                      <p:cBhvr>
                                        <p:cTn id="64" dur="1000" fill="hold"/>
                                        <p:tgtEl>
                                          <p:spTgt spid="194591"/>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94591"/>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1000"/>
                            </p:stCondLst>
                            <p:childTnLst>
                              <p:par>
                                <p:cTn id="67" presetID="38" presetClass="entr" presetSubtype="0" accel="50000" fill="hold" grpId="0" nodeType="afterEffect">
                                  <p:stCondLst>
                                    <p:cond delay="0"/>
                                  </p:stCondLst>
                                  <p:iterate type="lt">
                                    <p:tmPct val="50000"/>
                                  </p:iterate>
                                  <p:childTnLst>
                                    <p:set>
                                      <p:cBhvr>
                                        <p:cTn id="68" dur="1" fill="hold">
                                          <p:stCondLst>
                                            <p:cond delay="0"/>
                                          </p:stCondLst>
                                        </p:cTn>
                                        <p:tgtEl>
                                          <p:spTgt spid="194594"/>
                                        </p:tgtEl>
                                        <p:attrNameLst>
                                          <p:attrName>style.visibility</p:attrName>
                                        </p:attrNameLst>
                                      </p:cBhvr>
                                      <p:to>
                                        <p:strVal val="visible"/>
                                      </p:to>
                                    </p:set>
                                    <p:set>
                                      <p:cBhvr>
                                        <p:cTn id="69" dur="455" fill="hold">
                                          <p:stCondLst>
                                            <p:cond delay="0"/>
                                          </p:stCondLst>
                                        </p:cTn>
                                        <p:tgtEl>
                                          <p:spTgt spid="194594"/>
                                        </p:tgtEl>
                                        <p:attrNameLst>
                                          <p:attrName>style.rotation</p:attrName>
                                        </p:attrNameLst>
                                      </p:cBhvr>
                                      <p:to>
                                        <p:strVal val="-45.0"/>
                                      </p:to>
                                    </p:set>
                                    <p:anim calcmode="lin" valueType="num">
                                      <p:cBhvr>
                                        <p:cTn id="70" dur="455" fill="hold">
                                          <p:stCondLst>
                                            <p:cond delay="455"/>
                                          </p:stCondLst>
                                        </p:cTn>
                                        <p:tgtEl>
                                          <p:spTgt spid="194594"/>
                                        </p:tgtEl>
                                        <p:attrNameLst>
                                          <p:attrName>style.rotation</p:attrName>
                                        </p:attrNameLst>
                                      </p:cBhvr>
                                      <p:tavLst>
                                        <p:tav tm="0">
                                          <p:val>
                                            <p:fltVal val="-45"/>
                                          </p:val>
                                        </p:tav>
                                        <p:tav tm="69900">
                                          <p:val>
                                            <p:fltVal val="45"/>
                                          </p:val>
                                        </p:tav>
                                        <p:tav tm="100000">
                                          <p:val>
                                            <p:fltVal val="0"/>
                                          </p:val>
                                        </p:tav>
                                      </p:tavLst>
                                    </p:anim>
                                    <p:anim calcmode="lin" valueType="num">
                                      <p:cBhvr>
                                        <p:cTn id="71" dur="455" fill="hold">
                                          <p:stCondLst>
                                            <p:cond delay="0"/>
                                          </p:stCondLst>
                                        </p:cTn>
                                        <p:tgtEl>
                                          <p:spTgt spid="194594"/>
                                        </p:tgtEl>
                                        <p:attrNameLst>
                                          <p:attrName>ppt_y</p:attrName>
                                        </p:attrNameLst>
                                      </p:cBhvr>
                                      <p:tavLst>
                                        <p:tav tm="0">
                                          <p:val>
                                            <p:strVal val="#ppt_y-1"/>
                                          </p:val>
                                        </p:tav>
                                        <p:tav tm="100000">
                                          <p:val>
                                            <p:strVal val="#ppt_y-(0.354*#ppt_w-0.172*#ppt_h)"/>
                                          </p:val>
                                        </p:tav>
                                      </p:tavLst>
                                    </p:anim>
                                    <p:anim calcmode="lin" valueType="num">
                                      <p:cBhvr>
                                        <p:cTn id="72" dur="156" decel="50000" autoRev="1" fill="hold">
                                          <p:stCondLst>
                                            <p:cond delay="455"/>
                                          </p:stCondLst>
                                        </p:cTn>
                                        <p:tgtEl>
                                          <p:spTgt spid="194594"/>
                                        </p:tgtEl>
                                        <p:attrNameLst>
                                          <p:attrName>ppt_y</p:attrName>
                                        </p:attrNameLst>
                                      </p:cBhvr>
                                      <p:tavLst>
                                        <p:tav tm="0">
                                          <p:val>
                                            <p:strVal val="#ppt_y-(0.354*#ppt_w-0.172*#ppt_h)"/>
                                          </p:val>
                                        </p:tav>
                                        <p:tav tm="100000">
                                          <p:val>
                                            <p:strVal val="#ppt_y-(0.354*#ppt_w-0.172*#ppt_h)-#ppt_h/2"/>
                                          </p:val>
                                        </p:tav>
                                      </p:tavLst>
                                    </p:anim>
                                    <p:anim calcmode="lin" valueType="num">
                                      <p:cBhvr>
                                        <p:cTn id="73" dur="136" fill="hold">
                                          <p:stCondLst>
                                            <p:cond delay="864"/>
                                          </p:stCondLst>
                                        </p:cTn>
                                        <p:tgtEl>
                                          <p:spTgt spid="194594"/>
                                        </p:tgtEl>
                                        <p:attrNameLst>
                                          <p:attrName>ppt_y</p:attrName>
                                        </p:attrNameLst>
                                      </p:cBhvr>
                                      <p:tavLst>
                                        <p:tav tm="0">
                                          <p:val>
                                            <p:strVal val="#ppt_y-(0.354*#ppt_w-0.172*#ppt_h)"/>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194578"/>
                                        </p:tgtEl>
                                        <p:attrNameLst>
                                          <p:attrName>style.visibility</p:attrName>
                                        </p:attrNameLst>
                                      </p:cBhvr>
                                      <p:to>
                                        <p:strVal val="visible"/>
                                      </p:to>
                                    </p:set>
                                    <p:animEffect transition="in" filter="wipe(down)">
                                      <p:cBhvr>
                                        <p:cTn id="78" dur="500"/>
                                        <p:tgtEl>
                                          <p:spTgt spid="194578"/>
                                        </p:tgtEl>
                                      </p:cBhvr>
                                    </p:animEffect>
                                  </p:childTnLst>
                                </p:cTn>
                              </p:par>
                            </p:childTnLst>
                          </p:cTn>
                        </p:par>
                        <p:par>
                          <p:cTn id="79" fill="hold">
                            <p:stCondLst>
                              <p:cond delay="500"/>
                            </p:stCondLst>
                            <p:childTnLst>
                              <p:par>
                                <p:cTn id="80" presetID="15" presetClass="entr" presetSubtype="0" fill="hold" grpId="0" nodeType="afterEffect">
                                  <p:stCondLst>
                                    <p:cond delay="0"/>
                                  </p:stCondLst>
                                  <p:childTnLst>
                                    <p:set>
                                      <p:cBhvr>
                                        <p:cTn id="81" dur="1" fill="hold">
                                          <p:stCondLst>
                                            <p:cond delay="0"/>
                                          </p:stCondLst>
                                        </p:cTn>
                                        <p:tgtEl>
                                          <p:spTgt spid="194588"/>
                                        </p:tgtEl>
                                        <p:attrNameLst>
                                          <p:attrName>style.visibility</p:attrName>
                                        </p:attrNameLst>
                                      </p:cBhvr>
                                      <p:to>
                                        <p:strVal val="visible"/>
                                      </p:to>
                                    </p:set>
                                    <p:anim calcmode="lin" valueType="num">
                                      <p:cBhvr>
                                        <p:cTn id="82" dur="1000" fill="hold"/>
                                        <p:tgtEl>
                                          <p:spTgt spid="194588"/>
                                        </p:tgtEl>
                                        <p:attrNameLst>
                                          <p:attrName>ppt_w</p:attrName>
                                        </p:attrNameLst>
                                      </p:cBhvr>
                                      <p:tavLst>
                                        <p:tav tm="0">
                                          <p:val>
                                            <p:fltVal val="0"/>
                                          </p:val>
                                        </p:tav>
                                        <p:tav tm="100000">
                                          <p:val>
                                            <p:strVal val="#ppt_w"/>
                                          </p:val>
                                        </p:tav>
                                      </p:tavLst>
                                    </p:anim>
                                    <p:anim calcmode="lin" valueType="num">
                                      <p:cBhvr>
                                        <p:cTn id="83" dur="1000" fill="hold"/>
                                        <p:tgtEl>
                                          <p:spTgt spid="194588"/>
                                        </p:tgtEl>
                                        <p:attrNameLst>
                                          <p:attrName>ppt_h</p:attrName>
                                        </p:attrNameLst>
                                      </p:cBhvr>
                                      <p:tavLst>
                                        <p:tav tm="0">
                                          <p:val>
                                            <p:fltVal val="0"/>
                                          </p:val>
                                        </p:tav>
                                        <p:tav tm="100000">
                                          <p:val>
                                            <p:strVal val="#ppt_h"/>
                                          </p:val>
                                        </p:tav>
                                      </p:tavLst>
                                    </p:anim>
                                    <p:anim calcmode="lin" valueType="num">
                                      <p:cBhvr>
                                        <p:cTn id="84" dur="1000" fill="hold"/>
                                        <p:tgtEl>
                                          <p:spTgt spid="194588"/>
                                        </p:tgtEl>
                                        <p:attrNameLst>
                                          <p:attrName>ppt_x</p:attrName>
                                        </p:attrNameLst>
                                      </p:cBhvr>
                                      <p:tavLst>
                                        <p:tav tm="0" fmla="#ppt_x+(cos(-2*pi*(1-$))*-#ppt_x-sin(-2*pi*(1-$))*(1-#ppt_y))*(1-$)">
                                          <p:val>
                                            <p:fltVal val="0"/>
                                          </p:val>
                                        </p:tav>
                                        <p:tav tm="100000">
                                          <p:val>
                                            <p:fltVal val="1"/>
                                          </p:val>
                                        </p:tav>
                                      </p:tavLst>
                                    </p:anim>
                                    <p:anim calcmode="lin" valueType="num">
                                      <p:cBhvr>
                                        <p:cTn id="85" dur="1000" fill="hold"/>
                                        <p:tgtEl>
                                          <p:spTgt spid="1945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6" fill="hold">
                      <p:stCondLst>
                        <p:cond delay="indefinite"/>
                      </p:stCondLst>
                      <p:childTnLst>
                        <p:par>
                          <p:cTn id="87" fill="hold">
                            <p:stCondLst>
                              <p:cond delay="0"/>
                            </p:stCondLst>
                            <p:childTnLst>
                              <p:par>
                                <p:cTn id="88" presetID="38" presetClass="entr" presetSubtype="0" accel="50000" fill="hold" grpId="0" nodeType="clickEffect">
                                  <p:stCondLst>
                                    <p:cond delay="0"/>
                                  </p:stCondLst>
                                  <p:iterate type="lt">
                                    <p:tmPct val="50000"/>
                                  </p:iterate>
                                  <p:childTnLst>
                                    <p:set>
                                      <p:cBhvr>
                                        <p:cTn id="89" dur="1" fill="hold">
                                          <p:stCondLst>
                                            <p:cond delay="0"/>
                                          </p:stCondLst>
                                        </p:cTn>
                                        <p:tgtEl>
                                          <p:spTgt spid="194585"/>
                                        </p:tgtEl>
                                        <p:attrNameLst>
                                          <p:attrName>style.visibility</p:attrName>
                                        </p:attrNameLst>
                                      </p:cBhvr>
                                      <p:to>
                                        <p:strVal val="visible"/>
                                      </p:to>
                                    </p:set>
                                    <p:set>
                                      <p:cBhvr>
                                        <p:cTn id="90" dur="455" fill="hold">
                                          <p:stCondLst>
                                            <p:cond delay="0"/>
                                          </p:stCondLst>
                                        </p:cTn>
                                        <p:tgtEl>
                                          <p:spTgt spid="194585"/>
                                        </p:tgtEl>
                                        <p:attrNameLst>
                                          <p:attrName>style.rotation</p:attrName>
                                        </p:attrNameLst>
                                      </p:cBhvr>
                                      <p:to>
                                        <p:strVal val="-45.0"/>
                                      </p:to>
                                    </p:set>
                                    <p:anim calcmode="lin" valueType="num">
                                      <p:cBhvr>
                                        <p:cTn id="91" dur="455" fill="hold">
                                          <p:stCondLst>
                                            <p:cond delay="455"/>
                                          </p:stCondLst>
                                        </p:cTn>
                                        <p:tgtEl>
                                          <p:spTgt spid="194585"/>
                                        </p:tgtEl>
                                        <p:attrNameLst>
                                          <p:attrName>style.rotation</p:attrName>
                                        </p:attrNameLst>
                                      </p:cBhvr>
                                      <p:tavLst>
                                        <p:tav tm="0">
                                          <p:val>
                                            <p:fltVal val="-45"/>
                                          </p:val>
                                        </p:tav>
                                        <p:tav tm="69900">
                                          <p:val>
                                            <p:fltVal val="45"/>
                                          </p:val>
                                        </p:tav>
                                        <p:tav tm="100000">
                                          <p:val>
                                            <p:fltVal val="0"/>
                                          </p:val>
                                        </p:tav>
                                      </p:tavLst>
                                    </p:anim>
                                    <p:anim calcmode="lin" valueType="num">
                                      <p:cBhvr>
                                        <p:cTn id="92" dur="455" fill="hold">
                                          <p:stCondLst>
                                            <p:cond delay="0"/>
                                          </p:stCondLst>
                                        </p:cTn>
                                        <p:tgtEl>
                                          <p:spTgt spid="194585"/>
                                        </p:tgtEl>
                                        <p:attrNameLst>
                                          <p:attrName>ppt_y</p:attrName>
                                        </p:attrNameLst>
                                      </p:cBhvr>
                                      <p:tavLst>
                                        <p:tav tm="0">
                                          <p:val>
                                            <p:strVal val="#ppt_y-1"/>
                                          </p:val>
                                        </p:tav>
                                        <p:tav tm="100000">
                                          <p:val>
                                            <p:strVal val="#ppt_y-(0.354*#ppt_w-0.172*#ppt_h)"/>
                                          </p:val>
                                        </p:tav>
                                      </p:tavLst>
                                    </p:anim>
                                    <p:anim calcmode="lin" valueType="num">
                                      <p:cBhvr>
                                        <p:cTn id="93" dur="156" decel="50000" autoRev="1" fill="hold">
                                          <p:stCondLst>
                                            <p:cond delay="455"/>
                                          </p:stCondLst>
                                        </p:cTn>
                                        <p:tgtEl>
                                          <p:spTgt spid="194585"/>
                                        </p:tgtEl>
                                        <p:attrNameLst>
                                          <p:attrName>ppt_y</p:attrName>
                                        </p:attrNameLst>
                                      </p:cBhvr>
                                      <p:tavLst>
                                        <p:tav tm="0">
                                          <p:val>
                                            <p:strVal val="#ppt_y-(0.354*#ppt_w-0.172*#ppt_h)"/>
                                          </p:val>
                                        </p:tav>
                                        <p:tav tm="100000">
                                          <p:val>
                                            <p:strVal val="#ppt_y-(0.354*#ppt_w-0.172*#ppt_h)-#ppt_h/2"/>
                                          </p:val>
                                        </p:tav>
                                      </p:tavLst>
                                    </p:anim>
                                    <p:anim calcmode="lin" valueType="num">
                                      <p:cBhvr>
                                        <p:cTn id="94" dur="136" fill="hold">
                                          <p:stCondLst>
                                            <p:cond delay="864"/>
                                          </p:stCondLst>
                                        </p:cTn>
                                        <p:tgtEl>
                                          <p:spTgt spid="194585"/>
                                        </p:tgtEl>
                                        <p:attrNameLst>
                                          <p:attrName>ppt_y</p:attrName>
                                        </p:attrNameLst>
                                      </p:cBhvr>
                                      <p:tavLst>
                                        <p:tav tm="0">
                                          <p:val>
                                            <p:strVal val="#ppt_y-(0.354*#ppt_w-0.172*#ppt_h)"/>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7" presetClass="entr" presetSubtype="0" fill="hold" grpId="0" nodeType="clickEffect">
                                  <p:stCondLst>
                                    <p:cond delay="0"/>
                                  </p:stCondLst>
                                  <p:iterate type="lt">
                                    <p:tmPct val="50000"/>
                                  </p:iterate>
                                  <p:childTnLst>
                                    <p:set>
                                      <p:cBhvr>
                                        <p:cTn id="98" dur="1" fill="hold">
                                          <p:stCondLst>
                                            <p:cond delay="0"/>
                                          </p:stCondLst>
                                        </p:cTn>
                                        <p:tgtEl>
                                          <p:spTgt spid="194562">
                                            <p:txEl>
                                              <p:pRg st="0" end="0"/>
                                            </p:txEl>
                                          </p:spTgt>
                                        </p:tgtEl>
                                        <p:attrNameLst>
                                          <p:attrName>style.visibility</p:attrName>
                                        </p:attrNameLst>
                                      </p:cBhvr>
                                      <p:to>
                                        <p:strVal val="visible"/>
                                      </p:to>
                                    </p:set>
                                    <p:anim calcmode="discrete" valueType="clr">
                                      <p:cBhvr override="childStyle">
                                        <p:cTn id="99" dur="80"/>
                                        <p:tgtEl>
                                          <p:spTgt spid="19456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0" dur="80"/>
                                        <p:tgtEl>
                                          <p:spTgt spid="194562">
                                            <p:txEl>
                                              <p:pRg st="0" end="0"/>
                                            </p:txEl>
                                          </p:spTgt>
                                        </p:tgtEl>
                                        <p:attrNameLst>
                                          <p:attrName>fillcolor</p:attrName>
                                        </p:attrNameLst>
                                      </p:cBhvr>
                                      <p:tavLst>
                                        <p:tav tm="0">
                                          <p:val>
                                            <p:clrVal>
                                              <a:schemeClr val="accent2"/>
                                            </p:clrVal>
                                          </p:val>
                                        </p:tav>
                                        <p:tav tm="50000">
                                          <p:val>
                                            <p:clrVal>
                                              <a:schemeClr val="hlink"/>
                                            </p:clrVal>
                                          </p:val>
                                        </p:tav>
                                      </p:tavLst>
                                    </p:anim>
                                    <p:set>
                                      <p:cBhvr>
                                        <p:cTn id="101" dur="80"/>
                                        <p:tgtEl>
                                          <p:spTgt spid="194562">
                                            <p:txEl>
                                              <p:pRg st="0" end="0"/>
                                            </p:txEl>
                                          </p:spTgt>
                                        </p:tgtEl>
                                        <p:attrNameLst>
                                          <p:attrName>fill.type</p:attrName>
                                        </p:attrNameLst>
                                      </p:cBhvr>
                                      <p:to>
                                        <p:strVal val="solid"/>
                                      </p:to>
                                    </p:set>
                                  </p:childTnLst>
                                </p:cTn>
                              </p:par>
                            </p:childTnLst>
                          </p:cTn>
                        </p:par>
                      </p:childTnLst>
                    </p:cTn>
                  </p:par>
                  <p:par>
                    <p:cTn id="102" fill="hold">
                      <p:stCondLst>
                        <p:cond delay="indefinite"/>
                      </p:stCondLst>
                      <p:childTnLst>
                        <p:par>
                          <p:cTn id="103" fill="hold">
                            <p:stCondLst>
                              <p:cond delay="0"/>
                            </p:stCondLst>
                            <p:childTnLst>
                              <p:par>
                                <p:cTn id="104" presetID="27" presetClass="entr" presetSubtype="0" fill="hold" grpId="0" nodeType="clickEffect">
                                  <p:stCondLst>
                                    <p:cond delay="0"/>
                                  </p:stCondLst>
                                  <p:iterate type="lt">
                                    <p:tmPct val="50000"/>
                                  </p:iterate>
                                  <p:childTnLst>
                                    <p:set>
                                      <p:cBhvr>
                                        <p:cTn id="105" dur="1" fill="hold">
                                          <p:stCondLst>
                                            <p:cond delay="0"/>
                                          </p:stCondLst>
                                        </p:cTn>
                                        <p:tgtEl>
                                          <p:spTgt spid="194562">
                                            <p:txEl>
                                              <p:pRg st="1" end="1"/>
                                            </p:txEl>
                                          </p:spTgt>
                                        </p:tgtEl>
                                        <p:attrNameLst>
                                          <p:attrName>style.visibility</p:attrName>
                                        </p:attrNameLst>
                                      </p:cBhvr>
                                      <p:to>
                                        <p:strVal val="visible"/>
                                      </p:to>
                                    </p:set>
                                    <p:anim calcmode="discrete" valueType="clr">
                                      <p:cBhvr override="childStyle">
                                        <p:cTn id="106" dur="80"/>
                                        <p:tgtEl>
                                          <p:spTgt spid="19456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7" dur="80"/>
                                        <p:tgtEl>
                                          <p:spTgt spid="194562">
                                            <p:txEl>
                                              <p:pRg st="1" end="1"/>
                                            </p:txEl>
                                          </p:spTgt>
                                        </p:tgtEl>
                                        <p:attrNameLst>
                                          <p:attrName>fillcolor</p:attrName>
                                        </p:attrNameLst>
                                      </p:cBhvr>
                                      <p:tavLst>
                                        <p:tav tm="0">
                                          <p:val>
                                            <p:clrVal>
                                              <a:schemeClr val="accent2"/>
                                            </p:clrVal>
                                          </p:val>
                                        </p:tav>
                                        <p:tav tm="50000">
                                          <p:val>
                                            <p:clrVal>
                                              <a:schemeClr val="hlink"/>
                                            </p:clrVal>
                                          </p:val>
                                        </p:tav>
                                      </p:tavLst>
                                    </p:anim>
                                    <p:set>
                                      <p:cBhvr>
                                        <p:cTn id="108" dur="80"/>
                                        <p:tgtEl>
                                          <p:spTgt spid="194562">
                                            <p:txEl>
                                              <p:pRg st="1" end="1"/>
                                            </p:txEl>
                                          </p:spTgt>
                                        </p:tgtEl>
                                        <p:attrNameLst>
                                          <p:attrName>fill.type</p:attrName>
                                        </p:attrNameLst>
                                      </p:cBhvr>
                                      <p:to>
                                        <p:strVal val="solid"/>
                                      </p:to>
                                    </p:set>
                                  </p:childTnLst>
                                </p:cTn>
                              </p:par>
                            </p:childTnLst>
                          </p:cTn>
                        </p:par>
                      </p:childTnLst>
                    </p:cTn>
                  </p:par>
                  <p:par>
                    <p:cTn id="109" fill="hold">
                      <p:stCondLst>
                        <p:cond delay="indefinite"/>
                      </p:stCondLst>
                      <p:childTnLst>
                        <p:par>
                          <p:cTn id="110" fill="hold">
                            <p:stCondLst>
                              <p:cond delay="0"/>
                            </p:stCondLst>
                            <p:childTnLst>
                              <p:par>
                                <p:cTn id="111" presetID="27" presetClass="entr" presetSubtype="0" fill="hold" grpId="0" nodeType="clickEffect">
                                  <p:stCondLst>
                                    <p:cond delay="0"/>
                                  </p:stCondLst>
                                  <p:iterate type="lt">
                                    <p:tmPct val="50000"/>
                                  </p:iterate>
                                  <p:childTnLst>
                                    <p:set>
                                      <p:cBhvr>
                                        <p:cTn id="112" dur="1" fill="hold">
                                          <p:stCondLst>
                                            <p:cond delay="0"/>
                                          </p:stCondLst>
                                        </p:cTn>
                                        <p:tgtEl>
                                          <p:spTgt spid="194562">
                                            <p:txEl>
                                              <p:pRg st="2" end="2"/>
                                            </p:txEl>
                                          </p:spTgt>
                                        </p:tgtEl>
                                        <p:attrNameLst>
                                          <p:attrName>style.visibility</p:attrName>
                                        </p:attrNameLst>
                                      </p:cBhvr>
                                      <p:to>
                                        <p:strVal val="visible"/>
                                      </p:to>
                                    </p:set>
                                    <p:anim calcmode="discrete" valueType="clr">
                                      <p:cBhvr override="childStyle">
                                        <p:cTn id="113" dur="80"/>
                                        <p:tgtEl>
                                          <p:spTgt spid="19456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4" dur="80"/>
                                        <p:tgtEl>
                                          <p:spTgt spid="194562">
                                            <p:txEl>
                                              <p:pRg st="2" end="2"/>
                                            </p:txEl>
                                          </p:spTgt>
                                        </p:tgtEl>
                                        <p:attrNameLst>
                                          <p:attrName>fillcolor</p:attrName>
                                        </p:attrNameLst>
                                      </p:cBhvr>
                                      <p:tavLst>
                                        <p:tav tm="0">
                                          <p:val>
                                            <p:clrVal>
                                              <a:schemeClr val="accent2"/>
                                            </p:clrVal>
                                          </p:val>
                                        </p:tav>
                                        <p:tav tm="50000">
                                          <p:val>
                                            <p:clrVal>
                                              <a:schemeClr val="hlink"/>
                                            </p:clrVal>
                                          </p:val>
                                        </p:tav>
                                      </p:tavLst>
                                    </p:anim>
                                    <p:set>
                                      <p:cBhvr>
                                        <p:cTn id="115" dur="80"/>
                                        <p:tgtEl>
                                          <p:spTgt spid="194562">
                                            <p:txEl>
                                              <p:pRg st="2" end="2"/>
                                            </p:txEl>
                                          </p:spTgt>
                                        </p:tgtEl>
                                        <p:attrNameLst>
                                          <p:attrName>fill.type</p:attrName>
                                        </p:attrNameLst>
                                      </p:cBhvr>
                                      <p:to>
                                        <p:strVal val="solid"/>
                                      </p:to>
                                    </p:se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94563"/>
                                        </p:tgtEl>
                                        <p:attrNameLst>
                                          <p:attrName>style.visibility</p:attrName>
                                        </p:attrNameLst>
                                      </p:cBhvr>
                                      <p:to>
                                        <p:strVal val="visible"/>
                                      </p:to>
                                    </p:set>
                                    <p:animEffect transition="in" filter="wipe(left)">
                                      <p:cBhvr>
                                        <p:cTn id="120" dur="1000"/>
                                        <p:tgtEl>
                                          <p:spTgt spid="194563"/>
                                        </p:tgtEl>
                                      </p:cBhvr>
                                    </p:animEffect>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194564"/>
                                        </p:tgtEl>
                                        <p:attrNameLst>
                                          <p:attrName>style.visibility</p:attrName>
                                        </p:attrNameLst>
                                      </p:cBhvr>
                                      <p:to>
                                        <p:strVal val="visible"/>
                                      </p:to>
                                    </p:set>
                                    <p:animEffect transition="in" filter="wipe(left)">
                                      <p:cBhvr>
                                        <p:cTn id="124" dur="1000"/>
                                        <p:tgtEl>
                                          <p:spTgt spid="194564"/>
                                        </p:tgtEl>
                                      </p:cBhvr>
                                    </p:animEffect>
                                  </p:childTnLst>
                                </p:cTn>
                              </p:par>
                            </p:childTnLst>
                          </p:cTn>
                        </p:par>
                      </p:childTnLst>
                    </p:cTn>
                  </p:par>
                  <p:par>
                    <p:cTn id="125" fill="hold">
                      <p:stCondLst>
                        <p:cond delay="indefinite"/>
                      </p:stCondLst>
                      <p:childTnLst>
                        <p:par>
                          <p:cTn id="126" fill="hold">
                            <p:stCondLst>
                              <p:cond delay="0"/>
                            </p:stCondLst>
                            <p:childTnLst>
                              <p:par>
                                <p:cTn id="127" presetID="27" presetClass="entr" presetSubtype="0" fill="hold" grpId="0" nodeType="clickEffect">
                                  <p:stCondLst>
                                    <p:cond delay="0"/>
                                  </p:stCondLst>
                                  <p:iterate type="lt">
                                    <p:tmPct val="50000"/>
                                  </p:iterate>
                                  <p:childTnLst>
                                    <p:set>
                                      <p:cBhvr>
                                        <p:cTn id="128" dur="1" fill="hold">
                                          <p:stCondLst>
                                            <p:cond delay="0"/>
                                          </p:stCondLst>
                                        </p:cTn>
                                        <p:tgtEl>
                                          <p:spTgt spid="194593"/>
                                        </p:tgtEl>
                                        <p:attrNameLst>
                                          <p:attrName>style.visibility</p:attrName>
                                        </p:attrNameLst>
                                      </p:cBhvr>
                                      <p:to>
                                        <p:strVal val="visible"/>
                                      </p:to>
                                    </p:set>
                                    <p:anim calcmode="discrete" valueType="clr">
                                      <p:cBhvr override="childStyle">
                                        <p:cTn id="129" dur="80"/>
                                        <p:tgtEl>
                                          <p:spTgt spid="194593"/>
                                        </p:tgtEl>
                                        <p:attrNameLst>
                                          <p:attrName>style.color</p:attrName>
                                        </p:attrNameLst>
                                      </p:cBhvr>
                                      <p:tavLst>
                                        <p:tav tm="0">
                                          <p:val>
                                            <p:clrVal>
                                              <a:schemeClr val="accent2"/>
                                            </p:clrVal>
                                          </p:val>
                                        </p:tav>
                                        <p:tav tm="50000">
                                          <p:val>
                                            <p:clrVal>
                                              <a:schemeClr val="hlink"/>
                                            </p:clrVal>
                                          </p:val>
                                        </p:tav>
                                      </p:tavLst>
                                    </p:anim>
                                    <p:anim calcmode="discrete" valueType="clr">
                                      <p:cBhvr>
                                        <p:cTn id="130" dur="80"/>
                                        <p:tgtEl>
                                          <p:spTgt spid="194593"/>
                                        </p:tgtEl>
                                        <p:attrNameLst>
                                          <p:attrName>fillcolor</p:attrName>
                                        </p:attrNameLst>
                                      </p:cBhvr>
                                      <p:tavLst>
                                        <p:tav tm="0">
                                          <p:val>
                                            <p:clrVal>
                                              <a:schemeClr val="accent2"/>
                                            </p:clrVal>
                                          </p:val>
                                        </p:tav>
                                        <p:tav tm="50000">
                                          <p:val>
                                            <p:clrVal>
                                              <a:schemeClr val="hlink"/>
                                            </p:clrVal>
                                          </p:val>
                                        </p:tav>
                                      </p:tavLst>
                                    </p:anim>
                                    <p:set>
                                      <p:cBhvr>
                                        <p:cTn id="131" dur="80"/>
                                        <p:tgtEl>
                                          <p:spTgt spid="1945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build="p"/>
      <p:bldP spid="194563" grpId="0" animBg="1"/>
      <p:bldP spid="194564" grpId="0" animBg="1"/>
      <p:bldP spid="194585" grpId="0"/>
      <p:bldP spid="194586" grpId="0" animBg="1"/>
      <p:bldP spid="194587" grpId="0"/>
      <p:bldP spid="194588" grpId="0"/>
      <p:bldP spid="194589" grpId="0"/>
      <p:bldP spid="194591" grpId="0" animBg="1"/>
      <p:bldP spid="194592" grpId="0" animBg="1"/>
      <p:bldP spid="194593" grpId="0" animBg="1"/>
      <p:bldP spid="19459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881063" y="6107114"/>
            <a:ext cx="1231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Tx/>
              <a:buChar char="•"/>
            </a:pPr>
            <a:r>
              <a:rPr kumimoji="1" lang="zh-CN" altLang="en-US" sz="2000" dirty="0">
                <a:latin typeface="Times New Roman" panose="02020603050405020304" pitchFamily="18" charset="0"/>
                <a:ea typeface="黑体" panose="02010609060101010101" pitchFamily="49" charset="-122"/>
              </a:rPr>
              <a:t> </a:t>
            </a:r>
            <a:r>
              <a:rPr kumimoji="1" lang="en-US" altLang="zh-CN" dirty="0">
                <a:latin typeface="Times New Roman" panose="02020603050405020304" pitchFamily="18" charset="0"/>
                <a:ea typeface="黑体" panose="02010609060101010101" pitchFamily="49" charset="-122"/>
              </a:rPr>
              <a:t>Mohr</a:t>
            </a:r>
            <a:r>
              <a:rPr kumimoji="1" lang="zh-CN" altLang="en-US" dirty="0">
                <a:latin typeface="Times New Roman" panose="02020603050405020304" pitchFamily="18" charset="0"/>
                <a:ea typeface="黑体" panose="02010609060101010101" pitchFamily="49" charset="-122"/>
              </a:rPr>
              <a:t>圆</a:t>
            </a:r>
            <a:endParaRPr kumimoji="1" lang="zh-CN" altLang="en-US" dirty="0">
              <a:latin typeface="Times New Roman" panose="02020603050405020304" pitchFamily="18" charset="0"/>
              <a:ea typeface="黑体" panose="02010609060101010101" pitchFamily="49" charset="-122"/>
            </a:endParaRPr>
          </a:p>
        </p:txBody>
      </p:sp>
      <p:sp>
        <p:nvSpPr>
          <p:cNvPr id="124931" name="Rectangle 3"/>
          <p:cNvSpPr>
            <a:spLocks noChangeArrowheads="1"/>
          </p:cNvSpPr>
          <p:nvPr/>
        </p:nvSpPr>
        <p:spPr bwMode="auto">
          <a:xfrm>
            <a:off x="715988" y="544513"/>
            <a:ext cx="35337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dirty="0">
                <a:latin typeface="Times New Roman" panose="02020603050405020304" pitchFamily="18" charset="0"/>
                <a:ea typeface="黑体" panose="02010609060101010101" pitchFamily="49" charset="-122"/>
              </a:rPr>
              <a:t>应力路径的表示方法</a:t>
            </a:r>
            <a:endParaRPr kumimoji="1" lang="zh-CN" altLang="en-US" sz="2400" dirty="0">
              <a:latin typeface="黑体" panose="02010609060101010101" pitchFamily="49" charset="-122"/>
              <a:ea typeface="黑体" panose="02010609060101010101" pitchFamily="49" charset="-122"/>
            </a:endParaRPr>
          </a:p>
        </p:txBody>
      </p:sp>
      <p:grpSp>
        <p:nvGrpSpPr>
          <p:cNvPr id="2" name="Group 4"/>
          <p:cNvGrpSpPr/>
          <p:nvPr/>
        </p:nvGrpSpPr>
        <p:grpSpPr bwMode="auto">
          <a:xfrm>
            <a:off x="1592263" y="1228725"/>
            <a:ext cx="6257925" cy="3216275"/>
            <a:chOff x="1003" y="774"/>
            <a:chExt cx="3942" cy="2026"/>
          </a:xfrm>
        </p:grpSpPr>
        <p:sp>
          <p:nvSpPr>
            <p:cNvPr id="99381" name="Line 5"/>
            <p:cNvSpPr>
              <a:spLocks noChangeShapeType="1"/>
            </p:cNvSpPr>
            <p:nvPr/>
          </p:nvSpPr>
          <p:spPr bwMode="auto">
            <a:xfrm flipV="1">
              <a:off x="1331" y="774"/>
              <a:ext cx="0" cy="2014"/>
            </a:xfrm>
            <a:prstGeom prst="line">
              <a:avLst/>
            </a:prstGeom>
            <a:noFill/>
            <a:ln w="19050">
              <a:solidFill>
                <a:schemeClr val="tx1"/>
              </a:solidFill>
              <a:rou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9382" name="Text Box 6"/>
            <p:cNvSpPr txBox="1">
              <a:spLocks noChangeArrowheads="1"/>
            </p:cNvSpPr>
            <p:nvPr/>
          </p:nvSpPr>
          <p:spPr bwMode="auto">
            <a:xfrm>
              <a:off x="1003" y="774"/>
              <a:ext cx="32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4000" b="1" i="1">
                  <a:latin typeface="宋体" panose="02010600030101010101" pitchFamily="2" charset="-122"/>
                </a:rPr>
                <a:t>τ</a:t>
              </a:r>
              <a:endParaRPr kumimoji="1" lang="en-US" altLang="zh-CN" sz="2800">
                <a:latin typeface="Times New Roman" panose="02020603050405020304" pitchFamily="18" charset="0"/>
              </a:endParaRPr>
            </a:p>
          </p:txBody>
        </p:sp>
        <p:sp>
          <p:nvSpPr>
            <p:cNvPr id="99383" name="Line 7"/>
            <p:cNvSpPr>
              <a:spLocks noChangeShapeType="1"/>
            </p:cNvSpPr>
            <p:nvPr/>
          </p:nvSpPr>
          <p:spPr bwMode="auto">
            <a:xfrm flipV="1">
              <a:off x="1331" y="2788"/>
              <a:ext cx="3445" cy="0"/>
            </a:xfrm>
            <a:prstGeom prst="line">
              <a:avLst/>
            </a:prstGeom>
            <a:noFill/>
            <a:ln w="19050">
              <a:solidFill>
                <a:schemeClr val="tx1"/>
              </a:solidFill>
              <a:rou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9384" name="Text Box 8"/>
            <p:cNvSpPr txBox="1">
              <a:spLocks noChangeArrowheads="1"/>
            </p:cNvSpPr>
            <p:nvPr/>
          </p:nvSpPr>
          <p:spPr bwMode="auto">
            <a:xfrm>
              <a:off x="4607" y="2416"/>
              <a:ext cx="33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4000" b="1" i="1">
                  <a:latin typeface="宋体" panose="02010600030101010101" pitchFamily="2" charset="-122"/>
                </a:rPr>
                <a:t>σ</a:t>
              </a:r>
              <a:endParaRPr kumimoji="1" lang="en-US" altLang="zh-CN" sz="2800">
                <a:latin typeface="Times New Roman" panose="02020603050405020304" pitchFamily="18" charset="0"/>
              </a:endParaRPr>
            </a:p>
          </p:txBody>
        </p:sp>
      </p:grpSp>
      <p:sp>
        <p:nvSpPr>
          <p:cNvPr id="124937" name="Freeform 9"/>
          <p:cNvSpPr/>
          <p:nvPr/>
        </p:nvSpPr>
        <p:spPr bwMode="auto">
          <a:xfrm>
            <a:off x="2112963" y="1619250"/>
            <a:ext cx="5083175" cy="2216150"/>
          </a:xfrm>
          <a:custGeom>
            <a:avLst/>
            <a:gdLst>
              <a:gd name="T0" fmla="*/ 0 w 3202"/>
              <a:gd name="T1" fmla="*/ 2147483646 h 1396"/>
              <a:gd name="T2" fmla="*/ 2147483646 w 3202"/>
              <a:gd name="T3" fmla="*/ 0 h 1396"/>
              <a:gd name="T4" fmla="*/ 0 60000 65536"/>
              <a:gd name="T5" fmla="*/ 0 60000 65536"/>
              <a:gd name="T6" fmla="*/ 0 w 3202"/>
              <a:gd name="T7" fmla="*/ 0 h 1396"/>
              <a:gd name="T8" fmla="*/ 3202 w 3202"/>
              <a:gd name="T9" fmla="*/ 1396 h 1396"/>
            </a:gdLst>
            <a:ahLst/>
            <a:cxnLst>
              <a:cxn ang="T4">
                <a:pos x="T0" y="T1"/>
              </a:cxn>
              <a:cxn ang="T5">
                <a:pos x="T2" y="T3"/>
              </a:cxn>
            </a:cxnLst>
            <a:rect l="T6" t="T7" r="T8" b="T9"/>
            <a:pathLst>
              <a:path w="3202" h="1396">
                <a:moveTo>
                  <a:pt x="0" y="1396"/>
                </a:moveTo>
                <a:lnTo>
                  <a:pt x="3202" y="0"/>
                </a:lnTo>
              </a:path>
            </a:pathLst>
          </a:custGeom>
          <a:noFill/>
          <a:ln w="4445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3" name="Group 10"/>
          <p:cNvGrpSpPr/>
          <p:nvPr/>
        </p:nvGrpSpPr>
        <p:grpSpPr bwMode="auto">
          <a:xfrm>
            <a:off x="3621088" y="3759200"/>
            <a:ext cx="1274762" cy="666750"/>
            <a:chOff x="2280" y="3048"/>
            <a:chExt cx="816" cy="408"/>
          </a:xfrm>
        </p:grpSpPr>
        <p:sp>
          <p:nvSpPr>
            <p:cNvPr id="99379" name="Arc 11"/>
            <p:cNvSpPr/>
            <p:nvPr/>
          </p:nvSpPr>
          <p:spPr bwMode="auto">
            <a:xfrm>
              <a:off x="2688" y="3048"/>
              <a:ext cx="408" cy="4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9380" name="Arc 12"/>
            <p:cNvSpPr/>
            <p:nvPr/>
          </p:nvSpPr>
          <p:spPr bwMode="auto">
            <a:xfrm flipH="1">
              <a:off x="2280" y="3048"/>
              <a:ext cx="408" cy="4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4" name="Group 13"/>
          <p:cNvGrpSpPr/>
          <p:nvPr/>
        </p:nvGrpSpPr>
        <p:grpSpPr bwMode="auto">
          <a:xfrm>
            <a:off x="3621088" y="3341688"/>
            <a:ext cx="1941512" cy="1065212"/>
            <a:chOff x="2280" y="3048"/>
            <a:chExt cx="816" cy="408"/>
          </a:xfrm>
        </p:grpSpPr>
        <p:sp>
          <p:nvSpPr>
            <p:cNvPr id="99377" name="Arc 14"/>
            <p:cNvSpPr/>
            <p:nvPr/>
          </p:nvSpPr>
          <p:spPr bwMode="auto">
            <a:xfrm>
              <a:off x="2688" y="3048"/>
              <a:ext cx="408" cy="4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9378" name="Arc 15"/>
            <p:cNvSpPr/>
            <p:nvPr/>
          </p:nvSpPr>
          <p:spPr bwMode="auto">
            <a:xfrm flipH="1">
              <a:off x="2280" y="3048"/>
              <a:ext cx="408" cy="4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5" name="Group 16"/>
          <p:cNvGrpSpPr/>
          <p:nvPr/>
        </p:nvGrpSpPr>
        <p:grpSpPr bwMode="auto">
          <a:xfrm>
            <a:off x="3621088" y="2970213"/>
            <a:ext cx="2733675" cy="1455737"/>
            <a:chOff x="2280" y="3048"/>
            <a:chExt cx="816" cy="408"/>
          </a:xfrm>
        </p:grpSpPr>
        <p:sp>
          <p:nvSpPr>
            <p:cNvPr id="99375" name="Arc 17"/>
            <p:cNvSpPr/>
            <p:nvPr/>
          </p:nvSpPr>
          <p:spPr bwMode="auto">
            <a:xfrm>
              <a:off x="2688" y="3048"/>
              <a:ext cx="408" cy="4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9376" name="Arc 18"/>
            <p:cNvSpPr/>
            <p:nvPr/>
          </p:nvSpPr>
          <p:spPr bwMode="auto">
            <a:xfrm flipH="1">
              <a:off x="2280" y="3048"/>
              <a:ext cx="408" cy="4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124947" name="Freeform 19"/>
          <p:cNvSpPr/>
          <p:nvPr/>
        </p:nvSpPr>
        <p:spPr bwMode="auto">
          <a:xfrm>
            <a:off x="3627438" y="2771775"/>
            <a:ext cx="1020762" cy="1641475"/>
          </a:xfrm>
          <a:custGeom>
            <a:avLst/>
            <a:gdLst>
              <a:gd name="T0" fmla="*/ 0 w 643"/>
              <a:gd name="T1" fmla="*/ 2147483646 h 1034"/>
              <a:gd name="T2" fmla="*/ 2147483646 w 643"/>
              <a:gd name="T3" fmla="*/ 0 h 1034"/>
              <a:gd name="T4" fmla="*/ 0 60000 65536"/>
              <a:gd name="T5" fmla="*/ 0 60000 65536"/>
              <a:gd name="T6" fmla="*/ 0 w 643"/>
              <a:gd name="T7" fmla="*/ 0 h 1034"/>
              <a:gd name="T8" fmla="*/ 643 w 643"/>
              <a:gd name="T9" fmla="*/ 1034 h 1034"/>
            </a:gdLst>
            <a:ahLst/>
            <a:cxnLst>
              <a:cxn ang="T4">
                <a:pos x="T0" y="T1"/>
              </a:cxn>
              <a:cxn ang="T5">
                <a:pos x="T2" y="T3"/>
              </a:cxn>
            </a:cxnLst>
            <a:rect l="T6" t="T7" r="T8" b="T9"/>
            <a:pathLst>
              <a:path w="643" h="1034">
                <a:moveTo>
                  <a:pt x="0" y="1034"/>
                </a:moveTo>
                <a:lnTo>
                  <a:pt x="643" y="0"/>
                </a:lnTo>
              </a:path>
            </a:pathLst>
          </a:custGeom>
          <a:noFill/>
          <a:ln w="19050">
            <a:solidFill>
              <a:srgbClr val="FF0000"/>
            </a:solidFill>
            <a:rou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6" name="Group 20"/>
          <p:cNvGrpSpPr/>
          <p:nvPr/>
        </p:nvGrpSpPr>
        <p:grpSpPr bwMode="auto">
          <a:xfrm>
            <a:off x="3621088" y="2640013"/>
            <a:ext cx="3317875" cy="1766887"/>
            <a:chOff x="2280" y="3048"/>
            <a:chExt cx="816" cy="408"/>
          </a:xfrm>
        </p:grpSpPr>
        <p:sp>
          <p:nvSpPr>
            <p:cNvPr id="99373" name="Arc 21"/>
            <p:cNvSpPr/>
            <p:nvPr/>
          </p:nvSpPr>
          <p:spPr bwMode="auto">
            <a:xfrm>
              <a:off x="2688" y="3048"/>
              <a:ext cx="408" cy="4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9374" name="Arc 22"/>
            <p:cNvSpPr/>
            <p:nvPr/>
          </p:nvSpPr>
          <p:spPr bwMode="auto">
            <a:xfrm flipH="1">
              <a:off x="2280" y="3048"/>
              <a:ext cx="408" cy="4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124951" name="Line 23"/>
          <p:cNvSpPr>
            <a:spLocks noChangeShapeType="1"/>
          </p:cNvSpPr>
          <p:nvPr/>
        </p:nvSpPr>
        <p:spPr bwMode="auto">
          <a:xfrm>
            <a:off x="3627438" y="4622800"/>
            <a:ext cx="3311525" cy="0"/>
          </a:xfrm>
          <a:prstGeom prst="line">
            <a:avLst/>
          </a:prstGeom>
          <a:noFill/>
          <a:ln w="22225">
            <a:solidFill>
              <a:schemeClr val="tx1"/>
            </a:solidFill>
            <a:rou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4952" name="Oval 24"/>
          <p:cNvSpPr>
            <a:spLocks noChangeArrowheads="1"/>
          </p:cNvSpPr>
          <p:nvPr/>
        </p:nvSpPr>
        <p:spPr bwMode="auto">
          <a:xfrm>
            <a:off x="4622800" y="2682875"/>
            <a:ext cx="92075" cy="92075"/>
          </a:xfrm>
          <a:prstGeom prst="ellipse">
            <a:avLst/>
          </a:prstGeom>
          <a:solidFill>
            <a:srgbClr val="FF0000"/>
          </a:solidFill>
          <a:ln>
            <a:noFill/>
          </a:ln>
          <a:extLst>
            <a:ext uri="{91240B29-F687-4F45-9708-019B960494DF}">
              <a14:hiddenLine xmlns:a14="http://schemas.microsoft.com/office/drawing/2010/main" w="15875">
                <a:solidFill>
                  <a:srgbClr val="000000"/>
                </a:solidFill>
                <a:round/>
                <a:tailEnd type="none" w="sm" len="me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kumimoji="1" lang="zh-CN" altLang="en-US" sz="2800">
              <a:latin typeface="Times New Roman" panose="02020603050405020304" pitchFamily="18" charset="0"/>
            </a:endParaRPr>
          </a:p>
        </p:txBody>
      </p:sp>
      <p:sp>
        <p:nvSpPr>
          <p:cNvPr id="124953" name="Oval 25"/>
          <p:cNvSpPr>
            <a:spLocks noChangeArrowheads="1"/>
          </p:cNvSpPr>
          <p:nvPr/>
        </p:nvSpPr>
        <p:spPr bwMode="auto">
          <a:xfrm>
            <a:off x="4416425" y="3022600"/>
            <a:ext cx="92075" cy="92075"/>
          </a:xfrm>
          <a:prstGeom prst="ellipse">
            <a:avLst/>
          </a:prstGeom>
          <a:solidFill>
            <a:srgbClr val="FF0000"/>
          </a:solidFill>
          <a:ln>
            <a:noFill/>
          </a:ln>
          <a:extLst>
            <a:ext uri="{91240B29-F687-4F45-9708-019B960494DF}">
              <a14:hiddenLine xmlns:a14="http://schemas.microsoft.com/office/drawing/2010/main" w="15875">
                <a:solidFill>
                  <a:srgbClr val="000000"/>
                </a:solidFill>
                <a:round/>
                <a:tailEnd type="none" w="sm" len="me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kumimoji="1" lang="zh-CN" altLang="en-US" sz="2800">
              <a:latin typeface="Times New Roman" panose="02020603050405020304" pitchFamily="18" charset="0"/>
            </a:endParaRPr>
          </a:p>
        </p:txBody>
      </p:sp>
      <p:sp>
        <p:nvSpPr>
          <p:cNvPr id="124954" name="Oval 26"/>
          <p:cNvSpPr>
            <a:spLocks noChangeArrowheads="1"/>
          </p:cNvSpPr>
          <p:nvPr/>
        </p:nvSpPr>
        <p:spPr bwMode="auto">
          <a:xfrm>
            <a:off x="4213225" y="3348038"/>
            <a:ext cx="92075" cy="92075"/>
          </a:xfrm>
          <a:prstGeom prst="ellipse">
            <a:avLst/>
          </a:prstGeom>
          <a:solidFill>
            <a:srgbClr val="FF0000"/>
          </a:solidFill>
          <a:ln>
            <a:noFill/>
          </a:ln>
          <a:extLst>
            <a:ext uri="{91240B29-F687-4F45-9708-019B960494DF}">
              <a14:hiddenLine xmlns:a14="http://schemas.microsoft.com/office/drawing/2010/main" w="15875">
                <a:solidFill>
                  <a:srgbClr val="000000"/>
                </a:solidFill>
                <a:round/>
                <a:tailEnd type="none" w="sm" len="me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kumimoji="1" lang="zh-CN" altLang="en-US" sz="2800">
              <a:latin typeface="Times New Roman" panose="02020603050405020304" pitchFamily="18" charset="0"/>
            </a:endParaRPr>
          </a:p>
        </p:txBody>
      </p:sp>
      <p:sp>
        <p:nvSpPr>
          <p:cNvPr id="124955" name="Oval 27"/>
          <p:cNvSpPr>
            <a:spLocks noChangeArrowheads="1"/>
          </p:cNvSpPr>
          <p:nvPr/>
        </p:nvSpPr>
        <p:spPr bwMode="auto">
          <a:xfrm>
            <a:off x="3965575" y="3759200"/>
            <a:ext cx="92075" cy="92075"/>
          </a:xfrm>
          <a:prstGeom prst="ellipse">
            <a:avLst/>
          </a:prstGeom>
          <a:solidFill>
            <a:srgbClr val="FF0000"/>
          </a:solidFill>
          <a:ln>
            <a:noFill/>
          </a:ln>
          <a:extLst>
            <a:ext uri="{91240B29-F687-4F45-9708-019B960494DF}">
              <a14:hiddenLine xmlns:a14="http://schemas.microsoft.com/office/drawing/2010/main" w="15875">
                <a:solidFill>
                  <a:srgbClr val="000000"/>
                </a:solidFill>
                <a:round/>
                <a:tailEnd type="none" w="sm" len="me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kumimoji="1" lang="zh-CN" altLang="en-US" sz="2800">
              <a:latin typeface="Times New Roman" panose="02020603050405020304" pitchFamily="18" charset="0"/>
            </a:endParaRPr>
          </a:p>
        </p:txBody>
      </p:sp>
      <p:sp>
        <p:nvSpPr>
          <p:cNvPr id="124956" name="Rectangle 28"/>
          <p:cNvSpPr>
            <a:spLocks noChangeArrowheads="1"/>
          </p:cNvSpPr>
          <p:nvPr/>
        </p:nvSpPr>
        <p:spPr bwMode="auto">
          <a:xfrm>
            <a:off x="7196138" y="1404938"/>
            <a:ext cx="6540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i="1">
                <a:solidFill>
                  <a:srgbClr val="FF3300"/>
                </a:solidFill>
                <a:latin typeface="Times New Roman" panose="02020603050405020304" pitchFamily="18" charset="0"/>
                <a:ea typeface="黑体" panose="02010609060101010101" pitchFamily="49" charset="-122"/>
              </a:rPr>
              <a:t>S </a:t>
            </a:r>
            <a:r>
              <a:rPr kumimoji="1" lang="zh-CN" altLang="en-US">
                <a:solidFill>
                  <a:srgbClr val="FF3300"/>
                </a:solidFill>
                <a:latin typeface="Times New Roman" panose="02020603050405020304" pitchFamily="18" charset="0"/>
                <a:ea typeface="黑体" panose="02010609060101010101" pitchFamily="49" charset="-122"/>
              </a:rPr>
              <a:t>线</a:t>
            </a:r>
            <a:endParaRPr kumimoji="1" lang="zh-CN" altLang="en-US">
              <a:solidFill>
                <a:srgbClr val="FF3300"/>
              </a:solidFill>
              <a:latin typeface="Times New Roman" panose="02020603050405020304" pitchFamily="18" charset="0"/>
              <a:ea typeface="黑体" panose="02010609060101010101" pitchFamily="49" charset="-122"/>
            </a:endParaRPr>
          </a:p>
        </p:txBody>
      </p:sp>
      <p:sp>
        <p:nvSpPr>
          <p:cNvPr id="124957" name="Rectangle 29"/>
          <p:cNvSpPr>
            <a:spLocks noChangeArrowheads="1"/>
          </p:cNvSpPr>
          <p:nvPr/>
        </p:nvSpPr>
        <p:spPr bwMode="auto">
          <a:xfrm>
            <a:off x="2482875" y="6116639"/>
            <a:ext cx="24844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Tx/>
              <a:buChar char="•"/>
            </a:pPr>
            <a:r>
              <a:rPr kumimoji="1" lang="zh-CN" altLang="en-US" sz="2000" dirty="0">
                <a:latin typeface="Times New Roman" panose="02020603050405020304" pitchFamily="18" charset="0"/>
                <a:ea typeface="黑体" panose="02010609060101010101" pitchFamily="49" charset="-122"/>
              </a:rPr>
              <a:t> </a:t>
            </a:r>
            <a:r>
              <a:rPr kumimoji="1" lang="zh-CN" altLang="en-US" dirty="0">
                <a:latin typeface="Times New Roman" panose="02020603050405020304" pitchFamily="18" charset="0"/>
                <a:ea typeface="黑体" panose="02010609060101010101" pitchFamily="49" charset="-122"/>
              </a:rPr>
              <a:t>剪切破坏面上的应力</a:t>
            </a:r>
            <a:endParaRPr kumimoji="1" lang="zh-CN" altLang="en-US" dirty="0">
              <a:latin typeface="Times New Roman" panose="02020603050405020304" pitchFamily="18" charset="0"/>
              <a:ea typeface="黑体" panose="02010609060101010101" pitchFamily="49" charset="-122"/>
            </a:endParaRPr>
          </a:p>
        </p:txBody>
      </p:sp>
      <p:sp>
        <p:nvSpPr>
          <p:cNvPr id="124958" name="Rectangle 30"/>
          <p:cNvSpPr>
            <a:spLocks noChangeArrowheads="1"/>
          </p:cNvSpPr>
          <p:nvPr/>
        </p:nvSpPr>
        <p:spPr bwMode="auto">
          <a:xfrm>
            <a:off x="5367389" y="6107113"/>
            <a:ext cx="27289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Tx/>
              <a:buChar char="•"/>
            </a:pPr>
            <a:r>
              <a:rPr kumimoji="1" lang="zh-CN" altLang="en-US" sz="2000" dirty="0">
                <a:latin typeface="Times New Roman" panose="02020603050405020304" pitchFamily="18" charset="0"/>
                <a:ea typeface="黑体" panose="02010609060101010101" pitchFamily="49" charset="-122"/>
              </a:rPr>
              <a:t> </a:t>
            </a:r>
            <a:r>
              <a:rPr kumimoji="1" lang="zh-CN" altLang="en-US" dirty="0">
                <a:latin typeface="Times New Roman" panose="02020603050405020304" pitchFamily="18" charset="0"/>
                <a:ea typeface="黑体" panose="02010609060101010101" pitchFamily="49" charset="-122"/>
              </a:rPr>
              <a:t>最大剪应力面上的应力</a:t>
            </a:r>
            <a:endParaRPr kumimoji="1" lang="zh-CN" altLang="en-US" dirty="0">
              <a:latin typeface="Times New Roman" panose="02020603050405020304" pitchFamily="18" charset="0"/>
              <a:ea typeface="黑体" panose="02010609060101010101" pitchFamily="49" charset="-122"/>
            </a:endParaRPr>
          </a:p>
        </p:txBody>
      </p:sp>
      <p:sp>
        <p:nvSpPr>
          <p:cNvPr id="124959" name="Freeform 31"/>
          <p:cNvSpPr/>
          <p:nvPr/>
        </p:nvSpPr>
        <p:spPr bwMode="auto">
          <a:xfrm>
            <a:off x="3632200" y="2676525"/>
            <a:ext cx="1592263" cy="1743075"/>
          </a:xfrm>
          <a:custGeom>
            <a:avLst/>
            <a:gdLst>
              <a:gd name="T0" fmla="*/ 0 w 1003"/>
              <a:gd name="T1" fmla="*/ 2147483646 h 1098"/>
              <a:gd name="T2" fmla="*/ 2147483646 w 1003"/>
              <a:gd name="T3" fmla="*/ 0 h 1098"/>
              <a:gd name="T4" fmla="*/ 0 60000 65536"/>
              <a:gd name="T5" fmla="*/ 0 60000 65536"/>
              <a:gd name="T6" fmla="*/ 0 w 1003"/>
              <a:gd name="T7" fmla="*/ 0 h 1098"/>
              <a:gd name="T8" fmla="*/ 1003 w 1003"/>
              <a:gd name="T9" fmla="*/ 1098 h 1098"/>
            </a:gdLst>
            <a:ahLst/>
            <a:cxnLst>
              <a:cxn ang="T4">
                <a:pos x="T0" y="T1"/>
              </a:cxn>
              <a:cxn ang="T5">
                <a:pos x="T2" y="T3"/>
              </a:cxn>
            </a:cxnLst>
            <a:rect l="T6" t="T7" r="T8" b="T9"/>
            <a:pathLst>
              <a:path w="1003" h="1098">
                <a:moveTo>
                  <a:pt x="0" y="1098"/>
                </a:moveTo>
                <a:lnTo>
                  <a:pt x="1003" y="0"/>
                </a:lnTo>
              </a:path>
            </a:pathLst>
          </a:custGeom>
          <a:noFill/>
          <a:ln w="19050">
            <a:solidFill>
              <a:srgbClr val="0033CC"/>
            </a:solidFill>
            <a:rou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24960" name="Oval 32"/>
          <p:cNvSpPr>
            <a:spLocks noChangeArrowheads="1"/>
          </p:cNvSpPr>
          <p:nvPr/>
        </p:nvSpPr>
        <p:spPr bwMode="auto">
          <a:xfrm>
            <a:off x="5199063" y="2593975"/>
            <a:ext cx="92075" cy="92075"/>
          </a:xfrm>
          <a:prstGeom prst="ellipse">
            <a:avLst/>
          </a:prstGeom>
          <a:solidFill>
            <a:srgbClr val="0033CC"/>
          </a:solidFill>
          <a:ln>
            <a:noFill/>
          </a:ln>
          <a:extLst>
            <a:ext uri="{91240B29-F687-4F45-9708-019B960494DF}">
              <a14:hiddenLine xmlns:a14="http://schemas.microsoft.com/office/drawing/2010/main" w="15875">
                <a:solidFill>
                  <a:srgbClr val="000000"/>
                </a:solidFill>
                <a:round/>
                <a:tailEnd type="none" w="sm" len="me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kumimoji="1" lang="zh-CN" altLang="en-US" sz="2800">
              <a:latin typeface="Times New Roman" panose="02020603050405020304" pitchFamily="18" charset="0"/>
            </a:endParaRPr>
          </a:p>
        </p:txBody>
      </p:sp>
      <p:sp>
        <p:nvSpPr>
          <p:cNvPr id="124961" name="Oval 33"/>
          <p:cNvSpPr>
            <a:spLocks noChangeArrowheads="1"/>
          </p:cNvSpPr>
          <p:nvPr/>
        </p:nvSpPr>
        <p:spPr bwMode="auto">
          <a:xfrm>
            <a:off x="4910138" y="2921000"/>
            <a:ext cx="92075" cy="92075"/>
          </a:xfrm>
          <a:prstGeom prst="ellipse">
            <a:avLst/>
          </a:prstGeom>
          <a:solidFill>
            <a:srgbClr val="0033CC"/>
          </a:solidFill>
          <a:ln>
            <a:noFill/>
          </a:ln>
          <a:extLst>
            <a:ext uri="{91240B29-F687-4F45-9708-019B960494DF}">
              <a14:hiddenLine xmlns:a14="http://schemas.microsoft.com/office/drawing/2010/main" w="15875">
                <a:solidFill>
                  <a:srgbClr val="000000"/>
                </a:solidFill>
                <a:round/>
                <a:tailEnd type="none" w="sm" len="me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kumimoji="1" lang="zh-CN" altLang="en-US" sz="2800">
              <a:latin typeface="Times New Roman" panose="02020603050405020304" pitchFamily="18" charset="0"/>
            </a:endParaRPr>
          </a:p>
        </p:txBody>
      </p:sp>
      <p:sp>
        <p:nvSpPr>
          <p:cNvPr id="124962" name="Oval 34"/>
          <p:cNvSpPr>
            <a:spLocks noChangeArrowheads="1"/>
          </p:cNvSpPr>
          <p:nvPr/>
        </p:nvSpPr>
        <p:spPr bwMode="auto">
          <a:xfrm>
            <a:off x="4576763" y="3295650"/>
            <a:ext cx="92075" cy="92075"/>
          </a:xfrm>
          <a:prstGeom prst="ellipse">
            <a:avLst/>
          </a:prstGeom>
          <a:solidFill>
            <a:srgbClr val="0033CC"/>
          </a:solidFill>
          <a:ln>
            <a:noFill/>
          </a:ln>
          <a:extLst>
            <a:ext uri="{91240B29-F687-4F45-9708-019B960494DF}">
              <a14:hiddenLine xmlns:a14="http://schemas.microsoft.com/office/drawing/2010/main" w="15875">
                <a:solidFill>
                  <a:srgbClr val="000000"/>
                </a:solidFill>
                <a:round/>
                <a:tailEnd type="none" w="sm" len="me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kumimoji="1" lang="zh-CN" altLang="en-US" sz="2800">
              <a:latin typeface="Times New Roman" panose="02020603050405020304" pitchFamily="18" charset="0"/>
            </a:endParaRPr>
          </a:p>
        </p:txBody>
      </p:sp>
      <p:sp>
        <p:nvSpPr>
          <p:cNvPr id="124963" name="Oval 35"/>
          <p:cNvSpPr>
            <a:spLocks noChangeArrowheads="1"/>
          </p:cNvSpPr>
          <p:nvPr/>
        </p:nvSpPr>
        <p:spPr bwMode="auto">
          <a:xfrm>
            <a:off x="4184650" y="3713163"/>
            <a:ext cx="92075" cy="92075"/>
          </a:xfrm>
          <a:prstGeom prst="ellipse">
            <a:avLst/>
          </a:prstGeom>
          <a:solidFill>
            <a:srgbClr val="0033CC"/>
          </a:solidFill>
          <a:ln>
            <a:noFill/>
          </a:ln>
          <a:extLst>
            <a:ext uri="{91240B29-F687-4F45-9708-019B960494DF}">
              <a14:hiddenLine xmlns:a14="http://schemas.microsoft.com/office/drawing/2010/main" w="15875">
                <a:solidFill>
                  <a:srgbClr val="000000"/>
                </a:solidFill>
                <a:round/>
                <a:tailEnd type="none" w="sm" len="me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kumimoji="1" lang="zh-CN" altLang="en-US" sz="2800">
              <a:latin typeface="Times New Roman" panose="02020603050405020304" pitchFamily="18" charset="0"/>
            </a:endParaRPr>
          </a:p>
        </p:txBody>
      </p:sp>
      <p:sp>
        <p:nvSpPr>
          <p:cNvPr id="124964" name="Freeform 36"/>
          <p:cNvSpPr/>
          <p:nvPr/>
        </p:nvSpPr>
        <p:spPr bwMode="auto">
          <a:xfrm>
            <a:off x="2120900" y="1968500"/>
            <a:ext cx="4711700" cy="1981200"/>
          </a:xfrm>
          <a:custGeom>
            <a:avLst/>
            <a:gdLst>
              <a:gd name="T0" fmla="*/ 0 w 2968"/>
              <a:gd name="T1" fmla="*/ 2147483646 h 1248"/>
              <a:gd name="T2" fmla="*/ 2147483646 w 2968"/>
              <a:gd name="T3" fmla="*/ 0 h 1248"/>
              <a:gd name="T4" fmla="*/ 0 60000 65536"/>
              <a:gd name="T5" fmla="*/ 0 60000 65536"/>
              <a:gd name="T6" fmla="*/ 0 w 2968"/>
              <a:gd name="T7" fmla="*/ 0 h 1248"/>
              <a:gd name="T8" fmla="*/ 2968 w 2968"/>
              <a:gd name="T9" fmla="*/ 1248 h 1248"/>
            </a:gdLst>
            <a:ahLst/>
            <a:cxnLst>
              <a:cxn ang="T4">
                <a:pos x="T0" y="T1"/>
              </a:cxn>
              <a:cxn ang="T5">
                <a:pos x="T2" y="T3"/>
              </a:cxn>
            </a:cxnLst>
            <a:rect l="T6" t="T7" r="T8" b="T9"/>
            <a:pathLst>
              <a:path w="2968" h="1248">
                <a:moveTo>
                  <a:pt x="0" y="1248"/>
                </a:moveTo>
                <a:lnTo>
                  <a:pt x="2968" y="0"/>
                </a:lnTo>
              </a:path>
            </a:pathLst>
          </a:custGeom>
          <a:noFill/>
          <a:ln w="44450">
            <a:solidFill>
              <a:srgbClr val="0033CC"/>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24965" name="Rectangle 37"/>
          <p:cNvSpPr>
            <a:spLocks noChangeArrowheads="1"/>
          </p:cNvSpPr>
          <p:nvPr/>
        </p:nvSpPr>
        <p:spPr bwMode="auto">
          <a:xfrm>
            <a:off x="6832600" y="1838325"/>
            <a:ext cx="8810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b="1" i="1">
                <a:solidFill>
                  <a:srgbClr val="0033CC"/>
                </a:solidFill>
                <a:latin typeface="Times New Roman" panose="02020603050405020304" pitchFamily="18" charset="0"/>
                <a:ea typeface="黑体" panose="02010609060101010101" pitchFamily="49" charset="-122"/>
              </a:rPr>
              <a:t>K</a:t>
            </a:r>
            <a:r>
              <a:rPr kumimoji="1" lang="en-US" altLang="zh-CN" b="1" i="1" baseline="-25000">
                <a:solidFill>
                  <a:srgbClr val="0033CC"/>
                </a:solidFill>
                <a:latin typeface="Times New Roman" panose="02020603050405020304" pitchFamily="18" charset="0"/>
                <a:ea typeface="黑体" panose="02010609060101010101" pitchFamily="49" charset="-122"/>
              </a:rPr>
              <a:t>f </a:t>
            </a:r>
            <a:r>
              <a:rPr kumimoji="1" lang="zh-CN" altLang="en-US">
                <a:solidFill>
                  <a:srgbClr val="0033CC"/>
                </a:solidFill>
                <a:latin typeface="Times New Roman" panose="02020603050405020304" pitchFamily="18" charset="0"/>
                <a:ea typeface="黑体" panose="02010609060101010101" pitchFamily="49" charset="-122"/>
              </a:rPr>
              <a:t>线</a:t>
            </a:r>
            <a:endParaRPr kumimoji="1" lang="zh-CN" altLang="en-US" baseline="-25000">
              <a:solidFill>
                <a:srgbClr val="0033CC"/>
              </a:solidFill>
              <a:latin typeface="Times New Roman" panose="02020603050405020304" pitchFamily="18" charset="0"/>
              <a:ea typeface="黑体" panose="02010609060101010101" pitchFamily="49" charset="-122"/>
            </a:endParaRPr>
          </a:p>
        </p:txBody>
      </p:sp>
      <p:sp>
        <p:nvSpPr>
          <p:cNvPr id="124966" name="Rectangle 38"/>
          <p:cNvSpPr>
            <a:spLocks noChangeArrowheads="1"/>
          </p:cNvSpPr>
          <p:nvPr/>
        </p:nvSpPr>
        <p:spPr bwMode="auto">
          <a:xfrm>
            <a:off x="1318419" y="5180012"/>
            <a:ext cx="52943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b="1" i="1" dirty="0" err="1">
                <a:solidFill>
                  <a:srgbClr val="FF3300"/>
                </a:solidFill>
                <a:latin typeface="Times New Roman" panose="02020603050405020304" pitchFamily="18" charset="0"/>
                <a:ea typeface="黑体" panose="02010609060101010101" pitchFamily="49" charset="-122"/>
              </a:rPr>
              <a:t>K</a:t>
            </a:r>
            <a:r>
              <a:rPr kumimoji="1" lang="en-US" altLang="zh-CN" b="1" i="1" baseline="-25000" dirty="0" err="1">
                <a:solidFill>
                  <a:srgbClr val="FF3300"/>
                </a:solidFill>
                <a:latin typeface="Times New Roman" panose="02020603050405020304" pitchFamily="18" charset="0"/>
                <a:ea typeface="黑体" panose="02010609060101010101" pitchFamily="49" charset="-122"/>
              </a:rPr>
              <a:t>f</a:t>
            </a:r>
            <a:r>
              <a:rPr kumimoji="1" lang="en-US" altLang="zh-CN" b="1" i="1" baseline="-25000" dirty="0">
                <a:solidFill>
                  <a:srgbClr val="FF3300"/>
                </a:solidFill>
                <a:latin typeface="Times New Roman" panose="02020603050405020304" pitchFamily="18" charset="0"/>
                <a:ea typeface="黑体" panose="02010609060101010101" pitchFamily="49" charset="-122"/>
              </a:rPr>
              <a:t> </a:t>
            </a:r>
            <a:r>
              <a:rPr kumimoji="1" lang="zh-CN" altLang="en-US" dirty="0">
                <a:solidFill>
                  <a:srgbClr val="FF3300"/>
                </a:solidFill>
                <a:latin typeface="Times New Roman" panose="02020603050405020304" pitchFamily="18" charset="0"/>
                <a:ea typeface="黑体" panose="02010609060101010101" pitchFamily="49" charset="-122"/>
              </a:rPr>
              <a:t>线：</a:t>
            </a:r>
            <a:r>
              <a:rPr kumimoji="1" lang="zh-CN" altLang="en-US" dirty="0">
                <a:latin typeface="Times New Roman" panose="02020603050405020304" pitchFamily="18" charset="0"/>
                <a:ea typeface="黑体" panose="02010609060101010101" pitchFamily="49" charset="-122"/>
              </a:rPr>
              <a:t>各极限</a:t>
            </a:r>
            <a:r>
              <a:rPr kumimoji="1" lang="en-US" altLang="zh-CN" dirty="0">
                <a:latin typeface="Times New Roman" panose="02020603050405020304" pitchFamily="18" charset="0"/>
                <a:ea typeface="黑体" panose="02010609060101010101" pitchFamily="49" charset="-122"/>
              </a:rPr>
              <a:t>Mohr</a:t>
            </a:r>
            <a:r>
              <a:rPr kumimoji="1" lang="zh-CN" altLang="en-US" dirty="0">
                <a:latin typeface="Times New Roman" panose="02020603050405020304" pitchFamily="18" charset="0"/>
                <a:ea typeface="黑体" panose="02010609060101010101" pitchFamily="49" charset="-122"/>
              </a:rPr>
              <a:t>圆</a:t>
            </a:r>
            <a:r>
              <a:rPr kumimoji="1" lang="zh-CN" altLang="en-US" dirty="0">
                <a:solidFill>
                  <a:srgbClr val="FF3300"/>
                </a:solidFill>
                <a:latin typeface="Times New Roman" panose="02020603050405020304" pitchFamily="18" charset="0"/>
                <a:ea typeface="黑体" panose="02010609060101010101" pitchFamily="49" charset="-122"/>
              </a:rPr>
              <a:t>最大剪应力面</a:t>
            </a:r>
            <a:r>
              <a:rPr kumimoji="1" lang="zh-CN" altLang="en-US" dirty="0">
                <a:latin typeface="Times New Roman" panose="02020603050405020304" pitchFamily="18" charset="0"/>
                <a:ea typeface="黑体" panose="02010609060101010101" pitchFamily="49" charset="-122"/>
              </a:rPr>
              <a:t>上应力的连线。</a:t>
            </a:r>
            <a:endParaRPr kumimoji="1" lang="zh-CN" altLang="en-US" dirty="0">
              <a:latin typeface="Times New Roman" panose="02020603050405020304" pitchFamily="18" charset="0"/>
              <a:ea typeface="黑体" panose="02010609060101010101" pitchFamily="49" charset="-122"/>
            </a:endParaRPr>
          </a:p>
        </p:txBody>
      </p:sp>
      <p:sp>
        <p:nvSpPr>
          <p:cNvPr id="124967" name="Rectangle 39"/>
          <p:cNvSpPr>
            <a:spLocks noChangeArrowheads="1"/>
          </p:cNvSpPr>
          <p:nvPr/>
        </p:nvSpPr>
        <p:spPr bwMode="auto">
          <a:xfrm>
            <a:off x="1318419" y="4772023"/>
            <a:ext cx="52943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i="1" dirty="0">
                <a:solidFill>
                  <a:srgbClr val="0033CC"/>
                </a:solidFill>
                <a:latin typeface="Times New Roman" panose="02020603050405020304" pitchFamily="18" charset="0"/>
                <a:ea typeface="黑体" panose="02010609060101010101" pitchFamily="49" charset="-122"/>
              </a:rPr>
              <a:t>S </a:t>
            </a:r>
            <a:r>
              <a:rPr kumimoji="1" lang="zh-CN" altLang="en-US" dirty="0">
                <a:solidFill>
                  <a:srgbClr val="0033CC"/>
                </a:solidFill>
                <a:latin typeface="Times New Roman" panose="02020603050405020304" pitchFamily="18" charset="0"/>
                <a:ea typeface="黑体" panose="02010609060101010101" pitchFamily="49" charset="-122"/>
              </a:rPr>
              <a:t>线：</a:t>
            </a:r>
            <a:r>
              <a:rPr kumimoji="1" lang="zh-CN" altLang="en-US" dirty="0">
                <a:latin typeface="黑体" panose="02010609060101010101" pitchFamily="49" charset="-122"/>
                <a:ea typeface="黑体" panose="02010609060101010101" pitchFamily="49" charset="-122"/>
              </a:rPr>
              <a:t>各极限</a:t>
            </a:r>
            <a:r>
              <a:rPr kumimoji="1" lang="en-US" altLang="zh-CN" dirty="0">
                <a:latin typeface="Times New Roman" panose="02020603050405020304" pitchFamily="18" charset="0"/>
                <a:ea typeface="黑体" panose="02010609060101010101" pitchFamily="49" charset="-122"/>
              </a:rPr>
              <a:t>Mohr</a:t>
            </a:r>
            <a:r>
              <a:rPr kumimoji="1" lang="zh-CN" altLang="en-US" dirty="0">
                <a:latin typeface="黑体" panose="02010609060101010101" pitchFamily="49" charset="-122"/>
                <a:ea typeface="黑体" panose="02010609060101010101" pitchFamily="49" charset="-122"/>
              </a:rPr>
              <a:t>圆</a:t>
            </a:r>
            <a:r>
              <a:rPr kumimoji="1" lang="zh-CN" altLang="en-US" dirty="0">
                <a:solidFill>
                  <a:srgbClr val="0033CC"/>
                </a:solidFill>
                <a:latin typeface="黑体" panose="02010609060101010101" pitchFamily="49" charset="-122"/>
                <a:ea typeface="黑体" panose="02010609060101010101" pitchFamily="49" charset="-122"/>
              </a:rPr>
              <a:t>破坏面</a:t>
            </a:r>
            <a:r>
              <a:rPr kumimoji="1" lang="zh-CN" altLang="en-US" dirty="0">
                <a:latin typeface="黑体" panose="02010609060101010101" pitchFamily="49" charset="-122"/>
                <a:ea typeface="黑体" panose="02010609060101010101" pitchFamily="49" charset="-122"/>
              </a:rPr>
              <a:t>上应力的连线。</a:t>
            </a:r>
            <a:endParaRPr kumimoji="1" lang="zh-CN" altLang="en-US" dirty="0">
              <a:latin typeface="黑体" panose="02010609060101010101" pitchFamily="49" charset="-122"/>
              <a:ea typeface="黑体" panose="02010609060101010101" pitchFamily="49" charset="-122"/>
            </a:endParaRPr>
          </a:p>
        </p:txBody>
      </p:sp>
      <p:grpSp>
        <p:nvGrpSpPr>
          <p:cNvPr id="7" name="Group 40"/>
          <p:cNvGrpSpPr/>
          <p:nvPr/>
        </p:nvGrpSpPr>
        <p:grpSpPr bwMode="auto">
          <a:xfrm>
            <a:off x="3367088" y="2468563"/>
            <a:ext cx="1230312" cy="249237"/>
            <a:chOff x="2121" y="1555"/>
            <a:chExt cx="775" cy="157"/>
          </a:xfrm>
        </p:grpSpPr>
        <p:sp>
          <p:nvSpPr>
            <p:cNvPr id="99371" name="Rectangle 41"/>
            <p:cNvSpPr>
              <a:spLocks noChangeArrowheads="1"/>
            </p:cNvSpPr>
            <p:nvPr/>
          </p:nvSpPr>
          <p:spPr bwMode="auto">
            <a:xfrm>
              <a:off x="2121" y="1555"/>
              <a:ext cx="59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1600">
                  <a:solidFill>
                    <a:srgbClr val="FF3300"/>
                  </a:solidFill>
                  <a:latin typeface="黑体" panose="02010609060101010101" pitchFamily="49" charset="-122"/>
                  <a:ea typeface="黑体" panose="02010609060101010101" pitchFamily="49" charset="-122"/>
                </a:rPr>
                <a:t>破坏面</a:t>
              </a:r>
              <a:endParaRPr kumimoji="1" lang="zh-CN" altLang="en-US" sz="1600">
                <a:latin typeface="黑体" panose="02010609060101010101" pitchFamily="49" charset="-122"/>
                <a:ea typeface="黑体" panose="02010609060101010101" pitchFamily="49" charset="-122"/>
              </a:endParaRPr>
            </a:p>
          </p:txBody>
        </p:sp>
        <p:sp>
          <p:nvSpPr>
            <p:cNvPr id="99372" name="Freeform 42"/>
            <p:cNvSpPr/>
            <p:nvPr/>
          </p:nvSpPr>
          <p:spPr bwMode="auto">
            <a:xfrm>
              <a:off x="2556" y="1634"/>
              <a:ext cx="340" cy="78"/>
            </a:xfrm>
            <a:custGeom>
              <a:avLst/>
              <a:gdLst>
                <a:gd name="T0" fmla="*/ 0 w 340"/>
                <a:gd name="T1" fmla="*/ 0 h 78"/>
                <a:gd name="T2" fmla="*/ 340 w 340"/>
                <a:gd name="T3" fmla="*/ 78 h 78"/>
                <a:gd name="T4" fmla="*/ 0 60000 65536"/>
                <a:gd name="T5" fmla="*/ 0 60000 65536"/>
                <a:gd name="T6" fmla="*/ 0 w 340"/>
                <a:gd name="T7" fmla="*/ 0 h 78"/>
                <a:gd name="T8" fmla="*/ 340 w 340"/>
                <a:gd name="T9" fmla="*/ 78 h 78"/>
              </a:gdLst>
              <a:ahLst/>
              <a:cxnLst>
                <a:cxn ang="T4">
                  <a:pos x="T0" y="T1"/>
                </a:cxn>
                <a:cxn ang="T5">
                  <a:pos x="T2" y="T3"/>
                </a:cxn>
              </a:cxnLst>
              <a:rect l="T6" t="T7" r="T8" b="T9"/>
              <a:pathLst>
                <a:path w="340" h="78">
                  <a:moveTo>
                    <a:pt x="0" y="0"/>
                  </a:moveTo>
                  <a:lnTo>
                    <a:pt x="340" y="78"/>
                  </a:lnTo>
                </a:path>
              </a:pathLst>
            </a:custGeom>
            <a:noFill/>
            <a:ln w="15875">
              <a:solidFill>
                <a:srgbClr val="FF0000"/>
              </a:solidFill>
              <a:round/>
              <a:tailEnd type="triangle" w="sm"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8" name="Group 43"/>
          <p:cNvGrpSpPr/>
          <p:nvPr/>
        </p:nvGrpSpPr>
        <p:grpSpPr bwMode="auto">
          <a:xfrm>
            <a:off x="5440363" y="2379663"/>
            <a:ext cx="2216150" cy="427037"/>
            <a:chOff x="3427" y="1499"/>
            <a:chExt cx="1396" cy="269"/>
          </a:xfrm>
        </p:grpSpPr>
        <p:sp>
          <p:nvSpPr>
            <p:cNvPr id="99369" name="Line 44"/>
            <p:cNvSpPr>
              <a:spLocks noChangeShapeType="1"/>
            </p:cNvSpPr>
            <p:nvPr/>
          </p:nvSpPr>
          <p:spPr bwMode="auto">
            <a:xfrm flipH="1">
              <a:off x="3427" y="1644"/>
              <a:ext cx="499" cy="0"/>
            </a:xfrm>
            <a:prstGeom prst="line">
              <a:avLst/>
            </a:prstGeom>
            <a:noFill/>
            <a:ln w="19050">
              <a:solidFill>
                <a:srgbClr val="0000FF"/>
              </a:solidFill>
              <a:rou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9370" name="Rectangle 45"/>
            <p:cNvSpPr>
              <a:spLocks noChangeArrowheads="1"/>
            </p:cNvSpPr>
            <p:nvPr/>
          </p:nvSpPr>
          <p:spPr bwMode="auto">
            <a:xfrm>
              <a:off x="3919" y="1499"/>
              <a:ext cx="90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1600">
                  <a:solidFill>
                    <a:srgbClr val="0033CC"/>
                  </a:solidFill>
                  <a:latin typeface="Times New Roman" panose="02020603050405020304" pitchFamily="18" charset="0"/>
                  <a:ea typeface="黑体" panose="02010609060101010101" pitchFamily="49" charset="-122"/>
                </a:rPr>
                <a:t>最大剪应力面</a:t>
              </a:r>
              <a:endParaRPr kumimoji="1" lang="zh-CN" altLang="en-US" sz="1600">
                <a:solidFill>
                  <a:srgbClr val="0033CC"/>
                </a:solidFill>
                <a:latin typeface="Times New Roman" panose="02020603050405020304" pitchFamily="18" charset="0"/>
                <a:ea typeface="黑体" panose="02010609060101010101" pitchFamily="49" charset="-122"/>
              </a:endParaRPr>
            </a:p>
          </p:txBody>
        </p:sp>
      </p:grpSp>
      <p:sp>
        <p:nvSpPr>
          <p:cNvPr id="124974" name="Line 46"/>
          <p:cNvSpPr>
            <a:spLocks noChangeShapeType="1"/>
          </p:cNvSpPr>
          <p:nvPr/>
        </p:nvSpPr>
        <p:spPr bwMode="auto">
          <a:xfrm>
            <a:off x="2112963" y="3949700"/>
            <a:ext cx="871537" cy="0"/>
          </a:xfrm>
          <a:prstGeom prst="line">
            <a:avLst/>
          </a:prstGeom>
          <a:noFill/>
          <a:ln w="19050">
            <a:solidFill>
              <a:schemeClr val="tx1"/>
            </a:solidFill>
            <a:round/>
            <a:tailEnd type="none" w="sm" len="med"/>
          </a:ln>
          <a:extLst>
            <a:ext uri="{909E8E84-426E-40DD-AFC4-6F175D3DCCD1}">
              <a14:hiddenFill xmlns:a14="http://schemas.microsoft.com/office/drawing/2010/main">
                <a:noFill/>
              </a14:hiddenFill>
            </a:ext>
          </a:extLst>
        </p:spPr>
        <p:txBody>
          <a:bodyPr wrap="none" anchor="ctr"/>
          <a:lstStyle/>
          <a:p>
            <a:endParaRPr lang="zh-CN" altLang="en-US"/>
          </a:p>
        </p:txBody>
      </p:sp>
      <p:graphicFrame>
        <p:nvGraphicFramePr>
          <p:cNvPr id="124975" name="Object 47"/>
          <p:cNvGraphicFramePr>
            <a:graphicFrameLocks noChangeAspect="1"/>
          </p:cNvGraphicFramePr>
          <p:nvPr/>
        </p:nvGraphicFramePr>
        <p:xfrm>
          <a:off x="2692400" y="3681413"/>
          <a:ext cx="292100" cy="268287"/>
        </p:xfrm>
        <a:graphic>
          <a:graphicData uri="http://schemas.openxmlformats.org/presentationml/2006/ole">
            <mc:AlternateContent xmlns:mc="http://schemas.openxmlformats.org/markup-compatibility/2006">
              <mc:Choice xmlns:v="urn:schemas-microsoft-com:vml" Requires="v">
                <p:oleObj spid="_x0000_s156737" name="Equation" r:id="rId1" imgW="152400" imgH="139700" progId="Equation.DSMT4">
                  <p:embed/>
                </p:oleObj>
              </mc:Choice>
              <mc:Fallback>
                <p:oleObj name="Equation" r:id="rId1" imgW="152400" imgH="139700" progId="Equation.DSMT4">
                  <p:embed/>
                  <p:pic>
                    <p:nvPicPr>
                      <p:cNvPr id="0" name="Object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400" y="3681413"/>
                        <a:ext cx="2921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48"/>
          <p:cNvGrpSpPr/>
          <p:nvPr/>
        </p:nvGrpSpPr>
        <p:grpSpPr bwMode="auto">
          <a:xfrm>
            <a:off x="1866900" y="3949700"/>
            <a:ext cx="168275" cy="469900"/>
            <a:chOff x="1176" y="2488"/>
            <a:chExt cx="106" cy="296"/>
          </a:xfrm>
        </p:grpSpPr>
        <p:sp>
          <p:nvSpPr>
            <p:cNvPr id="99366" name="Line 49"/>
            <p:cNvSpPr>
              <a:spLocks noChangeShapeType="1"/>
            </p:cNvSpPr>
            <p:nvPr/>
          </p:nvSpPr>
          <p:spPr bwMode="auto">
            <a:xfrm flipH="1">
              <a:off x="1176" y="2488"/>
              <a:ext cx="106" cy="0"/>
            </a:xfrm>
            <a:prstGeom prst="line">
              <a:avLst/>
            </a:prstGeom>
            <a:noFill/>
            <a:ln w="15875">
              <a:solidFill>
                <a:schemeClr val="tx1"/>
              </a:solidFill>
              <a:round/>
              <a:tailEnd type="non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9367" name="Line 50"/>
            <p:cNvSpPr>
              <a:spLocks noChangeShapeType="1"/>
            </p:cNvSpPr>
            <p:nvPr/>
          </p:nvSpPr>
          <p:spPr bwMode="auto">
            <a:xfrm flipH="1">
              <a:off x="1176" y="2784"/>
              <a:ext cx="106" cy="0"/>
            </a:xfrm>
            <a:prstGeom prst="line">
              <a:avLst/>
            </a:prstGeom>
            <a:noFill/>
            <a:ln w="15875">
              <a:solidFill>
                <a:schemeClr val="tx1"/>
              </a:solidFill>
              <a:round/>
              <a:tailEnd type="non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9368" name="Line 51"/>
            <p:cNvSpPr>
              <a:spLocks noChangeShapeType="1"/>
            </p:cNvSpPr>
            <p:nvPr/>
          </p:nvSpPr>
          <p:spPr bwMode="auto">
            <a:xfrm>
              <a:off x="1192" y="2488"/>
              <a:ext cx="0" cy="288"/>
            </a:xfrm>
            <a:prstGeom prst="line">
              <a:avLst/>
            </a:prstGeom>
            <a:noFill/>
            <a:ln w="1587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grpSp>
      <p:graphicFrame>
        <p:nvGraphicFramePr>
          <p:cNvPr id="124980" name="Object 52"/>
          <p:cNvGraphicFramePr>
            <a:graphicFrameLocks noChangeAspect="1"/>
          </p:cNvGraphicFramePr>
          <p:nvPr/>
        </p:nvGraphicFramePr>
        <p:xfrm>
          <a:off x="938213" y="4068763"/>
          <a:ext cx="893762" cy="338137"/>
        </p:xfrm>
        <a:graphic>
          <a:graphicData uri="http://schemas.openxmlformats.org/presentationml/2006/ole">
            <mc:AlternateContent xmlns:mc="http://schemas.openxmlformats.org/markup-compatibility/2006">
              <mc:Choice xmlns:v="urn:schemas-microsoft-com:vml" Requires="v">
                <p:oleObj spid="_x0000_s156738" name="Equation" r:id="rId3" imgW="508000" imgH="165100" progId="Equation.DSMT4">
                  <p:embed/>
                </p:oleObj>
              </mc:Choice>
              <mc:Fallback>
                <p:oleObj name="Equation" r:id="rId3" imgW="508000" imgH="165100" progId="Equation.DSMT4">
                  <p:embed/>
                  <p:pic>
                    <p:nvPicPr>
                      <p:cNvPr id="0" name="Object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213" y="4068763"/>
                        <a:ext cx="89376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81" name="Object 53"/>
          <p:cNvGraphicFramePr>
            <a:graphicFrameLocks noChangeAspect="1"/>
          </p:cNvGraphicFramePr>
          <p:nvPr/>
        </p:nvGraphicFramePr>
        <p:xfrm>
          <a:off x="282575" y="3517900"/>
          <a:ext cx="1433513" cy="390525"/>
        </p:xfrm>
        <a:graphic>
          <a:graphicData uri="http://schemas.openxmlformats.org/presentationml/2006/ole">
            <mc:AlternateContent xmlns:mc="http://schemas.openxmlformats.org/markup-compatibility/2006">
              <mc:Choice xmlns:v="urn:schemas-microsoft-com:vml" Requires="v">
                <p:oleObj spid="_x0000_s156739" name="Equation" r:id="rId5" imgW="812165" imgH="203200" progId="Equation.DSMT4">
                  <p:embed/>
                </p:oleObj>
              </mc:Choice>
              <mc:Fallback>
                <p:oleObj name="Equation" r:id="rId5" imgW="812165" imgH="203200" progId="Equation.DSMT4">
                  <p:embed/>
                  <p:pic>
                    <p:nvPicPr>
                      <p:cNvPr id="0" name="Object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575" y="3517900"/>
                        <a:ext cx="1433513"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982" name="Line 54"/>
          <p:cNvSpPr>
            <a:spLocks noChangeShapeType="1"/>
          </p:cNvSpPr>
          <p:nvPr/>
        </p:nvSpPr>
        <p:spPr bwMode="auto">
          <a:xfrm flipH="1" flipV="1">
            <a:off x="1716088" y="3713163"/>
            <a:ext cx="976312" cy="92075"/>
          </a:xfrm>
          <a:prstGeom prst="line">
            <a:avLst/>
          </a:prstGeom>
          <a:noFill/>
          <a:ln w="15875">
            <a:solidFill>
              <a:schemeClr val="tx1"/>
            </a:solidFill>
            <a:rou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4983" name="Rectangle 55"/>
          <p:cNvSpPr>
            <a:spLocks noChangeArrowheads="1"/>
          </p:cNvSpPr>
          <p:nvPr/>
        </p:nvSpPr>
        <p:spPr bwMode="auto">
          <a:xfrm>
            <a:off x="166687" y="5694363"/>
            <a:ext cx="285115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med" len="lg"/>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000" dirty="0">
                <a:solidFill>
                  <a:srgbClr val="FF3300"/>
                </a:solidFill>
                <a:latin typeface="Times New Roman" panose="02020603050405020304" pitchFamily="18" charset="0"/>
                <a:ea typeface="黑体" panose="02010609060101010101" pitchFamily="49" charset="-122"/>
              </a:rPr>
              <a:t>3</a:t>
            </a:r>
            <a:r>
              <a:rPr kumimoji="1" lang="zh-CN" altLang="en-US" sz="2000" dirty="0">
                <a:solidFill>
                  <a:srgbClr val="FF3300"/>
                </a:solidFill>
                <a:latin typeface="Times New Roman" panose="02020603050405020304" pitchFamily="18" charset="0"/>
                <a:ea typeface="黑体" panose="02010609060101010101" pitchFamily="49" charset="-122"/>
              </a:rPr>
              <a:t>种应力路径表示方法：</a:t>
            </a:r>
            <a:endParaRPr kumimoji="1" lang="zh-CN" altLang="en-US" sz="2000" dirty="0">
              <a:solidFill>
                <a:srgbClr val="FF3300"/>
              </a:solidFill>
              <a:latin typeface="Times New Roman" panose="02020603050405020304" pitchFamily="18" charset="0"/>
              <a:ea typeface="黑体" panose="02010609060101010101" pitchFamily="49" charset="-122"/>
            </a:endParaRPr>
          </a:p>
        </p:txBody>
      </p:sp>
      <p:sp>
        <p:nvSpPr>
          <p:cNvPr id="99365" name="Text Box 56"/>
          <p:cNvSpPr txBox="1">
            <a:spLocks noChangeArrowheads="1"/>
          </p:cNvSpPr>
          <p:nvPr/>
        </p:nvSpPr>
        <p:spPr bwMode="auto">
          <a:xfrm>
            <a:off x="5829474" y="519110"/>
            <a:ext cx="1793875" cy="376238"/>
          </a:xfrm>
          <a:prstGeom prst="rect">
            <a:avLst/>
          </a:prstGeom>
          <a:solidFill>
            <a:schemeClr val="accent1"/>
          </a:solidFill>
          <a:ln w="9525">
            <a:solidFill>
              <a:schemeClr val="tx1"/>
            </a:solidFill>
            <a:miter lim="800000"/>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latin typeface="隶书" panose="02010509060101010101" pitchFamily="49" charset="-122"/>
                <a:ea typeface="隶书" panose="02010509060101010101" pitchFamily="49" charset="-122"/>
              </a:rPr>
              <a:t>* 课外阅读资料</a:t>
            </a:r>
            <a:endParaRPr lang="zh-CN" altLang="en-US" dirty="0">
              <a:latin typeface="隶书" panose="02010509060101010101" pitchFamily="49" charset="-122"/>
              <a:ea typeface="隶书" panose="02010509060101010101" pitchFamily="49" charset="-122"/>
            </a:endParaRPr>
          </a:p>
        </p:txBody>
      </p:sp>
      <p:sp>
        <p:nvSpPr>
          <p:cNvPr id="57" name="Rectangle 6"/>
          <p:cNvSpPr>
            <a:spLocks noChangeArrowheads="1"/>
          </p:cNvSpPr>
          <p:nvPr/>
        </p:nvSpPr>
        <p:spPr bwMode="auto">
          <a:xfrm>
            <a:off x="-1" y="-4771"/>
            <a:ext cx="5668963"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§5.6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应力路径在强度问题中的应用</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1"/>
                                        </p:tgtEl>
                                        <p:attrNameLst>
                                          <p:attrName>style.visibility</p:attrName>
                                        </p:attrNameLst>
                                      </p:cBhvr>
                                      <p:to>
                                        <p:strVal val="visible"/>
                                      </p:to>
                                    </p:set>
                                    <p:animEffect transition="in" filter="blinds(horizontal)">
                                      <p:cBhvr>
                                        <p:cTn id="7" dur="500"/>
                                        <p:tgtEl>
                                          <p:spTgt spid="1249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4951"/>
                                        </p:tgtEl>
                                        <p:attrNameLst>
                                          <p:attrName>style.visibility</p:attrName>
                                        </p:attrNameLst>
                                      </p:cBhvr>
                                      <p:to>
                                        <p:strVal val="visible"/>
                                      </p:to>
                                    </p:set>
                                    <p:animEffect transition="in" filter="blinds(horizontal)">
                                      <p:cBhvr>
                                        <p:cTn id="37" dur="500"/>
                                        <p:tgtEl>
                                          <p:spTgt spid="12495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4937"/>
                                        </p:tgtEl>
                                        <p:attrNameLst>
                                          <p:attrName>style.visibility</p:attrName>
                                        </p:attrNameLst>
                                      </p:cBhvr>
                                      <p:to>
                                        <p:strVal val="visible"/>
                                      </p:to>
                                    </p:set>
                                    <p:animEffect transition="in" filter="blinds(horizontal)">
                                      <p:cBhvr>
                                        <p:cTn id="42" dur="500"/>
                                        <p:tgtEl>
                                          <p:spTgt spid="12493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4956"/>
                                        </p:tgtEl>
                                        <p:attrNameLst>
                                          <p:attrName>style.visibility</p:attrName>
                                        </p:attrNameLst>
                                      </p:cBhvr>
                                      <p:to>
                                        <p:strVal val="visible"/>
                                      </p:to>
                                    </p:set>
                                    <p:animEffect transition="in" filter="blinds(horizontal)">
                                      <p:cBhvr>
                                        <p:cTn id="47" dur="500"/>
                                        <p:tgtEl>
                                          <p:spTgt spid="12495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4967"/>
                                        </p:tgtEl>
                                        <p:attrNameLst>
                                          <p:attrName>style.visibility</p:attrName>
                                        </p:attrNameLst>
                                      </p:cBhvr>
                                      <p:to>
                                        <p:strVal val="visible"/>
                                      </p:to>
                                    </p:set>
                                    <p:animEffect transition="in" filter="blinds(horizontal)">
                                      <p:cBhvr>
                                        <p:cTn id="52" dur="500"/>
                                        <p:tgtEl>
                                          <p:spTgt spid="12496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4952"/>
                                        </p:tgtEl>
                                        <p:attrNameLst>
                                          <p:attrName>style.visibility</p:attrName>
                                        </p:attrNameLst>
                                      </p:cBhvr>
                                      <p:to>
                                        <p:strVal val="visible"/>
                                      </p:to>
                                    </p:set>
                                    <p:animEffect transition="in" filter="blinds(horizontal)">
                                      <p:cBhvr>
                                        <p:cTn id="57" dur="500"/>
                                        <p:tgtEl>
                                          <p:spTgt spid="12495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linds(horizontal)">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24953"/>
                                        </p:tgtEl>
                                        <p:attrNameLst>
                                          <p:attrName>style.visibility</p:attrName>
                                        </p:attrNameLst>
                                      </p:cBhvr>
                                      <p:to>
                                        <p:strVal val="visible"/>
                                      </p:to>
                                    </p:set>
                                    <p:animEffect transition="in" filter="blinds(horizontal)">
                                      <p:cBhvr>
                                        <p:cTn id="67" dur="500"/>
                                        <p:tgtEl>
                                          <p:spTgt spid="12495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24954"/>
                                        </p:tgtEl>
                                        <p:attrNameLst>
                                          <p:attrName>style.visibility</p:attrName>
                                        </p:attrNameLst>
                                      </p:cBhvr>
                                      <p:to>
                                        <p:strVal val="visible"/>
                                      </p:to>
                                    </p:set>
                                    <p:animEffect transition="in" filter="blinds(horizontal)">
                                      <p:cBhvr>
                                        <p:cTn id="72" dur="500"/>
                                        <p:tgtEl>
                                          <p:spTgt spid="12495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24955"/>
                                        </p:tgtEl>
                                        <p:attrNameLst>
                                          <p:attrName>style.visibility</p:attrName>
                                        </p:attrNameLst>
                                      </p:cBhvr>
                                      <p:to>
                                        <p:strVal val="visible"/>
                                      </p:to>
                                    </p:set>
                                    <p:animEffect transition="in" filter="blinds(horizontal)">
                                      <p:cBhvr>
                                        <p:cTn id="77" dur="500"/>
                                        <p:tgtEl>
                                          <p:spTgt spid="12495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124947"/>
                                        </p:tgtEl>
                                        <p:attrNameLst>
                                          <p:attrName>style.visibility</p:attrName>
                                        </p:attrNameLst>
                                      </p:cBhvr>
                                      <p:to>
                                        <p:strVal val="visible"/>
                                      </p:to>
                                    </p:set>
                                    <p:animEffect transition="in" filter="blinds(horizontal)">
                                      <p:cBhvr>
                                        <p:cTn id="82" dur="500"/>
                                        <p:tgtEl>
                                          <p:spTgt spid="12494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24960"/>
                                        </p:tgtEl>
                                        <p:attrNameLst>
                                          <p:attrName>style.visibility</p:attrName>
                                        </p:attrNameLst>
                                      </p:cBhvr>
                                      <p:to>
                                        <p:strVal val="visible"/>
                                      </p:to>
                                    </p:set>
                                    <p:animEffect transition="in" filter="blinds(horizontal)">
                                      <p:cBhvr>
                                        <p:cTn id="87" dur="500"/>
                                        <p:tgtEl>
                                          <p:spTgt spid="12496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blinds(horizontal)">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124964"/>
                                        </p:tgtEl>
                                        <p:attrNameLst>
                                          <p:attrName>style.visibility</p:attrName>
                                        </p:attrNameLst>
                                      </p:cBhvr>
                                      <p:to>
                                        <p:strVal val="visible"/>
                                      </p:to>
                                    </p:set>
                                    <p:animEffect transition="in" filter="blinds(horizontal)">
                                      <p:cBhvr>
                                        <p:cTn id="97" dur="500"/>
                                        <p:tgtEl>
                                          <p:spTgt spid="124964"/>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124965"/>
                                        </p:tgtEl>
                                        <p:attrNameLst>
                                          <p:attrName>style.visibility</p:attrName>
                                        </p:attrNameLst>
                                      </p:cBhvr>
                                      <p:to>
                                        <p:strVal val="visible"/>
                                      </p:to>
                                    </p:set>
                                    <p:animEffect transition="in" filter="blinds(horizontal)">
                                      <p:cBhvr>
                                        <p:cTn id="102" dur="500"/>
                                        <p:tgtEl>
                                          <p:spTgt spid="12496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24966"/>
                                        </p:tgtEl>
                                        <p:attrNameLst>
                                          <p:attrName>style.visibility</p:attrName>
                                        </p:attrNameLst>
                                      </p:cBhvr>
                                      <p:to>
                                        <p:strVal val="visible"/>
                                      </p:to>
                                    </p:set>
                                    <p:animEffect transition="in" filter="blinds(horizontal)">
                                      <p:cBhvr>
                                        <p:cTn id="107" dur="500"/>
                                        <p:tgtEl>
                                          <p:spTgt spid="124966"/>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124974"/>
                                        </p:tgtEl>
                                        <p:attrNameLst>
                                          <p:attrName>style.visibility</p:attrName>
                                        </p:attrNameLst>
                                      </p:cBhvr>
                                      <p:to>
                                        <p:strVal val="visible"/>
                                      </p:to>
                                    </p:set>
                                    <p:animEffect transition="in" filter="blinds(horizontal)">
                                      <p:cBhvr>
                                        <p:cTn id="112" dur="500"/>
                                        <p:tgtEl>
                                          <p:spTgt spid="124974"/>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nodeType="clickEffect">
                                  <p:stCondLst>
                                    <p:cond delay="0"/>
                                  </p:stCondLst>
                                  <p:childTnLst>
                                    <p:set>
                                      <p:cBhvr>
                                        <p:cTn id="116" dur="1" fill="hold">
                                          <p:stCondLst>
                                            <p:cond delay="0"/>
                                          </p:stCondLst>
                                        </p:cTn>
                                        <p:tgtEl>
                                          <p:spTgt spid="124975"/>
                                        </p:tgtEl>
                                        <p:attrNameLst>
                                          <p:attrName>style.visibility</p:attrName>
                                        </p:attrNameLst>
                                      </p:cBhvr>
                                      <p:to>
                                        <p:strVal val="visible"/>
                                      </p:to>
                                    </p:set>
                                    <p:animEffect transition="in" filter="blinds(horizontal)">
                                      <p:cBhvr>
                                        <p:cTn id="117" dur="500"/>
                                        <p:tgtEl>
                                          <p:spTgt spid="124975"/>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nodeType="clickEffect">
                                  <p:stCondLst>
                                    <p:cond delay="0"/>
                                  </p:stCondLst>
                                  <p:childTnLst>
                                    <p:set>
                                      <p:cBhvr>
                                        <p:cTn id="121" dur="1" fill="hold">
                                          <p:stCondLst>
                                            <p:cond delay="0"/>
                                          </p:stCondLst>
                                        </p:cTn>
                                        <p:tgtEl>
                                          <p:spTgt spid="124982"/>
                                        </p:tgtEl>
                                        <p:attrNameLst>
                                          <p:attrName>style.visibility</p:attrName>
                                        </p:attrNameLst>
                                      </p:cBhvr>
                                      <p:to>
                                        <p:strVal val="visible"/>
                                      </p:to>
                                    </p:set>
                                    <p:animEffect transition="in" filter="blinds(horizontal)">
                                      <p:cBhvr>
                                        <p:cTn id="122" dur="500"/>
                                        <p:tgtEl>
                                          <p:spTgt spid="124982"/>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nodeType="clickEffect">
                                  <p:stCondLst>
                                    <p:cond delay="0"/>
                                  </p:stCondLst>
                                  <p:childTnLst>
                                    <p:set>
                                      <p:cBhvr>
                                        <p:cTn id="126" dur="1" fill="hold">
                                          <p:stCondLst>
                                            <p:cond delay="0"/>
                                          </p:stCondLst>
                                        </p:cTn>
                                        <p:tgtEl>
                                          <p:spTgt spid="124981"/>
                                        </p:tgtEl>
                                        <p:attrNameLst>
                                          <p:attrName>style.visibility</p:attrName>
                                        </p:attrNameLst>
                                      </p:cBhvr>
                                      <p:to>
                                        <p:strVal val="visible"/>
                                      </p:to>
                                    </p:set>
                                    <p:animEffect transition="in" filter="blinds(horizontal)">
                                      <p:cBhvr>
                                        <p:cTn id="127" dur="500"/>
                                        <p:tgtEl>
                                          <p:spTgt spid="124981"/>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nodeType="clickEffect">
                                  <p:stCondLst>
                                    <p:cond delay="0"/>
                                  </p:stCondLst>
                                  <p:childTnLst>
                                    <p:set>
                                      <p:cBhvr>
                                        <p:cTn id="131" dur="1" fill="hold">
                                          <p:stCondLst>
                                            <p:cond delay="0"/>
                                          </p:stCondLst>
                                        </p:cTn>
                                        <p:tgtEl>
                                          <p:spTgt spid="9"/>
                                        </p:tgtEl>
                                        <p:attrNameLst>
                                          <p:attrName>style.visibility</p:attrName>
                                        </p:attrNameLst>
                                      </p:cBhvr>
                                      <p:to>
                                        <p:strVal val="visible"/>
                                      </p:to>
                                    </p:set>
                                    <p:animEffect transition="in" filter="blinds(horizontal)">
                                      <p:cBhvr>
                                        <p:cTn id="132" dur="500"/>
                                        <p:tgtEl>
                                          <p:spTgt spid="9"/>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nodeType="clickEffect">
                                  <p:stCondLst>
                                    <p:cond delay="0"/>
                                  </p:stCondLst>
                                  <p:childTnLst>
                                    <p:set>
                                      <p:cBhvr>
                                        <p:cTn id="136" dur="1" fill="hold">
                                          <p:stCondLst>
                                            <p:cond delay="0"/>
                                          </p:stCondLst>
                                        </p:cTn>
                                        <p:tgtEl>
                                          <p:spTgt spid="124980"/>
                                        </p:tgtEl>
                                        <p:attrNameLst>
                                          <p:attrName>style.visibility</p:attrName>
                                        </p:attrNameLst>
                                      </p:cBhvr>
                                      <p:to>
                                        <p:strVal val="visible"/>
                                      </p:to>
                                    </p:set>
                                    <p:animEffect transition="in" filter="blinds(horizontal)">
                                      <p:cBhvr>
                                        <p:cTn id="137" dur="500"/>
                                        <p:tgtEl>
                                          <p:spTgt spid="124980"/>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124961"/>
                                        </p:tgtEl>
                                        <p:attrNameLst>
                                          <p:attrName>style.visibility</p:attrName>
                                        </p:attrNameLst>
                                      </p:cBhvr>
                                      <p:to>
                                        <p:strVal val="visible"/>
                                      </p:to>
                                    </p:set>
                                    <p:animEffect transition="in" filter="blinds(horizontal)">
                                      <p:cBhvr>
                                        <p:cTn id="142" dur="500"/>
                                        <p:tgtEl>
                                          <p:spTgt spid="124961"/>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124962"/>
                                        </p:tgtEl>
                                        <p:attrNameLst>
                                          <p:attrName>style.visibility</p:attrName>
                                        </p:attrNameLst>
                                      </p:cBhvr>
                                      <p:to>
                                        <p:strVal val="visible"/>
                                      </p:to>
                                    </p:set>
                                    <p:animEffect transition="in" filter="blinds(horizontal)">
                                      <p:cBhvr>
                                        <p:cTn id="147" dur="500"/>
                                        <p:tgtEl>
                                          <p:spTgt spid="124962"/>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124963"/>
                                        </p:tgtEl>
                                        <p:attrNameLst>
                                          <p:attrName>style.visibility</p:attrName>
                                        </p:attrNameLst>
                                      </p:cBhvr>
                                      <p:to>
                                        <p:strVal val="visible"/>
                                      </p:to>
                                    </p:set>
                                    <p:animEffect transition="in" filter="blinds(horizontal)">
                                      <p:cBhvr>
                                        <p:cTn id="152" dur="500"/>
                                        <p:tgtEl>
                                          <p:spTgt spid="124963"/>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nodeType="clickEffect">
                                  <p:stCondLst>
                                    <p:cond delay="0"/>
                                  </p:stCondLst>
                                  <p:childTnLst>
                                    <p:set>
                                      <p:cBhvr>
                                        <p:cTn id="156" dur="1" fill="hold">
                                          <p:stCondLst>
                                            <p:cond delay="0"/>
                                          </p:stCondLst>
                                        </p:cTn>
                                        <p:tgtEl>
                                          <p:spTgt spid="124959"/>
                                        </p:tgtEl>
                                        <p:attrNameLst>
                                          <p:attrName>style.visibility</p:attrName>
                                        </p:attrNameLst>
                                      </p:cBhvr>
                                      <p:to>
                                        <p:strVal val="visible"/>
                                      </p:to>
                                    </p:set>
                                    <p:animEffect transition="in" filter="blinds(horizontal)">
                                      <p:cBhvr>
                                        <p:cTn id="157" dur="500"/>
                                        <p:tgtEl>
                                          <p:spTgt spid="124959"/>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124983"/>
                                        </p:tgtEl>
                                        <p:attrNameLst>
                                          <p:attrName>style.visibility</p:attrName>
                                        </p:attrNameLst>
                                      </p:cBhvr>
                                      <p:to>
                                        <p:strVal val="visible"/>
                                      </p:to>
                                    </p:set>
                                    <p:animEffect transition="in" filter="blinds(horizontal)">
                                      <p:cBhvr>
                                        <p:cTn id="162" dur="500"/>
                                        <p:tgtEl>
                                          <p:spTgt spid="124983"/>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124930"/>
                                        </p:tgtEl>
                                        <p:attrNameLst>
                                          <p:attrName>style.visibility</p:attrName>
                                        </p:attrNameLst>
                                      </p:cBhvr>
                                      <p:to>
                                        <p:strVal val="visible"/>
                                      </p:to>
                                    </p:set>
                                    <p:animEffect transition="in" filter="blinds(horizontal)">
                                      <p:cBhvr>
                                        <p:cTn id="167" dur="500"/>
                                        <p:tgtEl>
                                          <p:spTgt spid="124930"/>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xit" presetSubtype="10" fill="hold" nodeType="clickEffect">
                                  <p:stCondLst>
                                    <p:cond delay="0"/>
                                  </p:stCondLst>
                                  <p:childTnLst>
                                    <p:animEffect transition="out" filter="blinds(horizontal)">
                                      <p:cBhvr>
                                        <p:cTn id="171" dur="500"/>
                                        <p:tgtEl>
                                          <p:spTgt spid="3"/>
                                        </p:tgtEl>
                                      </p:cBhvr>
                                    </p:animEffect>
                                    <p:set>
                                      <p:cBhvr>
                                        <p:cTn id="172" dur="1" fill="hold">
                                          <p:stCondLst>
                                            <p:cond delay="499"/>
                                          </p:stCondLst>
                                        </p:cTn>
                                        <p:tgtEl>
                                          <p:spTgt spid="3"/>
                                        </p:tgtEl>
                                        <p:attrNameLst>
                                          <p:attrName>style.visibility</p:attrName>
                                        </p:attrNameLst>
                                      </p:cBhvr>
                                      <p:to>
                                        <p:strVal val="hidden"/>
                                      </p:to>
                                    </p:set>
                                  </p:childTnLst>
                                </p:cTn>
                              </p:par>
                              <p:par>
                                <p:cTn id="173" presetID="3" presetClass="exit" presetSubtype="10" fill="hold" nodeType="withEffect">
                                  <p:stCondLst>
                                    <p:cond delay="0"/>
                                  </p:stCondLst>
                                  <p:childTnLst>
                                    <p:animEffect transition="out" filter="blinds(horizontal)">
                                      <p:cBhvr>
                                        <p:cTn id="174" dur="500"/>
                                        <p:tgtEl>
                                          <p:spTgt spid="4"/>
                                        </p:tgtEl>
                                      </p:cBhvr>
                                    </p:animEffect>
                                    <p:set>
                                      <p:cBhvr>
                                        <p:cTn id="175" dur="1" fill="hold">
                                          <p:stCondLst>
                                            <p:cond delay="499"/>
                                          </p:stCondLst>
                                        </p:cTn>
                                        <p:tgtEl>
                                          <p:spTgt spid="4"/>
                                        </p:tgtEl>
                                        <p:attrNameLst>
                                          <p:attrName>style.visibility</p:attrName>
                                        </p:attrNameLst>
                                      </p:cBhvr>
                                      <p:to>
                                        <p:strVal val="hidden"/>
                                      </p:to>
                                    </p:set>
                                  </p:childTnLst>
                                </p:cTn>
                              </p:par>
                              <p:par>
                                <p:cTn id="176" presetID="3" presetClass="exit" presetSubtype="10" fill="hold" nodeType="withEffect">
                                  <p:stCondLst>
                                    <p:cond delay="0"/>
                                  </p:stCondLst>
                                  <p:childTnLst>
                                    <p:animEffect transition="out" filter="blinds(horizontal)">
                                      <p:cBhvr>
                                        <p:cTn id="177" dur="500"/>
                                        <p:tgtEl>
                                          <p:spTgt spid="5"/>
                                        </p:tgtEl>
                                      </p:cBhvr>
                                    </p:animEffect>
                                    <p:set>
                                      <p:cBhvr>
                                        <p:cTn id="178" dur="1" fill="hold">
                                          <p:stCondLst>
                                            <p:cond delay="499"/>
                                          </p:stCondLst>
                                        </p:cTn>
                                        <p:tgtEl>
                                          <p:spTgt spid="5"/>
                                        </p:tgtEl>
                                        <p:attrNameLst>
                                          <p:attrName>style.visibility</p:attrName>
                                        </p:attrNameLst>
                                      </p:cBhvr>
                                      <p:to>
                                        <p:strVal val="hidden"/>
                                      </p:to>
                                    </p:set>
                                  </p:childTnLst>
                                </p:cTn>
                              </p:par>
                              <p:par>
                                <p:cTn id="179" presetID="3" presetClass="exit" presetSubtype="10" fill="hold" nodeType="withEffect">
                                  <p:stCondLst>
                                    <p:cond delay="0"/>
                                  </p:stCondLst>
                                  <p:childTnLst>
                                    <p:animEffect transition="out" filter="blinds(horizontal)">
                                      <p:cBhvr>
                                        <p:cTn id="180" dur="500"/>
                                        <p:tgtEl>
                                          <p:spTgt spid="6"/>
                                        </p:tgtEl>
                                      </p:cBhvr>
                                    </p:animEffect>
                                    <p:set>
                                      <p:cBhvr>
                                        <p:cTn id="181" dur="1" fill="hold">
                                          <p:stCondLst>
                                            <p:cond delay="499"/>
                                          </p:stCondLst>
                                        </p:cTn>
                                        <p:tgtEl>
                                          <p:spTgt spid="6"/>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3" presetClass="entr" presetSubtype="10" fill="hold" grpId="0" nodeType="clickEffect">
                                  <p:stCondLst>
                                    <p:cond delay="0"/>
                                  </p:stCondLst>
                                  <p:childTnLst>
                                    <p:set>
                                      <p:cBhvr>
                                        <p:cTn id="185" dur="1" fill="hold">
                                          <p:stCondLst>
                                            <p:cond delay="0"/>
                                          </p:stCondLst>
                                        </p:cTn>
                                        <p:tgtEl>
                                          <p:spTgt spid="124957"/>
                                        </p:tgtEl>
                                        <p:attrNameLst>
                                          <p:attrName>style.visibility</p:attrName>
                                        </p:attrNameLst>
                                      </p:cBhvr>
                                      <p:to>
                                        <p:strVal val="visible"/>
                                      </p:to>
                                    </p:set>
                                    <p:animEffect transition="in" filter="blinds(horizontal)">
                                      <p:cBhvr>
                                        <p:cTn id="186" dur="500"/>
                                        <p:tgtEl>
                                          <p:spTgt spid="124957"/>
                                        </p:tgtEl>
                                      </p:cBhvr>
                                    </p:animEffect>
                                  </p:childTnLst>
                                </p:cTn>
                              </p:par>
                            </p:childTnLst>
                          </p:cTn>
                        </p:par>
                      </p:childTnLst>
                    </p:cTn>
                  </p:par>
                  <p:par>
                    <p:cTn id="187" fill="hold">
                      <p:stCondLst>
                        <p:cond delay="indefinite"/>
                      </p:stCondLst>
                      <p:childTnLst>
                        <p:par>
                          <p:cTn id="188" fill="hold">
                            <p:stCondLst>
                              <p:cond delay="0"/>
                            </p:stCondLst>
                            <p:childTnLst>
                              <p:par>
                                <p:cTn id="189" presetID="3" presetClass="entr" presetSubtype="10" fill="hold" grpId="0" nodeType="clickEffect">
                                  <p:stCondLst>
                                    <p:cond delay="0"/>
                                  </p:stCondLst>
                                  <p:childTnLst>
                                    <p:set>
                                      <p:cBhvr>
                                        <p:cTn id="190" dur="1" fill="hold">
                                          <p:stCondLst>
                                            <p:cond delay="0"/>
                                          </p:stCondLst>
                                        </p:cTn>
                                        <p:tgtEl>
                                          <p:spTgt spid="124958"/>
                                        </p:tgtEl>
                                        <p:attrNameLst>
                                          <p:attrName>style.visibility</p:attrName>
                                        </p:attrNameLst>
                                      </p:cBhvr>
                                      <p:to>
                                        <p:strVal val="visible"/>
                                      </p:to>
                                    </p:set>
                                    <p:animEffect transition="in" filter="blinds(horizontal)">
                                      <p:cBhvr>
                                        <p:cTn id="191" dur="500"/>
                                        <p:tgtEl>
                                          <p:spTgt spid="124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P spid="124931" grpId="0"/>
      <p:bldP spid="124952" grpId="0" animBg="1"/>
      <p:bldP spid="124953" grpId="0" animBg="1"/>
      <p:bldP spid="124954" grpId="0" animBg="1"/>
      <p:bldP spid="124955" grpId="0" animBg="1"/>
      <p:bldP spid="124956" grpId="0"/>
      <p:bldP spid="124957" grpId="0"/>
      <p:bldP spid="124958" grpId="0"/>
      <p:bldP spid="124960" grpId="0" animBg="1"/>
      <p:bldP spid="124961" grpId="0" animBg="1"/>
      <p:bldP spid="124962" grpId="0" animBg="1"/>
      <p:bldP spid="124963" grpId="0" animBg="1"/>
      <p:bldP spid="124965" grpId="0"/>
      <p:bldP spid="124966" grpId="0"/>
      <p:bldP spid="124967" grpId="0"/>
      <p:bldP spid="12498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1187624" y="2233613"/>
            <a:ext cx="6506989" cy="3098800"/>
            <a:chOff x="761" y="1126"/>
            <a:chExt cx="4086" cy="2233"/>
          </a:xfrm>
        </p:grpSpPr>
        <p:grpSp>
          <p:nvGrpSpPr>
            <p:cNvPr id="105497" name="Group 3"/>
            <p:cNvGrpSpPr/>
            <p:nvPr/>
          </p:nvGrpSpPr>
          <p:grpSpPr bwMode="auto">
            <a:xfrm>
              <a:off x="761" y="1126"/>
              <a:ext cx="4086" cy="2233"/>
              <a:chOff x="972" y="1744"/>
              <a:chExt cx="4086" cy="2233"/>
            </a:xfrm>
          </p:grpSpPr>
          <p:sp>
            <p:nvSpPr>
              <p:cNvPr id="105500" name="Line 4"/>
              <p:cNvSpPr>
                <a:spLocks noChangeShapeType="1"/>
              </p:cNvSpPr>
              <p:nvPr/>
            </p:nvSpPr>
            <p:spPr bwMode="auto">
              <a:xfrm flipV="1">
                <a:off x="1275" y="1956"/>
                <a:ext cx="0" cy="2014"/>
              </a:xfrm>
              <a:prstGeom prst="line">
                <a:avLst/>
              </a:prstGeom>
              <a:noFill/>
              <a:ln w="19050">
                <a:solidFill>
                  <a:schemeClr val="tx1"/>
                </a:solidFill>
                <a:rou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501" name="Text Box 5"/>
              <p:cNvSpPr txBox="1">
                <a:spLocks noChangeArrowheads="1"/>
              </p:cNvSpPr>
              <p:nvPr/>
            </p:nvSpPr>
            <p:spPr bwMode="auto">
              <a:xfrm>
                <a:off x="972" y="1744"/>
                <a:ext cx="32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3200" b="1" i="1">
                    <a:latin typeface="宋体" panose="02010600030101010101" pitchFamily="2" charset="-122"/>
                  </a:rPr>
                  <a:t>q</a:t>
                </a:r>
                <a:endParaRPr kumimoji="1" lang="en-US" altLang="zh-CN" sz="3200">
                  <a:latin typeface="Times New Roman" panose="02020603050405020304" pitchFamily="18" charset="0"/>
                </a:endParaRPr>
              </a:p>
            </p:txBody>
          </p:sp>
          <p:sp>
            <p:nvSpPr>
              <p:cNvPr id="105502" name="Line 6"/>
              <p:cNvSpPr>
                <a:spLocks noChangeShapeType="1"/>
              </p:cNvSpPr>
              <p:nvPr/>
            </p:nvSpPr>
            <p:spPr bwMode="auto">
              <a:xfrm flipV="1">
                <a:off x="1275" y="3970"/>
                <a:ext cx="3445" cy="0"/>
              </a:xfrm>
              <a:prstGeom prst="line">
                <a:avLst/>
              </a:prstGeom>
              <a:noFill/>
              <a:ln w="19050">
                <a:solidFill>
                  <a:schemeClr val="tx1"/>
                </a:solidFill>
                <a:rou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503" name="Text Box 7"/>
              <p:cNvSpPr txBox="1">
                <a:spLocks noChangeArrowheads="1"/>
              </p:cNvSpPr>
              <p:nvPr/>
            </p:nvSpPr>
            <p:spPr bwMode="auto">
              <a:xfrm>
                <a:off x="4720" y="3670"/>
                <a:ext cx="33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3200" b="1" i="1">
                    <a:latin typeface="宋体" panose="02010600030101010101" pitchFamily="2" charset="-122"/>
                  </a:rPr>
                  <a:t>p</a:t>
                </a:r>
                <a:endParaRPr kumimoji="1" lang="en-US" altLang="zh-CN" sz="3200">
                  <a:latin typeface="Times New Roman" panose="02020603050405020304" pitchFamily="18" charset="0"/>
                </a:endParaRPr>
              </a:p>
            </p:txBody>
          </p:sp>
        </p:grpSp>
        <p:sp>
          <p:nvSpPr>
            <p:cNvPr id="105498" name="Freeform 8"/>
            <p:cNvSpPr/>
            <p:nvPr/>
          </p:nvSpPr>
          <p:spPr bwMode="auto">
            <a:xfrm>
              <a:off x="1069" y="1797"/>
              <a:ext cx="2968" cy="1248"/>
            </a:xfrm>
            <a:custGeom>
              <a:avLst/>
              <a:gdLst>
                <a:gd name="T0" fmla="*/ 0 w 2968"/>
                <a:gd name="T1" fmla="*/ 1248 h 1248"/>
                <a:gd name="T2" fmla="*/ 2968 w 2968"/>
                <a:gd name="T3" fmla="*/ 0 h 1248"/>
                <a:gd name="T4" fmla="*/ 0 60000 65536"/>
                <a:gd name="T5" fmla="*/ 0 60000 65536"/>
                <a:gd name="T6" fmla="*/ 0 w 2968"/>
                <a:gd name="T7" fmla="*/ 0 h 1248"/>
                <a:gd name="T8" fmla="*/ 2968 w 2968"/>
                <a:gd name="T9" fmla="*/ 1248 h 1248"/>
              </a:gdLst>
              <a:ahLst/>
              <a:cxnLst>
                <a:cxn ang="T4">
                  <a:pos x="T0" y="T1"/>
                </a:cxn>
                <a:cxn ang="T5">
                  <a:pos x="T2" y="T3"/>
                </a:cxn>
              </a:cxnLst>
              <a:rect l="T6" t="T7" r="T8" b="T9"/>
              <a:pathLst>
                <a:path w="2968" h="1248">
                  <a:moveTo>
                    <a:pt x="0" y="1248"/>
                  </a:moveTo>
                  <a:lnTo>
                    <a:pt x="2968" y="0"/>
                  </a:lnTo>
                </a:path>
              </a:pathLst>
            </a:custGeom>
            <a:noFill/>
            <a:ln w="44450">
              <a:solidFill>
                <a:srgbClr val="FF0000"/>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05499" name="Rectangle 9"/>
            <p:cNvSpPr>
              <a:spLocks noChangeArrowheads="1"/>
            </p:cNvSpPr>
            <p:nvPr/>
          </p:nvSpPr>
          <p:spPr bwMode="auto">
            <a:xfrm>
              <a:off x="4037" y="1715"/>
              <a:ext cx="55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b="1" i="1">
                  <a:solidFill>
                    <a:srgbClr val="FF3300"/>
                  </a:solidFill>
                  <a:latin typeface="Times New Roman" panose="02020603050405020304" pitchFamily="18" charset="0"/>
                  <a:ea typeface="黑体" panose="02010609060101010101" pitchFamily="49" charset="-122"/>
                </a:rPr>
                <a:t>K</a:t>
              </a:r>
              <a:r>
                <a:rPr kumimoji="1" lang="en-US" altLang="zh-CN" b="1" i="1" baseline="-25000">
                  <a:solidFill>
                    <a:srgbClr val="FF3300"/>
                  </a:solidFill>
                  <a:latin typeface="Times New Roman" panose="02020603050405020304" pitchFamily="18" charset="0"/>
                  <a:ea typeface="黑体" panose="02010609060101010101" pitchFamily="49" charset="-122"/>
                </a:rPr>
                <a:t>f </a:t>
              </a:r>
              <a:r>
                <a:rPr kumimoji="1" lang="zh-CN" altLang="en-US">
                  <a:solidFill>
                    <a:srgbClr val="FF3300"/>
                  </a:solidFill>
                  <a:latin typeface="Times New Roman" panose="02020603050405020304" pitchFamily="18" charset="0"/>
                  <a:ea typeface="黑体" panose="02010609060101010101" pitchFamily="49" charset="-122"/>
                </a:rPr>
                <a:t>线</a:t>
              </a:r>
              <a:endParaRPr kumimoji="1" lang="zh-CN" altLang="en-US" baseline="-25000">
                <a:solidFill>
                  <a:srgbClr val="FF3300"/>
                </a:solidFill>
                <a:latin typeface="Times New Roman" panose="02020603050405020304" pitchFamily="18" charset="0"/>
                <a:ea typeface="黑体" panose="02010609060101010101" pitchFamily="49" charset="-122"/>
              </a:endParaRPr>
            </a:p>
          </p:txBody>
        </p:sp>
      </p:grpSp>
      <p:sp>
        <p:nvSpPr>
          <p:cNvPr id="131082" name="Oval 10"/>
          <p:cNvSpPr>
            <a:spLocks noChangeArrowheads="1"/>
          </p:cNvSpPr>
          <p:nvPr/>
        </p:nvSpPr>
        <p:spPr bwMode="auto">
          <a:xfrm>
            <a:off x="3676650" y="5275263"/>
            <a:ext cx="92075" cy="92075"/>
          </a:xfrm>
          <a:prstGeom prst="ellipse">
            <a:avLst/>
          </a:prstGeom>
          <a:solidFill>
            <a:srgbClr val="0000FF"/>
          </a:solidFill>
          <a:ln>
            <a:noFill/>
          </a:ln>
          <a:extLst>
            <a:ext uri="{91240B29-F687-4F45-9708-019B960494DF}">
              <a14:hiddenLine xmlns:a14="http://schemas.microsoft.com/office/drawing/2010/main" w="15875">
                <a:solidFill>
                  <a:srgbClr val="000000"/>
                </a:solidFill>
                <a:round/>
                <a:tailEnd type="none" w="sm" len="me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kumimoji="1" lang="zh-CN" altLang="en-US" sz="2800">
              <a:latin typeface="Times New Roman" panose="02020603050405020304" pitchFamily="18" charset="0"/>
            </a:endParaRPr>
          </a:p>
        </p:txBody>
      </p:sp>
      <p:sp>
        <p:nvSpPr>
          <p:cNvPr id="131083" name="Line 11"/>
          <p:cNvSpPr>
            <a:spLocks noChangeShapeType="1"/>
          </p:cNvSpPr>
          <p:nvPr/>
        </p:nvSpPr>
        <p:spPr bwMode="auto">
          <a:xfrm flipV="1">
            <a:off x="1689100" y="3951288"/>
            <a:ext cx="4478338" cy="1346200"/>
          </a:xfrm>
          <a:prstGeom prst="line">
            <a:avLst/>
          </a:prstGeom>
          <a:noFill/>
          <a:ln w="25400">
            <a:solidFill>
              <a:srgbClr val="0033CC"/>
            </a:solidFill>
            <a:rou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1084" name="Rectangle 12"/>
          <p:cNvSpPr>
            <a:spLocks noChangeArrowheads="1"/>
          </p:cNvSpPr>
          <p:nvPr/>
        </p:nvSpPr>
        <p:spPr bwMode="auto">
          <a:xfrm>
            <a:off x="6167438" y="3708400"/>
            <a:ext cx="8810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b="1" i="1">
                <a:solidFill>
                  <a:srgbClr val="0033CC"/>
                </a:solidFill>
                <a:latin typeface="Times New Roman" panose="02020603050405020304" pitchFamily="18" charset="0"/>
                <a:ea typeface="黑体" panose="02010609060101010101" pitchFamily="49" charset="-122"/>
              </a:rPr>
              <a:t>K</a:t>
            </a:r>
            <a:r>
              <a:rPr kumimoji="1" lang="en-US" altLang="zh-CN" b="1" baseline="-25000">
                <a:solidFill>
                  <a:srgbClr val="0033CC"/>
                </a:solidFill>
                <a:latin typeface="Times New Roman" panose="02020603050405020304" pitchFamily="18" charset="0"/>
                <a:ea typeface="黑体" panose="02010609060101010101" pitchFamily="49" charset="-122"/>
              </a:rPr>
              <a:t>0</a:t>
            </a:r>
            <a:r>
              <a:rPr kumimoji="1" lang="zh-CN" altLang="en-US">
                <a:solidFill>
                  <a:srgbClr val="0033CC"/>
                </a:solidFill>
                <a:latin typeface="Times New Roman" panose="02020603050405020304" pitchFamily="18" charset="0"/>
                <a:ea typeface="黑体" panose="02010609060101010101" pitchFamily="49" charset="-122"/>
              </a:rPr>
              <a:t>固结</a:t>
            </a:r>
            <a:endParaRPr kumimoji="1" lang="zh-CN" altLang="en-US" baseline="-25000">
              <a:solidFill>
                <a:srgbClr val="0033CC"/>
              </a:solidFill>
              <a:latin typeface="Times New Roman" panose="02020603050405020304" pitchFamily="18" charset="0"/>
              <a:ea typeface="黑体" panose="02010609060101010101" pitchFamily="49" charset="-122"/>
            </a:endParaRPr>
          </a:p>
        </p:txBody>
      </p:sp>
      <p:sp>
        <p:nvSpPr>
          <p:cNvPr id="131085" name="Line 13"/>
          <p:cNvSpPr>
            <a:spLocks noChangeShapeType="1"/>
          </p:cNvSpPr>
          <p:nvPr/>
        </p:nvSpPr>
        <p:spPr bwMode="auto">
          <a:xfrm>
            <a:off x="4991100" y="4318000"/>
            <a:ext cx="998538" cy="0"/>
          </a:xfrm>
          <a:prstGeom prst="line">
            <a:avLst/>
          </a:prstGeom>
          <a:noFill/>
          <a:ln w="15875">
            <a:solidFill>
              <a:schemeClr val="tx1"/>
            </a:solidFill>
            <a:round/>
            <a:tailEnd type="none" w="med" len="lg"/>
          </a:ln>
          <a:extLst>
            <a:ext uri="{909E8E84-426E-40DD-AFC4-6F175D3DCCD1}">
              <a14:hiddenFill xmlns:a14="http://schemas.microsoft.com/office/drawing/2010/main">
                <a:noFill/>
              </a14:hiddenFill>
            </a:ext>
          </a:extLst>
        </p:spPr>
        <p:txBody>
          <a:bodyPr wrap="none" anchor="ctr"/>
          <a:lstStyle/>
          <a:p>
            <a:endParaRPr lang="zh-CN" altLang="en-US"/>
          </a:p>
        </p:txBody>
      </p:sp>
      <p:graphicFrame>
        <p:nvGraphicFramePr>
          <p:cNvPr id="131086" name="Object 14"/>
          <p:cNvGraphicFramePr>
            <a:graphicFrameLocks noChangeAspect="1"/>
          </p:cNvGraphicFramePr>
          <p:nvPr/>
        </p:nvGraphicFramePr>
        <p:xfrm>
          <a:off x="5689600" y="4075113"/>
          <a:ext cx="180975" cy="242887"/>
        </p:xfrm>
        <a:graphic>
          <a:graphicData uri="http://schemas.openxmlformats.org/presentationml/2006/ole">
            <mc:AlternateContent xmlns:mc="http://schemas.openxmlformats.org/markup-compatibility/2006">
              <mc:Choice xmlns:v="urn:schemas-microsoft-com:vml" Requires="v">
                <p:oleObj spid="_x0000_s159846" name="Equation" r:id="rId1" imgW="152400" imgH="203200" progId="Equation.DSMT4">
                  <p:embed/>
                </p:oleObj>
              </mc:Choice>
              <mc:Fallback>
                <p:oleObj name="Equation" r:id="rId1" imgW="152400" imgH="203200" progId="Equation.DSMT4">
                  <p:embed/>
                  <p:pic>
                    <p:nvPicPr>
                      <p:cNvPr id="0" name="Object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600" y="4075113"/>
                        <a:ext cx="180975"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1087" name="Line 15"/>
          <p:cNvSpPr>
            <a:spLocks noChangeShapeType="1"/>
          </p:cNvSpPr>
          <p:nvPr/>
        </p:nvSpPr>
        <p:spPr bwMode="auto">
          <a:xfrm flipV="1">
            <a:off x="3748088" y="4633913"/>
            <a:ext cx="2232025" cy="663575"/>
          </a:xfrm>
          <a:prstGeom prst="line">
            <a:avLst/>
          </a:prstGeom>
          <a:noFill/>
          <a:ln w="25400">
            <a:solidFill>
              <a:srgbClr val="0033CC"/>
            </a:solidFill>
            <a:rou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1088" name="Rectangle 16"/>
          <p:cNvSpPr>
            <a:spLocks noChangeArrowheads="1"/>
          </p:cNvSpPr>
          <p:nvPr/>
        </p:nvSpPr>
        <p:spPr bwMode="auto">
          <a:xfrm>
            <a:off x="625579" y="736275"/>
            <a:ext cx="1031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Tx/>
              <a:buChar char="•"/>
            </a:pPr>
            <a:r>
              <a:rPr kumimoji="1" lang="zh-CN" altLang="en-US" b="1" i="1" dirty="0">
                <a:latin typeface="Times New Roman" panose="02020603050405020304" pitchFamily="18" charset="0"/>
                <a:ea typeface="黑体" panose="02010609060101010101" pitchFamily="49" charset="-122"/>
              </a:rPr>
              <a:t> </a:t>
            </a:r>
            <a:r>
              <a:rPr kumimoji="1" lang="en-US" altLang="zh-CN" b="1" i="1" dirty="0">
                <a:latin typeface="Times New Roman" panose="02020603050405020304" pitchFamily="18" charset="0"/>
                <a:ea typeface="黑体" panose="02010609060101010101" pitchFamily="49" charset="-122"/>
              </a:rPr>
              <a:t>K</a:t>
            </a:r>
            <a:r>
              <a:rPr kumimoji="1" lang="en-US" altLang="zh-CN" b="1" baseline="-25000" dirty="0">
                <a:latin typeface="Times New Roman" panose="02020603050405020304" pitchFamily="18" charset="0"/>
                <a:ea typeface="黑体" panose="02010609060101010101" pitchFamily="49" charset="-122"/>
              </a:rPr>
              <a:t>0</a:t>
            </a:r>
            <a:r>
              <a:rPr kumimoji="1" lang="zh-CN" altLang="en-US" dirty="0">
                <a:latin typeface="Times New Roman" panose="02020603050405020304" pitchFamily="18" charset="0"/>
                <a:ea typeface="黑体" panose="02010609060101010101" pitchFamily="49" charset="-122"/>
              </a:rPr>
              <a:t>固结</a:t>
            </a:r>
            <a:endParaRPr kumimoji="1" lang="zh-CN" altLang="en-US" baseline="-25000" dirty="0">
              <a:latin typeface="Times New Roman" panose="02020603050405020304" pitchFamily="18" charset="0"/>
              <a:ea typeface="黑体" panose="02010609060101010101" pitchFamily="49" charset="-122"/>
            </a:endParaRPr>
          </a:p>
        </p:txBody>
      </p:sp>
      <p:sp>
        <p:nvSpPr>
          <p:cNvPr id="131089" name="Rectangle 17"/>
          <p:cNvSpPr>
            <a:spLocks noChangeArrowheads="1"/>
          </p:cNvSpPr>
          <p:nvPr/>
        </p:nvSpPr>
        <p:spPr bwMode="auto">
          <a:xfrm>
            <a:off x="872710" y="1241409"/>
            <a:ext cx="73215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b="1" i="1" dirty="0">
                <a:latin typeface="Times New Roman" panose="02020603050405020304" pitchFamily="18" charset="0"/>
                <a:ea typeface="黑体" panose="02010609060101010101" pitchFamily="49" charset="-122"/>
              </a:rPr>
              <a:t> </a:t>
            </a:r>
            <a:r>
              <a:rPr kumimoji="1" lang="zh-CN" altLang="en-US" dirty="0">
                <a:latin typeface="Times New Roman" panose="02020603050405020304" pitchFamily="18" charset="0"/>
                <a:ea typeface="黑体" panose="02010609060101010101" pitchFamily="49" charset="-122"/>
              </a:rPr>
              <a:t>完全侧限下的加载过程。（对应于自重应力场作用下的固结过程）</a:t>
            </a:r>
            <a:endParaRPr kumimoji="1" lang="zh-CN" altLang="en-US" baseline="-25000" dirty="0">
              <a:latin typeface="Times New Roman" panose="02020603050405020304" pitchFamily="18" charset="0"/>
              <a:ea typeface="黑体" panose="02010609060101010101" pitchFamily="49" charset="-122"/>
            </a:endParaRPr>
          </a:p>
        </p:txBody>
      </p:sp>
      <p:sp>
        <p:nvSpPr>
          <p:cNvPr id="131090" name="Rectangle 18"/>
          <p:cNvSpPr>
            <a:spLocks noChangeArrowheads="1"/>
          </p:cNvSpPr>
          <p:nvPr/>
        </p:nvSpPr>
        <p:spPr bwMode="auto">
          <a:xfrm>
            <a:off x="893992" y="1855016"/>
            <a:ext cx="815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b="1" i="1" dirty="0">
                <a:latin typeface="Times New Roman" panose="02020603050405020304" pitchFamily="18" charset="0"/>
                <a:ea typeface="黑体" panose="02010609060101010101" pitchFamily="49" charset="-122"/>
              </a:rPr>
              <a:t> </a:t>
            </a:r>
            <a:r>
              <a:rPr kumimoji="1" lang="zh-CN" altLang="en-US" dirty="0">
                <a:latin typeface="Times New Roman" panose="02020603050405020304" pitchFamily="18" charset="0"/>
                <a:ea typeface="黑体" panose="02010609060101010101" pitchFamily="49" charset="-122"/>
              </a:rPr>
              <a:t>斜率</a:t>
            </a:r>
            <a:endParaRPr kumimoji="1" lang="zh-CN" altLang="en-US" baseline="-25000" dirty="0">
              <a:latin typeface="Times New Roman" panose="02020603050405020304" pitchFamily="18" charset="0"/>
              <a:ea typeface="黑体" panose="02010609060101010101" pitchFamily="49" charset="-122"/>
            </a:endParaRPr>
          </a:p>
        </p:txBody>
      </p:sp>
      <p:graphicFrame>
        <p:nvGraphicFramePr>
          <p:cNvPr id="131091" name="Object 19"/>
          <p:cNvGraphicFramePr>
            <a:graphicFrameLocks noChangeAspect="1"/>
          </p:cNvGraphicFramePr>
          <p:nvPr/>
        </p:nvGraphicFramePr>
        <p:xfrm>
          <a:off x="2147094" y="1749718"/>
          <a:ext cx="3201988" cy="668337"/>
        </p:xfrm>
        <a:graphic>
          <a:graphicData uri="http://schemas.openxmlformats.org/presentationml/2006/ole">
            <mc:AlternateContent xmlns:mc="http://schemas.openxmlformats.org/markup-compatibility/2006">
              <mc:Choice xmlns:v="urn:schemas-microsoft-com:vml" Requires="v">
                <p:oleObj spid="_x0000_s159847" name="Equation" r:id="rId3" imgW="2070100" imgH="431800" progId="Equation.DSMT4">
                  <p:embed/>
                </p:oleObj>
              </mc:Choice>
              <mc:Fallback>
                <p:oleObj name="Equation" r:id="rId3" imgW="2070100" imgH="431800" progId="Equation.DSMT4">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094" y="1749718"/>
                        <a:ext cx="3201988" cy="668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1092" name="Rectangle 20"/>
          <p:cNvSpPr>
            <a:spLocks noChangeArrowheads="1"/>
          </p:cNvSpPr>
          <p:nvPr/>
        </p:nvSpPr>
        <p:spPr bwMode="auto">
          <a:xfrm>
            <a:off x="5809034" y="1922171"/>
            <a:ext cx="18748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b="1" i="1" dirty="0">
                <a:latin typeface="Times New Roman" panose="02020603050405020304" pitchFamily="18" charset="0"/>
                <a:ea typeface="黑体" panose="02010609060101010101" pitchFamily="49" charset="-122"/>
              </a:rPr>
              <a:t>K</a:t>
            </a:r>
            <a:r>
              <a:rPr kumimoji="1" lang="en-US" altLang="zh-CN" b="1" baseline="-25000" dirty="0">
                <a:latin typeface="Times New Roman" panose="02020603050405020304" pitchFamily="18" charset="0"/>
                <a:ea typeface="黑体" panose="02010609060101010101" pitchFamily="49" charset="-122"/>
              </a:rPr>
              <a:t>0</a:t>
            </a:r>
            <a:r>
              <a:rPr kumimoji="1" lang="zh-CN" altLang="en-US" dirty="0">
                <a:latin typeface="Times New Roman" panose="02020603050405020304" pitchFamily="18" charset="0"/>
                <a:ea typeface="黑体" panose="02010609060101010101" pitchFamily="49" charset="-122"/>
              </a:rPr>
              <a:t>为侧压力系数</a:t>
            </a:r>
            <a:endParaRPr kumimoji="1" lang="zh-CN" altLang="en-US" baseline="-25000" dirty="0">
              <a:latin typeface="Times New Roman" panose="02020603050405020304" pitchFamily="18" charset="0"/>
              <a:ea typeface="黑体" panose="02010609060101010101" pitchFamily="49" charset="-122"/>
            </a:endParaRPr>
          </a:p>
        </p:txBody>
      </p:sp>
      <p:sp>
        <p:nvSpPr>
          <p:cNvPr id="131093" name="Rectangle 21"/>
          <p:cNvSpPr>
            <a:spLocks noChangeArrowheads="1"/>
          </p:cNvSpPr>
          <p:nvPr/>
        </p:nvSpPr>
        <p:spPr bwMode="auto">
          <a:xfrm>
            <a:off x="492125" y="5589588"/>
            <a:ext cx="18875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a:latin typeface="Times New Roman" panose="02020603050405020304" pitchFamily="18" charset="0"/>
                <a:ea typeface="黑体" panose="02010609060101010101" pitchFamily="49" charset="-122"/>
              </a:rPr>
              <a:t>应力路径的</a:t>
            </a:r>
            <a:r>
              <a:rPr kumimoji="1" lang="zh-CN" altLang="en-US">
                <a:solidFill>
                  <a:srgbClr val="0033CC"/>
                </a:solidFill>
                <a:latin typeface="Times New Roman" panose="02020603050405020304" pitchFamily="18" charset="0"/>
                <a:ea typeface="黑体" panose="02010609060101010101" pitchFamily="49" charset="-122"/>
              </a:rPr>
              <a:t>斜率</a:t>
            </a:r>
            <a:endParaRPr kumimoji="1" lang="zh-CN" altLang="en-US" baseline="-25000">
              <a:solidFill>
                <a:srgbClr val="0033CC"/>
              </a:solidFill>
              <a:latin typeface="Times New Roman" panose="02020603050405020304" pitchFamily="18" charset="0"/>
              <a:ea typeface="黑体" panose="02010609060101010101" pitchFamily="49" charset="-122"/>
            </a:endParaRPr>
          </a:p>
        </p:txBody>
      </p:sp>
      <p:graphicFrame>
        <p:nvGraphicFramePr>
          <p:cNvPr id="131094" name="Object 22"/>
          <p:cNvGraphicFramePr>
            <a:graphicFrameLocks noChangeAspect="1"/>
          </p:cNvGraphicFramePr>
          <p:nvPr/>
        </p:nvGraphicFramePr>
        <p:xfrm>
          <a:off x="2198688" y="5651500"/>
          <a:ext cx="746125" cy="314325"/>
        </p:xfrm>
        <a:graphic>
          <a:graphicData uri="http://schemas.openxmlformats.org/presentationml/2006/ole">
            <mc:AlternateContent xmlns:mc="http://schemas.openxmlformats.org/markup-compatibility/2006">
              <mc:Choice xmlns:v="urn:schemas-microsoft-com:vml" Requires="v">
                <p:oleObj spid="_x0000_s159848" name="Equation" r:id="rId5" imgW="482600" imgH="203200" progId="Equation.DSMT4">
                  <p:embed/>
                </p:oleObj>
              </mc:Choice>
              <mc:Fallback>
                <p:oleObj name="Equation" r:id="rId5" imgW="482600" imgH="203200" progId="Equation.DSMT4">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8688" y="5651500"/>
                        <a:ext cx="74612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1095" name="Rectangle 23"/>
          <p:cNvSpPr>
            <a:spLocks noChangeArrowheads="1"/>
          </p:cNvSpPr>
          <p:nvPr/>
        </p:nvSpPr>
        <p:spPr bwMode="auto">
          <a:xfrm>
            <a:off x="3676650" y="5538788"/>
            <a:ext cx="18875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a:latin typeface="Times New Roman" panose="02020603050405020304" pitchFamily="18" charset="0"/>
                <a:ea typeface="黑体" panose="02010609060101010101" pitchFamily="49" charset="-122"/>
              </a:rPr>
              <a:t>无侧向膨胀</a:t>
            </a:r>
            <a:endParaRPr kumimoji="1" lang="zh-CN" altLang="en-US" baseline="-25000">
              <a:latin typeface="Times New Roman" panose="02020603050405020304" pitchFamily="18" charset="0"/>
              <a:ea typeface="黑体" panose="02010609060101010101" pitchFamily="49" charset="-122"/>
            </a:endParaRPr>
          </a:p>
        </p:txBody>
      </p:sp>
      <p:sp>
        <p:nvSpPr>
          <p:cNvPr id="131096" name="AutoShape 24"/>
          <p:cNvSpPr>
            <a:spLocks noChangeArrowheads="1"/>
          </p:cNvSpPr>
          <p:nvPr/>
        </p:nvSpPr>
        <p:spPr bwMode="auto">
          <a:xfrm>
            <a:off x="3119438" y="5715000"/>
            <a:ext cx="557212" cy="127000"/>
          </a:xfrm>
          <a:prstGeom prst="rightArrow">
            <a:avLst>
              <a:gd name="adj1" fmla="val 50000"/>
              <a:gd name="adj2" fmla="val 109687"/>
            </a:avLst>
          </a:prstGeom>
          <a:solidFill>
            <a:schemeClr val="tx1"/>
          </a:solidFill>
          <a:ln>
            <a:noFill/>
          </a:ln>
          <a:extLst>
            <a:ext uri="{91240B29-F687-4F45-9708-019B960494DF}">
              <a14:hiddenLine xmlns:a14="http://schemas.microsoft.com/office/drawing/2010/main" w="25400">
                <a:solidFill>
                  <a:srgbClr val="000000"/>
                </a:solidFill>
                <a:miter lim="800000"/>
                <a:headEnd/>
                <a:tailEnd type="none" w="med" len="lg"/>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aphicFrame>
        <p:nvGraphicFramePr>
          <p:cNvPr id="131097" name="Object 25"/>
          <p:cNvGraphicFramePr>
            <a:graphicFrameLocks noChangeAspect="1"/>
          </p:cNvGraphicFramePr>
          <p:nvPr/>
        </p:nvGraphicFramePr>
        <p:xfrm>
          <a:off x="2198688" y="6078538"/>
          <a:ext cx="746125" cy="314325"/>
        </p:xfrm>
        <a:graphic>
          <a:graphicData uri="http://schemas.openxmlformats.org/presentationml/2006/ole">
            <mc:AlternateContent xmlns:mc="http://schemas.openxmlformats.org/markup-compatibility/2006">
              <mc:Choice xmlns:v="urn:schemas-microsoft-com:vml" Requires="v">
                <p:oleObj spid="_x0000_s159849" name="Equation" r:id="rId7" imgW="482600" imgH="203200" progId="Equation.DSMT4">
                  <p:embed/>
                </p:oleObj>
              </mc:Choice>
              <mc:Fallback>
                <p:oleObj name="Equation" r:id="rId7" imgW="482600" imgH="203200" progId="Equation.DSMT4">
                  <p:embed/>
                  <p:pic>
                    <p:nvPicPr>
                      <p:cNvPr id="0"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8688" y="6078538"/>
                        <a:ext cx="74612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1098" name="Rectangle 26"/>
          <p:cNvSpPr>
            <a:spLocks noChangeArrowheads="1"/>
          </p:cNvSpPr>
          <p:nvPr/>
        </p:nvSpPr>
        <p:spPr bwMode="auto">
          <a:xfrm>
            <a:off x="3676650" y="5965825"/>
            <a:ext cx="12541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a:latin typeface="Times New Roman" panose="02020603050405020304" pitchFamily="18" charset="0"/>
                <a:ea typeface="黑体" panose="02010609060101010101" pitchFamily="49" charset="-122"/>
              </a:rPr>
              <a:t>侧向膨胀</a:t>
            </a:r>
            <a:endParaRPr kumimoji="1" lang="zh-CN" altLang="en-US" baseline="-25000">
              <a:latin typeface="Times New Roman" panose="02020603050405020304" pitchFamily="18" charset="0"/>
              <a:ea typeface="黑体" panose="02010609060101010101" pitchFamily="49" charset="-122"/>
            </a:endParaRPr>
          </a:p>
        </p:txBody>
      </p:sp>
      <p:sp>
        <p:nvSpPr>
          <p:cNvPr id="131099" name="AutoShape 27"/>
          <p:cNvSpPr>
            <a:spLocks noChangeArrowheads="1"/>
          </p:cNvSpPr>
          <p:nvPr/>
        </p:nvSpPr>
        <p:spPr bwMode="auto">
          <a:xfrm>
            <a:off x="3119438" y="6142038"/>
            <a:ext cx="557212" cy="127000"/>
          </a:xfrm>
          <a:prstGeom prst="rightArrow">
            <a:avLst>
              <a:gd name="adj1" fmla="val 50000"/>
              <a:gd name="adj2" fmla="val 109687"/>
            </a:avLst>
          </a:prstGeom>
          <a:solidFill>
            <a:schemeClr val="tx1"/>
          </a:solidFill>
          <a:ln>
            <a:noFill/>
          </a:ln>
          <a:extLst>
            <a:ext uri="{91240B29-F687-4F45-9708-019B960494DF}">
              <a14:hiddenLine xmlns:a14="http://schemas.microsoft.com/office/drawing/2010/main" w="25400">
                <a:solidFill>
                  <a:srgbClr val="000000"/>
                </a:solidFill>
                <a:miter lim="800000"/>
                <a:headEnd/>
                <a:tailEnd type="none" w="med" len="lg"/>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aphicFrame>
        <p:nvGraphicFramePr>
          <p:cNvPr id="131100" name="Object 28"/>
          <p:cNvGraphicFramePr>
            <a:graphicFrameLocks noChangeAspect="1"/>
          </p:cNvGraphicFramePr>
          <p:nvPr/>
        </p:nvGraphicFramePr>
        <p:xfrm>
          <a:off x="2198688" y="6457950"/>
          <a:ext cx="746125" cy="314325"/>
        </p:xfrm>
        <a:graphic>
          <a:graphicData uri="http://schemas.openxmlformats.org/presentationml/2006/ole">
            <mc:AlternateContent xmlns:mc="http://schemas.openxmlformats.org/markup-compatibility/2006">
              <mc:Choice xmlns:v="urn:schemas-microsoft-com:vml" Requires="v">
                <p:oleObj spid="_x0000_s159850" name="Equation" r:id="rId9" imgW="482600" imgH="203200" progId="Equation.DSMT4">
                  <p:embed/>
                </p:oleObj>
              </mc:Choice>
              <mc:Fallback>
                <p:oleObj name="Equation" r:id="rId9" imgW="482600" imgH="203200" progId="Equation.DSMT4">
                  <p:embed/>
                  <p:pic>
                    <p:nvPicPr>
                      <p:cNvPr id="0" name="Object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98688" y="6457950"/>
                        <a:ext cx="74612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1101" name="Rectangle 29"/>
          <p:cNvSpPr>
            <a:spLocks noChangeArrowheads="1"/>
          </p:cNvSpPr>
          <p:nvPr/>
        </p:nvSpPr>
        <p:spPr bwMode="auto">
          <a:xfrm>
            <a:off x="3676650" y="6345238"/>
            <a:ext cx="12541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a:latin typeface="Times New Roman" panose="02020603050405020304" pitchFamily="18" charset="0"/>
                <a:ea typeface="黑体" panose="02010609060101010101" pitchFamily="49" charset="-122"/>
              </a:rPr>
              <a:t>侧向收缩</a:t>
            </a:r>
            <a:endParaRPr kumimoji="1" lang="zh-CN" altLang="en-US" baseline="-25000">
              <a:latin typeface="Times New Roman" panose="02020603050405020304" pitchFamily="18" charset="0"/>
              <a:ea typeface="黑体" panose="02010609060101010101" pitchFamily="49" charset="-122"/>
            </a:endParaRPr>
          </a:p>
        </p:txBody>
      </p:sp>
      <p:sp>
        <p:nvSpPr>
          <p:cNvPr id="131102" name="AutoShape 30"/>
          <p:cNvSpPr>
            <a:spLocks noChangeArrowheads="1"/>
          </p:cNvSpPr>
          <p:nvPr/>
        </p:nvSpPr>
        <p:spPr bwMode="auto">
          <a:xfrm>
            <a:off x="3119438" y="6521450"/>
            <a:ext cx="557212" cy="127000"/>
          </a:xfrm>
          <a:prstGeom prst="rightArrow">
            <a:avLst>
              <a:gd name="adj1" fmla="val 50000"/>
              <a:gd name="adj2" fmla="val 109687"/>
            </a:avLst>
          </a:prstGeom>
          <a:solidFill>
            <a:schemeClr val="tx1"/>
          </a:solidFill>
          <a:ln>
            <a:noFill/>
          </a:ln>
          <a:extLst>
            <a:ext uri="{91240B29-F687-4F45-9708-019B960494DF}">
              <a14:hiddenLine xmlns:a14="http://schemas.microsoft.com/office/drawing/2010/main" w="25400">
                <a:solidFill>
                  <a:srgbClr val="000000"/>
                </a:solidFill>
                <a:miter lim="800000"/>
                <a:headEnd/>
                <a:tailEnd type="none" w="med" len="lg"/>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05496" name="Text Box 31"/>
          <p:cNvSpPr txBox="1">
            <a:spLocks noChangeArrowheads="1"/>
          </p:cNvSpPr>
          <p:nvPr/>
        </p:nvSpPr>
        <p:spPr bwMode="auto">
          <a:xfrm>
            <a:off x="5780087" y="472871"/>
            <a:ext cx="1793875" cy="376238"/>
          </a:xfrm>
          <a:prstGeom prst="rect">
            <a:avLst/>
          </a:prstGeom>
          <a:solidFill>
            <a:schemeClr val="accent1"/>
          </a:solidFill>
          <a:ln w="9525">
            <a:solidFill>
              <a:schemeClr val="tx1"/>
            </a:solidFill>
            <a:miter lim="800000"/>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latin typeface="隶书" panose="02010509060101010101" pitchFamily="49" charset="-122"/>
                <a:ea typeface="隶书" panose="02010509060101010101" pitchFamily="49" charset="-122"/>
              </a:rPr>
              <a:t>* 课外阅读资料</a:t>
            </a:r>
            <a:endParaRPr lang="zh-CN" altLang="en-US" dirty="0">
              <a:latin typeface="隶书" panose="02010509060101010101" pitchFamily="49" charset="-122"/>
              <a:ea typeface="隶书" panose="02010509060101010101" pitchFamily="49" charset="-122"/>
            </a:endParaRPr>
          </a:p>
        </p:txBody>
      </p:sp>
      <p:sp>
        <p:nvSpPr>
          <p:cNvPr id="32" name="Rectangle 6"/>
          <p:cNvSpPr>
            <a:spLocks noChangeArrowheads="1"/>
          </p:cNvSpPr>
          <p:nvPr/>
        </p:nvSpPr>
        <p:spPr bwMode="auto">
          <a:xfrm>
            <a:off x="-1" y="-4771"/>
            <a:ext cx="5668963"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§5.6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应力路径在强度问题中的应用</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1088"/>
                                        </p:tgtEl>
                                        <p:attrNameLst>
                                          <p:attrName>style.visibility</p:attrName>
                                        </p:attrNameLst>
                                      </p:cBhvr>
                                      <p:to>
                                        <p:strVal val="visible"/>
                                      </p:to>
                                    </p:set>
                                    <p:animEffect transition="in" filter="blinds(horizontal)">
                                      <p:cBhvr>
                                        <p:cTn id="7" dur="500"/>
                                        <p:tgtEl>
                                          <p:spTgt spid="1310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1089"/>
                                        </p:tgtEl>
                                        <p:attrNameLst>
                                          <p:attrName>style.visibility</p:attrName>
                                        </p:attrNameLst>
                                      </p:cBhvr>
                                      <p:to>
                                        <p:strVal val="visible"/>
                                      </p:to>
                                    </p:set>
                                    <p:animEffect transition="in" filter="blinds(horizontal)">
                                      <p:cBhvr>
                                        <p:cTn id="12" dur="500"/>
                                        <p:tgtEl>
                                          <p:spTgt spid="13108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1090"/>
                                        </p:tgtEl>
                                        <p:attrNameLst>
                                          <p:attrName>style.visibility</p:attrName>
                                        </p:attrNameLst>
                                      </p:cBhvr>
                                      <p:to>
                                        <p:strVal val="visible"/>
                                      </p:to>
                                    </p:set>
                                    <p:animEffect transition="in" filter="blinds(horizontal)">
                                      <p:cBhvr>
                                        <p:cTn id="17" dur="500"/>
                                        <p:tgtEl>
                                          <p:spTgt spid="13109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1091"/>
                                        </p:tgtEl>
                                        <p:attrNameLst>
                                          <p:attrName>style.visibility</p:attrName>
                                        </p:attrNameLst>
                                      </p:cBhvr>
                                      <p:to>
                                        <p:strVal val="visible"/>
                                      </p:to>
                                    </p:set>
                                    <p:animEffect transition="in" filter="blinds(horizontal)">
                                      <p:cBhvr>
                                        <p:cTn id="22" dur="500"/>
                                        <p:tgtEl>
                                          <p:spTgt spid="13109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1092"/>
                                        </p:tgtEl>
                                        <p:attrNameLst>
                                          <p:attrName>style.visibility</p:attrName>
                                        </p:attrNameLst>
                                      </p:cBhvr>
                                      <p:to>
                                        <p:strVal val="visible"/>
                                      </p:to>
                                    </p:set>
                                    <p:animEffect transition="in" filter="blinds(horizontal)">
                                      <p:cBhvr>
                                        <p:cTn id="27" dur="500"/>
                                        <p:tgtEl>
                                          <p:spTgt spid="13109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1083"/>
                                        </p:tgtEl>
                                        <p:attrNameLst>
                                          <p:attrName>style.visibility</p:attrName>
                                        </p:attrNameLst>
                                      </p:cBhvr>
                                      <p:to>
                                        <p:strVal val="visible"/>
                                      </p:to>
                                    </p:set>
                                    <p:animEffect transition="in" filter="blinds(horizontal)">
                                      <p:cBhvr>
                                        <p:cTn id="37" dur="500"/>
                                        <p:tgtEl>
                                          <p:spTgt spid="13108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1084"/>
                                        </p:tgtEl>
                                        <p:attrNameLst>
                                          <p:attrName>style.visibility</p:attrName>
                                        </p:attrNameLst>
                                      </p:cBhvr>
                                      <p:to>
                                        <p:strVal val="visible"/>
                                      </p:to>
                                    </p:set>
                                    <p:animEffect transition="in" filter="blinds(horizontal)">
                                      <p:cBhvr>
                                        <p:cTn id="42" dur="500"/>
                                        <p:tgtEl>
                                          <p:spTgt spid="13108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31085"/>
                                        </p:tgtEl>
                                        <p:attrNameLst>
                                          <p:attrName>style.visibility</p:attrName>
                                        </p:attrNameLst>
                                      </p:cBhvr>
                                      <p:to>
                                        <p:strVal val="visible"/>
                                      </p:to>
                                    </p:set>
                                    <p:animEffect transition="in" filter="blinds(horizontal)">
                                      <p:cBhvr>
                                        <p:cTn id="47" dur="500"/>
                                        <p:tgtEl>
                                          <p:spTgt spid="13108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31086"/>
                                        </p:tgtEl>
                                        <p:attrNameLst>
                                          <p:attrName>style.visibility</p:attrName>
                                        </p:attrNameLst>
                                      </p:cBhvr>
                                      <p:to>
                                        <p:strVal val="visible"/>
                                      </p:to>
                                    </p:set>
                                    <p:animEffect transition="in" filter="blinds(horizontal)">
                                      <p:cBhvr>
                                        <p:cTn id="52" dur="500"/>
                                        <p:tgtEl>
                                          <p:spTgt spid="13108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31082"/>
                                        </p:tgtEl>
                                        <p:attrNameLst>
                                          <p:attrName>style.visibility</p:attrName>
                                        </p:attrNameLst>
                                      </p:cBhvr>
                                      <p:to>
                                        <p:strVal val="visible"/>
                                      </p:to>
                                    </p:set>
                                    <p:animEffect transition="in" filter="blinds(horizontal)">
                                      <p:cBhvr>
                                        <p:cTn id="57" dur="500"/>
                                        <p:tgtEl>
                                          <p:spTgt spid="13108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31087"/>
                                        </p:tgtEl>
                                        <p:attrNameLst>
                                          <p:attrName>style.visibility</p:attrName>
                                        </p:attrNameLst>
                                      </p:cBhvr>
                                      <p:to>
                                        <p:strVal val="visible"/>
                                      </p:to>
                                    </p:set>
                                    <p:animEffect transition="in" filter="blinds(horizontal)">
                                      <p:cBhvr>
                                        <p:cTn id="62" dur="500"/>
                                        <p:tgtEl>
                                          <p:spTgt spid="13108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31093"/>
                                        </p:tgtEl>
                                        <p:attrNameLst>
                                          <p:attrName>style.visibility</p:attrName>
                                        </p:attrNameLst>
                                      </p:cBhvr>
                                      <p:to>
                                        <p:strVal val="visible"/>
                                      </p:to>
                                    </p:set>
                                    <p:animEffect transition="in" filter="blinds(horizontal)">
                                      <p:cBhvr>
                                        <p:cTn id="67" dur="500"/>
                                        <p:tgtEl>
                                          <p:spTgt spid="13109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31094"/>
                                        </p:tgtEl>
                                        <p:attrNameLst>
                                          <p:attrName>style.visibility</p:attrName>
                                        </p:attrNameLst>
                                      </p:cBhvr>
                                      <p:to>
                                        <p:strVal val="visible"/>
                                      </p:to>
                                    </p:set>
                                    <p:animEffect transition="in" filter="blinds(horizontal)">
                                      <p:cBhvr>
                                        <p:cTn id="72" dur="500"/>
                                        <p:tgtEl>
                                          <p:spTgt spid="13109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31096"/>
                                        </p:tgtEl>
                                        <p:attrNameLst>
                                          <p:attrName>style.visibility</p:attrName>
                                        </p:attrNameLst>
                                      </p:cBhvr>
                                      <p:to>
                                        <p:strVal val="visible"/>
                                      </p:to>
                                    </p:set>
                                    <p:animEffect transition="in" filter="blinds(horizontal)">
                                      <p:cBhvr>
                                        <p:cTn id="77" dur="500"/>
                                        <p:tgtEl>
                                          <p:spTgt spid="13109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31095"/>
                                        </p:tgtEl>
                                        <p:attrNameLst>
                                          <p:attrName>style.visibility</p:attrName>
                                        </p:attrNameLst>
                                      </p:cBhvr>
                                      <p:to>
                                        <p:strVal val="visible"/>
                                      </p:to>
                                    </p:set>
                                    <p:animEffect transition="in" filter="blinds(horizontal)">
                                      <p:cBhvr>
                                        <p:cTn id="82" dur="500"/>
                                        <p:tgtEl>
                                          <p:spTgt spid="13109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131097"/>
                                        </p:tgtEl>
                                        <p:attrNameLst>
                                          <p:attrName>style.visibility</p:attrName>
                                        </p:attrNameLst>
                                      </p:cBhvr>
                                      <p:to>
                                        <p:strVal val="visible"/>
                                      </p:to>
                                    </p:set>
                                    <p:animEffect transition="in" filter="blinds(horizontal)">
                                      <p:cBhvr>
                                        <p:cTn id="87" dur="500"/>
                                        <p:tgtEl>
                                          <p:spTgt spid="13109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31099"/>
                                        </p:tgtEl>
                                        <p:attrNameLst>
                                          <p:attrName>style.visibility</p:attrName>
                                        </p:attrNameLst>
                                      </p:cBhvr>
                                      <p:to>
                                        <p:strVal val="visible"/>
                                      </p:to>
                                    </p:set>
                                    <p:animEffect transition="in" filter="blinds(horizontal)">
                                      <p:cBhvr>
                                        <p:cTn id="92" dur="500"/>
                                        <p:tgtEl>
                                          <p:spTgt spid="13109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31098"/>
                                        </p:tgtEl>
                                        <p:attrNameLst>
                                          <p:attrName>style.visibility</p:attrName>
                                        </p:attrNameLst>
                                      </p:cBhvr>
                                      <p:to>
                                        <p:strVal val="visible"/>
                                      </p:to>
                                    </p:set>
                                    <p:animEffect transition="in" filter="blinds(horizontal)">
                                      <p:cBhvr>
                                        <p:cTn id="97" dur="500"/>
                                        <p:tgtEl>
                                          <p:spTgt spid="131098"/>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131100"/>
                                        </p:tgtEl>
                                        <p:attrNameLst>
                                          <p:attrName>style.visibility</p:attrName>
                                        </p:attrNameLst>
                                      </p:cBhvr>
                                      <p:to>
                                        <p:strVal val="visible"/>
                                      </p:to>
                                    </p:set>
                                    <p:animEffect transition="in" filter="blinds(horizontal)">
                                      <p:cBhvr>
                                        <p:cTn id="102" dur="500"/>
                                        <p:tgtEl>
                                          <p:spTgt spid="131100"/>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31102"/>
                                        </p:tgtEl>
                                        <p:attrNameLst>
                                          <p:attrName>style.visibility</p:attrName>
                                        </p:attrNameLst>
                                      </p:cBhvr>
                                      <p:to>
                                        <p:strVal val="visible"/>
                                      </p:to>
                                    </p:set>
                                    <p:animEffect transition="in" filter="blinds(horizontal)">
                                      <p:cBhvr>
                                        <p:cTn id="107" dur="500"/>
                                        <p:tgtEl>
                                          <p:spTgt spid="131102"/>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131101"/>
                                        </p:tgtEl>
                                        <p:attrNameLst>
                                          <p:attrName>style.visibility</p:attrName>
                                        </p:attrNameLst>
                                      </p:cBhvr>
                                      <p:to>
                                        <p:strVal val="visible"/>
                                      </p:to>
                                    </p:set>
                                    <p:animEffect transition="in" filter="blinds(horizontal)">
                                      <p:cBhvr>
                                        <p:cTn id="112" dur="500"/>
                                        <p:tgtEl>
                                          <p:spTgt spid="131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2" grpId="0" animBg="1"/>
      <p:bldP spid="131084" grpId="0"/>
      <p:bldP spid="131088" grpId="0"/>
      <p:bldP spid="131089" grpId="0"/>
      <p:bldP spid="131090" grpId="0"/>
      <p:bldP spid="131092" grpId="0"/>
      <p:bldP spid="131093" grpId="0"/>
      <p:bldP spid="131095" grpId="0"/>
      <p:bldP spid="131096" grpId="0" animBg="1"/>
      <p:bldP spid="131098" grpId="0"/>
      <p:bldP spid="131099" grpId="0" animBg="1"/>
      <p:bldP spid="131101" grpId="0"/>
      <p:bldP spid="131102"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3" name="Rectangle 1027"/>
          <p:cNvSpPr>
            <a:spLocks noGrp="1" noChangeArrowheads="1"/>
          </p:cNvSpPr>
          <p:nvPr>
            <p:ph type="body" idx="1"/>
          </p:nvPr>
        </p:nvSpPr>
        <p:spPr>
          <a:xfrm>
            <a:off x="467544" y="908720"/>
            <a:ext cx="8077200" cy="1656184"/>
          </a:xfrm>
        </p:spPr>
        <p:txBody>
          <a:bodyPr lIns="0" tIns="0" rIns="0" bIns="0"/>
          <a:lstStyle/>
          <a:p>
            <a:pPr marL="0" indent="0" eaLnBrk="1" hangingPunct="1">
              <a:lnSpc>
                <a:spcPct val="150000"/>
              </a:lnSpc>
              <a:buNone/>
            </a:pPr>
            <a:r>
              <a:rPr lang="zh-CN" altLang="en-US" sz="2400" dirty="0">
                <a:solidFill>
                  <a:srgbClr val="FF0000"/>
                </a:solidFill>
                <a:latin typeface="Times New Roman" panose="02020603050405020304" pitchFamily="18" charset="0"/>
                <a:cs typeface="Times New Roman" panose="02020603050405020304" pitchFamily="18" charset="0"/>
              </a:rPr>
              <a:t>【例】</a:t>
            </a:r>
            <a:r>
              <a:rPr lang="zh-CN" altLang="en-US" sz="2400" b="1" dirty="0">
                <a:latin typeface="Times New Roman" panose="02020603050405020304" pitchFamily="18" charset="0"/>
                <a:cs typeface="Times New Roman" panose="02020603050405020304" pitchFamily="18" charset="0"/>
              </a:rPr>
              <a:t>对某种</a:t>
            </a:r>
            <a:r>
              <a:rPr lang="zh-CN" altLang="en-US" sz="2400" b="1" dirty="0" smtClean="0">
                <a:latin typeface="Times New Roman" panose="02020603050405020304" pitchFamily="18" charset="0"/>
                <a:cs typeface="Times New Roman" panose="02020603050405020304" pitchFamily="18" charset="0"/>
              </a:rPr>
              <a:t>饱和黏性</a:t>
            </a:r>
            <a:r>
              <a:rPr lang="zh-CN" altLang="en-US" sz="2400" b="1" dirty="0">
                <a:latin typeface="Times New Roman" panose="02020603050405020304" pitchFamily="18" charset="0"/>
                <a:cs typeface="Times New Roman" panose="02020603050405020304" pitchFamily="18" charset="0"/>
              </a:rPr>
              <a:t>土做固结不排水试验，三个试样破坏时的大、小主应力和孔隙水压力列于表中，试用作图法确定土的强度指标</a:t>
            </a:r>
            <a:r>
              <a:rPr lang="en-US" altLang="zh-CN" sz="2400" b="1" i="1" dirty="0" err="1">
                <a:latin typeface="Times New Roman" panose="02020603050405020304" pitchFamily="18" charset="0"/>
                <a:cs typeface="Times New Roman" panose="02020603050405020304" pitchFamily="18" charset="0"/>
              </a:rPr>
              <a:t>c</a:t>
            </a:r>
            <a:r>
              <a:rPr lang="en-US" altLang="zh-CN" sz="2400" b="1" i="1" baseline="-30000" dirty="0" err="1">
                <a:latin typeface="Times New Roman" panose="02020603050405020304" pitchFamily="18" charset="0"/>
                <a:cs typeface="Times New Roman" panose="02020603050405020304" pitchFamily="18" charset="0"/>
              </a:rPr>
              <a:t>cu</a:t>
            </a:r>
            <a:r>
              <a:rPr lang="en-US" altLang="zh-CN" sz="2400" b="1" dirty="0">
                <a:latin typeface="Times New Roman" panose="02020603050405020304" pitchFamily="18" charset="0"/>
                <a:cs typeface="Times New Roman" panose="02020603050405020304" pitchFamily="18" charset="0"/>
              </a:rPr>
              <a:t>、</a:t>
            </a:r>
            <a:r>
              <a:rPr lang="en-US" altLang="zh-CN" sz="2400" b="1" i="1"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dirty="0">
                <a:latin typeface="Times New Roman" panose="02020603050405020304" pitchFamily="18" charset="0"/>
                <a:cs typeface="Times New Roman" panose="02020603050405020304" pitchFamily="18" charset="0"/>
              </a:rPr>
              <a:t> </a:t>
            </a:r>
            <a:r>
              <a:rPr lang="en-US" altLang="zh-CN" sz="2400" b="1" i="1" baseline="-30000" dirty="0">
                <a:latin typeface="Times New Roman" panose="02020603050405020304" pitchFamily="18" charset="0"/>
                <a:cs typeface="Times New Roman" panose="02020603050405020304" pitchFamily="18" charset="0"/>
              </a:rPr>
              <a:t>cu</a:t>
            </a:r>
            <a:r>
              <a:rPr lang="zh-CN" altLang="en-US" sz="2400" b="1" dirty="0">
                <a:latin typeface="Times New Roman" panose="02020603050405020304" pitchFamily="18" charset="0"/>
                <a:cs typeface="Times New Roman" panose="02020603050405020304" pitchFamily="18" charset="0"/>
              </a:rPr>
              <a:t>和</a:t>
            </a:r>
            <a:r>
              <a:rPr lang="en-US" altLang="zh-CN" sz="2400" b="1" i="1" dirty="0">
                <a:latin typeface="Times New Roman" panose="02020603050405020304" pitchFamily="18" charset="0"/>
                <a:cs typeface="Times New Roman" panose="02020603050405020304" pitchFamily="18" charset="0"/>
              </a:rPr>
              <a:t>c </a:t>
            </a:r>
            <a:r>
              <a:rPr lang="en-US" altLang="zh-CN" sz="2400" b="1"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dirty="0">
                <a:latin typeface="Times New Roman" panose="02020603050405020304" pitchFamily="18" charset="0"/>
                <a:cs typeface="Times New Roman" panose="02020603050405020304" pitchFamily="18" charset="0"/>
              </a:rPr>
              <a:t>、</a:t>
            </a:r>
            <a:r>
              <a:rPr lang="en-US" altLang="zh-CN" sz="2400" b="1" i="1"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dirty="0">
                <a:latin typeface="Times New Roman" panose="02020603050405020304" pitchFamily="18" charset="0"/>
                <a:cs typeface="Times New Roman" panose="02020603050405020304" pitchFamily="18" charset="0"/>
              </a:rPr>
              <a:t> </a:t>
            </a:r>
            <a:endParaRPr lang="zh-CN" altLang="en-US" sz="2400" b="1" dirty="0">
              <a:latin typeface="Times New Roman" panose="02020603050405020304" pitchFamily="18" charset="0"/>
              <a:cs typeface="Times New Roman" panose="02020603050405020304" pitchFamily="18" charset="0"/>
            </a:endParaRPr>
          </a:p>
        </p:txBody>
      </p:sp>
      <p:graphicFrame>
        <p:nvGraphicFramePr>
          <p:cNvPr id="4" name="表格 3"/>
          <p:cNvGraphicFramePr>
            <a:graphicFrameLocks noGrp="1"/>
          </p:cNvGraphicFramePr>
          <p:nvPr/>
        </p:nvGraphicFramePr>
        <p:xfrm>
          <a:off x="1259632" y="2780928"/>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800" b="1" dirty="0" smtClean="0">
                          <a:solidFill>
                            <a:srgbClr val="0000FF"/>
                          </a:solidFill>
                          <a:latin typeface="楷体_GB2312" pitchFamily="49" charset="-122"/>
                          <a:ea typeface="楷体_GB2312" pitchFamily="49" charset="-122"/>
                        </a:rPr>
                        <a:t>围压</a:t>
                      </a:r>
                      <a:r>
                        <a:rPr kumimoji="1" lang="zh-CN" altLang="en-US" sz="1800" b="1" i="1" dirty="0" smtClean="0">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1800" b="1" baseline="-30000" dirty="0" smtClean="0">
                          <a:solidFill>
                            <a:srgbClr val="0000FF"/>
                          </a:solidFill>
                          <a:latin typeface="Times New Roman" panose="02020603050405020304" pitchFamily="18" charset="0"/>
                          <a:ea typeface="楷体_GB2312" pitchFamily="49" charset="-122"/>
                        </a:rPr>
                        <a:t>3</a:t>
                      </a:r>
                      <a:r>
                        <a:rPr kumimoji="1" lang="zh-CN" altLang="en-US" sz="1800" b="1" i="1" dirty="0" smtClean="0">
                          <a:solidFill>
                            <a:srgbClr val="0000FF"/>
                          </a:solidFill>
                          <a:latin typeface="Times New Roman" panose="02020603050405020304" pitchFamily="18" charset="0"/>
                          <a:ea typeface="楷体_GB2312" pitchFamily="49" charset="-122"/>
                          <a:sym typeface="Symbol" panose="05050102010706020507" pitchFamily="18" charset="2"/>
                        </a:rPr>
                        <a:t>/ </a:t>
                      </a:r>
                      <a:r>
                        <a:rPr kumimoji="1" lang="en-US" altLang="zh-CN" sz="1800" b="1" i="1" dirty="0" err="1" smtClean="0">
                          <a:solidFill>
                            <a:srgbClr val="0000FF"/>
                          </a:solidFill>
                          <a:latin typeface="Times New Roman" panose="02020603050405020304" pitchFamily="18" charset="0"/>
                          <a:ea typeface="楷体_GB2312" pitchFamily="49" charset="-122"/>
                          <a:sym typeface="Symbol" panose="05050102010706020507" pitchFamily="18" charset="2"/>
                        </a:rPr>
                        <a:t>kPa</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800" b="1" i="1" dirty="0" smtClean="0">
                          <a:solidFill>
                            <a:srgbClr val="0000FF"/>
                          </a:solidFill>
                          <a:latin typeface="Times New Roman" panose="02020603050405020304" pitchFamily="18" charset="0"/>
                          <a:sym typeface="Symbol" panose="05050102010706020507" pitchFamily="18" charset="2"/>
                        </a:rPr>
                        <a:t></a:t>
                      </a:r>
                      <a:r>
                        <a:rPr kumimoji="1" lang="zh-CN" altLang="en-US" sz="1800" b="1" baseline="-30000" dirty="0" smtClean="0">
                          <a:solidFill>
                            <a:srgbClr val="0000FF"/>
                          </a:solidFill>
                          <a:latin typeface="Times New Roman" panose="02020603050405020304" pitchFamily="18" charset="0"/>
                        </a:rPr>
                        <a:t>1</a:t>
                      </a:r>
                      <a:r>
                        <a:rPr kumimoji="1" lang="zh-CN" altLang="en-US" sz="1800" b="1" i="1" dirty="0" smtClean="0">
                          <a:solidFill>
                            <a:srgbClr val="0000FF"/>
                          </a:solidFill>
                          <a:latin typeface="Times New Roman" panose="02020603050405020304" pitchFamily="18" charset="0"/>
                          <a:sym typeface="Symbol" panose="05050102010706020507" pitchFamily="18" charset="2"/>
                        </a:rPr>
                        <a:t>/ </a:t>
                      </a:r>
                      <a:r>
                        <a:rPr kumimoji="1" lang="en-US" altLang="zh-CN" sz="1800" b="1" i="1" dirty="0" err="1" smtClean="0">
                          <a:solidFill>
                            <a:srgbClr val="0000FF"/>
                          </a:solidFill>
                          <a:latin typeface="Times New Roman" panose="02020603050405020304" pitchFamily="18" charset="0"/>
                          <a:sym typeface="Symbol" panose="05050102010706020507" pitchFamily="18" charset="2"/>
                        </a:rPr>
                        <a:t>kPa</a:t>
                      </a:r>
                      <a:endParaRPr kumimoji="1" lang="en-US" altLang="zh-CN" sz="1800" b="1" i="1" dirty="0" smtClean="0">
                        <a:solidFill>
                          <a:srgbClr val="0000FF"/>
                        </a:solidFill>
                        <a:latin typeface="Times New Roman" panose="02020603050405020304" pitchFamily="18" charset="0"/>
                        <a:sym typeface="Symbol" panose="05050102010706020507" pitchFamily="18" charset="2"/>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l-GR" altLang="zh-CN" sz="1800" b="1" i="1" dirty="0" smtClean="0">
                          <a:solidFill>
                            <a:srgbClr val="0000FF"/>
                          </a:solidFill>
                          <a:latin typeface="Times New Roman" panose="02020603050405020304" pitchFamily="18" charset="0"/>
                          <a:sym typeface="Symbol" panose="05050102010706020507" pitchFamily="18" charset="2"/>
                        </a:rPr>
                        <a:t>μ</a:t>
                      </a:r>
                      <a:r>
                        <a:rPr kumimoji="1" lang="en-US" altLang="zh-CN" sz="1800" b="1" baseline="-30000" dirty="0" smtClean="0">
                          <a:solidFill>
                            <a:srgbClr val="0000FF"/>
                          </a:solidFill>
                          <a:latin typeface="Times New Roman" panose="02020603050405020304" pitchFamily="18" charset="0"/>
                        </a:rPr>
                        <a:t>f</a:t>
                      </a:r>
                      <a:r>
                        <a:rPr kumimoji="1" lang="zh-CN" altLang="en-US" sz="1800" b="1" i="1" dirty="0" smtClean="0">
                          <a:solidFill>
                            <a:srgbClr val="0000FF"/>
                          </a:solidFill>
                          <a:latin typeface="Times New Roman" panose="02020603050405020304" pitchFamily="18" charset="0"/>
                          <a:sym typeface="Symbol" panose="05050102010706020507" pitchFamily="18" charset="2"/>
                        </a:rPr>
                        <a:t>/ </a:t>
                      </a:r>
                      <a:r>
                        <a:rPr kumimoji="1" lang="en-US" altLang="zh-CN" sz="1800" b="1" i="1" dirty="0" err="1" smtClean="0">
                          <a:solidFill>
                            <a:srgbClr val="0000FF"/>
                          </a:solidFill>
                          <a:latin typeface="Times New Roman" panose="02020603050405020304" pitchFamily="18" charset="0"/>
                          <a:sym typeface="Symbol" panose="05050102010706020507" pitchFamily="18" charset="2"/>
                        </a:rPr>
                        <a:t>kPa</a:t>
                      </a:r>
                      <a:endParaRPr kumimoji="1" lang="en-US" altLang="zh-CN" sz="1800" b="1" i="1" dirty="0" smtClean="0">
                        <a:solidFill>
                          <a:srgbClr val="0000FF"/>
                        </a:solidFill>
                        <a:latin typeface="Times New Roman" panose="02020603050405020304" pitchFamily="18" charset="0"/>
                        <a:sym typeface="Symbol" panose="05050102010706020507" pitchFamily="18" charset="2"/>
                      </a:endParaRPr>
                    </a:p>
                  </a:txBody>
                  <a:tcPr/>
                </a:tc>
              </a:tr>
              <a:tr h="370840">
                <a:tc>
                  <a:txBody>
                    <a:bodyPr/>
                    <a:lstStyle/>
                    <a:p>
                      <a:pPr algn="ctr"/>
                      <a:r>
                        <a:rPr lang="en-US" altLang="zh-CN" dirty="0" smtClean="0"/>
                        <a:t>60</a:t>
                      </a:r>
                      <a:endParaRPr lang="zh-CN" altLang="en-US" dirty="0"/>
                    </a:p>
                  </a:txBody>
                  <a:tcPr/>
                </a:tc>
                <a:tc>
                  <a:txBody>
                    <a:bodyPr/>
                    <a:lstStyle/>
                    <a:p>
                      <a:pPr algn="ctr"/>
                      <a:r>
                        <a:rPr lang="en-US" altLang="zh-CN" dirty="0" smtClean="0"/>
                        <a:t>143</a:t>
                      </a:r>
                      <a:endParaRPr lang="zh-CN" altLang="en-US" dirty="0"/>
                    </a:p>
                  </a:txBody>
                  <a:tcPr/>
                </a:tc>
                <a:tc>
                  <a:txBody>
                    <a:bodyPr/>
                    <a:lstStyle/>
                    <a:p>
                      <a:pPr algn="ctr"/>
                      <a:r>
                        <a:rPr lang="en-US" altLang="zh-CN" dirty="0" smtClean="0"/>
                        <a:t>23</a:t>
                      </a:r>
                      <a:endParaRPr lang="zh-CN" altLang="en-US" dirty="0"/>
                    </a:p>
                  </a:txBody>
                  <a:tcPr/>
                </a:tc>
              </a:tr>
              <a:tr h="370840">
                <a:tc>
                  <a:txBody>
                    <a:bodyPr/>
                    <a:lstStyle/>
                    <a:p>
                      <a:pPr algn="ctr"/>
                      <a:r>
                        <a:rPr lang="en-US" altLang="zh-CN" dirty="0" smtClean="0"/>
                        <a:t>100</a:t>
                      </a:r>
                      <a:endParaRPr lang="zh-CN" altLang="en-US" dirty="0"/>
                    </a:p>
                  </a:txBody>
                  <a:tcPr/>
                </a:tc>
                <a:tc>
                  <a:txBody>
                    <a:bodyPr/>
                    <a:lstStyle/>
                    <a:p>
                      <a:pPr algn="ctr"/>
                      <a:r>
                        <a:rPr lang="en-US" altLang="zh-CN" dirty="0" smtClean="0"/>
                        <a:t>220</a:t>
                      </a:r>
                      <a:endParaRPr lang="zh-CN" altLang="en-US" dirty="0"/>
                    </a:p>
                  </a:txBody>
                  <a:tcPr/>
                </a:tc>
                <a:tc>
                  <a:txBody>
                    <a:bodyPr/>
                    <a:lstStyle/>
                    <a:p>
                      <a:pPr algn="ctr"/>
                      <a:r>
                        <a:rPr lang="en-US" altLang="zh-CN" dirty="0" smtClean="0"/>
                        <a:t>40</a:t>
                      </a:r>
                      <a:endParaRPr lang="zh-CN" altLang="en-US" dirty="0"/>
                    </a:p>
                  </a:txBody>
                  <a:tcPr/>
                </a:tc>
              </a:tr>
              <a:tr h="370840">
                <a:tc>
                  <a:txBody>
                    <a:bodyPr/>
                    <a:lstStyle/>
                    <a:p>
                      <a:pPr algn="ctr"/>
                      <a:r>
                        <a:rPr lang="en-US" altLang="zh-CN" dirty="0" smtClean="0"/>
                        <a:t>150</a:t>
                      </a:r>
                      <a:endParaRPr lang="zh-CN" altLang="en-US" dirty="0"/>
                    </a:p>
                  </a:txBody>
                  <a:tcPr/>
                </a:tc>
                <a:tc>
                  <a:txBody>
                    <a:bodyPr/>
                    <a:lstStyle/>
                    <a:p>
                      <a:pPr algn="ctr"/>
                      <a:r>
                        <a:rPr lang="en-US" altLang="zh-CN" dirty="0" smtClean="0"/>
                        <a:t>313</a:t>
                      </a:r>
                      <a:endParaRPr lang="zh-CN" altLang="en-US" dirty="0"/>
                    </a:p>
                  </a:txBody>
                  <a:tcPr/>
                </a:tc>
                <a:tc>
                  <a:txBody>
                    <a:bodyPr/>
                    <a:lstStyle/>
                    <a:p>
                      <a:pPr algn="ctr"/>
                      <a:r>
                        <a:rPr lang="en-US" altLang="zh-CN" dirty="0" smtClean="0"/>
                        <a:t>67</a:t>
                      </a:r>
                      <a:endParaRPr lang="zh-CN" altLang="en-US" dirty="0"/>
                    </a:p>
                  </a:txBody>
                  <a:tcPr/>
                </a:tc>
              </a:tr>
            </a:tbl>
          </a:graphicData>
        </a:graphic>
      </p:graphicFrame>
      <p:sp>
        <p:nvSpPr>
          <p:cNvPr id="26" name="Text Box 4"/>
          <p:cNvSpPr txBox="1">
            <a:spLocks noChangeArrowheads="1"/>
          </p:cNvSpPr>
          <p:nvPr/>
        </p:nvSpPr>
        <p:spPr bwMode="auto">
          <a:xfrm>
            <a:off x="611560" y="4581128"/>
            <a:ext cx="1143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lg"/>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dirty="0">
                <a:solidFill>
                  <a:srgbClr val="FE101B"/>
                </a:solidFill>
                <a:latin typeface="黑体" panose="02010609060101010101" pitchFamily="49" charset="-122"/>
                <a:ea typeface="楷体_GB2312" pitchFamily="49" charset="-122"/>
              </a:rPr>
              <a:t>【</a:t>
            </a:r>
            <a:r>
              <a:rPr kumimoji="1" lang="zh-CN" altLang="en-US" sz="2400" b="1" dirty="0">
                <a:solidFill>
                  <a:srgbClr val="FE101B"/>
                </a:solidFill>
                <a:latin typeface="楷体_GB2312" pitchFamily="49" charset="-122"/>
                <a:ea typeface="楷体_GB2312" pitchFamily="49" charset="-122"/>
              </a:rPr>
              <a:t>解】</a:t>
            </a:r>
            <a:endParaRPr kumimoji="1" lang="zh-CN" altLang="en-US" sz="2400" b="1" dirty="0">
              <a:solidFill>
                <a:srgbClr val="FE101B"/>
              </a:solidFill>
              <a:latin typeface="楷体_GB2312" pitchFamily="49" charset="-122"/>
              <a:ea typeface="楷体_GB2312" pitchFamily="49" charset="-122"/>
            </a:endParaRPr>
          </a:p>
        </p:txBody>
      </p:sp>
      <p:sp>
        <p:nvSpPr>
          <p:cNvPr id="27" name="Text Box 9"/>
          <p:cNvSpPr txBox="1">
            <a:spLocks noChangeArrowheads="1"/>
          </p:cNvSpPr>
          <p:nvPr/>
        </p:nvSpPr>
        <p:spPr bwMode="auto">
          <a:xfrm>
            <a:off x="924744" y="5085184"/>
            <a:ext cx="7620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kumimoji="1" lang="zh-CN" altLang="en-US" sz="2400" b="1" dirty="0">
                <a:latin typeface="+mn-ea"/>
                <a:ea typeface="+mn-ea"/>
              </a:rPr>
              <a:t>按比例绘出三个总应力极限应力圆，如图所示</a:t>
            </a:r>
            <a:r>
              <a:rPr kumimoji="1" lang="en-US" altLang="zh-CN" sz="2400" b="1" dirty="0">
                <a:latin typeface="+mn-ea"/>
                <a:ea typeface="+mn-ea"/>
              </a:rPr>
              <a:t>，</a:t>
            </a:r>
            <a:r>
              <a:rPr kumimoji="1" lang="zh-CN" altLang="en-US" sz="2400" b="1" dirty="0">
                <a:latin typeface="+mn-ea"/>
                <a:ea typeface="+mn-ea"/>
              </a:rPr>
              <a:t>再绘出总应力强度包线</a:t>
            </a:r>
            <a:r>
              <a:rPr kumimoji="1" lang="zh-CN" altLang="en-US" sz="2400" dirty="0">
                <a:latin typeface="+mn-ea"/>
                <a:ea typeface="+mn-ea"/>
              </a:rPr>
              <a:t> </a:t>
            </a:r>
            <a:endParaRPr kumimoji="1" lang="zh-CN" altLang="en-US" sz="2400" dirty="0">
              <a:latin typeface="+mn-ea"/>
              <a:ea typeface="+mn-ea"/>
            </a:endParaRPr>
          </a:p>
        </p:txBody>
      </p:sp>
      <p:sp>
        <p:nvSpPr>
          <p:cNvPr id="28" name="Rectangle 6"/>
          <p:cNvSpPr>
            <a:spLocks noChangeArrowheads="1"/>
          </p:cNvSpPr>
          <p:nvPr/>
        </p:nvSpPr>
        <p:spPr bwMode="auto">
          <a:xfrm>
            <a:off x="-1" y="-4771"/>
            <a:ext cx="5668963"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§5.6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应力路径在强度问题中的应用</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blinds(horizontal)">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utoUpdateAnimBg="0" build="p"/>
      <p:bldP spid="27"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26" name="Rectangle 42"/>
          <p:cNvSpPr>
            <a:spLocks noChangeArrowheads="1"/>
          </p:cNvSpPr>
          <p:nvPr/>
        </p:nvSpPr>
        <p:spPr bwMode="auto">
          <a:xfrm>
            <a:off x="1314722" y="3423320"/>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400" b="1" i="1">
                <a:solidFill>
                  <a:srgbClr val="0000FF"/>
                </a:solidFill>
                <a:latin typeface="Times New Roman" panose="02020603050405020304" pitchFamily="18" charset="0"/>
              </a:rPr>
              <a:t>c</a:t>
            </a:r>
            <a:r>
              <a:rPr kumimoji="1" lang="en-US" altLang="zh-CN" sz="2400" b="1" i="1">
                <a:solidFill>
                  <a:srgbClr val="0000FF"/>
                </a:solidFill>
                <a:latin typeface="Times New Roman" panose="02020603050405020304" pitchFamily="18" charset="0"/>
                <a:sym typeface="Symbol" panose="05050102010706020507" pitchFamily="18" charset="2"/>
              </a:rPr>
              <a:t></a:t>
            </a:r>
            <a:r>
              <a:rPr kumimoji="1" lang="en-US" altLang="zh-CN" sz="1100">
                <a:latin typeface="Times New Roman" panose="02020603050405020304" pitchFamily="18" charset="0"/>
              </a:rPr>
              <a:t> </a:t>
            </a:r>
            <a:endParaRPr kumimoji="1" lang="en-US" altLang="zh-CN" sz="1000">
              <a:latin typeface="Times New Roman" panose="02020603050405020304" pitchFamily="18" charset="0"/>
              <a:sym typeface="Symbol" panose="05050102010706020507" pitchFamily="18" charset="2"/>
            </a:endParaRPr>
          </a:p>
        </p:txBody>
      </p:sp>
      <p:sp>
        <p:nvSpPr>
          <p:cNvPr id="93228" name="Rectangle 44"/>
          <p:cNvSpPr>
            <a:spLocks noChangeArrowheads="1"/>
          </p:cNvSpPr>
          <p:nvPr/>
        </p:nvSpPr>
        <p:spPr bwMode="auto">
          <a:xfrm>
            <a:off x="1619522" y="3118520"/>
            <a:ext cx="338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400" b="1" i="1">
                <a:solidFill>
                  <a:srgbClr val="0000FF"/>
                </a:solidFill>
                <a:latin typeface="Times New Roman" panose="02020603050405020304" pitchFamily="18" charset="0"/>
                <a:ea typeface="楷体_GB2312" pitchFamily="49" charset="-122"/>
                <a:sym typeface="Symbol" panose="05050102010706020507" pitchFamily="18" charset="2"/>
              </a:rPr>
              <a:t>c</a:t>
            </a:r>
            <a:r>
              <a:rPr kumimoji="1" lang="en-US" altLang="zh-CN" sz="2400" b="1" i="1" baseline="-30000">
                <a:solidFill>
                  <a:srgbClr val="0000FF"/>
                </a:solidFill>
                <a:latin typeface="Times New Roman" panose="02020603050405020304" pitchFamily="18" charset="0"/>
                <a:ea typeface="楷体_GB2312" pitchFamily="49" charset="-122"/>
              </a:rPr>
              <a:t>cu</a:t>
            </a:r>
            <a:endParaRPr kumimoji="1" lang="en-US" altLang="zh-CN" sz="2400" b="1" i="1" baseline="-30000">
              <a:solidFill>
                <a:srgbClr val="0000FF"/>
              </a:solidFill>
              <a:latin typeface="Times New Roman" panose="02020603050405020304" pitchFamily="18" charset="0"/>
              <a:ea typeface="楷体_GB2312" pitchFamily="49" charset="-122"/>
            </a:endParaRPr>
          </a:p>
        </p:txBody>
      </p:sp>
      <p:sp>
        <p:nvSpPr>
          <p:cNvPr id="93231" name="Text Box 47"/>
          <p:cNvSpPr txBox="1">
            <a:spLocks noChangeArrowheads="1"/>
          </p:cNvSpPr>
          <p:nvPr/>
        </p:nvSpPr>
        <p:spPr bwMode="auto">
          <a:xfrm>
            <a:off x="840060" y="5191280"/>
            <a:ext cx="7010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000" b="1" dirty="0">
                <a:latin typeface="+mn-ea"/>
                <a:ea typeface="+mn-ea"/>
              </a:rPr>
              <a:t>根据强度包线得到：</a:t>
            </a:r>
            <a:endParaRPr kumimoji="1" lang="zh-CN" altLang="en-US" sz="2000" b="1" dirty="0">
              <a:latin typeface="+mn-ea"/>
              <a:ea typeface="+mn-ea"/>
            </a:endParaRPr>
          </a:p>
          <a:p>
            <a:pPr eaLnBrk="1" hangingPunct="1">
              <a:spcBef>
                <a:spcPct val="50000"/>
              </a:spcBef>
            </a:pPr>
            <a:r>
              <a:rPr kumimoji="1" lang="en-US" altLang="zh-CN" sz="2400" b="1" i="1" dirty="0" err="1">
                <a:latin typeface="Times New Roman" panose="02020603050405020304" pitchFamily="18" charset="0"/>
              </a:rPr>
              <a:t>c</a:t>
            </a:r>
            <a:r>
              <a:rPr kumimoji="1" lang="en-US" altLang="zh-CN" sz="2400" b="1" i="1" baseline="-30000" dirty="0" err="1">
                <a:latin typeface="Times New Roman" panose="02020603050405020304" pitchFamily="18" charset="0"/>
              </a:rPr>
              <a:t>cu</a:t>
            </a:r>
            <a:r>
              <a:rPr kumimoji="1" lang="en-US" altLang="zh-CN" sz="2400" dirty="0">
                <a:latin typeface="Times New Roman" panose="02020603050405020304" pitchFamily="18" charset="0"/>
              </a:rPr>
              <a:t>= 10 </a:t>
            </a:r>
            <a:r>
              <a:rPr kumimoji="1" lang="en-US" altLang="zh-CN" sz="2400" dirty="0" err="1">
                <a:latin typeface="Times New Roman" panose="02020603050405020304" pitchFamily="18" charset="0"/>
              </a:rPr>
              <a:t>kPa</a:t>
            </a:r>
            <a:r>
              <a:rPr kumimoji="1" lang="en-US" altLang="zh-CN" sz="2400" dirty="0">
                <a:latin typeface="宋体" panose="02010600030101010101" pitchFamily="2" charset="-122"/>
              </a:rPr>
              <a:t>，</a:t>
            </a:r>
            <a:r>
              <a:rPr kumimoji="1" lang="en-US" altLang="zh-CN" sz="2400" dirty="0">
                <a:latin typeface="Times New Roman" panose="02020603050405020304" pitchFamily="18" charset="0"/>
              </a:rPr>
              <a:t> </a:t>
            </a:r>
            <a:r>
              <a:rPr kumimoji="1" lang="en-US" altLang="zh-CN" sz="2400" b="1" i="1" dirty="0">
                <a:latin typeface="Times New Roman" panose="02020603050405020304" pitchFamily="18" charset="0"/>
                <a:sym typeface="Symbol" panose="05050102010706020507" pitchFamily="18" charset="2"/>
              </a:rPr>
              <a:t></a:t>
            </a:r>
            <a:r>
              <a:rPr kumimoji="1" lang="en-US" altLang="zh-CN" sz="2400" b="1" i="1" baseline="-30000" dirty="0">
                <a:latin typeface="Times New Roman" panose="02020603050405020304" pitchFamily="18" charset="0"/>
              </a:rPr>
              <a:t>c u</a:t>
            </a:r>
            <a:r>
              <a:rPr kumimoji="1" lang="en-US" altLang="zh-CN" sz="2400" dirty="0">
                <a:latin typeface="Times New Roman" panose="02020603050405020304" pitchFamily="18" charset="0"/>
              </a:rPr>
              <a:t>=18</a:t>
            </a:r>
            <a:r>
              <a:rPr kumimoji="1" lang="en-US" altLang="zh-CN" sz="2400" baseline="30000" dirty="0">
                <a:latin typeface="Times New Roman" panose="02020603050405020304" pitchFamily="18" charset="0"/>
              </a:rPr>
              <a:t>o</a:t>
            </a:r>
            <a:r>
              <a:rPr kumimoji="1" lang="en-US" altLang="zh-CN" sz="2400" dirty="0">
                <a:latin typeface="Times New Roman" panose="02020603050405020304" pitchFamily="18" charset="0"/>
              </a:rPr>
              <a:t> ,    </a:t>
            </a:r>
            <a:r>
              <a:rPr kumimoji="1" lang="en-US" altLang="zh-CN" sz="2400" b="1" i="1" dirty="0">
                <a:latin typeface="Times New Roman" panose="02020603050405020304" pitchFamily="18" charset="0"/>
              </a:rPr>
              <a:t>c</a:t>
            </a:r>
            <a:r>
              <a:rPr kumimoji="1" lang="en-US" altLang="zh-CN" sz="2400" b="1" i="1" dirty="0">
                <a:latin typeface="Times New Roman" panose="02020603050405020304" pitchFamily="18" charset="0"/>
                <a:sym typeface="Symbol" panose="05050102010706020507" pitchFamily="18" charset="2"/>
              </a:rPr>
              <a:t></a:t>
            </a:r>
            <a:r>
              <a:rPr kumimoji="1" lang="en-US" altLang="zh-CN" sz="2400" dirty="0">
                <a:latin typeface="Times New Roman" panose="02020603050405020304" pitchFamily="18" charset="0"/>
              </a:rPr>
              <a:t>= 6 </a:t>
            </a:r>
            <a:r>
              <a:rPr kumimoji="1" lang="en-US" altLang="zh-CN" sz="2400" dirty="0" err="1">
                <a:latin typeface="Times New Roman" panose="02020603050405020304" pitchFamily="18" charset="0"/>
              </a:rPr>
              <a:t>kPa</a:t>
            </a:r>
            <a:r>
              <a:rPr kumimoji="1" lang="en-US" altLang="zh-CN" sz="2400" dirty="0">
                <a:latin typeface="Times New Roman" panose="02020603050405020304" pitchFamily="18" charset="0"/>
              </a:rPr>
              <a:t>，</a:t>
            </a:r>
            <a:r>
              <a:rPr kumimoji="1" lang="en-US" altLang="zh-CN" sz="2400" b="1" i="1" dirty="0">
                <a:latin typeface="Times New Roman" panose="02020603050405020304" pitchFamily="18" charset="0"/>
                <a:sym typeface="Symbol" panose="05050102010706020507" pitchFamily="18" charset="2"/>
              </a:rPr>
              <a:t></a:t>
            </a:r>
            <a:r>
              <a:rPr kumimoji="1" lang="en-US" altLang="zh-CN" sz="2400" b="1" dirty="0">
                <a:latin typeface="Times New Roman" panose="02020603050405020304" pitchFamily="18" charset="0"/>
                <a:sym typeface="Symbol" panose="05050102010706020507" pitchFamily="18" charset="2"/>
              </a:rPr>
              <a:t></a:t>
            </a:r>
            <a:r>
              <a:rPr kumimoji="1" lang="en-US" altLang="zh-CN" sz="2400" dirty="0">
                <a:latin typeface="Times New Roman" panose="02020603050405020304" pitchFamily="18" charset="0"/>
              </a:rPr>
              <a:t>=27</a:t>
            </a:r>
            <a:r>
              <a:rPr kumimoji="1" lang="en-US" altLang="zh-CN" sz="2400" baseline="30000" dirty="0">
                <a:latin typeface="Times New Roman" panose="02020603050405020304" pitchFamily="18" charset="0"/>
              </a:rPr>
              <a:t>o</a:t>
            </a:r>
            <a:endParaRPr kumimoji="1" lang="en-US" altLang="zh-CN" sz="2400" dirty="0">
              <a:latin typeface="Times New Roman" panose="02020603050405020304" pitchFamily="18" charset="0"/>
            </a:endParaRPr>
          </a:p>
        </p:txBody>
      </p:sp>
      <p:sp>
        <p:nvSpPr>
          <p:cNvPr id="93240" name="Freeform 56"/>
          <p:cNvSpPr/>
          <p:nvPr/>
        </p:nvSpPr>
        <p:spPr bwMode="auto">
          <a:xfrm>
            <a:off x="2924447" y="2889920"/>
            <a:ext cx="1550988" cy="776288"/>
          </a:xfrm>
          <a:custGeom>
            <a:avLst/>
            <a:gdLst>
              <a:gd name="T0" fmla="*/ 2147483646 w 9777"/>
              <a:gd name="T1" fmla="*/ 2147483646 h 4894"/>
              <a:gd name="T2" fmla="*/ 2147483646 w 9777"/>
              <a:gd name="T3" fmla="*/ 2147483646 h 4894"/>
              <a:gd name="T4" fmla="*/ 2147483646 w 9777"/>
              <a:gd name="T5" fmla="*/ 2147483646 h 4894"/>
              <a:gd name="T6" fmla="*/ 2147483646 w 9777"/>
              <a:gd name="T7" fmla="*/ 2147483646 h 4894"/>
              <a:gd name="T8" fmla="*/ 2147483646 w 9777"/>
              <a:gd name="T9" fmla="*/ 2147483646 h 4894"/>
              <a:gd name="T10" fmla="*/ 2147483646 w 9777"/>
              <a:gd name="T11" fmla="*/ 2147483646 h 4894"/>
              <a:gd name="T12" fmla="*/ 2147483646 w 9777"/>
              <a:gd name="T13" fmla="*/ 2147483646 h 4894"/>
              <a:gd name="T14" fmla="*/ 2147483646 w 9777"/>
              <a:gd name="T15" fmla="*/ 2147483646 h 4894"/>
              <a:gd name="T16" fmla="*/ 2147483646 w 9777"/>
              <a:gd name="T17" fmla="*/ 2147483646 h 4894"/>
              <a:gd name="T18" fmla="*/ 2147483646 w 9777"/>
              <a:gd name="T19" fmla="*/ 2147483646 h 4894"/>
              <a:gd name="T20" fmla="*/ 2147483646 w 9777"/>
              <a:gd name="T21" fmla="*/ 2147483646 h 4894"/>
              <a:gd name="T22" fmla="*/ 2147483646 w 9777"/>
              <a:gd name="T23" fmla="*/ 2147483646 h 4894"/>
              <a:gd name="T24" fmla="*/ 2147483646 w 9777"/>
              <a:gd name="T25" fmla="*/ 2147483646 h 4894"/>
              <a:gd name="T26" fmla="*/ 2147483646 w 9777"/>
              <a:gd name="T27" fmla="*/ 2147483646 h 4894"/>
              <a:gd name="T28" fmla="*/ 2147483646 w 9777"/>
              <a:gd name="T29" fmla="*/ 2147483646 h 4894"/>
              <a:gd name="T30" fmla="*/ 2147483646 w 9777"/>
              <a:gd name="T31" fmla="*/ 2147483646 h 4894"/>
              <a:gd name="T32" fmla="*/ 2147483646 w 9777"/>
              <a:gd name="T33" fmla="*/ 2147483646 h 4894"/>
              <a:gd name="T34" fmla="*/ 2147483646 w 9777"/>
              <a:gd name="T35" fmla="*/ 2147483646 h 4894"/>
              <a:gd name="T36" fmla="*/ 2147483646 w 9777"/>
              <a:gd name="T37" fmla="*/ 2147483646 h 4894"/>
              <a:gd name="T38" fmla="*/ 2147483646 w 9777"/>
              <a:gd name="T39" fmla="*/ 2147483646 h 4894"/>
              <a:gd name="T40" fmla="*/ 2147483646 w 9777"/>
              <a:gd name="T41" fmla="*/ 2147483646 h 4894"/>
              <a:gd name="T42" fmla="*/ 2147483646 w 9777"/>
              <a:gd name="T43" fmla="*/ 0 h 4894"/>
              <a:gd name="T44" fmla="*/ 2147483646 w 9777"/>
              <a:gd name="T45" fmla="*/ 2147483646 h 4894"/>
              <a:gd name="T46" fmla="*/ 2147483646 w 9777"/>
              <a:gd name="T47" fmla="*/ 2147483646 h 4894"/>
              <a:gd name="T48" fmla="*/ 2147483646 w 9777"/>
              <a:gd name="T49" fmla="*/ 2147483646 h 4894"/>
              <a:gd name="T50" fmla="*/ 2147483646 w 9777"/>
              <a:gd name="T51" fmla="*/ 2147483646 h 4894"/>
              <a:gd name="T52" fmla="*/ 2147483646 w 9777"/>
              <a:gd name="T53" fmla="*/ 2147483646 h 4894"/>
              <a:gd name="T54" fmla="*/ 2147483646 w 9777"/>
              <a:gd name="T55" fmla="*/ 2147483646 h 4894"/>
              <a:gd name="T56" fmla="*/ 2147483646 w 9777"/>
              <a:gd name="T57" fmla="*/ 2147483646 h 4894"/>
              <a:gd name="T58" fmla="*/ 2147483646 w 9777"/>
              <a:gd name="T59" fmla="*/ 2147483646 h 4894"/>
              <a:gd name="T60" fmla="*/ 2147483646 w 9777"/>
              <a:gd name="T61" fmla="*/ 2147483646 h 4894"/>
              <a:gd name="T62" fmla="*/ 2147483646 w 9777"/>
              <a:gd name="T63" fmla="*/ 2147483646 h 4894"/>
              <a:gd name="T64" fmla="*/ 2147483646 w 9777"/>
              <a:gd name="T65" fmla="*/ 2147483646 h 4894"/>
              <a:gd name="T66" fmla="*/ 2147483646 w 9777"/>
              <a:gd name="T67" fmla="*/ 2147483646 h 4894"/>
              <a:gd name="T68" fmla="*/ 2147483646 w 9777"/>
              <a:gd name="T69" fmla="*/ 2147483646 h 4894"/>
              <a:gd name="T70" fmla="*/ 2147483646 w 9777"/>
              <a:gd name="T71" fmla="*/ 2147483646 h 4894"/>
              <a:gd name="T72" fmla="*/ 2147483646 w 9777"/>
              <a:gd name="T73" fmla="*/ 2147483646 h 4894"/>
              <a:gd name="T74" fmla="*/ 2147483646 w 9777"/>
              <a:gd name="T75" fmla="*/ 2147483646 h 4894"/>
              <a:gd name="T76" fmla="*/ 2147483646 w 9777"/>
              <a:gd name="T77" fmla="*/ 2147483646 h 4894"/>
              <a:gd name="T78" fmla="*/ 2147483646 w 9777"/>
              <a:gd name="T79" fmla="*/ 2147483646 h 4894"/>
              <a:gd name="T80" fmla="*/ 2147483646 w 9777"/>
              <a:gd name="T81" fmla="*/ 2147483646 h 4894"/>
              <a:gd name="T82" fmla="*/ 2147483646 w 9777"/>
              <a:gd name="T83" fmla="*/ 2147483646 h 4894"/>
              <a:gd name="T84" fmla="*/ 0 w 9777"/>
              <a:gd name="T85" fmla="*/ 2147483646 h 48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77"/>
              <a:gd name="T130" fmla="*/ 0 h 4894"/>
              <a:gd name="T131" fmla="*/ 9777 w 9777"/>
              <a:gd name="T132" fmla="*/ 4894 h 48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77" h="4894">
                <a:moveTo>
                  <a:pt x="9777" y="4894"/>
                </a:moveTo>
                <a:lnTo>
                  <a:pt x="9764" y="4529"/>
                </a:lnTo>
                <a:lnTo>
                  <a:pt x="9723" y="4164"/>
                </a:lnTo>
                <a:lnTo>
                  <a:pt x="9654" y="3805"/>
                </a:lnTo>
                <a:lnTo>
                  <a:pt x="9560" y="3452"/>
                </a:lnTo>
                <a:lnTo>
                  <a:pt x="9440" y="3106"/>
                </a:lnTo>
                <a:lnTo>
                  <a:pt x="9293" y="2771"/>
                </a:lnTo>
                <a:lnTo>
                  <a:pt x="9122" y="2448"/>
                </a:lnTo>
                <a:lnTo>
                  <a:pt x="8928" y="2137"/>
                </a:lnTo>
                <a:lnTo>
                  <a:pt x="8711" y="1842"/>
                </a:lnTo>
                <a:lnTo>
                  <a:pt x="8473" y="1566"/>
                </a:lnTo>
                <a:lnTo>
                  <a:pt x="8213" y="1307"/>
                </a:lnTo>
                <a:lnTo>
                  <a:pt x="7937" y="1068"/>
                </a:lnTo>
                <a:lnTo>
                  <a:pt x="7642" y="850"/>
                </a:lnTo>
                <a:lnTo>
                  <a:pt x="7333" y="656"/>
                </a:lnTo>
                <a:lnTo>
                  <a:pt x="7010" y="485"/>
                </a:lnTo>
                <a:lnTo>
                  <a:pt x="6675" y="338"/>
                </a:lnTo>
                <a:lnTo>
                  <a:pt x="6329" y="218"/>
                </a:lnTo>
                <a:lnTo>
                  <a:pt x="5977" y="122"/>
                </a:lnTo>
                <a:lnTo>
                  <a:pt x="5617" y="55"/>
                </a:lnTo>
                <a:lnTo>
                  <a:pt x="5253" y="14"/>
                </a:lnTo>
                <a:lnTo>
                  <a:pt x="4888" y="0"/>
                </a:lnTo>
                <a:lnTo>
                  <a:pt x="4524" y="14"/>
                </a:lnTo>
                <a:lnTo>
                  <a:pt x="4159" y="55"/>
                </a:lnTo>
                <a:lnTo>
                  <a:pt x="3801" y="122"/>
                </a:lnTo>
                <a:lnTo>
                  <a:pt x="3447" y="218"/>
                </a:lnTo>
                <a:lnTo>
                  <a:pt x="3102" y="338"/>
                </a:lnTo>
                <a:lnTo>
                  <a:pt x="2767" y="485"/>
                </a:lnTo>
                <a:lnTo>
                  <a:pt x="2444" y="656"/>
                </a:lnTo>
                <a:lnTo>
                  <a:pt x="2135" y="850"/>
                </a:lnTo>
                <a:lnTo>
                  <a:pt x="1840" y="1068"/>
                </a:lnTo>
                <a:lnTo>
                  <a:pt x="1564" y="1307"/>
                </a:lnTo>
                <a:lnTo>
                  <a:pt x="1305" y="1566"/>
                </a:lnTo>
                <a:lnTo>
                  <a:pt x="1066" y="1842"/>
                </a:lnTo>
                <a:lnTo>
                  <a:pt x="849" y="2137"/>
                </a:lnTo>
                <a:lnTo>
                  <a:pt x="655" y="2448"/>
                </a:lnTo>
                <a:lnTo>
                  <a:pt x="484" y="2771"/>
                </a:lnTo>
                <a:lnTo>
                  <a:pt x="337" y="3106"/>
                </a:lnTo>
                <a:lnTo>
                  <a:pt x="217" y="3452"/>
                </a:lnTo>
                <a:lnTo>
                  <a:pt x="123" y="3805"/>
                </a:lnTo>
                <a:lnTo>
                  <a:pt x="54" y="4164"/>
                </a:lnTo>
                <a:lnTo>
                  <a:pt x="13" y="4529"/>
                </a:lnTo>
                <a:lnTo>
                  <a:pt x="0" y="4894"/>
                </a:lnTo>
              </a:path>
            </a:pathLst>
          </a:custGeom>
          <a:noFill/>
          <a:ln w="1905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241" name="Freeform 57"/>
          <p:cNvSpPr/>
          <p:nvPr/>
        </p:nvSpPr>
        <p:spPr bwMode="auto">
          <a:xfrm>
            <a:off x="2373585" y="3145508"/>
            <a:ext cx="1035050" cy="520700"/>
          </a:xfrm>
          <a:custGeom>
            <a:avLst/>
            <a:gdLst>
              <a:gd name="T0" fmla="*/ 2147483646 w 6522"/>
              <a:gd name="T1" fmla="*/ 2147483646 h 3279"/>
              <a:gd name="T2" fmla="*/ 2147483646 w 6522"/>
              <a:gd name="T3" fmla="*/ 2147483646 h 3279"/>
              <a:gd name="T4" fmla="*/ 2147483646 w 6522"/>
              <a:gd name="T5" fmla="*/ 2147483646 h 3279"/>
              <a:gd name="T6" fmla="*/ 2147483646 w 6522"/>
              <a:gd name="T7" fmla="*/ 2147483646 h 3279"/>
              <a:gd name="T8" fmla="*/ 2147483646 w 6522"/>
              <a:gd name="T9" fmla="*/ 2147483646 h 3279"/>
              <a:gd name="T10" fmla="*/ 2147483646 w 6522"/>
              <a:gd name="T11" fmla="*/ 2147483646 h 3279"/>
              <a:gd name="T12" fmla="*/ 2147483646 w 6522"/>
              <a:gd name="T13" fmla="*/ 2147483646 h 3279"/>
              <a:gd name="T14" fmla="*/ 2147483646 w 6522"/>
              <a:gd name="T15" fmla="*/ 2147483646 h 3279"/>
              <a:gd name="T16" fmla="*/ 2147483646 w 6522"/>
              <a:gd name="T17" fmla="*/ 2147483646 h 3279"/>
              <a:gd name="T18" fmla="*/ 2147483646 w 6522"/>
              <a:gd name="T19" fmla="*/ 2147483646 h 3279"/>
              <a:gd name="T20" fmla="*/ 2147483646 w 6522"/>
              <a:gd name="T21" fmla="*/ 2147483646 h 3279"/>
              <a:gd name="T22" fmla="*/ 2147483646 w 6522"/>
              <a:gd name="T23" fmla="*/ 2147483646 h 3279"/>
              <a:gd name="T24" fmla="*/ 2147483646 w 6522"/>
              <a:gd name="T25" fmla="*/ 2147483646 h 3279"/>
              <a:gd name="T26" fmla="*/ 2147483646 w 6522"/>
              <a:gd name="T27" fmla="*/ 2147483646 h 3279"/>
              <a:gd name="T28" fmla="*/ 2147483646 w 6522"/>
              <a:gd name="T29" fmla="*/ 2147483646 h 3279"/>
              <a:gd name="T30" fmla="*/ 2147483646 w 6522"/>
              <a:gd name="T31" fmla="*/ 2147483646 h 3279"/>
              <a:gd name="T32" fmla="*/ 2147483646 w 6522"/>
              <a:gd name="T33" fmla="*/ 2147483646 h 3279"/>
              <a:gd name="T34" fmla="*/ 2147483646 w 6522"/>
              <a:gd name="T35" fmla="*/ 0 h 3279"/>
              <a:gd name="T36" fmla="*/ 2147483646 w 6522"/>
              <a:gd name="T37" fmla="*/ 2147483646 h 3279"/>
              <a:gd name="T38" fmla="*/ 2147483646 w 6522"/>
              <a:gd name="T39" fmla="*/ 2147483646 h 3279"/>
              <a:gd name="T40" fmla="*/ 2147483646 w 6522"/>
              <a:gd name="T41" fmla="*/ 2147483646 h 3279"/>
              <a:gd name="T42" fmla="*/ 2147483646 w 6522"/>
              <a:gd name="T43" fmla="*/ 2147483646 h 3279"/>
              <a:gd name="T44" fmla="*/ 2147483646 w 6522"/>
              <a:gd name="T45" fmla="*/ 2147483646 h 3279"/>
              <a:gd name="T46" fmla="*/ 2147483646 w 6522"/>
              <a:gd name="T47" fmla="*/ 2147483646 h 3279"/>
              <a:gd name="T48" fmla="*/ 2147483646 w 6522"/>
              <a:gd name="T49" fmla="*/ 2147483646 h 3279"/>
              <a:gd name="T50" fmla="*/ 2147483646 w 6522"/>
              <a:gd name="T51" fmla="*/ 2147483646 h 3279"/>
              <a:gd name="T52" fmla="*/ 2147483646 w 6522"/>
              <a:gd name="T53" fmla="*/ 2147483646 h 3279"/>
              <a:gd name="T54" fmla="*/ 2147483646 w 6522"/>
              <a:gd name="T55" fmla="*/ 2147483646 h 3279"/>
              <a:gd name="T56" fmla="*/ 2147483646 w 6522"/>
              <a:gd name="T57" fmla="*/ 2147483646 h 3279"/>
              <a:gd name="T58" fmla="*/ 2147483646 w 6522"/>
              <a:gd name="T59" fmla="*/ 2147483646 h 3279"/>
              <a:gd name="T60" fmla="*/ 2147483646 w 6522"/>
              <a:gd name="T61" fmla="*/ 2147483646 h 3279"/>
              <a:gd name="T62" fmla="*/ 2147483646 w 6522"/>
              <a:gd name="T63" fmla="*/ 2147483646 h 3279"/>
              <a:gd name="T64" fmla="*/ 2147483646 w 6522"/>
              <a:gd name="T65" fmla="*/ 2147483646 h 3279"/>
              <a:gd name="T66" fmla="*/ 2147483646 w 6522"/>
              <a:gd name="T67" fmla="*/ 2147483646 h 3279"/>
              <a:gd name="T68" fmla="*/ 0 w 6522"/>
              <a:gd name="T69" fmla="*/ 2147483646 h 32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22"/>
              <a:gd name="T106" fmla="*/ 0 h 3279"/>
              <a:gd name="T107" fmla="*/ 6522 w 6522"/>
              <a:gd name="T108" fmla="*/ 3279 h 32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22" h="3279">
                <a:moveTo>
                  <a:pt x="6522" y="3279"/>
                </a:moveTo>
                <a:lnTo>
                  <a:pt x="6510" y="2977"/>
                </a:lnTo>
                <a:lnTo>
                  <a:pt x="6469" y="2677"/>
                </a:lnTo>
                <a:lnTo>
                  <a:pt x="6400" y="2382"/>
                </a:lnTo>
                <a:lnTo>
                  <a:pt x="6306" y="2096"/>
                </a:lnTo>
                <a:lnTo>
                  <a:pt x="6184" y="1818"/>
                </a:lnTo>
                <a:lnTo>
                  <a:pt x="6038" y="1554"/>
                </a:lnTo>
                <a:lnTo>
                  <a:pt x="5868" y="1304"/>
                </a:lnTo>
                <a:lnTo>
                  <a:pt x="5676" y="1071"/>
                </a:lnTo>
                <a:lnTo>
                  <a:pt x="5462" y="856"/>
                </a:lnTo>
                <a:lnTo>
                  <a:pt x="5230" y="663"/>
                </a:lnTo>
                <a:lnTo>
                  <a:pt x="4982" y="492"/>
                </a:lnTo>
                <a:lnTo>
                  <a:pt x="4719" y="344"/>
                </a:lnTo>
                <a:lnTo>
                  <a:pt x="4442" y="222"/>
                </a:lnTo>
                <a:lnTo>
                  <a:pt x="4156" y="125"/>
                </a:lnTo>
                <a:lnTo>
                  <a:pt x="3862" y="56"/>
                </a:lnTo>
                <a:lnTo>
                  <a:pt x="3563" y="14"/>
                </a:lnTo>
                <a:lnTo>
                  <a:pt x="3261" y="0"/>
                </a:lnTo>
                <a:lnTo>
                  <a:pt x="2959" y="14"/>
                </a:lnTo>
                <a:lnTo>
                  <a:pt x="2660" y="56"/>
                </a:lnTo>
                <a:lnTo>
                  <a:pt x="2366" y="125"/>
                </a:lnTo>
                <a:lnTo>
                  <a:pt x="2079" y="222"/>
                </a:lnTo>
                <a:lnTo>
                  <a:pt x="1803" y="344"/>
                </a:lnTo>
                <a:lnTo>
                  <a:pt x="1539" y="492"/>
                </a:lnTo>
                <a:lnTo>
                  <a:pt x="1291" y="663"/>
                </a:lnTo>
                <a:lnTo>
                  <a:pt x="1059" y="856"/>
                </a:lnTo>
                <a:lnTo>
                  <a:pt x="846" y="1071"/>
                </a:lnTo>
                <a:lnTo>
                  <a:pt x="654" y="1304"/>
                </a:lnTo>
                <a:lnTo>
                  <a:pt x="483" y="1554"/>
                </a:lnTo>
                <a:lnTo>
                  <a:pt x="337" y="1818"/>
                </a:lnTo>
                <a:lnTo>
                  <a:pt x="216" y="2096"/>
                </a:lnTo>
                <a:lnTo>
                  <a:pt x="121" y="2382"/>
                </a:lnTo>
                <a:lnTo>
                  <a:pt x="53" y="2677"/>
                </a:lnTo>
                <a:lnTo>
                  <a:pt x="12" y="2977"/>
                </a:lnTo>
                <a:lnTo>
                  <a:pt x="0" y="3279"/>
                </a:lnTo>
              </a:path>
            </a:pathLst>
          </a:custGeom>
          <a:noFill/>
          <a:ln w="1905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242" name="Freeform 58"/>
          <p:cNvSpPr/>
          <p:nvPr/>
        </p:nvSpPr>
        <p:spPr bwMode="auto">
          <a:xfrm>
            <a:off x="2373585" y="2889920"/>
            <a:ext cx="1552575" cy="776288"/>
          </a:xfrm>
          <a:custGeom>
            <a:avLst/>
            <a:gdLst>
              <a:gd name="T0" fmla="*/ 2147483646 w 9777"/>
              <a:gd name="T1" fmla="*/ 2147483646 h 4894"/>
              <a:gd name="T2" fmla="*/ 2147483646 w 9777"/>
              <a:gd name="T3" fmla="*/ 2147483646 h 4894"/>
              <a:gd name="T4" fmla="*/ 2147483646 w 9777"/>
              <a:gd name="T5" fmla="*/ 2147483646 h 4894"/>
              <a:gd name="T6" fmla="*/ 2147483646 w 9777"/>
              <a:gd name="T7" fmla="*/ 2147483646 h 4894"/>
              <a:gd name="T8" fmla="*/ 2147483646 w 9777"/>
              <a:gd name="T9" fmla="*/ 2147483646 h 4894"/>
              <a:gd name="T10" fmla="*/ 2147483646 w 9777"/>
              <a:gd name="T11" fmla="*/ 2147483646 h 4894"/>
              <a:gd name="T12" fmla="*/ 2147483646 w 9777"/>
              <a:gd name="T13" fmla="*/ 2147483646 h 4894"/>
              <a:gd name="T14" fmla="*/ 2147483646 w 9777"/>
              <a:gd name="T15" fmla="*/ 2147483646 h 4894"/>
              <a:gd name="T16" fmla="*/ 2147483646 w 9777"/>
              <a:gd name="T17" fmla="*/ 2147483646 h 4894"/>
              <a:gd name="T18" fmla="*/ 2147483646 w 9777"/>
              <a:gd name="T19" fmla="*/ 2147483646 h 4894"/>
              <a:gd name="T20" fmla="*/ 2147483646 w 9777"/>
              <a:gd name="T21" fmla="*/ 2147483646 h 4894"/>
              <a:gd name="T22" fmla="*/ 2147483646 w 9777"/>
              <a:gd name="T23" fmla="*/ 2147483646 h 4894"/>
              <a:gd name="T24" fmla="*/ 2147483646 w 9777"/>
              <a:gd name="T25" fmla="*/ 2147483646 h 4894"/>
              <a:gd name="T26" fmla="*/ 2147483646 w 9777"/>
              <a:gd name="T27" fmla="*/ 2147483646 h 4894"/>
              <a:gd name="T28" fmla="*/ 2147483646 w 9777"/>
              <a:gd name="T29" fmla="*/ 2147483646 h 4894"/>
              <a:gd name="T30" fmla="*/ 2147483646 w 9777"/>
              <a:gd name="T31" fmla="*/ 2147483646 h 4894"/>
              <a:gd name="T32" fmla="*/ 2147483646 w 9777"/>
              <a:gd name="T33" fmla="*/ 2147483646 h 4894"/>
              <a:gd name="T34" fmla="*/ 2147483646 w 9777"/>
              <a:gd name="T35" fmla="*/ 2147483646 h 4894"/>
              <a:gd name="T36" fmla="*/ 2147483646 w 9777"/>
              <a:gd name="T37" fmla="*/ 2147483646 h 4894"/>
              <a:gd name="T38" fmla="*/ 2147483646 w 9777"/>
              <a:gd name="T39" fmla="*/ 2147483646 h 4894"/>
              <a:gd name="T40" fmla="*/ 2147483646 w 9777"/>
              <a:gd name="T41" fmla="*/ 2147483646 h 4894"/>
              <a:gd name="T42" fmla="*/ 2147483646 w 9777"/>
              <a:gd name="T43" fmla="*/ 0 h 4894"/>
              <a:gd name="T44" fmla="*/ 2147483646 w 9777"/>
              <a:gd name="T45" fmla="*/ 2147483646 h 4894"/>
              <a:gd name="T46" fmla="*/ 2147483646 w 9777"/>
              <a:gd name="T47" fmla="*/ 2147483646 h 4894"/>
              <a:gd name="T48" fmla="*/ 2147483646 w 9777"/>
              <a:gd name="T49" fmla="*/ 2147483646 h 4894"/>
              <a:gd name="T50" fmla="*/ 2147483646 w 9777"/>
              <a:gd name="T51" fmla="*/ 2147483646 h 4894"/>
              <a:gd name="T52" fmla="*/ 2147483646 w 9777"/>
              <a:gd name="T53" fmla="*/ 2147483646 h 4894"/>
              <a:gd name="T54" fmla="*/ 2147483646 w 9777"/>
              <a:gd name="T55" fmla="*/ 2147483646 h 4894"/>
              <a:gd name="T56" fmla="*/ 2147483646 w 9777"/>
              <a:gd name="T57" fmla="*/ 2147483646 h 4894"/>
              <a:gd name="T58" fmla="*/ 2147483646 w 9777"/>
              <a:gd name="T59" fmla="*/ 2147483646 h 4894"/>
              <a:gd name="T60" fmla="*/ 2147483646 w 9777"/>
              <a:gd name="T61" fmla="*/ 2147483646 h 4894"/>
              <a:gd name="T62" fmla="*/ 2147483646 w 9777"/>
              <a:gd name="T63" fmla="*/ 2147483646 h 4894"/>
              <a:gd name="T64" fmla="*/ 2147483646 w 9777"/>
              <a:gd name="T65" fmla="*/ 2147483646 h 4894"/>
              <a:gd name="T66" fmla="*/ 2147483646 w 9777"/>
              <a:gd name="T67" fmla="*/ 2147483646 h 4894"/>
              <a:gd name="T68" fmla="*/ 2147483646 w 9777"/>
              <a:gd name="T69" fmla="*/ 2147483646 h 4894"/>
              <a:gd name="T70" fmla="*/ 2147483646 w 9777"/>
              <a:gd name="T71" fmla="*/ 2147483646 h 4894"/>
              <a:gd name="T72" fmla="*/ 2147483646 w 9777"/>
              <a:gd name="T73" fmla="*/ 2147483646 h 4894"/>
              <a:gd name="T74" fmla="*/ 2147483646 w 9777"/>
              <a:gd name="T75" fmla="*/ 2147483646 h 4894"/>
              <a:gd name="T76" fmla="*/ 2147483646 w 9777"/>
              <a:gd name="T77" fmla="*/ 2147483646 h 4894"/>
              <a:gd name="T78" fmla="*/ 2147483646 w 9777"/>
              <a:gd name="T79" fmla="*/ 2147483646 h 4894"/>
              <a:gd name="T80" fmla="*/ 2147483646 w 9777"/>
              <a:gd name="T81" fmla="*/ 2147483646 h 4894"/>
              <a:gd name="T82" fmla="*/ 2147483646 w 9777"/>
              <a:gd name="T83" fmla="*/ 2147483646 h 4894"/>
              <a:gd name="T84" fmla="*/ 0 w 9777"/>
              <a:gd name="T85" fmla="*/ 2147483646 h 48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77"/>
              <a:gd name="T130" fmla="*/ 0 h 4894"/>
              <a:gd name="T131" fmla="*/ 9777 w 9777"/>
              <a:gd name="T132" fmla="*/ 4894 h 48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77" h="4894">
                <a:moveTo>
                  <a:pt x="9777" y="4894"/>
                </a:moveTo>
                <a:lnTo>
                  <a:pt x="9764" y="4529"/>
                </a:lnTo>
                <a:lnTo>
                  <a:pt x="9722" y="4164"/>
                </a:lnTo>
                <a:lnTo>
                  <a:pt x="9654" y="3805"/>
                </a:lnTo>
                <a:lnTo>
                  <a:pt x="9560" y="3452"/>
                </a:lnTo>
                <a:lnTo>
                  <a:pt x="9439" y="3106"/>
                </a:lnTo>
                <a:lnTo>
                  <a:pt x="9293" y="2771"/>
                </a:lnTo>
                <a:lnTo>
                  <a:pt x="9122" y="2448"/>
                </a:lnTo>
                <a:lnTo>
                  <a:pt x="8928" y="2137"/>
                </a:lnTo>
                <a:lnTo>
                  <a:pt x="8711" y="1842"/>
                </a:lnTo>
                <a:lnTo>
                  <a:pt x="8472" y="1566"/>
                </a:lnTo>
                <a:lnTo>
                  <a:pt x="8213" y="1307"/>
                </a:lnTo>
                <a:lnTo>
                  <a:pt x="7937" y="1068"/>
                </a:lnTo>
                <a:lnTo>
                  <a:pt x="7642" y="850"/>
                </a:lnTo>
                <a:lnTo>
                  <a:pt x="7333" y="656"/>
                </a:lnTo>
                <a:lnTo>
                  <a:pt x="7010" y="485"/>
                </a:lnTo>
                <a:lnTo>
                  <a:pt x="6675" y="338"/>
                </a:lnTo>
                <a:lnTo>
                  <a:pt x="6330" y="218"/>
                </a:lnTo>
                <a:lnTo>
                  <a:pt x="5976" y="122"/>
                </a:lnTo>
                <a:lnTo>
                  <a:pt x="5617" y="55"/>
                </a:lnTo>
                <a:lnTo>
                  <a:pt x="5253" y="14"/>
                </a:lnTo>
                <a:lnTo>
                  <a:pt x="4889" y="0"/>
                </a:lnTo>
                <a:lnTo>
                  <a:pt x="4523" y="14"/>
                </a:lnTo>
                <a:lnTo>
                  <a:pt x="4160" y="55"/>
                </a:lnTo>
                <a:lnTo>
                  <a:pt x="3800" y="122"/>
                </a:lnTo>
                <a:lnTo>
                  <a:pt x="3448" y="218"/>
                </a:lnTo>
                <a:lnTo>
                  <a:pt x="3102" y="338"/>
                </a:lnTo>
                <a:lnTo>
                  <a:pt x="2767" y="485"/>
                </a:lnTo>
                <a:lnTo>
                  <a:pt x="2444" y="656"/>
                </a:lnTo>
                <a:lnTo>
                  <a:pt x="2135" y="850"/>
                </a:lnTo>
                <a:lnTo>
                  <a:pt x="1840" y="1068"/>
                </a:lnTo>
                <a:lnTo>
                  <a:pt x="1563" y="1307"/>
                </a:lnTo>
                <a:lnTo>
                  <a:pt x="1304" y="1566"/>
                </a:lnTo>
                <a:lnTo>
                  <a:pt x="1066" y="1842"/>
                </a:lnTo>
                <a:lnTo>
                  <a:pt x="849" y="2137"/>
                </a:lnTo>
                <a:lnTo>
                  <a:pt x="655" y="2448"/>
                </a:lnTo>
                <a:lnTo>
                  <a:pt x="483" y="2771"/>
                </a:lnTo>
                <a:lnTo>
                  <a:pt x="337" y="3106"/>
                </a:lnTo>
                <a:lnTo>
                  <a:pt x="217" y="3452"/>
                </a:lnTo>
                <a:lnTo>
                  <a:pt x="122" y="3805"/>
                </a:lnTo>
                <a:lnTo>
                  <a:pt x="54" y="4164"/>
                </a:lnTo>
                <a:lnTo>
                  <a:pt x="13" y="4529"/>
                </a:lnTo>
                <a:lnTo>
                  <a:pt x="0" y="4894"/>
                </a:lnTo>
              </a:path>
            </a:pathLst>
          </a:custGeom>
          <a:noFill/>
          <a:ln w="19050">
            <a:solidFill>
              <a:srgbClr val="FE101B"/>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243" name="Freeform 59"/>
          <p:cNvSpPr/>
          <p:nvPr/>
        </p:nvSpPr>
        <p:spPr bwMode="auto">
          <a:xfrm>
            <a:off x="2773635" y="2548608"/>
            <a:ext cx="2233612" cy="1117600"/>
          </a:xfrm>
          <a:custGeom>
            <a:avLst/>
            <a:gdLst>
              <a:gd name="T0" fmla="*/ 2147483646 w 14069"/>
              <a:gd name="T1" fmla="*/ 2147483646 h 7043"/>
              <a:gd name="T2" fmla="*/ 2147483646 w 14069"/>
              <a:gd name="T3" fmla="*/ 2147483646 h 7043"/>
              <a:gd name="T4" fmla="*/ 2147483646 w 14069"/>
              <a:gd name="T5" fmla="*/ 2147483646 h 7043"/>
              <a:gd name="T6" fmla="*/ 2147483646 w 14069"/>
              <a:gd name="T7" fmla="*/ 2147483646 h 7043"/>
              <a:gd name="T8" fmla="*/ 2147483646 w 14069"/>
              <a:gd name="T9" fmla="*/ 2147483646 h 7043"/>
              <a:gd name="T10" fmla="*/ 2147483646 w 14069"/>
              <a:gd name="T11" fmla="*/ 2147483646 h 7043"/>
              <a:gd name="T12" fmla="*/ 2147483646 w 14069"/>
              <a:gd name="T13" fmla="*/ 2147483646 h 7043"/>
              <a:gd name="T14" fmla="*/ 2147483646 w 14069"/>
              <a:gd name="T15" fmla="*/ 2147483646 h 7043"/>
              <a:gd name="T16" fmla="*/ 2147483646 w 14069"/>
              <a:gd name="T17" fmla="*/ 2147483646 h 7043"/>
              <a:gd name="T18" fmla="*/ 2147483646 w 14069"/>
              <a:gd name="T19" fmla="*/ 2147483646 h 7043"/>
              <a:gd name="T20" fmla="*/ 2147483646 w 14069"/>
              <a:gd name="T21" fmla="*/ 2147483646 h 7043"/>
              <a:gd name="T22" fmla="*/ 2147483646 w 14069"/>
              <a:gd name="T23" fmla="*/ 2147483646 h 7043"/>
              <a:gd name="T24" fmla="*/ 2147483646 w 14069"/>
              <a:gd name="T25" fmla="*/ 2147483646 h 7043"/>
              <a:gd name="T26" fmla="*/ 2147483646 w 14069"/>
              <a:gd name="T27" fmla="*/ 2147483646 h 7043"/>
              <a:gd name="T28" fmla="*/ 2147483646 w 14069"/>
              <a:gd name="T29" fmla="*/ 2147483646 h 7043"/>
              <a:gd name="T30" fmla="*/ 2147483646 w 14069"/>
              <a:gd name="T31" fmla="*/ 2147483646 h 7043"/>
              <a:gd name="T32" fmla="*/ 2147483646 w 14069"/>
              <a:gd name="T33" fmla="*/ 2147483646 h 7043"/>
              <a:gd name="T34" fmla="*/ 2147483646 w 14069"/>
              <a:gd name="T35" fmla="*/ 2147483646 h 7043"/>
              <a:gd name="T36" fmla="*/ 2147483646 w 14069"/>
              <a:gd name="T37" fmla="*/ 2147483646 h 7043"/>
              <a:gd name="T38" fmla="*/ 2147483646 w 14069"/>
              <a:gd name="T39" fmla="*/ 2147483646 h 7043"/>
              <a:gd name="T40" fmla="*/ 2147483646 w 14069"/>
              <a:gd name="T41" fmla="*/ 2147483646 h 7043"/>
              <a:gd name="T42" fmla="*/ 2147483646 w 14069"/>
              <a:gd name="T43" fmla="*/ 2147483646 h 7043"/>
              <a:gd name="T44" fmla="*/ 2147483646 w 14069"/>
              <a:gd name="T45" fmla="*/ 2147483646 h 7043"/>
              <a:gd name="T46" fmla="*/ 2147483646 w 14069"/>
              <a:gd name="T47" fmla="*/ 2147483646 h 7043"/>
              <a:gd name="T48" fmla="*/ 2147483646 w 14069"/>
              <a:gd name="T49" fmla="*/ 2147483646 h 7043"/>
              <a:gd name="T50" fmla="*/ 2147483646 w 14069"/>
              <a:gd name="T51" fmla="*/ 0 h 7043"/>
              <a:gd name="T52" fmla="*/ 2147483646 w 14069"/>
              <a:gd name="T53" fmla="*/ 2147483646 h 7043"/>
              <a:gd name="T54" fmla="*/ 2147483646 w 14069"/>
              <a:gd name="T55" fmla="*/ 2147483646 h 7043"/>
              <a:gd name="T56" fmla="*/ 2147483646 w 14069"/>
              <a:gd name="T57" fmla="*/ 2147483646 h 7043"/>
              <a:gd name="T58" fmla="*/ 2147483646 w 14069"/>
              <a:gd name="T59" fmla="*/ 2147483646 h 7043"/>
              <a:gd name="T60" fmla="*/ 2147483646 w 14069"/>
              <a:gd name="T61" fmla="*/ 2147483646 h 7043"/>
              <a:gd name="T62" fmla="*/ 2147483646 w 14069"/>
              <a:gd name="T63" fmla="*/ 2147483646 h 7043"/>
              <a:gd name="T64" fmla="*/ 2147483646 w 14069"/>
              <a:gd name="T65" fmla="*/ 2147483646 h 7043"/>
              <a:gd name="T66" fmla="*/ 2147483646 w 14069"/>
              <a:gd name="T67" fmla="*/ 2147483646 h 7043"/>
              <a:gd name="T68" fmla="*/ 2147483646 w 14069"/>
              <a:gd name="T69" fmla="*/ 2147483646 h 7043"/>
              <a:gd name="T70" fmla="*/ 2147483646 w 14069"/>
              <a:gd name="T71" fmla="*/ 2147483646 h 7043"/>
              <a:gd name="T72" fmla="*/ 2147483646 w 14069"/>
              <a:gd name="T73" fmla="*/ 2147483646 h 7043"/>
              <a:gd name="T74" fmla="*/ 2147483646 w 14069"/>
              <a:gd name="T75" fmla="*/ 2147483646 h 7043"/>
              <a:gd name="T76" fmla="*/ 2147483646 w 14069"/>
              <a:gd name="T77" fmla="*/ 2147483646 h 7043"/>
              <a:gd name="T78" fmla="*/ 2147483646 w 14069"/>
              <a:gd name="T79" fmla="*/ 2147483646 h 7043"/>
              <a:gd name="T80" fmla="*/ 2147483646 w 14069"/>
              <a:gd name="T81" fmla="*/ 2147483646 h 7043"/>
              <a:gd name="T82" fmla="*/ 2147483646 w 14069"/>
              <a:gd name="T83" fmla="*/ 2147483646 h 7043"/>
              <a:gd name="T84" fmla="*/ 2147483646 w 14069"/>
              <a:gd name="T85" fmla="*/ 2147483646 h 7043"/>
              <a:gd name="T86" fmla="*/ 2147483646 w 14069"/>
              <a:gd name="T87" fmla="*/ 2147483646 h 7043"/>
              <a:gd name="T88" fmla="*/ 2147483646 w 14069"/>
              <a:gd name="T89" fmla="*/ 2147483646 h 7043"/>
              <a:gd name="T90" fmla="*/ 2147483646 w 14069"/>
              <a:gd name="T91" fmla="*/ 2147483646 h 7043"/>
              <a:gd name="T92" fmla="*/ 2147483646 w 14069"/>
              <a:gd name="T93" fmla="*/ 2147483646 h 7043"/>
              <a:gd name="T94" fmla="*/ 2147483646 w 14069"/>
              <a:gd name="T95" fmla="*/ 2147483646 h 7043"/>
              <a:gd name="T96" fmla="*/ 2147483646 w 14069"/>
              <a:gd name="T97" fmla="*/ 2147483646 h 7043"/>
              <a:gd name="T98" fmla="*/ 2147483646 w 14069"/>
              <a:gd name="T99" fmla="*/ 2147483646 h 7043"/>
              <a:gd name="T100" fmla="*/ 0 w 14069"/>
              <a:gd name="T101" fmla="*/ 2147483646 h 70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069"/>
              <a:gd name="T154" fmla="*/ 0 h 7043"/>
              <a:gd name="T155" fmla="*/ 14069 w 14069"/>
              <a:gd name="T156" fmla="*/ 7043 h 70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069" h="7043">
                <a:moveTo>
                  <a:pt x="14069" y="7043"/>
                </a:moveTo>
                <a:lnTo>
                  <a:pt x="14055" y="6601"/>
                </a:lnTo>
                <a:lnTo>
                  <a:pt x="14014" y="6160"/>
                </a:lnTo>
                <a:lnTo>
                  <a:pt x="13944" y="5723"/>
                </a:lnTo>
                <a:lnTo>
                  <a:pt x="13848" y="5292"/>
                </a:lnTo>
                <a:lnTo>
                  <a:pt x="13724" y="4867"/>
                </a:lnTo>
                <a:lnTo>
                  <a:pt x="13575" y="4451"/>
                </a:lnTo>
                <a:lnTo>
                  <a:pt x="13399" y="4044"/>
                </a:lnTo>
                <a:lnTo>
                  <a:pt x="13198" y="3651"/>
                </a:lnTo>
                <a:lnTo>
                  <a:pt x="12974" y="3270"/>
                </a:lnTo>
                <a:lnTo>
                  <a:pt x="12726" y="2904"/>
                </a:lnTo>
                <a:lnTo>
                  <a:pt x="12455" y="2554"/>
                </a:lnTo>
                <a:lnTo>
                  <a:pt x="12162" y="2222"/>
                </a:lnTo>
                <a:lnTo>
                  <a:pt x="11850" y="1909"/>
                </a:lnTo>
                <a:lnTo>
                  <a:pt x="11518" y="1617"/>
                </a:lnTo>
                <a:lnTo>
                  <a:pt x="11169" y="1346"/>
                </a:lnTo>
                <a:lnTo>
                  <a:pt x="10803" y="1097"/>
                </a:lnTo>
                <a:lnTo>
                  <a:pt x="10424" y="872"/>
                </a:lnTo>
                <a:lnTo>
                  <a:pt x="10029" y="671"/>
                </a:lnTo>
                <a:lnTo>
                  <a:pt x="9624" y="495"/>
                </a:lnTo>
                <a:lnTo>
                  <a:pt x="9208" y="345"/>
                </a:lnTo>
                <a:lnTo>
                  <a:pt x="8783" y="222"/>
                </a:lnTo>
                <a:lnTo>
                  <a:pt x="8353" y="126"/>
                </a:lnTo>
                <a:lnTo>
                  <a:pt x="7916" y="57"/>
                </a:lnTo>
                <a:lnTo>
                  <a:pt x="7476" y="14"/>
                </a:lnTo>
                <a:lnTo>
                  <a:pt x="7034" y="0"/>
                </a:lnTo>
                <a:lnTo>
                  <a:pt x="6593" y="14"/>
                </a:lnTo>
                <a:lnTo>
                  <a:pt x="6153" y="57"/>
                </a:lnTo>
                <a:lnTo>
                  <a:pt x="5716" y="126"/>
                </a:lnTo>
                <a:lnTo>
                  <a:pt x="5285" y="222"/>
                </a:lnTo>
                <a:lnTo>
                  <a:pt x="4860" y="345"/>
                </a:lnTo>
                <a:lnTo>
                  <a:pt x="4445" y="495"/>
                </a:lnTo>
                <a:lnTo>
                  <a:pt x="4040" y="671"/>
                </a:lnTo>
                <a:lnTo>
                  <a:pt x="3646" y="872"/>
                </a:lnTo>
                <a:lnTo>
                  <a:pt x="3265" y="1097"/>
                </a:lnTo>
                <a:lnTo>
                  <a:pt x="2900" y="1346"/>
                </a:lnTo>
                <a:lnTo>
                  <a:pt x="2551" y="1617"/>
                </a:lnTo>
                <a:lnTo>
                  <a:pt x="2219" y="1909"/>
                </a:lnTo>
                <a:lnTo>
                  <a:pt x="1907" y="2222"/>
                </a:lnTo>
                <a:lnTo>
                  <a:pt x="1614" y="2554"/>
                </a:lnTo>
                <a:lnTo>
                  <a:pt x="1343" y="2904"/>
                </a:lnTo>
                <a:lnTo>
                  <a:pt x="1095" y="3270"/>
                </a:lnTo>
                <a:lnTo>
                  <a:pt x="870" y="3651"/>
                </a:lnTo>
                <a:lnTo>
                  <a:pt x="670" y="4044"/>
                </a:lnTo>
                <a:lnTo>
                  <a:pt x="494" y="4451"/>
                </a:lnTo>
                <a:lnTo>
                  <a:pt x="344" y="4867"/>
                </a:lnTo>
                <a:lnTo>
                  <a:pt x="221" y="5292"/>
                </a:lnTo>
                <a:lnTo>
                  <a:pt x="124" y="5723"/>
                </a:lnTo>
                <a:lnTo>
                  <a:pt x="55" y="6160"/>
                </a:lnTo>
                <a:lnTo>
                  <a:pt x="14" y="6601"/>
                </a:lnTo>
                <a:lnTo>
                  <a:pt x="0" y="7043"/>
                </a:lnTo>
              </a:path>
            </a:pathLst>
          </a:custGeom>
          <a:noFill/>
          <a:ln w="19050">
            <a:solidFill>
              <a:srgbClr val="FE101B"/>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244" name="Freeform 60"/>
          <p:cNvSpPr/>
          <p:nvPr/>
        </p:nvSpPr>
        <p:spPr bwMode="auto">
          <a:xfrm>
            <a:off x="2068785" y="3145508"/>
            <a:ext cx="1035050" cy="520700"/>
          </a:xfrm>
          <a:custGeom>
            <a:avLst/>
            <a:gdLst>
              <a:gd name="T0" fmla="*/ 2147483646 w 6523"/>
              <a:gd name="T1" fmla="*/ 2147483646 h 3279"/>
              <a:gd name="T2" fmla="*/ 2147483646 w 6523"/>
              <a:gd name="T3" fmla="*/ 2147483646 h 3279"/>
              <a:gd name="T4" fmla="*/ 2147483646 w 6523"/>
              <a:gd name="T5" fmla="*/ 2147483646 h 3279"/>
              <a:gd name="T6" fmla="*/ 2147483646 w 6523"/>
              <a:gd name="T7" fmla="*/ 2147483646 h 3279"/>
              <a:gd name="T8" fmla="*/ 2147483646 w 6523"/>
              <a:gd name="T9" fmla="*/ 2147483646 h 3279"/>
              <a:gd name="T10" fmla="*/ 2147483646 w 6523"/>
              <a:gd name="T11" fmla="*/ 2147483646 h 3279"/>
              <a:gd name="T12" fmla="*/ 2147483646 w 6523"/>
              <a:gd name="T13" fmla="*/ 2147483646 h 3279"/>
              <a:gd name="T14" fmla="*/ 2147483646 w 6523"/>
              <a:gd name="T15" fmla="*/ 2147483646 h 3279"/>
              <a:gd name="T16" fmla="*/ 2147483646 w 6523"/>
              <a:gd name="T17" fmla="*/ 2147483646 h 3279"/>
              <a:gd name="T18" fmla="*/ 2147483646 w 6523"/>
              <a:gd name="T19" fmla="*/ 2147483646 h 3279"/>
              <a:gd name="T20" fmla="*/ 2147483646 w 6523"/>
              <a:gd name="T21" fmla="*/ 2147483646 h 3279"/>
              <a:gd name="T22" fmla="*/ 2147483646 w 6523"/>
              <a:gd name="T23" fmla="*/ 2147483646 h 3279"/>
              <a:gd name="T24" fmla="*/ 2147483646 w 6523"/>
              <a:gd name="T25" fmla="*/ 2147483646 h 3279"/>
              <a:gd name="T26" fmla="*/ 2147483646 w 6523"/>
              <a:gd name="T27" fmla="*/ 2147483646 h 3279"/>
              <a:gd name="T28" fmla="*/ 2147483646 w 6523"/>
              <a:gd name="T29" fmla="*/ 2147483646 h 3279"/>
              <a:gd name="T30" fmla="*/ 2147483646 w 6523"/>
              <a:gd name="T31" fmla="*/ 2147483646 h 3279"/>
              <a:gd name="T32" fmla="*/ 2147483646 w 6523"/>
              <a:gd name="T33" fmla="*/ 2147483646 h 3279"/>
              <a:gd name="T34" fmla="*/ 2147483646 w 6523"/>
              <a:gd name="T35" fmla="*/ 0 h 3279"/>
              <a:gd name="T36" fmla="*/ 2147483646 w 6523"/>
              <a:gd name="T37" fmla="*/ 2147483646 h 3279"/>
              <a:gd name="T38" fmla="*/ 2147483646 w 6523"/>
              <a:gd name="T39" fmla="*/ 2147483646 h 3279"/>
              <a:gd name="T40" fmla="*/ 2147483646 w 6523"/>
              <a:gd name="T41" fmla="*/ 2147483646 h 3279"/>
              <a:gd name="T42" fmla="*/ 2147483646 w 6523"/>
              <a:gd name="T43" fmla="*/ 2147483646 h 3279"/>
              <a:gd name="T44" fmla="*/ 2147483646 w 6523"/>
              <a:gd name="T45" fmla="*/ 2147483646 h 3279"/>
              <a:gd name="T46" fmla="*/ 2147483646 w 6523"/>
              <a:gd name="T47" fmla="*/ 2147483646 h 3279"/>
              <a:gd name="T48" fmla="*/ 2147483646 w 6523"/>
              <a:gd name="T49" fmla="*/ 2147483646 h 3279"/>
              <a:gd name="T50" fmla="*/ 2147483646 w 6523"/>
              <a:gd name="T51" fmla="*/ 2147483646 h 3279"/>
              <a:gd name="T52" fmla="*/ 2147483646 w 6523"/>
              <a:gd name="T53" fmla="*/ 2147483646 h 3279"/>
              <a:gd name="T54" fmla="*/ 2147483646 w 6523"/>
              <a:gd name="T55" fmla="*/ 2147483646 h 3279"/>
              <a:gd name="T56" fmla="*/ 2147483646 w 6523"/>
              <a:gd name="T57" fmla="*/ 2147483646 h 3279"/>
              <a:gd name="T58" fmla="*/ 2147483646 w 6523"/>
              <a:gd name="T59" fmla="*/ 2147483646 h 3279"/>
              <a:gd name="T60" fmla="*/ 2147483646 w 6523"/>
              <a:gd name="T61" fmla="*/ 2147483646 h 3279"/>
              <a:gd name="T62" fmla="*/ 2147483646 w 6523"/>
              <a:gd name="T63" fmla="*/ 2147483646 h 3279"/>
              <a:gd name="T64" fmla="*/ 2147483646 w 6523"/>
              <a:gd name="T65" fmla="*/ 2147483646 h 3279"/>
              <a:gd name="T66" fmla="*/ 2147483646 w 6523"/>
              <a:gd name="T67" fmla="*/ 2147483646 h 3279"/>
              <a:gd name="T68" fmla="*/ 0 w 6523"/>
              <a:gd name="T69" fmla="*/ 2147483646 h 32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23"/>
              <a:gd name="T106" fmla="*/ 0 h 3279"/>
              <a:gd name="T107" fmla="*/ 6523 w 6523"/>
              <a:gd name="T108" fmla="*/ 3279 h 32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23" h="3279">
                <a:moveTo>
                  <a:pt x="6523" y="3279"/>
                </a:moveTo>
                <a:lnTo>
                  <a:pt x="6510" y="2977"/>
                </a:lnTo>
                <a:lnTo>
                  <a:pt x="6469" y="2677"/>
                </a:lnTo>
                <a:lnTo>
                  <a:pt x="6401" y="2382"/>
                </a:lnTo>
                <a:lnTo>
                  <a:pt x="6306" y="2096"/>
                </a:lnTo>
                <a:lnTo>
                  <a:pt x="6185" y="1818"/>
                </a:lnTo>
                <a:lnTo>
                  <a:pt x="6039" y="1554"/>
                </a:lnTo>
                <a:lnTo>
                  <a:pt x="5869" y="1304"/>
                </a:lnTo>
                <a:lnTo>
                  <a:pt x="5676" y="1071"/>
                </a:lnTo>
                <a:lnTo>
                  <a:pt x="5463" y="856"/>
                </a:lnTo>
                <a:lnTo>
                  <a:pt x="5231" y="663"/>
                </a:lnTo>
                <a:lnTo>
                  <a:pt x="4982" y="492"/>
                </a:lnTo>
                <a:lnTo>
                  <a:pt x="4718" y="344"/>
                </a:lnTo>
                <a:lnTo>
                  <a:pt x="4442" y="222"/>
                </a:lnTo>
                <a:lnTo>
                  <a:pt x="4156" y="125"/>
                </a:lnTo>
                <a:lnTo>
                  <a:pt x="3862" y="56"/>
                </a:lnTo>
                <a:lnTo>
                  <a:pt x="3562" y="14"/>
                </a:lnTo>
                <a:lnTo>
                  <a:pt x="3261" y="0"/>
                </a:lnTo>
                <a:lnTo>
                  <a:pt x="2960" y="14"/>
                </a:lnTo>
                <a:lnTo>
                  <a:pt x="2660" y="56"/>
                </a:lnTo>
                <a:lnTo>
                  <a:pt x="2367" y="125"/>
                </a:lnTo>
                <a:lnTo>
                  <a:pt x="2080" y="222"/>
                </a:lnTo>
                <a:lnTo>
                  <a:pt x="1804" y="344"/>
                </a:lnTo>
                <a:lnTo>
                  <a:pt x="1540" y="492"/>
                </a:lnTo>
                <a:lnTo>
                  <a:pt x="1291" y="663"/>
                </a:lnTo>
                <a:lnTo>
                  <a:pt x="1059" y="856"/>
                </a:lnTo>
                <a:lnTo>
                  <a:pt x="845" y="1071"/>
                </a:lnTo>
                <a:lnTo>
                  <a:pt x="653" y="1304"/>
                </a:lnTo>
                <a:lnTo>
                  <a:pt x="483" y="1554"/>
                </a:lnTo>
                <a:lnTo>
                  <a:pt x="337" y="1818"/>
                </a:lnTo>
                <a:lnTo>
                  <a:pt x="216" y="2096"/>
                </a:lnTo>
                <a:lnTo>
                  <a:pt x="121" y="2382"/>
                </a:lnTo>
                <a:lnTo>
                  <a:pt x="53" y="2677"/>
                </a:lnTo>
                <a:lnTo>
                  <a:pt x="13" y="2977"/>
                </a:lnTo>
                <a:lnTo>
                  <a:pt x="0" y="3279"/>
                </a:lnTo>
              </a:path>
            </a:pathLst>
          </a:custGeom>
          <a:noFill/>
          <a:ln w="19050">
            <a:solidFill>
              <a:srgbClr val="FE101B"/>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257" name="Line 73"/>
          <p:cNvSpPr>
            <a:spLocks noChangeShapeType="1"/>
          </p:cNvSpPr>
          <p:nvPr/>
        </p:nvSpPr>
        <p:spPr bwMode="auto">
          <a:xfrm flipV="1">
            <a:off x="1597297" y="1677070"/>
            <a:ext cx="3741738" cy="1908175"/>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3258" name="Line 74"/>
          <p:cNvSpPr>
            <a:spLocks noChangeShapeType="1"/>
          </p:cNvSpPr>
          <p:nvPr/>
        </p:nvSpPr>
        <p:spPr bwMode="auto">
          <a:xfrm flipV="1">
            <a:off x="1597297" y="2097758"/>
            <a:ext cx="4419600" cy="1438275"/>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3259" name="Freeform 75"/>
          <p:cNvSpPr/>
          <p:nvPr/>
        </p:nvSpPr>
        <p:spPr bwMode="auto">
          <a:xfrm>
            <a:off x="3691210" y="2548608"/>
            <a:ext cx="2232025" cy="1117600"/>
          </a:xfrm>
          <a:custGeom>
            <a:avLst/>
            <a:gdLst>
              <a:gd name="T0" fmla="*/ 2147483646 w 14069"/>
              <a:gd name="T1" fmla="*/ 2147483646 h 7043"/>
              <a:gd name="T2" fmla="*/ 2147483646 w 14069"/>
              <a:gd name="T3" fmla="*/ 2147483646 h 7043"/>
              <a:gd name="T4" fmla="*/ 2147483646 w 14069"/>
              <a:gd name="T5" fmla="*/ 2147483646 h 7043"/>
              <a:gd name="T6" fmla="*/ 2147483646 w 14069"/>
              <a:gd name="T7" fmla="*/ 2147483646 h 7043"/>
              <a:gd name="T8" fmla="*/ 2147483646 w 14069"/>
              <a:gd name="T9" fmla="*/ 2147483646 h 7043"/>
              <a:gd name="T10" fmla="*/ 2147483646 w 14069"/>
              <a:gd name="T11" fmla="*/ 2147483646 h 7043"/>
              <a:gd name="T12" fmla="*/ 2147483646 w 14069"/>
              <a:gd name="T13" fmla="*/ 2147483646 h 7043"/>
              <a:gd name="T14" fmla="*/ 2147483646 w 14069"/>
              <a:gd name="T15" fmla="*/ 2147483646 h 7043"/>
              <a:gd name="T16" fmla="*/ 2147483646 w 14069"/>
              <a:gd name="T17" fmla="*/ 2147483646 h 7043"/>
              <a:gd name="T18" fmla="*/ 2147483646 w 14069"/>
              <a:gd name="T19" fmla="*/ 2147483646 h 7043"/>
              <a:gd name="T20" fmla="*/ 2147483646 w 14069"/>
              <a:gd name="T21" fmla="*/ 2147483646 h 7043"/>
              <a:gd name="T22" fmla="*/ 2147483646 w 14069"/>
              <a:gd name="T23" fmla="*/ 2147483646 h 7043"/>
              <a:gd name="T24" fmla="*/ 2147483646 w 14069"/>
              <a:gd name="T25" fmla="*/ 2147483646 h 7043"/>
              <a:gd name="T26" fmla="*/ 2147483646 w 14069"/>
              <a:gd name="T27" fmla="*/ 2147483646 h 7043"/>
              <a:gd name="T28" fmla="*/ 2147483646 w 14069"/>
              <a:gd name="T29" fmla="*/ 2147483646 h 7043"/>
              <a:gd name="T30" fmla="*/ 2147483646 w 14069"/>
              <a:gd name="T31" fmla="*/ 2147483646 h 7043"/>
              <a:gd name="T32" fmla="*/ 2147483646 w 14069"/>
              <a:gd name="T33" fmla="*/ 2147483646 h 7043"/>
              <a:gd name="T34" fmla="*/ 2147483646 w 14069"/>
              <a:gd name="T35" fmla="*/ 2147483646 h 7043"/>
              <a:gd name="T36" fmla="*/ 2147483646 w 14069"/>
              <a:gd name="T37" fmla="*/ 2147483646 h 7043"/>
              <a:gd name="T38" fmla="*/ 2147483646 w 14069"/>
              <a:gd name="T39" fmla="*/ 2147483646 h 7043"/>
              <a:gd name="T40" fmla="*/ 2147483646 w 14069"/>
              <a:gd name="T41" fmla="*/ 2147483646 h 7043"/>
              <a:gd name="T42" fmla="*/ 2147483646 w 14069"/>
              <a:gd name="T43" fmla="*/ 2147483646 h 7043"/>
              <a:gd name="T44" fmla="*/ 2147483646 w 14069"/>
              <a:gd name="T45" fmla="*/ 2147483646 h 7043"/>
              <a:gd name="T46" fmla="*/ 2147483646 w 14069"/>
              <a:gd name="T47" fmla="*/ 2147483646 h 7043"/>
              <a:gd name="T48" fmla="*/ 2147483646 w 14069"/>
              <a:gd name="T49" fmla="*/ 2147483646 h 7043"/>
              <a:gd name="T50" fmla="*/ 2147483646 w 14069"/>
              <a:gd name="T51" fmla="*/ 0 h 7043"/>
              <a:gd name="T52" fmla="*/ 2147483646 w 14069"/>
              <a:gd name="T53" fmla="*/ 2147483646 h 7043"/>
              <a:gd name="T54" fmla="*/ 2147483646 w 14069"/>
              <a:gd name="T55" fmla="*/ 2147483646 h 7043"/>
              <a:gd name="T56" fmla="*/ 2147483646 w 14069"/>
              <a:gd name="T57" fmla="*/ 2147483646 h 7043"/>
              <a:gd name="T58" fmla="*/ 2147483646 w 14069"/>
              <a:gd name="T59" fmla="*/ 2147483646 h 7043"/>
              <a:gd name="T60" fmla="*/ 2147483646 w 14069"/>
              <a:gd name="T61" fmla="*/ 2147483646 h 7043"/>
              <a:gd name="T62" fmla="*/ 2147483646 w 14069"/>
              <a:gd name="T63" fmla="*/ 2147483646 h 7043"/>
              <a:gd name="T64" fmla="*/ 2147483646 w 14069"/>
              <a:gd name="T65" fmla="*/ 2147483646 h 7043"/>
              <a:gd name="T66" fmla="*/ 2147483646 w 14069"/>
              <a:gd name="T67" fmla="*/ 2147483646 h 7043"/>
              <a:gd name="T68" fmla="*/ 2147483646 w 14069"/>
              <a:gd name="T69" fmla="*/ 2147483646 h 7043"/>
              <a:gd name="T70" fmla="*/ 2147483646 w 14069"/>
              <a:gd name="T71" fmla="*/ 2147483646 h 7043"/>
              <a:gd name="T72" fmla="*/ 2147483646 w 14069"/>
              <a:gd name="T73" fmla="*/ 2147483646 h 7043"/>
              <a:gd name="T74" fmla="*/ 2147483646 w 14069"/>
              <a:gd name="T75" fmla="*/ 2147483646 h 7043"/>
              <a:gd name="T76" fmla="*/ 2147483646 w 14069"/>
              <a:gd name="T77" fmla="*/ 2147483646 h 7043"/>
              <a:gd name="T78" fmla="*/ 2147483646 w 14069"/>
              <a:gd name="T79" fmla="*/ 2147483646 h 7043"/>
              <a:gd name="T80" fmla="*/ 2147483646 w 14069"/>
              <a:gd name="T81" fmla="*/ 2147483646 h 7043"/>
              <a:gd name="T82" fmla="*/ 2147483646 w 14069"/>
              <a:gd name="T83" fmla="*/ 2147483646 h 7043"/>
              <a:gd name="T84" fmla="*/ 2147483646 w 14069"/>
              <a:gd name="T85" fmla="*/ 2147483646 h 7043"/>
              <a:gd name="T86" fmla="*/ 2147483646 w 14069"/>
              <a:gd name="T87" fmla="*/ 2147483646 h 7043"/>
              <a:gd name="T88" fmla="*/ 2147483646 w 14069"/>
              <a:gd name="T89" fmla="*/ 2147483646 h 7043"/>
              <a:gd name="T90" fmla="*/ 2147483646 w 14069"/>
              <a:gd name="T91" fmla="*/ 2147483646 h 7043"/>
              <a:gd name="T92" fmla="*/ 2147483646 w 14069"/>
              <a:gd name="T93" fmla="*/ 2147483646 h 7043"/>
              <a:gd name="T94" fmla="*/ 2147483646 w 14069"/>
              <a:gd name="T95" fmla="*/ 2147483646 h 7043"/>
              <a:gd name="T96" fmla="*/ 2147483646 w 14069"/>
              <a:gd name="T97" fmla="*/ 2147483646 h 7043"/>
              <a:gd name="T98" fmla="*/ 2147483646 w 14069"/>
              <a:gd name="T99" fmla="*/ 2147483646 h 7043"/>
              <a:gd name="T100" fmla="*/ 0 w 14069"/>
              <a:gd name="T101" fmla="*/ 2147483646 h 70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069"/>
              <a:gd name="T154" fmla="*/ 0 h 7043"/>
              <a:gd name="T155" fmla="*/ 14069 w 14069"/>
              <a:gd name="T156" fmla="*/ 7043 h 70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069" h="7043">
                <a:moveTo>
                  <a:pt x="14069" y="7043"/>
                </a:moveTo>
                <a:lnTo>
                  <a:pt x="14056" y="6601"/>
                </a:lnTo>
                <a:lnTo>
                  <a:pt x="14013" y="6160"/>
                </a:lnTo>
                <a:lnTo>
                  <a:pt x="13945" y="5723"/>
                </a:lnTo>
                <a:lnTo>
                  <a:pt x="13848" y="5292"/>
                </a:lnTo>
                <a:lnTo>
                  <a:pt x="13725" y="4867"/>
                </a:lnTo>
                <a:lnTo>
                  <a:pt x="13575" y="4451"/>
                </a:lnTo>
                <a:lnTo>
                  <a:pt x="13400" y="4044"/>
                </a:lnTo>
                <a:lnTo>
                  <a:pt x="13199" y="3651"/>
                </a:lnTo>
                <a:lnTo>
                  <a:pt x="12974" y="3270"/>
                </a:lnTo>
                <a:lnTo>
                  <a:pt x="12725" y="2904"/>
                </a:lnTo>
                <a:lnTo>
                  <a:pt x="12455" y="2554"/>
                </a:lnTo>
                <a:lnTo>
                  <a:pt x="12162" y="2222"/>
                </a:lnTo>
                <a:lnTo>
                  <a:pt x="11850" y="1909"/>
                </a:lnTo>
                <a:lnTo>
                  <a:pt x="11518" y="1617"/>
                </a:lnTo>
                <a:lnTo>
                  <a:pt x="11169" y="1346"/>
                </a:lnTo>
                <a:lnTo>
                  <a:pt x="10804" y="1097"/>
                </a:lnTo>
                <a:lnTo>
                  <a:pt x="10423" y="872"/>
                </a:lnTo>
                <a:lnTo>
                  <a:pt x="10030" y="671"/>
                </a:lnTo>
                <a:lnTo>
                  <a:pt x="9624" y="495"/>
                </a:lnTo>
                <a:lnTo>
                  <a:pt x="9209" y="345"/>
                </a:lnTo>
                <a:lnTo>
                  <a:pt x="8784" y="222"/>
                </a:lnTo>
                <a:lnTo>
                  <a:pt x="8352" y="126"/>
                </a:lnTo>
                <a:lnTo>
                  <a:pt x="7917" y="57"/>
                </a:lnTo>
                <a:lnTo>
                  <a:pt x="7476" y="14"/>
                </a:lnTo>
                <a:lnTo>
                  <a:pt x="7035" y="0"/>
                </a:lnTo>
                <a:lnTo>
                  <a:pt x="6593" y="14"/>
                </a:lnTo>
                <a:lnTo>
                  <a:pt x="6154" y="57"/>
                </a:lnTo>
                <a:lnTo>
                  <a:pt x="5717" y="126"/>
                </a:lnTo>
                <a:lnTo>
                  <a:pt x="5285" y="222"/>
                </a:lnTo>
                <a:lnTo>
                  <a:pt x="4861" y="345"/>
                </a:lnTo>
                <a:lnTo>
                  <a:pt x="4445" y="495"/>
                </a:lnTo>
                <a:lnTo>
                  <a:pt x="4039" y="671"/>
                </a:lnTo>
                <a:lnTo>
                  <a:pt x="3646" y="872"/>
                </a:lnTo>
                <a:lnTo>
                  <a:pt x="3265" y="1097"/>
                </a:lnTo>
                <a:lnTo>
                  <a:pt x="2900" y="1346"/>
                </a:lnTo>
                <a:lnTo>
                  <a:pt x="2551" y="1617"/>
                </a:lnTo>
                <a:lnTo>
                  <a:pt x="2220" y="1909"/>
                </a:lnTo>
                <a:lnTo>
                  <a:pt x="1906" y="2222"/>
                </a:lnTo>
                <a:lnTo>
                  <a:pt x="1615" y="2554"/>
                </a:lnTo>
                <a:lnTo>
                  <a:pt x="1344" y="2904"/>
                </a:lnTo>
                <a:lnTo>
                  <a:pt x="1095" y="3270"/>
                </a:lnTo>
                <a:lnTo>
                  <a:pt x="870" y="3651"/>
                </a:lnTo>
                <a:lnTo>
                  <a:pt x="669" y="4044"/>
                </a:lnTo>
                <a:lnTo>
                  <a:pt x="495" y="4451"/>
                </a:lnTo>
                <a:lnTo>
                  <a:pt x="344" y="4867"/>
                </a:lnTo>
                <a:lnTo>
                  <a:pt x="222" y="5292"/>
                </a:lnTo>
                <a:lnTo>
                  <a:pt x="125" y="5723"/>
                </a:lnTo>
                <a:lnTo>
                  <a:pt x="56" y="6160"/>
                </a:lnTo>
                <a:lnTo>
                  <a:pt x="14" y="6601"/>
                </a:lnTo>
                <a:lnTo>
                  <a:pt x="0" y="7043"/>
                </a:lnTo>
              </a:path>
            </a:pathLst>
          </a:custGeom>
          <a:noFill/>
          <a:ln w="1905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2" name="Group 88"/>
          <p:cNvGrpSpPr/>
          <p:nvPr/>
        </p:nvGrpSpPr>
        <p:grpSpPr bwMode="auto">
          <a:xfrm>
            <a:off x="5064397" y="2051720"/>
            <a:ext cx="1597024" cy="365125"/>
            <a:chOff x="3658" y="1584"/>
            <a:chExt cx="812" cy="230"/>
          </a:xfrm>
        </p:grpSpPr>
        <p:sp>
          <p:nvSpPr>
            <p:cNvPr id="108585" name="Line 62"/>
            <p:cNvSpPr>
              <a:spLocks noChangeShapeType="1"/>
            </p:cNvSpPr>
            <p:nvPr/>
          </p:nvSpPr>
          <p:spPr bwMode="auto">
            <a:xfrm>
              <a:off x="3658" y="1808"/>
              <a:ext cx="671" cy="1"/>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8586" name="Rectangle 78"/>
            <p:cNvSpPr>
              <a:spLocks noChangeArrowheads="1"/>
            </p:cNvSpPr>
            <p:nvPr/>
          </p:nvSpPr>
          <p:spPr bwMode="auto">
            <a:xfrm>
              <a:off x="4224" y="1584"/>
              <a:ext cx="24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dirty="0">
                  <a:solidFill>
                    <a:srgbClr val="0000FF"/>
                  </a:solidFill>
                  <a:latin typeface="楷体_GB2312" pitchFamily="49" charset="-122"/>
                  <a:ea typeface="楷体_GB2312" pitchFamily="49" charset="-122"/>
                  <a:sym typeface="Symbol" panose="05050102010706020507" pitchFamily="18" charset="2"/>
                </a:rPr>
                <a:t></a:t>
              </a:r>
              <a:r>
                <a:rPr kumimoji="1" lang="en-US" altLang="zh-CN" sz="2400" b="1" i="1" baseline="-30000" dirty="0">
                  <a:solidFill>
                    <a:srgbClr val="0000FF"/>
                  </a:solidFill>
                  <a:latin typeface="楷体_GB2312" pitchFamily="49" charset="-122"/>
                  <a:ea typeface="楷体_GB2312" pitchFamily="49" charset="-122"/>
                </a:rPr>
                <a:t>cu</a:t>
              </a:r>
              <a:endParaRPr kumimoji="1" lang="zh-CN" altLang="en-US" sz="2400" b="1" i="1" baseline="-30000" dirty="0">
                <a:solidFill>
                  <a:srgbClr val="0000FF"/>
                </a:solidFill>
                <a:latin typeface="楷体_GB2312" pitchFamily="49" charset="-122"/>
                <a:ea typeface="楷体_GB2312" pitchFamily="49" charset="-122"/>
              </a:endParaRPr>
            </a:p>
          </p:txBody>
        </p:sp>
        <p:sp>
          <p:nvSpPr>
            <p:cNvPr id="108587" name="Freeform 80"/>
            <p:cNvSpPr/>
            <p:nvPr/>
          </p:nvSpPr>
          <p:spPr bwMode="auto">
            <a:xfrm>
              <a:off x="4032" y="1680"/>
              <a:ext cx="48" cy="131"/>
            </a:xfrm>
            <a:custGeom>
              <a:avLst/>
              <a:gdLst>
                <a:gd name="T0" fmla="*/ 0 w 56"/>
                <a:gd name="T1" fmla="*/ 0 h 144"/>
                <a:gd name="T2" fmla="*/ 3 w 56"/>
                <a:gd name="T3" fmla="*/ 5 h 144"/>
                <a:gd name="T4" fmla="*/ 3 w 56"/>
                <a:gd name="T5" fmla="*/ 17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0" y="0"/>
                  </a:moveTo>
                  <a:cubicBezTo>
                    <a:pt x="20" y="12"/>
                    <a:pt x="40" y="24"/>
                    <a:pt x="48" y="48"/>
                  </a:cubicBezTo>
                  <a:cubicBezTo>
                    <a:pt x="56" y="72"/>
                    <a:pt x="56" y="128"/>
                    <a:pt x="48" y="144"/>
                  </a:cubicBezTo>
                </a:path>
              </a:pathLst>
            </a:custGeom>
            <a:noFill/>
            <a:ln w="19050">
              <a:solidFill>
                <a:schemeClr val="tx1"/>
              </a:solidFill>
              <a:round/>
              <a:tailEnd type="none" w="sm" len="lg"/>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zh-CN" altLang="en-US"/>
            </a:p>
          </p:txBody>
        </p:sp>
      </p:grpSp>
      <p:grpSp>
        <p:nvGrpSpPr>
          <p:cNvPr id="3" name="Group 87"/>
          <p:cNvGrpSpPr/>
          <p:nvPr/>
        </p:nvGrpSpPr>
        <p:grpSpPr bwMode="auto">
          <a:xfrm>
            <a:off x="4345260" y="1823120"/>
            <a:ext cx="987425" cy="365125"/>
            <a:chOff x="3205" y="1440"/>
            <a:chExt cx="622" cy="230"/>
          </a:xfrm>
        </p:grpSpPr>
        <p:sp>
          <p:nvSpPr>
            <p:cNvPr id="108582" name="Line 61"/>
            <p:cNvSpPr>
              <a:spLocks noChangeShapeType="1"/>
            </p:cNvSpPr>
            <p:nvPr/>
          </p:nvSpPr>
          <p:spPr bwMode="auto">
            <a:xfrm>
              <a:off x="3205" y="1667"/>
              <a:ext cx="622" cy="1"/>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8583" name="Rectangle 79"/>
            <p:cNvSpPr>
              <a:spLocks noChangeArrowheads="1"/>
            </p:cNvSpPr>
            <p:nvPr/>
          </p:nvSpPr>
          <p:spPr bwMode="auto">
            <a:xfrm>
              <a:off x="3648" y="1440"/>
              <a:ext cx="1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400" b="1" i="1">
                  <a:solidFill>
                    <a:srgbClr val="0000FF"/>
                  </a:solidFill>
                  <a:latin typeface="楷体_GB2312" pitchFamily="49" charset="-122"/>
                  <a:ea typeface="楷体_GB2312" pitchFamily="49" charset="-122"/>
                  <a:sym typeface="Symbol" panose="05050102010706020507" pitchFamily="18" charset="2"/>
                </a:rPr>
                <a:t></a:t>
              </a:r>
              <a:r>
                <a:rPr kumimoji="1" lang="en-US" altLang="zh-CN" sz="2400" b="1">
                  <a:solidFill>
                    <a:srgbClr val="0000FF"/>
                  </a:solidFill>
                  <a:latin typeface="Times New Roman" panose="02020603050405020304" pitchFamily="18" charset="0"/>
                  <a:sym typeface="Symbol" panose="05050102010706020507" pitchFamily="18" charset="2"/>
                </a:rPr>
                <a:t></a:t>
              </a:r>
              <a:endParaRPr kumimoji="1" lang="zh-CN" altLang="en-US" sz="2400" b="1">
                <a:solidFill>
                  <a:srgbClr val="0000FF"/>
                </a:solidFill>
                <a:latin typeface="Times New Roman" panose="02020603050405020304" pitchFamily="18" charset="0"/>
                <a:sym typeface="Symbol" panose="05050102010706020507" pitchFamily="18" charset="2"/>
              </a:endParaRPr>
            </a:p>
          </p:txBody>
        </p:sp>
        <p:sp>
          <p:nvSpPr>
            <p:cNvPr id="108584" name="Freeform 81"/>
            <p:cNvSpPr/>
            <p:nvPr/>
          </p:nvSpPr>
          <p:spPr bwMode="auto">
            <a:xfrm>
              <a:off x="3456" y="1536"/>
              <a:ext cx="48" cy="131"/>
            </a:xfrm>
            <a:custGeom>
              <a:avLst/>
              <a:gdLst>
                <a:gd name="T0" fmla="*/ 0 w 56"/>
                <a:gd name="T1" fmla="*/ 0 h 144"/>
                <a:gd name="T2" fmla="*/ 3 w 56"/>
                <a:gd name="T3" fmla="*/ 5 h 144"/>
                <a:gd name="T4" fmla="*/ 3 w 56"/>
                <a:gd name="T5" fmla="*/ 17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0" y="0"/>
                  </a:moveTo>
                  <a:cubicBezTo>
                    <a:pt x="20" y="12"/>
                    <a:pt x="40" y="24"/>
                    <a:pt x="48" y="48"/>
                  </a:cubicBezTo>
                  <a:cubicBezTo>
                    <a:pt x="56" y="72"/>
                    <a:pt x="56" y="128"/>
                    <a:pt x="48" y="144"/>
                  </a:cubicBezTo>
                </a:path>
              </a:pathLst>
            </a:custGeom>
            <a:noFill/>
            <a:ln w="19050">
              <a:solidFill>
                <a:schemeClr val="tx1"/>
              </a:solidFill>
              <a:round/>
              <a:tailEnd type="none" w="sm" len="lg"/>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zh-CN" altLang="en-US"/>
            </a:p>
          </p:txBody>
        </p:sp>
      </p:grpSp>
      <p:grpSp>
        <p:nvGrpSpPr>
          <p:cNvPr id="4" name="Group 86"/>
          <p:cNvGrpSpPr/>
          <p:nvPr/>
        </p:nvGrpSpPr>
        <p:grpSpPr bwMode="auto">
          <a:xfrm>
            <a:off x="1162322" y="908720"/>
            <a:ext cx="6650038" cy="3125788"/>
            <a:chOff x="1200" y="863"/>
            <a:chExt cx="4189" cy="1969"/>
          </a:xfrm>
        </p:grpSpPr>
        <p:grpSp>
          <p:nvGrpSpPr>
            <p:cNvPr id="108564" name="Group 84"/>
            <p:cNvGrpSpPr/>
            <p:nvPr/>
          </p:nvGrpSpPr>
          <p:grpSpPr bwMode="auto">
            <a:xfrm>
              <a:off x="1200" y="863"/>
              <a:ext cx="315" cy="1738"/>
              <a:chOff x="1200" y="863"/>
              <a:chExt cx="315" cy="1738"/>
            </a:xfrm>
          </p:grpSpPr>
          <p:sp>
            <p:nvSpPr>
              <p:cNvPr id="108578" name="Text Box 32"/>
              <p:cNvSpPr txBox="1">
                <a:spLocks noChangeArrowheads="1"/>
              </p:cNvSpPr>
              <p:nvPr/>
            </p:nvSpPr>
            <p:spPr bwMode="auto">
              <a:xfrm rot="-5400000">
                <a:off x="994" y="1069"/>
                <a:ext cx="62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accent1"/>
                  </a:buClr>
                  <a:buSzPct val="80000"/>
                  <a:buFont typeface="Wingdings" panose="05000000000000000000" pitchFamily="2" charset="2"/>
                  <a:buNone/>
                </a:pPr>
                <a:r>
                  <a:rPr kumimoji="1" lang="zh-CN" altLang="en-US" sz="2200" b="1" i="1">
                    <a:solidFill>
                      <a:srgbClr val="0000FF"/>
                    </a:solidFill>
                    <a:latin typeface="Times New Roman" panose="02020603050405020304" pitchFamily="18" charset="0"/>
                    <a:sym typeface="Symbol" panose="05050102010706020507" pitchFamily="18" charset="2"/>
                  </a:rPr>
                  <a:t></a:t>
                </a:r>
                <a:r>
                  <a:rPr kumimoji="1" lang="zh-CN" altLang="en-US" sz="2200" b="1">
                    <a:solidFill>
                      <a:srgbClr val="0000FF"/>
                    </a:solidFill>
                    <a:latin typeface="Times New Roman" panose="02020603050405020304" pitchFamily="18" charset="0"/>
                    <a:sym typeface="Symbol" panose="05050102010706020507" pitchFamily="18" charset="2"/>
                  </a:rPr>
                  <a:t>(</a:t>
                </a:r>
                <a:r>
                  <a:rPr kumimoji="1" lang="en-US" altLang="zh-CN" sz="2200" b="1">
                    <a:solidFill>
                      <a:srgbClr val="0000FF"/>
                    </a:solidFill>
                    <a:latin typeface="Times New Roman" panose="02020603050405020304" pitchFamily="18" charset="0"/>
                    <a:sym typeface="Symbol" panose="05050102010706020507" pitchFamily="18" charset="2"/>
                  </a:rPr>
                  <a:t>kPa)</a:t>
                </a:r>
                <a:endParaRPr kumimoji="1" lang="en-US" altLang="zh-CN" sz="2200" b="1">
                  <a:solidFill>
                    <a:srgbClr val="0000FF"/>
                  </a:solidFill>
                </a:endParaRPr>
              </a:p>
            </p:txBody>
          </p:sp>
          <p:sp>
            <p:nvSpPr>
              <p:cNvPr id="108579" name="Text Box 39"/>
              <p:cNvSpPr txBox="1">
                <a:spLocks noChangeArrowheads="1"/>
              </p:cNvSpPr>
              <p:nvPr/>
            </p:nvSpPr>
            <p:spPr bwMode="auto">
              <a:xfrm>
                <a:off x="1200" y="1632"/>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accent1"/>
                  </a:buClr>
                  <a:buSzPct val="80000"/>
                  <a:buFont typeface="Wingdings" panose="05000000000000000000" pitchFamily="2" charset="2"/>
                  <a:buNone/>
                </a:pPr>
                <a:r>
                  <a:rPr kumimoji="1" lang="zh-CN" altLang="en-US" sz="2000" b="1">
                    <a:solidFill>
                      <a:srgbClr val="0000FF"/>
                    </a:solidFill>
                    <a:latin typeface="Times New Roman" panose="02020603050405020304" pitchFamily="18" charset="0"/>
                    <a:sym typeface="Symbol" panose="05050102010706020507" pitchFamily="18" charset="2"/>
                  </a:rPr>
                  <a:t>100</a:t>
                </a:r>
                <a:endParaRPr kumimoji="1" lang="zh-CN" altLang="en-US" sz="2000" b="1">
                  <a:solidFill>
                    <a:srgbClr val="0000FF"/>
                  </a:solidFill>
                </a:endParaRPr>
              </a:p>
            </p:txBody>
          </p:sp>
          <p:sp>
            <p:nvSpPr>
              <p:cNvPr id="108580" name="Line 63"/>
              <p:cNvSpPr>
                <a:spLocks noChangeShapeType="1"/>
              </p:cNvSpPr>
              <p:nvPr/>
            </p:nvSpPr>
            <p:spPr bwMode="auto">
              <a:xfrm flipV="1">
                <a:off x="1474" y="927"/>
                <a:ext cx="1" cy="1674"/>
              </a:xfrm>
              <a:prstGeom prst="line">
                <a:avLst/>
              </a:prstGeom>
              <a:noFill/>
              <a:ln w="19050">
                <a:solidFill>
                  <a:srgbClr val="FE101B"/>
                </a:solidFill>
                <a:roun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108581" name="Line 64"/>
              <p:cNvSpPr>
                <a:spLocks noChangeShapeType="1"/>
              </p:cNvSpPr>
              <p:nvPr/>
            </p:nvSpPr>
            <p:spPr bwMode="auto">
              <a:xfrm>
                <a:off x="1474" y="1764"/>
                <a:ext cx="41" cy="1"/>
              </a:xfrm>
              <a:prstGeom prst="line">
                <a:avLst/>
              </a:prstGeom>
              <a:noFill/>
              <a:ln w="19050">
                <a:solidFill>
                  <a:srgbClr val="FE101B"/>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08565" name="Group 85"/>
            <p:cNvGrpSpPr/>
            <p:nvPr/>
          </p:nvGrpSpPr>
          <p:grpSpPr bwMode="auto">
            <a:xfrm>
              <a:off x="1344" y="2544"/>
              <a:ext cx="4045" cy="288"/>
              <a:chOff x="1344" y="2544"/>
              <a:chExt cx="4045" cy="288"/>
            </a:xfrm>
          </p:grpSpPr>
          <p:sp>
            <p:nvSpPr>
              <p:cNvPr id="108566" name="Rectangle 33"/>
              <p:cNvSpPr>
                <a:spLocks noChangeArrowheads="1"/>
              </p:cNvSpPr>
              <p:nvPr/>
            </p:nvSpPr>
            <p:spPr bwMode="auto">
              <a:xfrm>
                <a:off x="4871" y="2608"/>
                <a:ext cx="51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200" b="1" i="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zh-CN" altLang="en-US" sz="2200" b="1">
                    <a:solidFill>
                      <a:srgbClr val="0000FF"/>
                    </a:solidFill>
                    <a:latin typeface="Times New Roman" panose="02020603050405020304" pitchFamily="18" charset="0"/>
                    <a:ea typeface="楷体_GB2312" pitchFamily="49" charset="-122"/>
                    <a:sym typeface="Symbol" panose="05050102010706020507" pitchFamily="18" charset="2"/>
                  </a:rPr>
                  <a:t>(</a:t>
                </a:r>
                <a:r>
                  <a:rPr kumimoji="1" lang="en-US" altLang="zh-CN" sz="2200" b="1">
                    <a:solidFill>
                      <a:srgbClr val="0000FF"/>
                    </a:solidFill>
                    <a:latin typeface="Times New Roman" panose="02020603050405020304" pitchFamily="18" charset="0"/>
                    <a:ea typeface="楷体_GB2312" pitchFamily="49" charset="-122"/>
                    <a:sym typeface="Symbol" panose="05050102010706020507" pitchFamily="18" charset="2"/>
                  </a:rPr>
                  <a:t>kPa)</a:t>
                </a:r>
                <a:endParaRPr kumimoji="1" lang="en-US" altLang="zh-CN" sz="2200" b="1" baseline="-30000">
                  <a:solidFill>
                    <a:srgbClr val="0000FF"/>
                  </a:solidFill>
                  <a:latin typeface="Times New Roman" panose="02020603050405020304" pitchFamily="18" charset="0"/>
                  <a:ea typeface="楷体_GB2312" pitchFamily="49" charset="-122"/>
                </a:endParaRPr>
              </a:p>
            </p:txBody>
          </p:sp>
          <p:grpSp>
            <p:nvGrpSpPr>
              <p:cNvPr id="108567" name="Group 83"/>
              <p:cNvGrpSpPr/>
              <p:nvPr/>
            </p:nvGrpSpPr>
            <p:grpSpPr bwMode="auto">
              <a:xfrm>
                <a:off x="1344" y="2544"/>
                <a:ext cx="3474" cy="288"/>
                <a:chOff x="1344" y="2544"/>
                <a:chExt cx="3474" cy="288"/>
              </a:xfrm>
            </p:grpSpPr>
            <p:sp>
              <p:nvSpPr>
                <p:cNvPr id="108568" name="Text Box 34"/>
                <p:cNvSpPr txBox="1">
                  <a:spLocks noChangeArrowheads="1"/>
                </p:cNvSpPr>
                <p:nvPr/>
              </p:nvSpPr>
              <p:spPr bwMode="auto">
                <a:xfrm>
                  <a:off x="1344" y="2544"/>
                  <a:ext cx="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accent1"/>
                    </a:buClr>
                    <a:buSzPct val="80000"/>
                    <a:buFont typeface="Wingdings" panose="05000000000000000000" pitchFamily="2" charset="2"/>
                    <a:buNone/>
                  </a:pPr>
                  <a:endParaRPr kumimoji="1" lang="zh-CN" altLang="en-US" sz="2000" b="1">
                    <a:solidFill>
                      <a:srgbClr val="0000FF"/>
                    </a:solidFill>
                  </a:endParaRPr>
                </a:p>
              </p:txBody>
            </p:sp>
            <p:sp>
              <p:nvSpPr>
                <p:cNvPr id="108569" name="Text Box 35"/>
                <p:cNvSpPr txBox="1">
                  <a:spLocks noChangeArrowheads="1"/>
                </p:cNvSpPr>
                <p:nvPr/>
              </p:nvSpPr>
              <p:spPr bwMode="auto">
                <a:xfrm>
                  <a:off x="2208" y="2640"/>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accent1"/>
                    </a:buClr>
                    <a:buSzPct val="80000"/>
                    <a:buFont typeface="Wingdings" panose="05000000000000000000" pitchFamily="2" charset="2"/>
                    <a:buNone/>
                  </a:pPr>
                  <a:r>
                    <a:rPr kumimoji="1" lang="zh-CN" altLang="en-US" sz="2000" b="1">
                      <a:solidFill>
                        <a:srgbClr val="0000FF"/>
                      </a:solidFill>
                      <a:latin typeface="Times New Roman" panose="02020603050405020304" pitchFamily="18" charset="0"/>
                      <a:sym typeface="Symbol" panose="05050102010706020507" pitchFamily="18" charset="2"/>
                    </a:rPr>
                    <a:t>100</a:t>
                  </a:r>
                  <a:endParaRPr kumimoji="1" lang="zh-CN" altLang="en-US" sz="2000" b="1">
                    <a:solidFill>
                      <a:srgbClr val="0000FF"/>
                    </a:solidFill>
                  </a:endParaRPr>
                </a:p>
              </p:txBody>
            </p:sp>
            <p:sp>
              <p:nvSpPr>
                <p:cNvPr id="108570" name="Text Box 38"/>
                <p:cNvSpPr txBox="1">
                  <a:spLocks noChangeArrowheads="1"/>
                </p:cNvSpPr>
                <p:nvPr/>
              </p:nvSpPr>
              <p:spPr bwMode="auto">
                <a:xfrm>
                  <a:off x="3888" y="2640"/>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accent1"/>
                    </a:buClr>
                    <a:buSzPct val="80000"/>
                    <a:buFont typeface="Wingdings" panose="05000000000000000000" pitchFamily="2" charset="2"/>
                    <a:buNone/>
                  </a:pPr>
                  <a:r>
                    <a:rPr kumimoji="1" lang="zh-CN" altLang="en-US" sz="2000" b="1">
                      <a:solidFill>
                        <a:srgbClr val="0000FF"/>
                      </a:solidFill>
                      <a:latin typeface="Times New Roman" panose="02020603050405020304" pitchFamily="18" charset="0"/>
                      <a:sym typeface="Symbol" panose="05050102010706020507" pitchFamily="18" charset="2"/>
                    </a:rPr>
                    <a:t>300</a:t>
                  </a:r>
                  <a:endParaRPr kumimoji="1" lang="zh-CN" altLang="en-US" sz="2000" b="1">
                    <a:solidFill>
                      <a:srgbClr val="0000FF"/>
                    </a:solidFill>
                  </a:endParaRPr>
                </a:p>
              </p:txBody>
            </p:sp>
            <p:sp>
              <p:nvSpPr>
                <p:cNvPr id="108571" name="Line 65"/>
                <p:cNvSpPr>
                  <a:spLocks noChangeShapeType="1"/>
                </p:cNvSpPr>
                <p:nvPr/>
              </p:nvSpPr>
              <p:spPr bwMode="auto">
                <a:xfrm flipV="1">
                  <a:off x="3146" y="2559"/>
                  <a:ext cx="1" cy="42"/>
                </a:xfrm>
                <a:prstGeom prst="line">
                  <a:avLst/>
                </a:prstGeom>
                <a:noFill/>
                <a:ln w="19050">
                  <a:solidFill>
                    <a:srgbClr val="FE101B"/>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8572" name="Line 67"/>
                <p:cNvSpPr>
                  <a:spLocks noChangeShapeType="1"/>
                </p:cNvSpPr>
                <p:nvPr/>
              </p:nvSpPr>
              <p:spPr bwMode="auto">
                <a:xfrm flipV="1">
                  <a:off x="3982" y="2559"/>
                  <a:ext cx="1" cy="42"/>
                </a:xfrm>
                <a:prstGeom prst="line">
                  <a:avLst/>
                </a:prstGeom>
                <a:noFill/>
                <a:ln w="19050">
                  <a:solidFill>
                    <a:srgbClr val="FE101B"/>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8573" name="Line 68"/>
                <p:cNvSpPr>
                  <a:spLocks noChangeShapeType="1"/>
                </p:cNvSpPr>
                <p:nvPr/>
              </p:nvSpPr>
              <p:spPr bwMode="auto">
                <a:xfrm>
                  <a:off x="1474" y="2601"/>
                  <a:ext cx="3344" cy="1"/>
                </a:xfrm>
                <a:prstGeom prst="line">
                  <a:avLst/>
                </a:prstGeom>
                <a:noFill/>
                <a:ln w="19050">
                  <a:solidFill>
                    <a:srgbClr val="FE101B"/>
                  </a:solidFill>
                  <a:roun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108574" name="Line 70"/>
                <p:cNvSpPr>
                  <a:spLocks noChangeShapeType="1"/>
                </p:cNvSpPr>
                <p:nvPr/>
              </p:nvSpPr>
              <p:spPr bwMode="auto">
                <a:xfrm>
                  <a:off x="4666" y="2576"/>
                  <a:ext cx="1" cy="25"/>
                </a:xfrm>
                <a:prstGeom prst="line">
                  <a:avLst/>
                </a:prstGeom>
                <a:noFill/>
                <a:ln w="19050">
                  <a:solidFill>
                    <a:srgbClr val="FE101B"/>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8575" name="Text Box 76"/>
                <p:cNvSpPr txBox="1">
                  <a:spLocks noChangeArrowheads="1"/>
                </p:cNvSpPr>
                <p:nvPr/>
              </p:nvSpPr>
              <p:spPr bwMode="auto">
                <a:xfrm>
                  <a:off x="3024" y="2640"/>
                  <a:ext cx="2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accent1"/>
                    </a:buClr>
                    <a:buSzPct val="80000"/>
                    <a:buFont typeface="Wingdings" panose="05000000000000000000" pitchFamily="2" charset="2"/>
                    <a:buNone/>
                  </a:pPr>
                  <a:r>
                    <a:rPr kumimoji="1" lang="zh-CN" altLang="en-US" sz="2000" b="1">
                      <a:solidFill>
                        <a:srgbClr val="0000FF"/>
                      </a:solidFill>
                      <a:latin typeface="Times New Roman" panose="02020603050405020304" pitchFamily="18" charset="0"/>
                      <a:sym typeface="Symbol" panose="05050102010706020507" pitchFamily="18" charset="2"/>
                    </a:rPr>
                    <a:t>200</a:t>
                  </a:r>
                  <a:endParaRPr kumimoji="1" lang="zh-CN" altLang="en-US" sz="2000" b="1">
                    <a:solidFill>
                      <a:srgbClr val="0000FF"/>
                    </a:solidFill>
                  </a:endParaRPr>
                </a:p>
              </p:txBody>
            </p:sp>
            <p:sp>
              <p:nvSpPr>
                <p:cNvPr id="108576" name="Text Box 77"/>
                <p:cNvSpPr txBox="1">
                  <a:spLocks noChangeArrowheads="1"/>
                </p:cNvSpPr>
                <p:nvPr/>
              </p:nvSpPr>
              <p:spPr bwMode="auto">
                <a:xfrm>
                  <a:off x="4512" y="2640"/>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accent1"/>
                    </a:buClr>
                    <a:buSzPct val="80000"/>
                    <a:buFont typeface="Wingdings" panose="05000000000000000000" pitchFamily="2" charset="2"/>
                    <a:buNone/>
                  </a:pPr>
                  <a:r>
                    <a:rPr kumimoji="1" lang="zh-CN" altLang="en-US" sz="2000" b="1">
                      <a:solidFill>
                        <a:srgbClr val="0000FF"/>
                      </a:solidFill>
                      <a:latin typeface="Times New Roman" panose="02020603050405020304" pitchFamily="18" charset="0"/>
                      <a:sym typeface="Symbol" panose="05050102010706020507" pitchFamily="18" charset="2"/>
                    </a:rPr>
                    <a:t>400</a:t>
                  </a:r>
                  <a:endParaRPr kumimoji="1" lang="zh-CN" altLang="en-US" sz="2000" b="1">
                    <a:solidFill>
                      <a:srgbClr val="0000FF"/>
                    </a:solidFill>
                  </a:endParaRPr>
                </a:p>
              </p:txBody>
            </p:sp>
            <p:sp>
              <p:nvSpPr>
                <p:cNvPr id="108577" name="Line 82"/>
                <p:cNvSpPr>
                  <a:spLocks noChangeShapeType="1"/>
                </p:cNvSpPr>
                <p:nvPr/>
              </p:nvSpPr>
              <p:spPr bwMode="auto">
                <a:xfrm flipV="1">
                  <a:off x="2312" y="2561"/>
                  <a:ext cx="1" cy="42"/>
                </a:xfrm>
                <a:prstGeom prst="line">
                  <a:avLst/>
                </a:prstGeom>
                <a:noFill/>
                <a:ln w="19050">
                  <a:solidFill>
                    <a:srgbClr val="FE101B"/>
                  </a:solidFill>
                  <a:round/>
                </a:ln>
                <a:extLst>
                  <a:ext uri="{909E8E84-426E-40DD-AFC4-6F175D3DCCD1}">
                    <a14:hiddenFill xmlns:a14="http://schemas.microsoft.com/office/drawing/2010/main">
                      <a:noFill/>
                    </a14:hiddenFill>
                  </a:ext>
                </a:extLst>
              </p:spPr>
              <p:txBody>
                <a:bodyPr/>
                <a:lstStyle/>
                <a:p>
                  <a:endParaRPr lang="zh-CN" altLang="en-US"/>
                </a:p>
              </p:txBody>
            </p:sp>
          </p:grpSp>
        </p:grpSp>
      </p:grpSp>
      <p:sp>
        <p:nvSpPr>
          <p:cNvPr id="5" name="矩形 4"/>
          <p:cNvSpPr/>
          <p:nvPr/>
        </p:nvSpPr>
        <p:spPr>
          <a:xfrm>
            <a:off x="484558" y="4112450"/>
            <a:ext cx="8191897" cy="1015663"/>
          </a:xfrm>
          <a:prstGeom prst="rect">
            <a:avLst/>
          </a:prstGeom>
        </p:spPr>
        <p:txBody>
          <a:bodyPr wrap="square">
            <a:spAutoFit/>
          </a:bodyPr>
          <a:lstStyle/>
          <a:p>
            <a:pPr algn="just" eaLnBrk="1" hangingPunct="1">
              <a:lnSpc>
                <a:spcPct val="150000"/>
              </a:lnSpc>
              <a:spcBef>
                <a:spcPct val="50000"/>
              </a:spcBef>
            </a:pPr>
            <a:r>
              <a:rPr kumimoji="1" lang="zh-CN" altLang="en-US" sz="2000" b="1" dirty="0">
                <a:latin typeface="Times New Roman" panose="02020603050405020304" pitchFamily="18" charset="0"/>
                <a:ea typeface="+mn-ea"/>
                <a:cs typeface="Times New Roman" panose="02020603050405020304" pitchFamily="18" charset="0"/>
              </a:rPr>
              <a:t>由</a:t>
            </a:r>
            <a:r>
              <a:rPr kumimoji="1" lang="zh-CN" altLang="en-US" sz="2000" b="1" i="1" dirty="0">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zh-CN" altLang="en-US" sz="2000" b="1" baseline="-30000" dirty="0">
                <a:latin typeface="Times New Roman" panose="02020603050405020304" pitchFamily="18" charset="0"/>
                <a:ea typeface="+mn-ea"/>
                <a:cs typeface="Times New Roman" panose="02020603050405020304" pitchFamily="18" charset="0"/>
              </a:rPr>
              <a:t>1</a:t>
            </a:r>
            <a:r>
              <a:rPr kumimoji="1" lang="zh-CN" altLang="en-US" sz="2000" b="1" dirty="0">
                <a:latin typeface="Times New Roman" panose="02020603050405020304" pitchFamily="18" charset="0"/>
                <a:ea typeface="+mn-ea"/>
                <a:cs typeface="Times New Roman" panose="02020603050405020304" pitchFamily="18" charset="0"/>
              </a:rPr>
              <a:t>′=</a:t>
            </a:r>
            <a:r>
              <a:rPr kumimoji="1" lang="zh-CN" altLang="en-US" sz="2000" b="1" i="1" dirty="0">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zh-CN" altLang="en-US" sz="2000" b="1" baseline="-30000" dirty="0">
                <a:latin typeface="Times New Roman" panose="02020603050405020304" pitchFamily="18" charset="0"/>
                <a:ea typeface="+mn-ea"/>
                <a:cs typeface="Times New Roman" panose="02020603050405020304" pitchFamily="18" charset="0"/>
              </a:rPr>
              <a:t>1</a:t>
            </a:r>
            <a:r>
              <a:rPr kumimoji="1" lang="zh-CN" altLang="en-US" sz="2000" b="1" dirty="0">
                <a:latin typeface="Times New Roman" panose="02020603050405020304" pitchFamily="18" charset="0"/>
                <a:ea typeface="+mn-ea"/>
                <a:cs typeface="Times New Roman" panose="02020603050405020304" pitchFamily="18" charset="0"/>
              </a:rPr>
              <a:t>-</a:t>
            </a:r>
            <a:r>
              <a:rPr kumimoji="1" lang="zh-CN" altLang="en-US" sz="2000" b="1" i="1" dirty="0">
                <a:latin typeface="Times New Roman" panose="02020603050405020304" pitchFamily="18" charset="0"/>
                <a:ea typeface="+mn-ea"/>
                <a:cs typeface="Times New Roman" panose="02020603050405020304" pitchFamily="18" charset="0"/>
              </a:rPr>
              <a:t> </a:t>
            </a:r>
            <a:r>
              <a:rPr kumimoji="1" lang="en-US" altLang="zh-CN" sz="2000" b="1" i="1" dirty="0" err="1">
                <a:latin typeface="Times New Roman" panose="02020603050405020304" pitchFamily="18" charset="0"/>
                <a:ea typeface="+mn-ea"/>
                <a:cs typeface="Times New Roman" panose="02020603050405020304" pitchFamily="18" charset="0"/>
              </a:rPr>
              <a:t>u</a:t>
            </a:r>
            <a:r>
              <a:rPr kumimoji="1" lang="en-US" altLang="zh-CN" sz="2000" b="1" i="1" baseline="-30000" dirty="0" err="1">
                <a:latin typeface="Times New Roman" panose="02020603050405020304" pitchFamily="18" charset="0"/>
                <a:ea typeface="+mn-ea"/>
                <a:cs typeface="Times New Roman" panose="02020603050405020304" pitchFamily="18" charset="0"/>
              </a:rPr>
              <a:t>f</a:t>
            </a:r>
            <a:r>
              <a:rPr kumimoji="1" lang="en-US" altLang="zh-CN" sz="2000" b="1" dirty="0">
                <a:latin typeface="Times New Roman" panose="02020603050405020304" pitchFamily="18" charset="0"/>
                <a:ea typeface="+mn-ea"/>
                <a:cs typeface="Times New Roman" panose="02020603050405020304" pitchFamily="18" charset="0"/>
              </a:rPr>
              <a:t>，</a:t>
            </a:r>
            <a:r>
              <a:rPr kumimoji="1" lang="en-US" altLang="zh-CN" sz="2000" b="1" i="1" dirty="0">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en-US" altLang="zh-CN" sz="2000" b="1" baseline="-30000" dirty="0">
                <a:latin typeface="Times New Roman" panose="02020603050405020304" pitchFamily="18" charset="0"/>
                <a:ea typeface="+mn-ea"/>
                <a:cs typeface="Times New Roman" panose="02020603050405020304" pitchFamily="18" charset="0"/>
              </a:rPr>
              <a:t>3</a:t>
            </a:r>
            <a:r>
              <a:rPr kumimoji="1" lang="en-US" altLang="zh-CN" sz="2000" b="1" dirty="0">
                <a:latin typeface="Times New Roman" panose="02020603050405020304" pitchFamily="18" charset="0"/>
                <a:ea typeface="+mn-ea"/>
                <a:cs typeface="Times New Roman" panose="02020603050405020304" pitchFamily="18" charset="0"/>
              </a:rPr>
              <a:t>′=</a:t>
            </a:r>
            <a:r>
              <a:rPr kumimoji="1" lang="en-US" altLang="zh-CN" sz="2000" b="1" i="1" dirty="0">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en-US" altLang="zh-CN" sz="2000" b="1" baseline="-30000" dirty="0">
                <a:latin typeface="Times New Roman" panose="02020603050405020304" pitchFamily="18" charset="0"/>
                <a:ea typeface="+mn-ea"/>
                <a:cs typeface="Times New Roman" panose="02020603050405020304" pitchFamily="18" charset="0"/>
              </a:rPr>
              <a:t>3</a:t>
            </a:r>
            <a:r>
              <a:rPr kumimoji="1" lang="en-US" altLang="zh-CN" sz="2000" b="1" dirty="0">
                <a:latin typeface="Times New Roman" panose="02020603050405020304" pitchFamily="18" charset="0"/>
                <a:ea typeface="+mn-ea"/>
                <a:cs typeface="Times New Roman" panose="02020603050405020304" pitchFamily="18" charset="0"/>
              </a:rPr>
              <a:t>-</a:t>
            </a:r>
            <a:r>
              <a:rPr kumimoji="1" lang="en-US" altLang="zh-CN" sz="2000" b="1" i="1" dirty="0">
                <a:latin typeface="Times New Roman" panose="02020603050405020304" pitchFamily="18" charset="0"/>
                <a:ea typeface="+mn-ea"/>
                <a:cs typeface="Times New Roman" panose="02020603050405020304" pitchFamily="18" charset="0"/>
              </a:rPr>
              <a:t> </a:t>
            </a:r>
            <a:r>
              <a:rPr kumimoji="1" lang="en-US" altLang="zh-CN" sz="2000" b="1" i="1" dirty="0" err="1">
                <a:latin typeface="Times New Roman" panose="02020603050405020304" pitchFamily="18" charset="0"/>
                <a:ea typeface="+mn-ea"/>
                <a:cs typeface="Times New Roman" panose="02020603050405020304" pitchFamily="18" charset="0"/>
              </a:rPr>
              <a:t>u</a:t>
            </a:r>
            <a:r>
              <a:rPr kumimoji="1" lang="en-US" altLang="zh-CN" sz="2000" b="1" i="1" baseline="-30000" dirty="0" err="1">
                <a:latin typeface="Times New Roman" panose="02020603050405020304" pitchFamily="18" charset="0"/>
                <a:ea typeface="+mn-ea"/>
                <a:cs typeface="Times New Roman" panose="02020603050405020304" pitchFamily="18" charset="0"/>
              </a:rPr>
              <a:t>f</a:t>
            </a:r>
            <a:r>
              <a:rPr kumimoji="1" lang="en-US" altLang="zh-CN" sz="2000" b="1" i="1" baseline="-30000" dirty="0">
                <a:latin typeface="Times New Roman" panose="02020603050405020304" pitchFamily="18" charset="0"/>
                <a:ea typeface="+mn-ea"/>
                <a:cs typeface="Times New Roman" panose="02020603050405020304" pitchFamily="18" charset="0"/>
              </a:rPr>
              <a:t> </a:t>
            </a:r>
            <a:r>
              <a:rPr kumimoji="1" lang="en-US" altLang="zh-CN" sz="2000" b="1" dirty="0">
                <a:latin typeface="Times New Roman" panose="02020603050405020304" pitchFamily="18" charset="0"/>
                <a:ea typeface="+mn-ea"/>
                <a:cs typeface="Times New Roman" panose="02020603050405020304" pitchFamily="18" charset="0"/>
              </a:rPr>
              <a:t>，</a:t>
            </a:r>
            <a:r>
              <a:rPr kumimoji="1" lang="zh-CN" altLang="en-US" sz="2000" b="1" dirty="0">
                <a:latin typeface="Times New Roman" panose="02020603050405020304" pitchFamily="18" charset="0"/>
                <a:ea typeface="+mn-ea"/>
                <a:cs typeface="Times New Roman" panose="02020603050405020304" pitchFamily="18" charset="0"/>
              </a:rPr>
              <a:t>将总应力圆在水平轴上左移相应的</a:t>
            </a:r>
            <a:r>
              <a:rPr kumimoji="1" lang="en-US" altLang="zh-CN" sz="2000" b="1" i="1" dirty="0" err="1">
                <a:latin typeface="Times New Roman" panose="02020603050405020304" pitchFamily="18" charset="0"/>
                <a:ea typeface="+mn-ea"/>
                <a:cs typeface="Times New Roman" panose="02020603050405020304" pitchFamily="18" charset="0"/>
              </a:rPr>
              <a:t>u</a:t>
            </a:r>
            <a:r>
              <a:rPr kumimoji="1" lang="en-US" altLang="zh-CN" sz="2000" b="1" i="1" baseline="-30000" dirty="0" err="1">
                <a:latin typeface="Times New Roman" panose="02020603050405020304" pitchFamily="18" charset="0"/>
                <a:ea typeface="+mn-ea"/>
                <a:cs typeface="Times New Roman" panose="02020603050405020304" pitchFamily="18" charset="0"/>
              </a:rPr>
              <a:t>f</a:t>
            </a:r>
            <a:r>
              <a:rPr kumimoji="1" lang="zh-CN" altLang="en-US" sz="2000" b="1" dirty="0">
                <a:latin typeface="Times New Roman" panose="02020603050405020304" pitchFamily="18" charset="0"/>
                <a:ea typeface="+mn-ea"/>
                <a:cs typeface="Times New Roman" panose="02020603050405020304" pitchFamily="18" charset="0"/>
              </a:rPr>
              <a:t>即得3个有效应力极限莫尔圆，如图中虚线圆，由此绘出有效应力强度包线</a:t>
            </a:r>
            <a:r>
              <a:rPr kumimoji="1" lang="zh-CN" altLang="en-US" sz="2000" dirty="0">
                <a:latin typeface="Times New Roman" panose="02020603050405020304" pitchFamily="18" charset="0"/>
                <a:ea typeface="+mn-ea"/>
                <a:cs typeface="Times New Roman" panose="02020603050405020304" pitchFamily="18" charset="0"/>
              </a:rPr>
              <a:t> </a:t>
            </a:r>
            <a:endParaRPr kumimoji="1" lang="zh-CN" altLang="en-US" sz="2000" dirty="0">
              <a:latin typeface="Times New Roman" panose="02020603050405020304" pitchFamily="18" charset="0"/>
              <a:ea typeface="+mn-ea"/>
              <a:cs typeface="Times New Roman" panose="02020603050405020304" pitchFamily="18" charset="0"/>
            </a:endParaRPr>
          </a:p>
        </p:txBody>
      </p:sp>
      <p:sp>
        <p:nvSpPr>
          <p:cNvPr id="44" name="Rectangle 6"/>
          <p:cNvSpPr>
            <a:spLocks noChangeArrowheads="1"/>
          </p:cNvSpPr>
          <p:nvPr/>
        </p:nvSpPr>
        <p:spPr bwMode="auto">
          <a:xfrm>
            <a:off x="-1" y="-4771"/>
            <a:ext cx="5668963"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§5.6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应力路径在强度问题中的应用</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3241"/>
                                        </p:tgtEl>
                                        <p:attrNameLst>
                                          <p:attrName>style.visibility</p:attrName>
                                        </p:attrNameLst>
                                      </p:cBhvr>
                                      <p:to>
                                        <p:strVal val="visible"/>
                                      </p:to>
                                    </p:set>
                                    <p:animEffect transition="in" filter="wipe(left)">
                                      <p:cBhvr>
                                        <p:cTn id="12" dur="500"/>
                                        <p:tgtEl>
                                          <p:spTgt spid="932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3240"/>
                                        </p:tgtEl>
                                        <p:attrNameLst>
                                          <p:attrName>style.visibility</p:attrName>
                                        </p:attrNameLst>
                                      </p:cBhvr>
                                      <p:to>
                                        <p:strVal val="visible"/>
                                      </p:to>
                                    </p:set>
                                    <p:animEffect transition="in" filter="wipe(left)">
                                      <p:cBhvr>
                                        <p:cTn id="17" dur="500"/>
                                        <p:tgtEl>
                                          <p:spTgt spid="932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3259"/>
                                        </p:tgtEl>
                                        <p:attrNameLst>
                                          <p:attrName>style.visibility</p:attrName>
                                        </p:attrNameLst>
                                      </p:cBhvr>
                                      <p:to>
                                        <p:strVal val="visible"/>
                                      </p:to>
                                    </p:set>
                                    <p:animEffect transition="in" filter="wipe(left)">
                                      <p:cBhvr>
                                        <p:cTn id="22" dur="500"/>
                                        <p:tgtEl>
                                          <p:spTgt spid="932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3258"/>
                                        </p:tgtEl>
                                        <p:attrNameLst>
                                          <p:attrName>style.visibility</p:attrName>
                                        </p:attrNameLst>
                                      </p:cBhvr>
                                      <p:to>
                                        <p:strVal val="visible"/>
                                      </p:to>
                                    </p:set>
                                    <p:animEffect transition="in" filter="wipe(left)">
                                      <p:cBhvr>
                                        <p:cTn id="27" dur="500"/>
                                        <p:tgtEl>
                                          <p:spTgt spid="9325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3228"/>
                                        </p:tgtEl>
                                        <p:attrNameLst>
                                          <p:attrName>style.visibility</p:attrName>
                                        </p:attrNameLst>
                                      </p:cBhvr>
                                      <p:to>
                                        <p:strVal val="visible"/>
                                      </p:to>
                                    </p:set>
                                    <p:animEffect transition="in" filter="blinds(horizontal)">
                                      <p:cBhvr>
                                        <p:cTn id="37" dur="500"/>
                                        <p:tgtEl>
                                          <p:spTgt spid="932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3244"/>
                                        </p:tgtEl>
                                        <p:attrNameLst>
                                          <p:attrName>style.visibility</p:attrName>
                                        </p:attrNameLst>
                                      </p:cBhvr>
                                      <p:to>
                                        <p:strVal val="visible"/>
                                      </p:to>
                                    </p:set>
                                    <p:animEffect transition="in" filter="wipe(left)">
                                      <p:cBhvr>
                                        <p:cTn id="42" dur="500"/>
                                        <p:tgtEl>
                                          <p:spTgt spid="9324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3242"/>
                                        </p:tgtEl>
                                        <p:attrNameLst>
                                          <p:attrName>style.visibility</p:attrName>
                                        </p:attrNameLst>
                                      </p:cBhvr>
                                      <p:to>
                                        <p:strVal val="visible"/>
                                      </p:to>
                                    </p:set>
                                    <p:animEffect transition="in" filter="wipe(left)">
                                      <p:cBhvr>
                                        <p:cTn id="47" dur="500"/>
                                        <p:tgtEl>
                                          <p:spTgt spid="9324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3243"/>
                                        </p:tgtEl>
                                        <p:attrNameLst>
                                          <p:attrName>style.visibility</p:attrName>
                                        </p:attrNameLst>
                                      </p:cBhvr>
                                      <p:to>
                                        <p:strVal val="visible"/>
                                      </p:to>
                                    </p:set>
                                    <p:animEffect transition="in" filter="wipe(left)">
                                      <p:cBhvr>
                                        <p:cTn id="52" dur="500"/>
                                        <p:tgtEl>
                                          <p:spTgt spid="9324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93257"/>
                                        </p:tgtEl>
                                        <p:attrNameLst>
                                          <p:attrName>style.visibility</p:attrName>
                                        </p:attrNameLst>
                                      </p:cBhvr>
                                      <p:to>
                                        <p:strVal val="visible"/>
                                      </p:to>
                                    </p:set>
                                    <p:animEffect transition="in" filter="wipe(down)">
                                      <p:cBhvr>
                                        <p:cTn id="57" dur="500"/>
                                        <p:tgtEl>
                                          <p:spTgt spid="9325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500"/>
                                        <p:tgtEl>
                                          <p:spTgt spid="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93226"/>
                                        </p:tgtEl>
                                        <p:attrNameLst>
                                          <p:attrName>style.visibility</p:attrName>
                                        </p:attrNameLst>
                                      </p:cBhvr>
                                      <p:to>
                                        <p:strVal val="visible"/>
                                      </p:to>
                                    </p:set>
                                    <p:animEffect transition="in" filter="blinds(horizontal)">
                                      <p:cBhvr>
                                        <p:cTn id="67" dur="500"/>
                                        <p:tgtEl>
                                          <p:spTgt spid="9322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93231"/>
                                        </p:tgtEl>
                                        <p:attrNameLst>
                                          <p:attrName>style.visibility</p:attrName>
                                        </p:attrNameLst>
                                      </p:cBhvr>
                                      <p:to>
                                        <p:strVal val="visible"/>
                                      </p:to>
                                    </p:set>
                                    <p:animEffect transition="in" filter="blinds(horizontal)">
                                      <p:cBhvr>
                                        <p:cTn id="72" dur="500"/>
                                        <p:tgtEl>
                                          <p:spTgt spid="93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26" grpId="0" autoUpdateAnimBg="0"/>
      <p:bldP spid="93228" grpId="0" autoUpdateAnimBg="0"/>
      <p:bldP spid="93231"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1027"/>
          <p:cNvSpPr>
            <a:spLocks noChangeArrowheads="1"/>
          </p:cNvSpPr>
          <p:nvPr/>
        </p:nvSpPr>
        <p:spPr bwMode="auto">
          <a:xfrm>
            <a:off x="395536" y="677862"/>
            <a:ext cx="8353425" cy="2735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0" indent="-5715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chemeClr val="tx2"/>
              </a:buClr>
              <a:buSzPct val="70000"/>
            </a:pPr>
            <a:r>
              <a:rPr lang="zh-CN" altLang="en-US" sz="2000" b="1" dirty="0">
                <a:solidFill>
                  <a:srgbClr val="FF0000"/>
                </a:solidFill>
                <a:latin typeface="Times New Roman" panose="02020603050405020304" pitchFamily="18" charset="0"/>
                <a:ea typeface="+mn-ea"/>
                <a:cs typeface="Times New Roman" panose="02020603050405020304" pitchFamily="18" charset="0"/>
              </a:rPr>
              <a:t>【例】</a:t>
            </a:r>
            <a:r>
              <a:rPr lang="zh-CN" altLang="en-US" sz="2000" b="1" dirty="0">
                <a:latin typeface="Times New Roman" panose="02020603050405020304" pitchFamily="18" charset="0"/>
                <a:ea typeface="+mn-ea"/>
                <a:cs typeface="Times New Roman" panose="02020603050405020304" pitchFamily="18" charset="0"/>
              </a:rPr>
              <a:t>根据</a:t>
            </a:r>
            <a:r>
              <a:rPr lang="zh-CN" altLang="en-US" sz="2000" b="1" dirty="0" smtClean="0">
                <a:latin typeface="Times New Roman" panose="02020603050405020304" pitchFamily="18" charset="0"/>
                <a:ea typeface="+mn-ea"/>
                <a:cs typeface="Times New Roman" panose="02020603050405020304" pitchFamily="18" charset="0"/>
              </a:rPr>
              <a:t>饱和</a:t>
            </a:r>
            <a:r>
              <a:rPr lang="zh-CN" altLang="en-US" sz="2000" b="1" dirty="0" smtClean="0">
                <a:latin typeface="Times New Roman" panose="02020603050405020304" pitchFamily="18" charset="0"/>
                <a:ea typeface="+mn-ea"/>
                <a:cs typeface="Times New Roman" panose="02020603050405020304" pitchFamily="18" charset="0"/>
              </a:rPr>
              <a:t>黏</a:t>
            </a:r>
            <a:r>
              <a:rPr lang="zh-CN" altLang="en-US" sz="2000" b="1" dirty="0" smtClean="0">
                <a:latin typeface="Times New Roman" panose="02020603050405020304" pitchFamily="18" charset="0"/>
                <a:ea typeface="+mn-ea"/>
                <a:cs typeface="Times New Roman" panose="02020603050405020304" pitchFamily="18" charset="0"/>
              </a:rPr>
              <a:t>土</a:t>
            </a:r>
            <a:r>
              <a:rPr lang="zh-CN" altLang="en-US" sz="2000" b="1" dirty="0">
                <a:latin typeface="Times New Roman" panose="02020603050405020304" pitchFamily="18" charset="0"/>
                <a:ea typeface="+mn-ea"/>
                <a:cs typeface="Times New Roman" panose="02020603050405020304" pitchFamily="18" charset="0"/>
              </a:rPr>
              <a:t>三轴</a:t>
            </a:r>
            <a:r>
              <a:rPr lang="en-US" altLang="zh-CN" sz="2000" b="1" dirty="0">
                <a:latin typeface="Times New Roman" panose="02020603050405020304" pitchFamily="18" charset="0"/>
                <a:ea typeface="+mn-ea"/>
                <a:cs typeface="Times New Roman" panose="02020603050405020304" pitchFamily="18" charset="0"/>
              </a:rPr>
              <a:t>CD</a:t>
            </a:r>
            <a:r>
              <a:rPr lang="zh-CN" altLang="en-US" sz="2000" b="1" dirty="0">
                <a:latin typeface="Times New Roman" panose="02020603050405020304" pitchFamily="18" charset="0"/>
                <a:ea typeface="+mn-ea"/>
                <a:cs typeface="Times New Roman" panose="02020603050405020304" pitchFamily="18" charset="0"/>
              </a:rPr>
              <a:t>试验，测得有效应力强度指标</a:t>
            </a:r>
            <a:r>
              <a:rPr lang="en-US" altLang="zh-CN" sz="2000" b="1" i="1" dirty="0">
                <a:latin typeface="Times New Roman" panose="02020603050405020304" pitchFamily="18" charset="0"/>
                <a:ea typeface="+mn-ea"/>
                <a:cs typeface="Times New Roman" panose="02020603050405020304" pitchFamily="18" charset="0"/>
              </a:rPr>
              <a:t>c </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=0</a:t>
            </a:r>
            <a:r>
              <a:rPr lang="zh-CN" altLang="en-US" sz="2000" b="1" dirty="0">
                <a:latin typeface="Times New Roman" panose="02020603050405020304" pitchFamily="18" charset="0"/>
                <a:ea typeface="+mn-ea"/>
                <a:cs typeface="Times New Roman" panose="02020603050405020304" pitchFamily="18" charset="0"/>
              </a:rPr>
              <a:t>，</a:t>
            </a:r>
            <a:r>
              <a:rPr lang="zh-CN" altLang="en-US" sz="2000" b="1" i="1" dirty="0">
                <a:latin typeface="Times New Roman" panose="02020603050405020304" pitchFamily="18" charset="0"/>
                <a:ea typeface="+mn-ea"/>
                <a:cs typeface="Times New Roman" panose="02020603050405020304" pitchFamily="18" charset="0"/>
                <a:sym typeface="Symbol" panose="05050102010706020507" pitchFamily="18" charset="2"/>
              </a:rPr>
              <a:t></a:t>
            </a:r>
            <a:r>
              <a:rPr lang="zh-CN" altLang="en-US" sz="2000" b="1" i="1" dirty="0">
                <a:latin typeface="Times New Roman" panose="02020603050405020304" pitchFamily="18" charset="0"/>
                <a:ea typeface="+mn-ea"/>
                <a:cs typeface="Times New Roman" panose="02020603050405020304" pitchFamily="18" charset="0"/>
              </a:rPr>
              <a:t> </a:t>
            </a:r>
            <a:r>
              <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rPr>
              <a:t></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=30°</a:t>
            </a:r>
            <a:r>
              <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rPr>
              <a:t>。</a:t>
            </a:r>
            <a:endPar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endParaRPr>
          </a:p>
          <a:p>
            <a:pPr eaLnBrk="1" hangingPunct="1">
              <a:spcBef>
                <a:spcPct val="20000"/>
              </a:spcBef>
              <a:buClr>
                <a:schemeClr val="tx2"/>
              </a:buClr>
              <a:buSzPct val="70000"/>
            </a:pP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(1) </a:t>
            </a:r>
            <a:r>
              <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rPr>
              <a:t>在三轴压力室保持</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300kPa</a:t>
            </a:r>
            <a:r>
              <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rPr>
              <a:t>的压力条件下做</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CD</a:t>
            </a:r>
            <a:r>
              <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rPr>
              <a:t>试验，求土的实际破坏面上的剪应力和破坏面的</a:t>
            </a:r>
            <a:r>
              <a:rPr lang="zh-CN" altLang="en-US" sz="2000" b="1" dirty="0" smtClean="0">
                <a:latin typeface="Times New Roman" panose="02020603050405020304" pitchFamily="18" charset="0"/>
                <a:ea typeface="+mn-ea"/>
                <a:cs typeface="Times New Roman" panose="02020603050405020304" pitchFamily="18" charset="0"/>
                <a:sym typeface="Symbol" panose="05050102010706020507" pitchFamily="18" charset="2"/>
              </a:rPr>
              <a:t>方向；</a:t>
            </a:r>
            <a:endPar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endParaRPr>
          </a:p>
          <a:p>
            <a:pPr eaLnBrk="1" hangingPunct="1">
              <a:spcBef>
                <a:spcPct val="20000"/>
              </a:spcBef>
              <a:buClr>
                <a:schemeClr val="tx2"/>
              </a:buClr>
              <a:buSzPct val="70000"/>
            </a:pP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(2) </a:t>
            </a:r>
            <a:r>
              <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rPr>
              <a:t>在</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CU</a:t>
            </a:r>
            <a:r>
              <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rPr>
              <a:t>试验时测得三轴压力室内压力增量为</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300kPa</a:t>
            </a:r>
            <a:r>
              <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rPr>
              <a:t>，破坏时的孔隙水压力为</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150kPa</a:t>
            </a:r>
            <a:r>
              <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rPr>
              <a:t>，轴向主应力差为</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400kPa</a:t>
            </a:r>
            <a:r>
              <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rPr>
              <a:t>，求破坏时的孔压系数</a:t>
            </a:r>
            <a:r>
              <a:rPr lang="en-US" altLang="zh-CN" sz="2000" b="1" dirty="0" err="1">
                <a:latin typeface="Times New Roman" panose="02020603050405020304" pitchFamily="18" charset="0"/>
                <a:ea typeface="+mn-ea"/>
                <a:cs typeface="Times New Roman" panose="02020603050405020304" pitchFamily="18" charset="0"/>
                <a:sym typeface="Symbol" panose="05050102010706020507" pitchFamily="18" charset="2"/>
              </a:rPr>
              <a:t>A</a:t>
            </a:r>
            <a:r>
              <a:rPr lang="en-US" altLang="zh-CN" sz="2000" b="1" baseline="-25000" dirty="0" err="1">
                <a:latin typeface="Times New Roman" panose="02020603050405020304" pitchFamily="18" charset="0"/>
                <a:ea typeface="+mn-ea"/>
                <a:cs typeface="Times New Roman" panose="02020603050405020304" pitchFamily="18" charset="0"/>
                <a:sym typeface="Symbol" panose="05050102010706020507" pitchFamily="18" charset="2"/>
              </a:rPr>
              <a:t>f</a:t>
            </a:r>
            <a:endParaRPr lang="en-US" altLang="zh-CN" sz="2000" b="1" baseline="-25000" dirty="0">
              <a:latin typeface="Times New Roman" panose="02020603050405020304" pitchFamily="18" charset="0"/>
              <a:ea typeface="+mn-ea"/>
              <a:cs typeface="Times New Roman" panose="02020603050405020304" pitchFamily="18" charset="0"/>
              <a:sym typeface="Symbol" panose="05050102010706020507" pitchFamily="18" charset="2"/>
            </a:endParaRPr>
          </a:p>
          <a:p>
            <a:pPr eaLnBrk="1" hangingPunct="1">
              <a:spcBef>
                <a:spcPct val="20000"/>
              </a:spcBef>
              <a:buClr>
                <a:schemeClr val="tx2"/>
              </a:buClr>
              <a:buSzPct val="70000"/>
            </a:pPr>
            <a:r>
              <a:rPr lang="en-US" altLang="zh-CN" sz="2000" b="1" dirty="0">
                <a:solidFill>
                  <a:srgbClr val="FF0000"/>
                </a:solidFill>
                <a:latin typeface="Times New Roman" panose="02020603050405020304" pitchFamily="18" charset="0"/>
                <a:ea typeface="+mn-ea"/>
                <a:cs typeface="Times New Roman" panose="02020603050405020304" pitchFamily="18" charset="0"/>
              </a:rPr>
              <a:t>【</a:t>
            </a:r>
            <a:r>
              <a:rPr lang="zh-CN" altLang="en-US" sz="2000" b="1" dirty="0">
                <a:solidFill>
                  <a:srgbClr val="FF0000"/>
                </a:solidFill>
                <a:latin typeface="Times New Roman" panose="02020603050405020304" pitchFamily="18" charset="0"/>
                <a:ea typeface="+mn-ea"/>
                <a:cs typeface="Times New Roman" panose="02020603050405020304" pitchFamily="18" charset="0"/>
              </a:rPr>
              <a:t>解</a:t>
            </a:r>
            <a:r>
              <a:rPr lang="en-US" altLang="zh-CN" sz="2000" b="1" dirty="0">
                <a:solidFill>
                  <a:srgbClr val="FF0000"/>
                </a:solidFill>
                <a:latin typeface="Times New Roman" panose="02020603050405020304" pitchFamily="18" charset="0"/>
                <a:ea typeface="+mn-ea"/>
                <a:cs typeface="Times New Roman" panose="02020603050405020304" pitchFamily="18" charset="0"/>
              </a:rPr>
              <a:t>】</a:t>
            </a:r>
            <a:endParaRPr lang="zh-CN" altLang="en-US" sz="2000" b="1" dirty="0">
              <a:solidFill>
                <a:srgbClr val="FF0000"/>
              </a:solidFill>
              <a:latin typeface="Times New Roman" panose="02020603050405020304" pitchFamily="18" charset="0"/>
              <a:ea typeface="+mn-ea"/>
              <a:cs typeface="Times New Roman" panose="02020603050405020304" pitchFamily="18" charset="0"/>
            </a:endParaRPr>
          </a:p>
          <a:p>
            <a:pPr eaLnBrk="1" hangingPunct="1">
              <a:spcBef>
                <a:spcPct val="20000"/>
              </a:spcBef>
              <a:buClr>
                <a:schemeClr val="tx2"/>
              </a:buClr>
              <a:buSzPct val="70000"/>
            </a:pPr>
            <a:r>
              <a:rPr lang="en-US" altLang="zh-CN" sz="2000" b="1" dirty="0">
                <a:latin typeface="Times New Roman" panose="02020603050405020304" pitchFamily="18" charset="0"/>
                <a:ea typeface="+mn-ea"/>
                <a:cs typeface="Times New Roman" panose="02020603050405020304" pitchFamily="18" charset="0"/>
              </a:rPr>
              <a:t>(1) </a:t>
            </a:r>
            <a:r>
              <a:rPr lang="zh-CN" altLang="en-US" sz="2000" b="1" dirty="0" smtClean="0">
                <a:latin typeface="Times New Roman" panose="02020603050405020304" pitchFamily="18" charset="0"/>
                <a:ea typeface="+mn-ea"/>
                <a:cs typeface="Times New Roman" panose="02020603050405020304" pitchFamily="18" charset="0"/>
                <a:sym typeface="Symbol" panose="05050102010706020507" pitchFamily="18" charset="2"/>
              </a:rPr>
              <a:t></a:t>
            </a:r>
            <a:r>
              <a:rPr lang="en-US" altLang="zh-CN" sz="2000" b="1" baseline="-25000" dirty="0">
                <a:latin typeface="Times New Roman" panose="02020603050405020304" pitchFamily="18" charset="0"/>
                <a:ea typeface="+mn-ea"/>
                <a:cs typeface="Times New Roman" panose="02020603050405020304" pitchFamily="18" charset="0"/>
                <a:sym typeface="Symbol" panose="05050102010706020507" pitchFamily="18" charset="2"/>
              </a:rPr>
              <a:t>3</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’=300 </a:t>
            </a:r>
            <a:r>
              <a:rPr lang="en-US" altLang="zh-CN" sz="2000" b="1" dirty="0" err="1">
                <a:latin typeface="Times New Roman" panose="02020603050405020304" pitchFamily="18" charset="0"/>
                <a:ea typeface="+mn-ea"/>
                <a:cs typeface="Times New Roman" panose="02020603050405020304" pitchFamily="18" charset="0"/>
                <a:sym typeface="Symbol" panose="05050102010706020507" pitchFamily="18" charset="2"/>
              </a:rPr>
              <a:t>kPa</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 </a:t>
            </a:r>
            <a:r>
              <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rPr>
              <a:t>由摩尔</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a:t>
            </a:r>
            <a:r>
              <a:rPr lang="zh-CN" altLang="en-US" sz="2000" b="1" dirty="0" smtClean="0">
                <a:latin typeface="Times New Roman" panose="02020603050405020304" pitchFamily="18" charset="0"/>
                <a:ea typeface="+mn-ea"/>
                <a:cs typeface="Times New Roman" panose="02020603050405020304" pitchFamily="18" charset="0"/>
                <a:sym typeface="Symbol" panose="05050102010706020507" pitchFamily="18" charset="2"/>
              </a:rPr>
              <a:t>库仑极限</a:t>
            </a:r>
            <a:r>
              <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rPr>
              <a:t>平衡条件计算破坏时的有效大主应力</a:t>
            </a:r>
            <a:r>
              <a:rPr lang="en-US" altLang="zh-CN" sz="2000" b="1" baseline="-25000" dirty="0">
                <a:latin typeface="Times New Roman" panose="02020603050405020304" pitchFamily="18" charset="0"/>
                <a:ea typeface="+mn-ea"/>
                <a:cs typeface="Times New Roman" panose="02020603050405020304" pitchFamily="18" charset="0"/>
                <a:sym typeface="Symbol" panose="05050102010706020507" pitchFamily="18" charset="2"/>
              </a:rPr>
              <a:t>1f</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a:t>
            </a:r>
            <a:endPar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endParaRPr>
          </a:p>
          <a:p>
            <a:pPr eaLnBrk="1" hangingPunct="1">
              <a:spcBef>
                <a:spcPct val="20000"/>
              </a:spcBef>
              <a:buClr>
                <a:schemeClr val="tx2"/>
              </a:buClr>
              <a:buSzPct val="70000"/>
            </a:pPr>
            <a:endParaRPr lang="zh-CN" altLang="zh-CN" sz="2000" b="1" dirty="0">
              <a:latin typeface="Times New Roman" panose="02020603050405020304" pitchFamily="18" charset="0"/>
              <a:ea typeface="楷体_GB2312" pitchFamily="49" charset="-122"/>
              <a:cs typeface="Times New Roman" panose="02020603050405020304" pitchFamily="18" charset="0"/>
              <a:sym typeface="Symbol" panose="05050102010706020507" pitchFamily="18" charset="2"/>
            </a:endParaRPr>
          </a:p>
        </p:txBody>
      </p:sp>
      <p:graphicFrame>
        <p:nvGraphicFramePr>
          <p:cNvPr id="76854" name="Object 54"/>
          <p:cNvGraphicFramePr>
            <a:graphicFrameLocks noGrp="1" noChangeAspect="1"/>
          </p:cNvGraphicFramePr>
          <p:nvPr>
            <p:ph/>
          </p:nvPr>
        </p:nvGraphicFramePr>
        <p:xfrm>
          <a:off x="1580604" y="3148013"/>
          <a:ext cx="5983287" cy="792162"/>
        </p:xfrm>
        <a:graphic>
          <a:graphicData uri="http://schemas.openxmlformats.org/presentationml/2006/ole">
            <mc:AlternateContent xmlns:mc="http://schemas.openxmlformats.org/markup-compatibility/2006">
              <mc:Choice xmlns:v="urn:schemas-microsoft-com:vml" Requires="v">
                <p:oleObj spid="_x0000_s160792" name="公式" r:id="rId1" imgW="3263900" imgH="431800" progId="Equation.3">
                  <p:embed/>
                </p:oleObj>
              </mc:Choice>
              <mc:Fallback>
                <p:oleObj name="公式" r:id="rId1" imgW="3263900" imgH="431800" progId="Equation.3">
                  <p:embed/>
                  <p:pic>
                    <p:nvPicPr>
                      <p:cNvPr id="0" name="Object 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604" y="3148013"/>
                        <a:ext cx="5983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9573" name="Text Box 8"/>
          <p:cNvSpPr txBox="1">
            <a:spLocks noChangeArrowheads="1"/>
          </p:cNvSpPr>
          <p:nvPr/>
        </p:nvSpPr>
        <p:spPr bwMode="auto">
          <a:xfrm>
            <a:off x="383182" y="3940175"/>
            <a:ext cx="837813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zh-CN" altLang="en-US" sz="2000" b="1" dirty="0">
                <a:solidFill>
                  <a:srgbClr val="0000FF"/>
                </a:solidFill>
                <a:latin typeface="Times New Roman" panose="02020603050405020304" pitchFamily="18" charset="0"/>
                <a:ea typeface="+mn-ea"/>
                <a:cs typeface="Times New Roman" panose="02020603050405020304" pitchFamily="18" charset="0"/>
              </a:rPr>
              <a:t>三轴</a:t>
            </a:r>
            <a:r>
              <a:rPr lang="en-US" altLang="zh-CN" sz="2000" b="1" dirty="0">
                <a:solidFill>
                  <a:srgbClr val="0000FF"/>
                </a:solidFill>
                <a:latin typeface="Times New Roman" panose="02020603050405020304" pitchFamily="18" charset="0"/>
                <a:ea typeface="+mn-ea"/>
                <a:cs typeface="Times New Roman" panose="02020603050405020304" pitchFamily="18" charset="0"/>
              </a:rPr>
              <a:t>CD</a:t>
            </a:r>
            <a:r>
              <a:rPr lang="zh-CN" altLang="en-US" sz="2000" b="1" dirty="0">
                <a:solidFill>
                  <a:srgbClr val="0000FF"/>
                </a:solidFill>
                <a:latin typeface="Times New Roman" panose="02020603050405020304" pitchFamily="18" charset="0"/>
                <a:ea typeface="+mn-ea"/>
                <a:cs typeface="Times New Roman" panose="02020603050405020304" pitchFamily="18" charset="0"/>
              </a:rPr>
              <a:t>试验</a:t>
            </a:r>
            <a:r>
              <a:rPr lang="zh-CN" altLang="en-US" sz="2000" b="1" dirty="0" smtClean="0">
                <a:solidFill>
                  <a:srgbClr val="0000FF"/>
                </a:solidFill>
                <a:latin typeface="Times New Roman" panose="02020603050405020304" pitchFamily="18" charset="0"/>
                <a:ea typeface="+mn-ea"/>
                <a:cs typeface="Times New Roman" panose="02020603050405020304" pitchFamily="18" charset="0"/>
              </a:rPr>
              <a:t>中</a:t>
            </a:r>
            <a:r>
              <a:rPr lang="zh-CN" altLang="en-US" sz="2000" b="1" dirty="0" smtClean="0">
                <a:latin typeface="Times New Roman" panose="02020603050405020304" pitchFamily="18" charset="0"/>
                <a:ea typeface="+mn-ea"/>
                <a:cs typeface="Times New Roman" panose="02020603050405020304" pitchFamily="18" charset="0"/>
              </a:rPr>
              <a:t>：</a:t>
            </a:r>
            <a:endParaRPr lang="en-US" altLang="zh-CN" sz="2000" b="1" dirty="0" smtClean="0">
              <a:latin typeface="Times New Roman" panose="02020603050405020304" pitchFamily="18" charset="0"/>
              <a:ea typeface="+mn-ea"/>
              <a:cs typeface="Times New Roman" panose="02020603050405020304" pitchFamily="18" charset="0"/>
            </a:endParaRPr>
          </a:p>
          <a:p>
            <a:pPr eaLnBrk="1" hangingPunct="1">
              <a:spcBef>
                <a:spcPct val="20000"/>
              </a:spcBef>
            </a:pPr>
            <a:r>
              <a:rPr lang="zh-CN" altLang="en-US" sz="2000" b="1" dirty="0" smtClean="0">
                <a:latin typeface="Times New Roman" panose="02020603050405020304" pitchFamily="18" charset="0"/>
                <a:ea typeface="+mn-ea"/>
                <a:cs typeface="Times New Roman" panose="02020603050405020304" pitchFamily="18" charset="0"/>
              </a:rPr>
              <a:t>破坏</a:t>
            </a:r>
            <a:r>
              <a:rPr lang="zh-CN" altLang="en-US" sz="2000" b="1" dirty="0">
                <a:latin typeface="Times New Roman" panose="02020603050405020304" pitchFamily="18" charset="0"/>
                <a:ea typeface="+mn-ea"/>
                <a:cs typeface="Times New Roman" panose="02020603050405020304" pitchFamily="18" charset="0"/>
              </a:rPr>
              <a:t>面与（有效）大主应力作用面的夹角</a:t>
            </a:r>
            <a:r>
              <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rPr>
              <a:t></a:t>
            </a:r>
            <a:r>
              <a:rPr lang="en-US" altLang="zh-CN" sz="2000" b="1" baseline="-25000" dirty="0">
                <a:latin typeface="Times New Roman" panose="02020603050405020304" pitchFamily="18" charset="0"/>
                <a:ea typeface="+mn-ea"/>
                <a:cs typeface="Times New Roman" panose="02020603050405020304" pitchFamily="18" charset="0"/>
                <a:sym typeface="Symbol" panose="05050102010706020507" pitchFamily="18" charset="2"/>
              </a:rPr>
              <a:t>f</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=45°+ </a:t>
            </a:r>
            <a:r>
              <a:rPr lang="zh-CN" altLang="en-US" sz="2000" b="1" i="1" dirty="0">
                <a:latin typeface="Times New Roman" panose="02020603050405020304" pitchFamily="18" charset="0"/>
                <a:ea typeface="+mn-ea"/>
                <a:cs typeface="Times New Roman" panose="02020603050405020304" pitchFamily="18" charset="0"/>
                <a:sym typeface="Symbol" panose="05050102010706020507" pitchFamily="18" charset="2"/>
              </a:rPr>
              <a:t></a:t>
            </a:r>
            <a:r>
              <a:rPr lang="zh-CN" altLang="en-US" sz="2000" b="1" i="1" dirty="0">
                <a:latin typeface="Times New Roman" panose="02020603050405020304" pitchFamily="18" charset="0"/>
                <a:ea typeface="+mn-ea"/>
                <a:cs typeface="Times New Roman" panose="02020603050405020304" pitchFamily="18" charset="0"/>
              </a:rPr>
              <a:t> </a:t>
            </a:r>
            <a:r>
              <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rPr>
              <a:t></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/2=45°+15° =60°</a:t>
            </a:r>
            <a:endPar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endParaRPr>
          </a:p>
          <a:p>
            <a:pPr eaLnBrk="1" hangingPunct="1">
              <a:spcBef>
                <a:spcPct val="20000"/>
              </a:spcBef>
            </a:pPr>
            <a:r>
              <a:rPr lang="zh-CN" altLang="en-US" sz="2000" b="1" dirty="0" smtClean="0">
                <a:latin typeface="Times New Roman" panose="02020603050405020304" pitchFamily="18" charset="0"/>
                <a:ea typeface="+mn-ea"/>
                <a:cs typeface="Times New Roman" panose="02020603050405020304" pitchFamily="18" charset="0"/>
                <a:sym typeface="Symbol" panose="05050102010706020507" pitchFamily="18" charset="2"/>
              </a:rPr>
              <a:t>破坏</a:t>
            </a:r>
            <a:r>
              <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rPr>
              <a:t>面上剪应力</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a:t>
            </a:r>
            <a:r>
              <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rPr>
              <a:t>（</a:t>
            </a:r>
            <a:r>
              <a:rPr lang="en-US" altLang="zh-CN" sz="2000" b="1" baseline="-25000" dirty="0">
                <a:latin typeface="Times New Roman" panose="02020603050405020304" pitchFamily="18" charset="0"/>
                <a:ea typeface="+mn-ea"/>
                <a:cs typeface="Times New Roman" panose="02020603050405020304" pitchFamily="18" charset="0"/>
                <a:sym typeface="Symbol" panose="05050102010706020507" pitchFamily="18" charset="2"/>
              </a:rPr>
              <a:t>1</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a:t>
            </a:r>
            <a:r>
              <a:rPr lang="en-US" altLang="zh-CN" sz="2000" b="1" baseline="-25000" dirty="0">
                <a:latin typeface="Times New Roman" panose="02020603050405020304" pitchFamily="18" charset="0"/>
                <a:ea typeface="+mn-ea"/>
                <a:cs typeface="Times New Roman" panose="02020603050405020304" pitchFamily="18" charset="0"/>
                <a:sym typeface="Symbol" panose="05050102010706020507" pitchFamily="18" charset="2"/>
              </a:rPr>
              <a:t>3</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’)sin2</a:t>
            </a:r>
            <a:r>
              <a:rPr lang="en-US" altLang="zh-CN" sz="2000" b="1" baseline="-25000" dirty="0">
                <a:latin typeface="Times New Roman" panose="02020603050405020304" pitchFamily="18" charset="0"/>
                <a:ea typeface="+mn-ea"/>
                <a:cs typeface="Times New Roman" panose="02020603050405020304" pitchFamily="18" charset="0"/>
                <a:sym typeface="Symbol" panose="05050102010706020507" pitchFamily="18" charset="2"/>
              </a:rPr>
              <a:t>f</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/2 = (</a:t>
            </a:r>
            <a:r>
              <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rPr>
              <a:t></a:t>
            </a:r>
            <a:r>
              <a:rPr lang="en-US" altLang="zh-CN" sz="2000" b="1" baseline="-25000" dirty="0">
                <a:latin typeface="Times New Roman" panose="02020603050405020304" pitchFamily="18" charset="0"/>
                <a:ea typeface="+mn-ea"/>
                <a:cs typeface="Times New Roman" panose="02020603050405020304" pitchFamily="18" charset="0"/>
                <a:sym typeface="Symbol" panose="05050102010706020507" pitchFamily="18" charset="2"/>
              </a:rPr>
              <a:t>1f</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a:t>
            </a:r>
            <a:r>
              <a:rPr lang="en-US" altLang="zh-CN" sz="2000" b="1" baseline="-25000" dirty="0">
                <a:latin typeface="Times New Roman" panose="02020603050405020304" pitchFamily="18" charset="0"/>
                <a:ea typeface="+mn-ea"/>
                <a:cs typeface="Times New Roman" panose="02020603050405020304" pitchFamily="18" charset="0"/>
                <a:sym typeface="Symbol" panose="05050102010706020507" pitchFamily="18" charset="2"/>
              </a:rPr>
              <a:t>3f</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’)sin2</a:t>
            </a:r>
            <a:r>
              <a:rPr lang="en-US" altLang="zh-CN" sz="2000" b="1" baseline="-25000" dirty="0">
                <a:latin typeface="Times New Roman" panose="02020603050405020304" pitchFamily="18" charset="0"/>
                <a:ea typeface="+mn-ea"/>
                <a:cs typeface="Times New Roman" panose="02020603050405020304" pitchFamily="18" charset="0"/>
                <a:sym typeface="Symbol" panose="05050102010706020507" pitchFamily="18" charset="2"/>
              </a:rPr>
              <a:t>f</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/2 =130 </a:t>
            </a:r>
            <a:r>
              <a:rPr lang="en-US" altLang="zh-CN" sz="2000" b="1" dirty="0" err="1">
                <a:latin typeface="Times New Roman" panose="02020603050405020304" pitchFamily="18" charset="0"/>
                <a:ea typeface="+mn-ea"/>
                <a:cs typeface="Times New Roman" panose="02020603050405020304" pitchFamily="18" charset="0"/>
                <a:sym typeface="Symbol" panose="05050102010706020507" pitchFamily="18" charset="2"/>
              </a:rPr>
              <a:t>kPa</a:t>
            </a:r>
            <a:r>
              <a:rPr lang="en-US" altLang="zh-CN" sz="2000" dirty="0">
                <a:latin typeface="Times New Roman" panose="02020603050405020304" pitchFamily="18" charset="0"/>
                <a:ea typeface="+mn-ea"/>
                <a:cs typeface="Times New Roman" panose="02020603050405020304" pitchFamily="18" charset="0"/>
                <a:sym typeface="Symbol" panose="05050102010706020507" pitchFamily="18" charset="2"/>
              </a:rPr>
              <a:t> </a:t>
            </a:r>
            <a:endParaRPr lang="en-US" altLang="zh-CN" sz="2000" dirty="0">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109574" name="Rectangle 9"/>
          <p:cNvSpPr>
            <a:spLocks noChangeArrowheads="1"/>
          </p:cNvSpPr>
          <p:nvPr/>
        </p:nvSpPr>
        <p:spPr bwMode="auto">
          <a:xfrm>
            <a:off x="251520" y="5373216"/>
            <a:ext cx="82809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latin typeface="Times New Roman" panose="02020603050405020304" pitchFamily="18" charset="0"/>
                <a:ea typeface="+mn-ea"/>
                <a:cs typeface="Times New Roman" panose="02020603050405020304" pitchFamily="18" charset="0"/>
              </a:rPr>
              <a:t>(2) </a:t>
            </a:r>
            <a:r>
              <a:rPr lang="zh-CN" altLang="en-US" sz="2000" b="1" dirty="0">
                <a:latin typeface="Times New Roman" panose="02020603050405020304" pitchFamily="18" charset="0"/>
                <a:ea typeface="+mn-ea"/>
                <a:cs typeface="Times New Roman" panose="02020603050405020304" pitchFamily="18" charset="0"/>
              </a:rPr>
              <a:t>由于饱和土，</a:t>
            </a:r>
            <a:r>
              <a:rPr lang="en-US" altLang="zh-CN" sz="2000" b="1" i="1" dirty="0">
                <a:latin typeface="Times New Roman" panose="02020603050405020304" pitchFamily="18" charset="0"/>
                <a:ea typeface="+mn-ea"/>
                <a:cs typeface="Times New Roman" panose="02020603050405020304" pitchFamily="18" charset="0"/>
              </a:rPr>
              <a:t>B</a:t>
            </a:r>
            <a:r>
              <a:rPr lang="en-US" altLang="zh-CN" sz="2000" b="1" dirty="0">
                <a:latin typeface="Times New Roman" panose="02020603050405020304" pitchFamily="18" charset="0"/>
                <a:ea typeface="+mn-ea"/>
                <a:cs typeface="Times New Roman" panose="02020603050405020304" pitchFamily="18" charset="0"/>
              </a:rPr>
              <a:t>=1</a:t>
            </a:r>
            <a:r>
              <a:rPr lang="zh-CN" altLang="en-US" sz="2000" b="1" dirty="0">
                <a:latin typeface="Times New Roman" panose="02020603050405020304" pitchFamily="18" charset="0"/>
                <a:ea typeface="+mn-ea"/>
                <a:cs typeface="Times New Roman" panose="02020603050405020304" pitchFamily="18" charset="0"/>
              </a:rPr>
              <a:t>，破坏时的孔压系数</a:t>
            </a:r>
            <a:r>
              <a:rPr lang="en-US" altLang="zh-CN" sz="2000" b="1" i="1" dirty="0" err="1">
                <a:latin typeface="Times New Roman" panose="02020603050405020304" pitchFamily="18" charset="0"/>
                <a:ea typeface="+mn-ea"/>
                <a:cs typeface="Times New Roman" panose="02020603050405020304" pitchFamily="18" charset="0"/>
              </a:rPr>
              <a:t>A</a:t>
            </a:r>
            <a:r>
              <a:rPr lang="en-US" altLang="zh-CN" sz="2000" b="1" i="1" baseline="-25000" dirty="0" err="1">
                <a:latin typeface="Times New Roman" panose="02020603050405020304" pitchFamily="18" charset="0"/>
                <a:ea typeface="+mn-ea"/>
                <a:cs typeface="Times New Roman" panose="02020603050405020304" pitchFamily="18" charset="0"/>
              </a:rPr>
              <a:t>f</a:t>
            </a:r>
            <a:r>
              <a:rPr lang="en-US" altLang="zh-CN" sz="2000" b="1" i="1" baseline="-25000" dirty="0">
                <a:latin typeface="Times New Roman" panose="02020603050405020304" pitchFamily="18" charset="0"/>
                <a:ea typeface="+mn-ea"/>
                <a:cs typeface="Times New Roman" panose="02020603050405020304" pitchFamily="18" charset="0"/>
              </a:rPr>
              <a:t> </a:t>
            </a:r>
            <a:r>
              <a:rPr lang="en-US" altLang="zh-CN" sz="2000" b="1" dirty="0">
                <a:latin typeface="Times New Roman" panose="02020603050405020304" pitchFamily="18" charset="0"/>
                <a:ea typeface="+mn-ea"/>
                <a:cs typeface="Times New Roman" panose="02020603050405020304" pitchFamily="18" charset="0"/>
              </a:rPr>
              <a:t>= </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a:t>
            </a:r>
            <a:r>
              <a:rPr lang="en-US" altLang="zh-CN" sz="2000" b="1" i="1" dirty="0">
                <a:latin typeface="Times New Roman" panose="02020603050405020304" pitchFamily="18" charset="0"/>
                <a:ea typeface="+mn-ea"/>
                <a:cs typeface="Times New Roman" panose="02020603050405020304" pitchFamily="18" charset="0"/>
                <a:sym typeface="Symbol" panose="05050102010706020507" pitchFamily="18" charset="2"/>
              </a:rPr>
              <a:t>u</a:t>
            </a:r>
            <a:r>
              <a:rPr lang="en-US" altLang="zh-CN" sz="2000" b="1" baseline="-25000" dirty="0">
                <a:latin typeface="Times New Roman" panose="02020603050405020304" pitchFamily="18" charset="0"/>
                <a:ea typeface="+mn-ea"/>
                <a:cs typeface="Times New Roman" panose="02020603050405020304" pitchFamily="18" charset="0"/>
                <a:sym typeface="Symbol" panose="05050102010706020507" pitchFamily="18" charset="2"/>
              </a:rPr>
              <a:t>1</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 </a:t>
            </a:r>
            <a:r>
              <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rPr>
              <a:t></a:t>
            </a:r>
            <a:r>
              <a:rPr lang="en-US" altLang="zh-CN" sz="2000" b="1" baseline="-25000" dirty="0">
                <a:latin typeface="Times New Roman" panose="02020603050405020304" pitchFamily="18" charset="0"/>
                <a:ea typeface="+mn-ea"/>
                <a:cs typeface="Times New Roman" panose="02020603050405020304" pitchFamily="18" charset="0"/>
                <a:sym typeface="Symbol" panose="05050102010706020507" pitchFamily="18" charset="2"/>
              </a:rPr>
              <a:t>1</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zh-CN" sz="2000" dirty="0">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a:t>
            </a:r>
            <a:r>
              <a:rPr lang="en-US" altLang="zh-CN" sz="2000" b="1" baseline="-25000" dirty="0">
                <a:latin typeface="Times New Roman" panose="02020603050405020304" pitchFamily="18" charset="0"/>
                <a:ea typeface="+mn-ea"/>
                <a:cs typeface="Times New Roman" panose="02020603050405020304" pitchFamily="18" charset="0"/>
                <a:sym typeface="Symbol" panose="05050102010706020507" pitchFamily="18" charset="2"/>
              </a:rPr>
              <a:t>3</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a:t>
            </a:r>
            <a:r>
              <a:rPr lang="zh-CN" altLang="en-US" sz="2000" b="1" dirty="0" smtClean="0">
                <a:latin typeface="Times New Roman" panose="02020603050405020304" pitchFamily="18" charset="0"/>
                <a:ea typeface="+mn-ea"/>
                <a:cs typeface="Times New Roman" panose="02020603050405020304" pitchFamily="18" charset="0"/>
                <a:sym typeface="Symbol" panose="05050102010706020507" pitchFamily="18" charset="2"/>
              </a:rPr>
              <a:t>，</a:t>
            </a:r>
            <a:endParaRPr lang="en-US" altLang="zh-CN" sz="2000" b="1" dirty="0" smtClean="0">
              <a:latin typeface="Times New Roman" panose="02020603050405020304" pitchFamily="18" charset="0"/>
              <a:ea typeface="+mn-ea"/>
              <a:cs typeface="Times New Roman" panose="02020603050405020304" pitchFamily="18" charset="0"/>
              <a:sym typeface="Symbol" panose="05050102010706020507" pitchFamily="18" charset="2"/>
            </a:endParaRPr>
          </a:p>
          <a:p>
            <a:pPr eaLnBrk="1" hangingPunct="1"/>
            <a:r>
              <a:rPr lang="zh-CN" altLang="en-US" sz="2000" b="1" dirty="0" smtClean="0">
                <a:latin typeface="Times New Roman" panose="02020603050405020304" pitchFamily="18" charset="0"/>
                <a:ea typeface="+mn-ea"/>
                <a:cs typeface="Times New Roman" panose="02020603050405020304" pitchFamily="18" charset="0"/>
                <a:sym typeface="Symbol" panose="05050102010706020507" pitchFamily="18" charset="2"/>
              </a:rPr>
              <a:t>式</a:t>
            </a:r>
            <a:r>
              <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rPr>
              <a:t>中</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a:t>
            </a:r>
            <a:r>
              <a:rPr lang="en-US" altLang="zh-CN" sz="2000" b="1" i="1" dirty="0">
                <a:latin typeface="Times New Roman" panose="02020603050405020304" pitchFamily="18" charset="0"/>
                <a:ea typeface="+mn-ea"/>
                <a:cs typeface="Times New Roman" panose="02020603050405020304" pitchFamily="18" charset="0"/>
                <a:sym typeface="Symbol" panose="05050102010706020507" pitchFamily="18" charset="2"/>
              </a:rPr>
              <a:t>u</a:t>
            </a:r>
            <a:r>
              <a:rPr lang="en-US" altLang="zh-CN" sz="2000" b="1" baseline="-25000" dirty="0">
                <a:latin typeface="Times New Roman" panose="02020603050405020304" pitchFamily="18" charset="0"/>
                <a:ea typeface="+mn-ea"/>
                <a:cs typeface="Times New Roman" panose="02020603050405020304" pitchFamily="18" charset="0"/>
                <a:sym typeface="Symbol" panose="05050102010706020507" pitchFamily="18" charset="2"/>
              </a:rPr>
              <a:t>1</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 = </a:t>
            </a:r>
            <a:r>
              <a:rPr lang="en-US" altLang="zh-CN" sz="2000" b="1" i="1" dirty="0">
                <a:latin typeface="Times New Roman" panose="02020603050405020304" pitchFamily="18" charset="0"/>
                <a:ea typeface="+mn-ea"/>
                <a:cs typeface="Times New Roman" panose="02020603050405020304" pitchFamily="18" charset="0"/>
                <a:sym typeface="Symbol" panose="05050102010706020507" pitchFamily="18" charset="2"/>
              </a:rPr>
              <a:t>u</a:t>
            </a:r>
            <a:r>
              <a:rPr lang="en-US" altLang="zh-CN" sz="2000" dirty="0">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150 </a:t>
            </a:r>
            <a:r>
              <a:rPr lang="en-US" altLang="zh-CN" sz="2000" b="1" dirty="0" err="1">
                <a:latin typeface="Times New Roman" panose="02020603050405020304" pitchFamily="18" charset="0"/>
                <a:ea typeface="+mn-ea"/>
                <a:cs typeface="Times New Roman" panose="02020603050405020304" pitchFamily="18" charset="0"/>
                <a:sym typeface="Symbol" panose="05050102010706020507" pitchFamily="18" charset="2"/>
              </a:rPr>
              <a:t>kPa</a:t>
            </a:r>
            <a:r>
              <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a:t>
            </a:r>
            <a:r>
              <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rPr>
              <a:t></a:t>
            </a:r>
            <a:r>
              <a:rPr lang="en-US" altLang="zh-CN" sz="2000" b="1" baseline="-25000" dirty="0">
                <a:latin typeface="Times New Roman" panose="02020603050405020304" pitchFamily="18" charset="0"/>
                <a:ea typeface="+mn-ea"/>
                <a:cs typeface="Times New Roman" panose="02020603050405020304" pitchFamily="18" charset="0"/>
                <a:sym typeface="Symbol" panose="05050102010706020507" pitchFamily="18" charset="2"/>
              </a:rPr>
              <a:t>1</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=400 </a:t>
            </a:r>
            <a:r>
              <a:rPr lang="en-US" altLang="zh-CN" sz="2000" b="1" dirty="0" err="1">
                <a:latin typeface="Times New Roman" panose="02020603050405020304" pitchFamily="18" charset="0"/>
                <a:ea typeface="+mn-ea"/>
                <a:cs typeface="Times New Roman" panose="02020603050405020304" pitchFamily="18" charset="0"/>
                <a:sym typeface="Symbol" panose="05050102010706020507" pitchFamily="18" charset="2"/>
              </a:rPr>
              <a:t>kPa</a:t>
            </a:r>
            <a:r>
              <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rPr>
              <a:t>，</a:t>
            </a:r>
            <a:r>
              <a:rPr lang="zh-CN" altLang="en-US" sz="2000" dirty="0">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a:t>
            </a:r>
            <a:r>
              <a:rPr lang="en-US" altLang="zh-CN" sz="2000" b="1" baseline="-25000" dirty="0">
                <a:latin typeface="Times New Roman" panose="02020603050405020304" pitchFamily="18" charset="0"/>
                <a:ea typeface="+mn-ea"/>
                <a:cs typeface="Times New Roman" panose="02020603050405020304" pitchFamily="18" charset="0"/>
                <a:sym typeface="Symbol" panose="05050102010706020507" pitchFamily="18" charset="2"/>
              </a:rPr>
              <a:t>3</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 =300 </a:t>
            </a:r>
            <a:r>
              <a:rPr lang="en-US" altLang="zh-CN" sz="2000" b="1" dirty="0" err="1" smtClean="0">
                <a:latin typeface="Times New Roman" panose="02020603050405020304" pitchFamily="18" charset="0"/>
                <a:ea typeface="+mn-ea"/>
                <a:cs typeface="Times New Roman" panose="02020603050405020304" pitchFamily="18" charset="0"/>
                <a:sym typeface="Symbol" panose="05050102010706020507" pitchFamily="18" charset="2"/>
              </a:rPr>
              <a:t>kPa</a:t>
            </a:r>
            <a:r>
              <a:rPr lang="en-US" altLang="zh-CN" sz="2000" b="1" dirty="0" smtClean="0">
                <a:latin typeface="Times New Roman" panose="02020603050405020304" pitchFamily="18" charset="0"/>
                <a:ea typeface="+mn-ea"/>
                <a:cs typeface="Times New Roman" panose="02020603050405020304" pitchFamily="18" charset="0"/>
                <a:sym typeface="Symbol" panose="05050102010706020507" pitchFamily="18" charset="2"/>
              </a:rPr>
              <a:t>   </a:t>
            </a:r>
            <a:r>
              <a:rPr lang="zh-CN" altLang="en-US" sz="2000" b="1" dirty="0" smtClean="0">
                <a:latin typeface="Times New Roman" panose="02020603050405020304" pitchFamily="18" charset="0"/>
                <a:ea typeface="+mn-ea"/>
                <a:cs typeface="Times New Roman" panose="02020603050405020304" pitchFamily="18" charset="0"/>
                <a:sym typeface="Symbol" panose="05050102010706020507" pitchFamily="18" charset="2"/>
              </a:rPr>
              <a:t>    </a:t>
            </a:r>
            <a:r>
              <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zh-CN" sz="2000" b="1" i="1" dirty="0" err="1">
                <a:latin typeface="Times New Roman" panose="02020603050405020304" pitchFamily="18" charset="0"/>
                <a:ea typeface="+mn-ea"/>
                <a:cs typeface="Times New Roman" panose="02020603050405020304" pitchFamily="18" charset="0"/>
                <a:sym typeface="Symbol" panose="05050102010706020507" pitchFamily="18" charset="2"/>
              </a:rPr>
              <a:t>A</a:t>
            </a:r>
            <a:r>
              <a:rPr lang="en-US" altLang="zh-CN" sz="2000" b="1" i="1" baseline="-25000" dirty="0" err="1">
                <a:latin typeface="Times New Roman" panose="02020603050405020304" pitchFamily="18" charset="0"/>
                <a:ea typeface="+mn-ea"/>
                <a:cs typeface="Times New Roman" panose="02020603050405020304" pitchFamily="18" charset="0"/>
                <a:sym typeface="Symbol" panose="05050102010706020507" pitchFamily="18" charset="2"/>
              </a:rPr>
              <a:t>f</a:t>
            </a:r>
            <a:r>
              <a:rPr lang="en-US" altLang="zh-CN" sz="2000" b="1" dirty="0">
                <a:latin typeface="Times New Roman" panose="02020603050405020304" pitchFamily="18" charset="0"/>
                <a:ea typeface="+mn-ea"/>
                <a:cs typeface="Times New Roman" panose="02020603050405020304" pitchFamily="18" charset="0"/>
                <a:sym typeface="Symbol" panose="05050102010706020507" pitchFamily="18" charset="2"/>
              </a:rPr>
              <a:t> = 1.5</a:t>
            </a:r>
            <a:endParaRPr lang="zh-CN" altLang="en-US" sz="2000" b="1" dirty="0">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6" name="Rectangle 6"/>
          <p:cNvSpPr>
            <a:spLocks noChangeArrowheads="1"/>
          </p:cNvSpPr>
          <p:nvPr/>
        </p:nvSpPr>
        <p:spPr bwMode="auto">
          <a:xfrm>
            <a:off x="-1" y="-4771"/>
            <a:ext cx="5668963"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§5.6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应力路径在强度问题中的应用</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blinds(horizontal)">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blinds(horizontal)">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blinds(horizontal)">
                                      <p:cBhvr>
                                        <p:cTn id="17" dur="500"/>
                                        <p:tgtEl>
                                          <p:spTgt spid="92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blinds(horizontal)">
                                      <p:cBhvr>
                                        <p:cTn id="22" dur="500"/>
                                        <p:tgtEl>
                                          <p:spTgt spid="921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2163">
                                            <p:txEl>
                                              <p:pRg st="4" end="4"/>
                                            </p:txEl>
                                          </p:spTgt>
                                        </p:tgtEl>
                                        <p:attrNameLst>
                                          <p:attrName>style.visibility</p:attrName>
                                        </p:attrNameLst>
                                      </p:cBhvr>
                                      <p:to>
                                        <p:strVal val="visible"/>
                                      </p:to>
                                    </p:set>
                                    <p:animEffect transition="in" filter="blinds(horizontal)">
                                      <p:cBhvr>
                                        <p:cTn id="27" dur="500"/>
                                        <p:tgtEl>
                                          <p:spTgt spid="921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6854"/>
                                        </p:tgtEl>
                                        <p:attrNameLst>
                                          <p:attrName>style.visibility</p:attrName>
                                        </p:attrNameLst>
                                      </p:cBhvr>
                                      <p:to>
                                        <p:strVal val="visible"/>
                                      </p:to>
                                    </p:set>
                                    <p:animEffect transition="in" filter="dissolve">
                                      <p:cBhvr>
                                        <p:cTn id="32" dur="500"/>
                                        <p:tgtEl>
                                          <p:spTgt spid="76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utoUpdateAnimBg="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1"/>
          <p:cNvSpPr>
            <a:spLocks noGrp="1" noChangeArrowheads="1"/>
          </p:cNvSpPr>
          <p:nvPr>
            <p:ph type="sldNum" sz="quarter" idx="12"/>
          </p:nvPr>
        </p:nvSpPr>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lvl="0"/>
            <a:fld id="{01D06F86-3335-4F38-B28B-8CBA0643D8D1}" type="slidenum">
              <a:rPr lang="zh-CN" altLang="en-US" noProof="0" smtClean="0"/>
            </a:fld>
            <a:endParaRPr lang="en-US" altLang="zh-CN" noProof="0"/>
          </a:p>
        </p:txBody>
      </p:sp>
      <p:sp>
        <p:nvSpPr>
          <p:cNvPr id="5123" name="Text Box 6"/>
          <p:cNvSpPr txBox="1">
            <a:spLocks noChangeArrowheads="1"/>
          </p:cNvSpPr>
          <p:nvPr/>
        </p:nvSpPr>
        <p:spPr bwMode="auto">
          <a:xfrm>
            <a:off x="1519420" y="533400"/>
            <a:ext cx="60644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1" lang="zh-CN" altLang="en-US" sz="4800" b="1"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第七章 </a:t>
            </a:r>
            <a:r>
              <a:rPr kumimoji="1" lang="zh-CN" altLang="en-US" sz="4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土</a:t>
            </a:r>
            <a:r>
              <a:rPr kumimoji="1" lang="zh-CN" altLang="en-US" sz="4800" b="1"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的抗剪强度</a:t>
            </a:r>
            <a:endParaRPr kumimoji="1" lang="zh-CN" altLang="en-US" sz="4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sp>
        <p:nvSpPr>
          <p:cNvPr id="5" name="Rectangle 4"/>
          <p:cNvSpPr txBox="1">
            <a:spLocks noChangeArrowheads="1"/>
          </p:cNvSpPr>
          <p:nvPr/>
        </p:nvSpPr>
        <p:spPr>
          <a:xfrm>
            <a:off x="1619250" y="2000250"/>
            <a:ext cx="5983288" cy="3733006"/>
          </a:xfrm>
          <a:prstGeom prst="rect">
            <a:avLst/>
          </a:prstGeom>
          <a:noFill/>
        </p:spPr>
        <p:txBody>
          <a:bodyPr lIns="0" tIns="0" rIns="0" bIns="0"/>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6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6pPr>
            <a:lvl7pPr marL="25958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7pPr>
            <a:lvl8pPr marL="30530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8pPr>
            <a:lvl9pPr marL="35102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9pPr>
          </a:lstStyle>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§5.1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概述</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§5.2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土的抗剪强度理论</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§5.3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土的抗剪强度试验</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§5.4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三轴压缩试验中的孔隙压力系数</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§5.5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饱和黏性土的抗剪强度</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solidFill>
                  <a:schemeClr val="bg1"/>
                </a:solidFill>
                <a:latin typeface="Times New Roman" panose="02020603050405020304" pitchFamily="18" charset="0"/>
                <a:ea typeface="+mj-ea"/>
                <a:cs typeface="Times New Roman" panose="02020603050405020304" pitchFamily="18" charset="0"/>
              </a:rPr>
              <a:t>§5.6 </a:t>
            </a:r>
            <a:r>
              <a:rPr lang="zh-CN" altLang="en-US" sz="2800" b="1" kern="0" dirty="0" smtClean="0">
                <a:solidFill>
                  <a:schemeClr val="bg1"/>
                </a:solidFill>
                <a:latin typeface="Times New Roman" panose="02020603050405020304" pitchFamily="18" charset="0"/>
                <a:ea typeface="+mj-ea"/>
                <a:cs typeface="Times New Roman" panose="02020603050405020304" pitchFamily="18" charset="0"/>
              </a:rPr>
              <a:t>应力路径在强度问题中的应用</a:t>
            </a:r>
            <a:endParaRPr lang="zh-CN" altLang="en-US" sz="2800" b="1" kern="0" dirty="0" smtClean="0">
              <a:solidFill>
                <a:schemeClr val="bg1"/>
              </a:solidFill>
              <a:latin typeface="Times New Roman" panose="02020603050405020304" pitchFamily="18" charset="0"/>
              <a:ea typeface="+mj-ea"/>
              <a:cs typeface="Times New Roman" panose="02020603050405020304" pitchFamily="18" charset="0"/>
            </a:endParaRPr>
          </a:p>
          <a:p>
            <a:pPr eaLnBrk="1" hangingPunct="1">
              <a:buFont typeface="Wingdings" panose="05000000000000000000" pitchFamily="2" charset="2"/>
              <a:buNone/>
            </a:pPr>
            <a:r>
              <a:rPr lang="en-US" altLang="zh-CN" sz="2800" b="1" kern="0" dirty="0" smtClean="0">
                <a:latin typeface="Times New Roman" panose="02020603050405020304" pitchFamily="18" charset="0"/>
                <a:ea typeface="+mj-ea"/>
                <a:cs typeface="Times New Roman" panose="02020603050405020304" pitchFamily="18" charset="0"/>
              </a:rPr>
              <a:t>§5.7</a:t>
            </a:r>
            <a:r>
              <a:rPr lang="zh-CN" altLang="en-US" sz="2800" b="1" kern="0" dirty="0" smtClean="0">
                <a:latin typeface="Times New Roman" panose="02020603050405020304" pitchFamily="18" charset="0"/>
                <a:ea typeface="+mj-ea"/>
                <a:cs typeface="Times New Roman" panose="02020603050405020304" pitchFamily="18" charset="0"/>
              </a:rPr>
              <a:t>无黏性土的抗剪强度</a:t>
            </a:r>
            <a:endParaRPr lang="zh-CN" altLang="en-US" sz="2800" b="1" kern="0" dirty="0">
              <a:solidFill>
                <a:srgbClr val="0000FF"/>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ChangeArrowheads="1"/>
          </p:cNvSpPr>
          <p:nvPr/>
        </p:nvSpPr>
        <p:spPr bwMode="auto">
          <a:xfrm>
            <a:off x="1613672" y="2564291"/>
            <a:ext cx="3624263" cy="568325"/>
          </a:xfrm>
          <a:prstGeom prst="rect">
            <a:avLst/>
          </a:prstGeom>
          <a:solidFill>
            <a:schemeClr val="tx2">
              <a:lumMod val="20000"/>
              <a:lumOff val="80000"/>
            </a:schemeClr>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dirty="0" smtClean="0">
                <a:latin typeface="+mn-ea"/>
                <a:ea typeface="+mn-ea"/>
              </a:rPr>
              <a:t>影响抗剪强度</a:t>
            </a:r>
            <a:r>
              <a:rPr kumimoji="1" lang="zh-CN" altLang="en-US" sz="2400" b="1" dirty="0">
                <a:latin typeface="+mn-ea"/>
                <a:ea typeface="+mn-ea"/>
              </a:rPr>
              <a:t>的主要因素</a:t>
            </a:r>
            <a:endParaRPr kumimoji="1" lang="zh-CN" altLang="en-US" sz="2400" b="1" dirty="0">
              <a:latin typeface="+mn-ea"/>
              <a:ea typeface="+mn-ea"/>
            </a:endParaRPr>
          </a:p>
        </p:txBody>
      </p:sp>
      <p:sp>
        <p:nvSpPr>
          <p:cNvPr id="133124" name="Rectangle 4"/>
          <p:cNvSpPr>
            <a:spLocks noChangeArrowheads="1"/>
          </p:cNvSpPr>
          <p:nvPr/>
        </p:nvSpPr>
        <p:spPr bwMode="auto">
          <a:xfrm>
            <a:off x="700084" y="3266391"/>
            <a:ext cx="58272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type="none" w="sm" len="me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00" b="1" dirty="0">
                <a:latin typeface="+mn-ea"/>
                <a:ea typeface="+mn-ea"/>
              </a:rPr>
              <a:t>颗粒较粗，相互之间为机械力的作用而</a:t>
            </a:r>
            <a:r>
              <a:rPr kumimoji="1" lang="zh-CN" altLang="en-US" sz="2000" b="1" dirty="0" smtClean="0">
                <a:latin typeface="+mn-ea"/>
                <a:ea typeface="+mn-ea"/>
              </a:rPr>
              <a:t>无黏聚力</a:t>
            </a:r>
            <a:r>
              <a:rPr kumimoji="1" lang="zh-CN" altLang="en-US" sz="2000" b="1" dirty="0">
                <a:latin typeface="+mn-ea"/>
                <a:ea typeface="+mn-ea"/>
              </a:rPr>
              <a:t>。</a:t>
            </a:r>
            <a:endParaRPr kumimoji="1" lang="zh-CN" altLang="en-US" sz="2000" b="1" dirty="0">
              <a:latin typeface="+mn-ea"/>
              <a:ea typeface="+mn-ea"/>
            </a:endParaRPr>
          </a:p>
        </p:txBody>
      </p:sp>
      <p:graphicFrame>
        <p:nvGraphicFramePr>
          <p:cNvPr id="133125" name="Object 5"/>
          <p:cNvGraphicFramePr>
            <a:graphicFrameLocks noChangeAspect="1"/>
          </p:cNvGraphicFramePr>
          <p:nvPr/>
        </p:nvGraphicFramePr>
        <p:xfrm>
          <a:off x="1289326" y="3835145"/>
          <a:ext cx="768350" cy="398462"/>
        </p:xfrm>
        <a:graphic>
          <a:graphicData uri="http://schemas.openxmlformats.org/presentationml/2006/ole">
            <mc:AlternateContent xmlns:mc="http://schemas.openxmlformats.org/markup-compatibility/2006">
              <mc:Choice xmlns:v="urn:schemas-microsoft-com:vml" Requires="v">
                <p:oleObj spid="_x0000_s163902" name="Equation" r:id="rId1" imgW="342900" imgH="177800" progId="Equation.DSMT4">
                  <p:embed/>
                </p:oleObj>
              </mc:Choice>
              <mc:Fallback>
                <p:oleObj name="Equation" r:id="rId1" imgW="342900" imgH="177800" progId="Equation.DSMT4">
                  <p:embed/>
                  <p:pic>
                    <p:nvPicPr>
                      <p:cNvPr id="0"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326" y="3835145"/>
                        <a:ext cx="76835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6" name="Object 6"/>
          <p:cNvGraphicFramePr>
            <a:graphicFrameLocks noChangeAspect="1"/>
          </p:cNvGraphicFramePr>
          <p:nvPr/>
        </p:nvGraphicFramePr>
        <p:xfrm>
          <a:off x="2681267" y="3800276"/>
          <a:ext cx="1489075" cy="419100"/>
        </p:xfrm>
        <a:graphic>
          <a:graphicData uri="http://schemas.openxmlformats.org/presentationml/2006/ole">
            <mc:AlternateContent xmlns:mc="http://schemas.openxmlformats.org/markup-compatibility/2006">
              <mc:Choice xmlns:v="urn:schemas-microsoft-com:vml" Requires="v">
                <p:oleObj spid="_x0000_s163903" name="Equation" r:id="rId3" imgW="812165" imgH="228600" progId="Equation.DSMT4">
                  <p:embed/>
                </p:oleObj>
              </mc:Choice>
              <mc:Fallback>
                <p:oleObj name="Equation" r:id="rId3" imgW="812165" imgH="2286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267" y="3800276"/>
                        <a:ext cx="14890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27" name="Rectangle 7"/>
          <p:cNvSpPr>
            <a:spLocks noChangeArrowheads="1"/>
          </p:cNvSpPr>
          <p:nvPr/>
        </p:nvSpPr>
        <p:spPr bwMode="auto">
          <a:xfrm>
            <a:off x="4455318" y="3809771"/>
            <a:ext cx="14750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type="none" w="sm" len="me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00" b="1" dirty="0">
                <a:latin typeface="+mn-ea"/>
                <a:ea typeface="+mn-ea"/>
              </a:rPr>
              <a:t>大于休止角</a:t>
            </a:r>
            <a:endParaRPr kumimoji="1" lang="zh-CN" altLang="en-US" sz="2000" b="1" dirty="0">
              <a:latin typeface="+mn-ea"/>
              <a:ea typeface="+mn-ea"/>
            </a:endParaRPr>
          </a:p>
        </p:txBody>
      </p:sp>
      <p:sp>
        <p:nvSpPr>
          <p:cNvPr id="133128" name="Rectangle 8"/>
          <p:cNvSpPr>
            <a:spLocks noChangeArrowheads="1"/>
          </p:cNvSpPr>
          <p:nvPr/>
        </p:nvSpPr>
        <p:spPr bwMode="auto">
          <a:xfrm>
            <a:off x="692942" y="4375766"/>
            <a:ext cx="38115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00" b="1" dirty="0" smtClean="0">
                <a:latin typeface="+mn-ea"/>
                <a:ea typeface="+mn-ea"/>
              </a:rPr>
              <a:t>抗剪强度</a:t>
            </a:r>
            <a:r>
              <a:rPr kumimoji="1" lang="zh-CN" altLang="en-US" sz="2000" b="1" dirty="0">
                <a:latin typeface="+mn-ea"/>
                <a:ea typeface="+mn-ea"/>
              </a:rPr>
              <a:t>的主要</a:t>
            </a:r>
            <a:r>
              <a:rPr kumimoji="1" lang="zh-CN" altLang="en-US" sz="2000" b="1" dirty="0" smtClean="0">
                <a:latin typeface="+mn-ea"/>
                <a:ea typeface="+mn-ea"/>
              </a:rPr>
              <a:t>来源：</a:t>
            </a:r>
            <a:endParaRPr kumimoji="1" lang="zh-CN" altLang="en-US" sz="2000" b="1" dirty="0">
              <a:latin typeface="+mn-ea"/>
              <a:ea typeface="+mn-ea"/>
            </a:endParaRPr>
          </a:p>
        </p:txBody>
      </p:sp>
      <p:sp>
        <p:nvSpPr>
          <p:cNvPr id="133129" name="Rectangle 9"/>
          <p:cNvSpPr>
            <a:spLocks noChangeArrowheads="1"/>
          </p:cNvSpPr>
          <p:nvPr/>
        </p:nvSpPr>
        <p:spPr bwMode="auto">
          <a:xfrm>
            <a:off x="976313" y="4813269"/>
            <a:ext cx="3409908" cy="9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type="none" w="sm" len="me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kumimoji="1" lang="zh-CN" altLang="en-US" sz="2000" b="1" dirty="0">
                <a:latin typeface="Times New Roman" panose="02020603050405020304" pitchFamily="18" charset="0"/>
                <a:ea typeface="+mn-ea"/>
                <a:cs typeface="Times New Roman" panose="02020603050405020304" pitchFamily="18" charset="0"/>
              </a:rPr>
              <a:t>（</a:t>
            </a:r>
            <a:r>
              <a:rPr kumimoji="1" lang="en-US" altLang="zh-CN" sz="2000" b="1" dirty="0">
                <a:latin typeface="Times New Roman" panose="02020603050405020304" pitchFamily="18" charset="0"/>
                <a:ea typeface="+mn-ea"/>
                <a:cs typeface="Times New Roman" panose="02020603050405020304" pitchFamily="18" charset="0"/>
              </a:rPr>
              <a:t>1</a:t>
            </a:r>
            <a:r>
              <a:rPr kumimoji="1" lang="zh-CN" altLang="en-US" sz="2000" b="1" dirty="0">
                <a:latin typeface="Times New Roman" panose="02020603050405020304" pitchFamily="18" charset="0"/>
                <a:ea typeface="+mn-ea"/>
                <a:cs typeface="Times New Roman" panose="02020603050405020304" pitchFamily="18" charset="0"/>
              </a:rPr>
              <a:t>）砂土表面的</a:t>
            </a:r>
            <a:r>
              <a:rPr kumimoji="1" lang="zh-CN" altLang="en-US" sz="2000" b="1" dirty="0" smtClean="0">
                <a:latin typeface="Times New Roman" panose="02020603050405020304" pitchFamily="18" charset="0"/>
                <a:ea typeface="+mn-ea"/>
                <a:cs typeface="Times New Roman" panose="02020603050405020304" pitchFamily="18" charset="0"/>
              </a:rPr>
              <a:t>滑动摩擦；</a:t>
            </a:r>
            <a:endParaRPr kumimoji="1" lang="en-US" altLang="zh-CN" sz="2000" b="1" dirty="0" smtClean="0">
              <a:latin typeface="Times New Roman" panose="02020603050405020304" pitchFamily="18" charset="0"/>
              <a:ea typeface="+mn-ea"/>
              <a:cs typeface="Times New Roman" panose="02020603050405020304" pitchFamily="18" charset="0"/>
            </a:endParaRPr>
          </a:p>
          <a:p>
            <a:pPr eaLnBrk="1" hangingPunct="1">
              <a:lnSpc>
                <a:spcPct val="150000"/>
              </a:lnSpc>
            </a:pPr>
            <a:r>
              <a:rPr kumimoji="1" lang="zh-CN" altLang="en-US" sz="2000" b="1" dirty="0">
                <a:latin typeface="Times New Roman" panose="02020603050405020304" pitchFamily="18" charset="0"/>
                <a:ea typeface="+mn-ea"/>
                <a:cs typeface="Times New Roman" panose="02020603050405020304" pitchFamily="18" charset="0"/>
              </a:rPr>
              <a:t>（</a:t>
            </a:r>
            <a:r>
              <a:rPr kumimoji="1" lang="en-US" altLang="zh-CN" sz="2000" b="1" dirty="0">
                <a:latin typeface="Times New Roman" panose="02020603050405020304" pitchFamily="18" charset="0"/>
                <a:ea typeface="+mn-ea"/>
                <a:cs typeface="Times New Roman" panose="02020603050405020304" pitchFamily="18" charset="0"/>
              </a:rPr>
              <a:t>2</a:t>
            </a:r>
            <a:r>
              <a:rPr kumimoji="1" lang="zh-CN" altLang="en-US" sz="2000" b="1" dirty="0">
                <a:latin typeface="Times New Roman" panose="02020603050405020304" pitchFamily="18" charset="0"/>
                <a:ea typeface="+mn-ea"/>
                <a:cs typeface="Times New Roman" panose="02020603050405020304" pitchFamily="18" charset="0"/>
              </a:rPr>
              <a:t>）颗粒之间的咬合作用</a:t>
            </a:r>
            <a:r>
              <a:rPr kumimoji="1" lang="zh-CN" altLang="en-US" sz="2000" b="1" dirty="0" smtClean="0">
                <a:latin typeface="Times New Roman" panose="02020603050405020304" pitchFamily="18" charset="0"/>
                <a:ea typeface="+mn-ea"/>
                <a:cs typeface="Times New Roman" panose="02020603050405020304" pitchFamily="18" charset="0"/>
              </a:rPr>
              <a:t>。</a:t>
            </a:r>
            <a:endParaRPr kumimoji="1" lang="zh-CN" altLang="en-US" sz="2000" b="1" dirty="0">
              <a:latin typeface="Times New Roman" panose="02020603050405020304" pitchFamily="18" charset="0"/>
              <a:ea typeface="+mn-ea"/>
              <a:cs typeface="Times New Roman" panose="02020603050405020304" pitchFamily="18" charset="0"/>
            </a:endParaRPr>
          </a:p>
        </p:txBody>
      </p:sp>
      <p:graphicFrame>
        <p:nvGraphicFramePr>
          <p:cNvPr id="133131" name="Object 11"/>
          <p:cNvGraphicFramePr>
            <a:graphicFrameLocks noChangeAspect="1"/>
          </p:cNvGraphicFramePr>
          <p:nvPr/>
        </p:nvGraphicFramePr>
        <p:xfrm>
          <a:off x="5751711" y="4152244"/>
          <a:ext cx="3098800" cy="2065338"/>
        </p:xfrm>
        <a:graphic>
          <a:graphicData uri="http://schemas.openxmlformats.org/presentationml/2006/ole">
            <mc:AlternateContent xmlns:mc="http://schemas.openxmlformats.org/markup-compatibility/2006">
              <mc:Choice xmlns:v="urn:schemas-microsoft-com:vml" Requires="v">
                <p:oleObj spid="_x0000_s163904" name="Photo Editor 照片" r:id="rId5" imgW="1771650" imgH="1066800" progId="MSPhotoEd.3">
                  <p:embed/>
                </p:oleObj>
              </mc:Choice>
              <mc:Fallback>
                <p:oleObj name="Photo Editor 照片" r:id="rId5" imgW="1771650" imgH="1066800" progId="MSPhotoEd.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r="9677"/>
                      <a:stretch>
                        <a:fillRect/>
                      </a:stretch>
                    </p:blipFill>
                    <p:spPr bwMode="auto">
                      <a:xfrm>
                        <a:off x="5751711" y="4152244"/>
                        <a:ext cx="309880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6"/>
          <p:cNvSpPr>
            <a:spLocks noChangeArrowheads="1"/>
          </p:cNvSpPr>
          <p:nvPr/>
        </p:nvSpPr>
        <p:spPr bwMode="auto">
          <a:xfrm>
            <a:off x="0" y="4754"/>
            <a:ext cx="4284664"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§5.7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无黏性土的抗剪强度</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
        <p:nvSpPr>
          <p:cNvPr id="2" name="文本框 1"/>
          <p:cNvSpPr txBox="1"/>
          <p:nvPr/>
        </p:nvSpPr>
        <p:spPr>
          <a:xfrm>
            <a:off x="6420470" y="6165304"/>
            <a:ext cx="1872208" cy="461665"/>
          </a:xfrm>
          <a:prstGeom prst="rect">
            <a:avLst/>
          </a:prstGeom>
          <a:noFill/>
        </p:spPr>
        <p:txBody>
          <a:bodyPr wrap="square" rtlCol="0">
            <a:spAutoFit/>
          </a:bodyPr>
          <a:lstStyle/>
          <a:p>
            <a:r>
              <a:rPr lang="zh-CN" altLang="en-US" sz="2400" b="1" dirty="0" smtClean="0">
                <a:solidFill>
                  <a:srgbClr val="7030A0"/>
                </a:solidFill>
              </a:rPr>
              <a:t>以砂土为例</a:t>
            </a:r>
            <a:endParaRPr lang="zh-CN" altLang="en-US" sz="2400" b="1" dirty="0">
              <a:solidFill>
                <a:srgbClr val="7030A0"/>
              </a:solidFill>
            </a:endParaRPr>
          </a:p>
        </p:txBody>
      </p:sp>
      <p:sp>
        <p:nvSpPr>
          <p:cNvPr id="3" name="矩形 2"/>
          <p:cNvSpPr/>
          <p:nvPr/>
        </p:nvSpPr>
        <p:spPr>
          <a:xfrm>
            <a:off x="312735" y="713404"/>
            <a:ext cx="8537775" cy="1754326"/>
          </a:xfrm>
          <a:prstGeom prst="rect">
            <a:avLst/>
          </a:prstGeom>
        </p:spPr>
        <p:txBody>
          <a:bodyPr wrap="square">
            <a:spAutoFit/>
          </a:bodyPr>
          <a:lstStyle/>
          <a:p>
            <a:pPr eaLnBrk="1" hangingPunct="1">
              <a:lnSpc>
                <a:spcPct val="150000"/>
              </a:lnSpc>
              <a:buFont typeface="Wingdings" panose="05000000000000000000" pitchFamily="2" charset="2"/>
              <a:buChar char="Ø"/>
              <a:defRPr/>
            </a:pPr>
            <a:r>
              <a:rPr lang="zh-CN" altLang="en-US" sz="2400" b="1" dirty="0">
                <a:solidFill>
                  <a:srgbClr val="FF0000"/>
                </a:solidFill>
                <a:latin typeface="+mn-ea"/>
                <a:ea typeface="+mn-ea"/>
              </a:rPr>
              <a:t>无黏性土：</a:t>
            </a:r>
            <a:r>
              <a:rPr lang="zh-CN" altLang="en-US" sz="2400" b="1" dirty="0">
                <a:latin typeface="+mn-ea"/>
                <a:ea typeface="+mn-ea"/>
              </a:rPr>
              <a:t>直剪的快剪和固结快剪的试验结果接近三轴的排水剪，但不能得到不排水和固结不排水的试验结果</a:t>
            </a:r>
            <a:r>
              <a:rPr lang="zh-CN" altLang="en-US" sz="2400" b="1" dirty="0" smtClean="0">
                <a:latin typeface="+mn-ea"/>
                <a:ea typeface="+mn-ea"/>
              </a:rPr>
              <a:t>。</a:t>
            </a:r>
            <a:endParaRPr lang="en-US" altLang="zh-CN" sz="2400" b="1" dirty="0" smtClean="0">
              <a:latin typeface="+mn-ea"/>
              <a:ea typeface="+mn-ea"/>
            </a:endParaRPr>
          </a:p>
          <a:p>
            <a:pPr eaLnBrk="1" hangingPunct="1">
              <a:lnSpc>
                <a:spcPct val="150000"/>
              </a:lnSpc>
              <a:buFont typeface="Wingdings" panose="05000000000000000000" pitchFamily="2" charset="2"/>
              <a:buChar char="Ø"/>
              <a:defRPr/>
            </a:pPr>
            <a:r>
              <a:rPr lang="zh-CN" altLang="en-US" sz="2400" b="1" dirty="0">
                <a:solidFill>
                  <a:srgbClr val="008000"/>
                </a:solidFill>
                <a:latin typeface="+mn-ea"/>
                <a:ea typeface="+mn-ea"/>
                <a:cs typeface="Times New Roman" panose="02020603050405020304" pitchFamily="18" charset="0"/>
              </a:rPr>
              <a:t>对于砂土，</a:t>
            </a:r>
            <a:r>
              <a:rPr lang="zh-CN" altLang="en-US" sz="2400" b="1" dirty="0" smtClean="0">
                <a:solidFill>
                  <a:srgbClr val="008000"/>
                </a:solidFill>
                <a:latin typeface="+mn-ea"/>
                <a:ea typeface="+mn-ea"/>
                <a:cs typeface="Times New Roman" panose="02020603050405020304" pitchFamily="18" charset="0"/>
              </a:rPr>
              <a:t>三轴试验</a:t>
            </a:r>
            <a:r>
              <a:rPr lang="en-US" altLang="zh-CN" sz="2400" b="1" dirty="0" smtClean="0">
                <a:solidFill>
                  <a:srgbClr val="008000"/>
                </a:solidFill>
                <a:latin typeface="+mn-ea"/>
                <a:ea typeface="+mn-ea"/>
                <a:cs typeface="Times New Roman" panose="02020603050405020304" pitchFamily="18" charset="0"/>
              </a:rPr>
              <a:t>3</a:t>
            </a:r>
            <a:r>
              <a:rPr lang="zh-CN" altLang="en-US" sz="2400" b="1" dirty="0" smtClean="0">
                <a:solidFill>
                  <a:srgbClr val="008000"/>
                </a:solidFill>
                <a:latin typeface="+mn-ea"/>
                <a:ea typeface="+mn-ea"/>
                <a:cs typeface="Times New Roman" panose="02020603050405020304" pitchFamily="18" charset="0"/>
              </a:rPr>
              <a:t>种方法结果</a:t>
            </a:r>
            <a:r>
              <a:rPr lang="zh-CN" altLang="en-US" sz="2400" b="1" dirty="0">
                <a:solidFill>
                  <a:srgbClr val="008000"/>
                </a:solidFill>
                <a:latin typeface="+mn-ea"/>
                <a:ea typeface="+mn-ea"/>
                <a:cs typeface="Times New Roman" panose="02020603050405020304" pitchFamily="18" charset="0"/>
              </a:rPr>
              <a:t>都接近于</a:t>
            </a:r>
            <a:r>
              <a:rPr lang="en-US" altLang="zh-CN" sz="2400" b="1" i="1" dirty="0">
                <a:solidFill>
                  <a:srgbClr val="0000CC"/>
                </a:solidFill>
                <a:latin typeface="+mn-ea"/>
                <a:ea typeface="+mn-ea"/>
                <a:cs typeface="Times New Roman" panose="02020603050405020304" pitchFamily="18" charset="0"/>
              </a:rPr>
              <a:t>c</a:t>
            </a:r>
            <a:r>
              <a:rPr lang="en-US" altLang="zh-CN" sz="2400" b="1" i="1" dirty="0">
                <a:solidFill>
                  <a:srgbClr val="0000CC"/>
                </a:solidFill>
                <a:latin typeface="+mn-ea"/>
                <a:ea typeface="+mn-ea"/>
                <a:cs typeface="Times New Roman" panose="02020603050405020304" pitchFamily="18" charset="0"/>
                <a:sym typeface="Symbol" panose="05050102010706020507" pitchFamily="18" charset="2"/>
              </a:rPr>
              <a:t> </a:t>
            </a:r>
            <a:r>
              <a:rPr lang="zh-CN" altLang="en-US" sz="2400" b="1" i="1" dirty="0" smtClean="0">
                <a:solidFill>
                  <a:srgbClr val="0000CC"/>
                </a:solidFill>
                <a:latin typeface="+mn-ea"/>
                <a:ea typeface="+mn-ea"/>
                <a:cs typeface="Times New Roman" panose="02020603050405020304" pitchFamily="18" charset="0"/>
                <a:sym typeface="Symbol" panose="05050102010706020507" pitchFamily="18" charset="2"/>
              </a:rPr>
              <a:t>、</a:t>
            </a:r>
            <a:r>
              <a:rPr lang="el-GR" altLang="zh-CN" sz="2400" b="1" i="1" dirty="0" smtClean="0">
                <a:solidFill>
                  <a:srgbClr val="0000CC"/>
                </a:solidFill>
                <a:latin typeface="+mn-ea"/>
                <a:ea typeface="+mn-ea"/>
                <a:cs typeface="Times New Roman" panose="02020603050405020304" pitchFamily="18" charset="0"/>
                <a:sym typeface="Symbol" panose="05050102010706020507" pitchFamily="18" charset="2"/>
              </a:rPr>
              <a:t>φ</a:t>
            </a:r>
            <a:r>
              <a:rPr lang="en-US" altLang="zh-CN" sz="2400" b="1" i="1" dirty="0" smtClean="0">
                <a:solidFill>
                  <a:srgbClr val="0000CC"/>
                </a:solidFill>
                <a:latin typeface="+mn-ea"/>
                <a:ea typeface="+mn-ea"/>
                <a:cs typeface="Times New Roman" panose="02020603050405020304" pitchFamily="18" charset="0"/>
                <a:sym typeface="Symbol" panose="05050102010706020507" pitchFamily="18" charset="2"/>
              </a:rPr>
              <a:t></a:t>
            </a:r>
            <a:endParaRPr lang="en-US" altLang="zh-CN" sz="2400" b="1" i="1" dirty="0">
              <a:solidFill>
                <a:srgbClr val="0000CC"/>
              </a:solidFill>
              <a:latin typeface="+mn-ea"/>
              <a:ea typeface="+mn-ea"/>
              <a:cs typeface="Times New Roman" panose="02020603050405020304" pitchFamily="18" charset="0"/>
              <a:sym typeface="Symbol" panose="05050102010706020507" pitchFamily="18" charset="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23"/>
                                        </p:tgtEl>
                                        <p:attrNameLst>
                                          <p:attrName>style.visibility</p:attrName>
                                        </p:attrNameLst>
                                      </p:cBhvr>
                                      <p:to>
                                        <p:strVal val="visible"/>
                                      </p:to>
                                    </p:set>
                                    <p:animEffect transition="in" filter="blinds(horizontal)">
                                      <p:cBhvr>
                                        <p:cTn id="7" dur="500"/>
                                        <p:tgtEl>
                                          <p:spTgt spid="1331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24"/>
                                        </p:tgtEl>
                                        <p:attrNameLst>
                                          <p:attrName>style.visibility</p:attrName>
                                        </p:attrNameLst>
                                      </p:cBhvr>
                                      <p:to>
                                        <p:strVal val="visible"/>
                                      </p:to>
                                    </p:set>
                                    <p:animEffect transition="in" filter="blinds(horizontal)">
                                      <p:cBhvr>
                                        <p:cTn id="12" dur="500"/>
                                        <p:tgtEl>
                                          <p:spTgt spid="1331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3125"/>
                                        </p:tgtEl>
                                        <p:attrNameLst>
                                          <p:attrName>style.visibility</p:attrName>
                                        </p:attrNameLst>
                                      </p:cBhvr>
                                      <p:to>
                                        <p:strVal val="visible"/>
                                      </p:to>
                                    </p:set>
                                    <p:animEffect transition="in" filter="blinds(horizontal)">
                                      <p:cBhvr>
                                        <p:cTn id="17" dur="500"/>
                                        <p:tgtEl>
                                          <p:spTgt spid="1331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3126"/>
                                        </p:tgtEl>
                                        <p:attrNameLst>
                                          <p:attrName>style.visibility</p:attrName>
                                        </p:attrNameLst>
                                      </p:cBhvr>
                                      <p:to>
                                        <p:strVal val="visible"/>
                                      </p:to>
                                    </p:set>
                                    <p:animEffect transition="in" filter="blinds(horizontal)">
                                      <p:cBhvr>
                                        <p:cTn id="22" dur="500"/>
                                        <p:tgtEl>
                                          <p:spTgt spid="1331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3127"/>
                                        </p:tgtEl>
                                        <p:attrNameLst>
                                          <p:attrName>style.visibility</p:attrName>
                                        </p:attrNameLst>
                                      </p:cBhvr>
                                      <p:to>
                                        <p:strVal val="visible"/>
                                      </p:to>
                                    </p:set>
                                    <p:animEffect transition="in" filter="blinds(horizontal)">
                                      <p:cBhvr>
                                        <p:cTn id="27" dur="500"/>
                                        <p:tgtEl>
                                          <p:spTgt spid="1331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3128"/>
                                        </p:tgtEl>
                                        <p:attrNameLst>
                                          <p:attrName>style.visibility</p:attrName>
                                        </p:attrNameLst>
                                      </p:cBhvr>
                                      <p:to>
                                        <p:strVal val="visible"/>
                                      </p:to>
                                    </p:set>
                                    <p:animEffect transition="in" filter="blinds(horizontal)">
                                      <p:cBhvr>
                                        <p:cTn id="32" dur="500"/>
                                        <p:tgtEl>
                                          <p:spTgt spid="13312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3131"/>
                                        </p:tgtEl>
                                        <p:attrNameLst>
                                          <p:attrName>style.visibility</p:attrName>
                                        </p:attrNameLst>
                                      </p:cBhvr>
                                      <p:to>
                                        <p:strVal val="visible"/>
                                      </p:to>
                                    </p:set>
                                    <p:animEffect transition="in" filter="blinds(horizontal)">
                                      <p:cBhvr>
                                        <p:cTn id="37" dur="500"/>
                                        <p:tgtEl>
                                          <p:spTgt spid="1331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3129"/>
                                        </p:tgtEl>
                                        <p:attrNameLst>
                                          <p:attrName>style.visibility</p:attrName>
                                        </p:attrNameLst>
                                      </p:cBhvr>
                                      <p:to>
                                        <p:strVal val="visible"/>
                                      </p:to>
                                    </p:set>
                                    <p:animEffect transition="in" filter="blinds(horizontal)">
                                      <p:cBhvr>
                                        <p:cTn id="42" dur="500"/>
                                        <p:tgtEl>
                                          <p:spTgt spid="133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animBg="1"/>
      <p:bldP spid="133124" grpId="0"/>
      <p:bldP spid="133127" grpId="0"/>
      <p:bldP spid="133128" grpId="0"/>
      <p:bldP spid="13312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1063625" y="556728"/>
            <a:ext cx="3706814"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dirty="0">
                <a:latin typeface="+mn-ea"/>
                <a:ea typeface="+mn-ea"/>
              </a:rPr>
              <a:t>砂土强度与密实度的关系</a:t>
            </a:r>
            <a:endParaRPr kumimoji="1" lang="zh-CN" altLang="en-US" sz="2400" b="1" dirty="0">
              <a:latin typeface="+mn-ea"/>
              <a:ea typeface="+mn-ea"/>
            </a:endParaRPr>
          </a:p>
        </p:txBody>
      </p:sp>
      <p:sp>
        <p:nvSpPr>
          <p:cNvPr id="135171" name="Rectangle 3"/>
          <p:cNvSpPr>
            <a:spLocks noChangeArrowheads="1"/>
          </p:cNvSpPr>
          <p:nvPr/>
        </p:nvSpPr>
        <p:spPr bwMode="auto">
          <a:xfrm>
            <a:off x="1004888" y="4229100"/>
            <a:ext cx="36560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type="none" w="sm" len="me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00">
                <a:latin typeface="Times New Roman" panose="02020603050405020304" pitchFamily="18" charset="0"/>
                <a:ea typeface="黑体" panose="02010609060101010101" pitchFamily="49" charset="-122"/>
              </a:rPr>
              <a:t>临界孔隙比</a:t>
            </a:r>
            <a:r>
              <a:rPr kumimoji="1" lang="en-US" altLang="zh-CN" sz="2000">
                <a:solidFill>
                  <a:srgbClr val="0033CC"/>
                </a:solidFill>
                <a:latin typeface="Times New Roman" panose="02020603050405020304" pitchFamily="18" charset="0"/>
                <a:ea typeface="黑体" panose="02010609060101010101" pitchFamily="49" charset="-122"/>
              </a:rPr>
              <a:t>critical void ratio</a:t>
            </a:r>
            <a:r>
              <a:rPr kumimoji="1" lang="en-US" altLang="zh-CN" sz="2000">
                <a:latin typeface="Times New Roman" panose="02020603050405020304" pitchFamily="18" charset="0"/>
                <a:ea typeface="黑体" panose="02010609060101010101" pitchFamily="49" charset="-122"/>
              </a:rPr>
              <a:t> </a:t>
            </a:r>
            <a:r>
              <a:rPr kumimoji="1" lang="en-US" altLang="zh-CN" sz="2800" i="1">
                <a:latin typeface="Times New Roman" panose="02020603050405020304" pitchFamily="18" charset="0"/>
                <a:ea typeface="黑体" panose="02010609060101010101" pitchFamily="49" charset="-122"/>
              </a:rPr>
              <a:t>e</a:t>
            </a:r>
            <a:r>
              <a:rPr kumimoji="1" lang="en-US" altLang="zh-CN" sz="2000" baseline="-25000">
                <a:latin typeface="Times New Roman" panose="02020603050405020304" pitchFamily="18" charset="0"/>
                <a:ea typeface="黑体" panose="02010609060101010101" pitchFamily="49" charset="-122"/>
              </a:rPr>
              <a:t>cr</a:t>
            </a:r>
            <a:endParaRPr kumimoji="1" lang="en-US" altLang="zh-CN" sz="2000">
              <a:latin typeface="Times New Roman" panose="02020603050405020304" pitchFamily="18" charset="0"/>
              <a:ea typeface="黑体" panose="02010609060101010101" pitchFamily="49" charset="-122"/>
            </a:endParaRPr>
          </a:p>
        </p:txBody>
      </p:sp>
      <p:graphicFrame>
        <p:nvGraphicFramePr>
          <p:cNvPr id="135172" name="Object 4"/>
          <p:cNvGraphicFramePr>
            <a:graphicFrameLocks noChangeAspect="1"/>
          </p:cNvGraphicFramePr>
          <p:nvPr/>
        </p:nvGraphicFramePr>
        <p:xfrm>
          <a:off x="5329238" y="4786313"/>
          <a:ext cx="1014412" cy="571500"/>
        </p:xfrm>
        <a:graphic>
          <a:graphicData uri="http://schemas.openxmlformats.org/presentationml/2006/ole">
            <mc:AlternateContent xmlns:mc="http://schemas.openxmlformats.org/markup-compatibility/2006">
              <mc:Choice xmlns:v="urn:schemas-microsoft-com:vml" Requires="v">
                <p:oleObj spid="_x0000_s165006" name="Equation" r:id="rId1" imgW="406400" imgH="228600" progId="Equation.DSMT4">
                  <p:embed/>
                </p:oleObj>
              </mc:Choice>
              <mc:Fallback>
                <p:oleObj name="Equation" r:id="rId1" imgW="406400" imgH="228600" progId="Equation.DSMT4">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4786313"/>
                        <a:ext cx="1014412"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3" name="Object 5"/>
          <p:cNvGraphicFramePr>
            <a:graphicFrameLocks noChangeAspect="1"/>
          </p:cNvGraphicFramePr>
          <p:nvPr/>
        </p:nvGraphicFramePr>
        <p:xfrm>
          <a:off x="995363" y="4838700"/>
          <a:ext cx="982662" cy="571500"/>
        </p:xfrm>
        <a:graphic>
          <a:graphicData uri="http://schemas.openxmlformats.org/presentationml/2006/ole">
            <mc:AlternateContent xmlns:mc="http://schemas.openxmlformats.org/markup-compatibility/2006">
              <mc:Choice xmlns:v="urn:schemas-microsoft-com:vml" Requires="v">
                <p:oleObj spid="_x0000_s165007" name="Equation" r:id="rId3" imgW="393700" imgH="228600" progId="Equation.DSMT4">
                  <p:embed/>
                </p:oleObj>
              </mc:Choice>
              <mc:Fallback>
                <p:oleObj name="Equation" r:id="rId3" imgW="393700" imgH="2286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363" y="4838700"/>
                        <a:ext cx="982662"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5174" name="Rectangle 6"/>
          <p:cNvSpPr>
            <a:spLocks noChangeArrowheads="1"/>
          </p:cNvSpPr>
          <p:nvPr/>
        </p:nvSpPr>
        <p:spPr bwMode="auto">
          <a:xfrm>
            <a:off x="2078038" y="4960938"/>
            <a:ext cx="1833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type="none" w="sm" len="me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00">
                <a:latin typeface="Times New Roman" panose="02020603050405020304" pitchFamily="18" charset="0"/>
                <a:ea typeface="黑体" panose="02010609060101010101" pitchFamily="49" charset="-122"/>
              </a:rPr>
              <a:t>剪  胀</a:t>
            </a:r>
            <a:r>
              <a:rPr kumimoji="1" lang="en-US" altLang="zh-CN" sz="2000">
                <a:solidFill>
                  <a:srgbClr val="0033CC"/>
                </a:solidFill>
                <a:latin typeface="Times New Roman" panose="02020603050405020304" pitchFamily="18" charset="0"/>
                <a:ea typeface="黑体" panose="02010609060101010101" pitchFamily="49" charset="-122"/>
              </a:rPr>
              <a:t>dilatancy</a:t>
            </a:r>
            <a:endParaRPr kumimoji="1" lang="en-US" altLang="zh-CN" sz="2000">
              <a:solidFill>
                <a:srgbClr val="0033CC"/>
              </a:solidFill>
              <a:latin typeface="Times New Roman" panose="02020603050405020304" pitchFamily="18" charset="0"/>
              <a:ea typeface="黑体" panose="02010609060101010101" pitchFamily="49" charset="-122"/>
            </a:endParaRPr>
          </a:p>
        </p:txBody>
      </p:sp>
      <p:sp>
        <p:nvSpPr>
          <p:cNvPr id="135175" name="Rectangle 7"/>
          <p:cNvSpPr>
            <a:spLocks noChangeArrowheads="1"/>
          </p:cNvSpPr>
          <p:nvPr/>
        </p:nvSpPr>
        <p:spPr bwMode="auto">
          <a:xfrm>
            <a:off x="6389688" y="4922838"/>
            <a:ext cx="1744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type="none" w="sm" len="me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00">
                <a:latin typeface="Times New Roman" panose="02020603050405020304" pitchFamily="18" charset="0"/>
                <a:ea typeface="黑体" panose="02010609060101010101" pitchFamily="49" charset="-122"/>
              </a:rPr>
              <a:t>剪  缩</a:t>
            </a:r>
            <a:r>
              <a:rPr kumimoji="1" lang="en-US" altLang="zh-CN" sz="2000">
                <a:solidFill>
                  <a:srgbClr val="0033CC"/>
                </a:solidFill>
                <a:latin typeface="Times New Roman" panose="02020603050405020304" pitchFamily="18" charset="0"/>
                <a:ea typeface="黑体" panose="02010609060101010101" pitchFamily="49" charset="-122"/>
              </a:rPr>
              <a:t>contract</a:t>
            </a:r>
            <a:endParaRPr kumimoji="1" lang="en-US" altLang="zh-CN" sz="2000">
              <a:solidFill>
                <a:srgbClr val="0033CC"/>
              </a:solidFill>
              <a:latin typeface="Times New Roman" panose="02020603050405020304" pitchFamily="18" charset="0"/>
              <a:ea typeface="黑体" panose="02010609060101010101" pitchFamily="49" charset="-122"/>
            </a:endParaRPr>
          </a:p>
        </p:txBody>
      </p:sp>
      <p:grpSp>
        <p:nvGrpSpPr>
          <p:cNvPr id="117768" name="Group 83"/>
          <p:cNvGrpSpPr/>
          <p:nvPr/>
        </p:nvGrpSpPr>
        <p:grpSpPr bwMode="auto">
          <a:xfrm>
            <a:off x="739775" y="1296988"/>
            <a:ext cx="8485188" cy="2986087"/>
            <a:chOff x="466" y="817"/>
            <a:chExt cx="5345" cy="1881"/>
          </a:xfrm>
        </p:grpSpPr>
        <p:sp>
          <p:nvSpPr>
            <p:cNvPr id="117821" name="Freeform 8"/>
            <p:cNvSpPr/>
            <p:nvPr/>
          </p:nvSpPr>
          <p:spPr bwMode="auto">
            <a:xfrm>
              <a:off x="473" y="1269"/>
              <a:ext cx="2088" cy="1285"/>
            </a:xfrm>
            <a:custGeom>
              <a:avLst/>
              <a:gdLst>
                <a:gd name="T0" fmla="*/ 0 w 2088"/>
                <a:gd name="T1" fmla="*/ 1285 h 1285"/>
                <a:gd name="T2" fmla="*/ 152 w 2088"/>
                <a:gd name="T3" fmla="*/ 933 h 1285"/>
                <a:gd name="T4" fmla="*/ 320 w 2088"/>
                <a:gd name="T5" fmla="*/ 565 h 1285"/>
                <a:gd name="T6" fmla="*/ 480 w 2088"/>
                <a:gd name="T7" fmla="*/ 269 h 1285"/>
                <a:gd name="T8" fmla="*/ 712 w 2088"/>
                <a:gd name="T9" fmla="*/ 37 h 1285"/>
                <a:gd name="T10" fmla="*/ 1048 w 2088"/>
                <a:gd name="T11" fmla="*/ 45 h 1285"/>
                <a:gd name="T12" fmla="*/ 1336 w 2088"/>
                <a:gd name="T13" fmla="*/ 301 h 1285"/>
                <a:gd name="T14" fmla="*/ 1536 w 2088"/>
                <a:gd name="T15" fmla="*/ 461 h 1285"/>
                <a:gd name="T16" fmla="*/ 1808 w 2088"/>
                <a:gd name="T17" fmla="*/ 605 h 1285"/>
                <a:gd name="T18" fmla="*/ 2088 w 2088"/>
                <a:gd name="T19" fmla="*/ 637 h 12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8"/>
                <a:gd name="T31" fmla="*/ 0 h 1285"/>
                <a:gd name="T32" fmla="*/ 2088 w 2088"/>
                <a:gd name="T33" fmla="*/ 1285 h 12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8" h="1285">
                  <a:moveTo>
                    <a:pt x="0" y="1285"/>
                  </a:moveTo>
                  <a:cubicBezTo>
                    <a:pt x="25" y="1226"/>
                    <a:pt x="99" y="1053"/>
                    <a:pt x="152" y="933"/>
                  </a:cubicBezTo>
                  <a:cubicBezTo>
                    <a:pt x="205" y="813"/>
                    <a:pt x="265" y="676"/>
                    <a:pt x="320" y="565"/>
                  </a:cubicBezTo>
                  <a:cubicBezTo>
                    <a:pt x="375" y="454"/>
                    <a:pt x="415" y="357"/>
                    <a:pt x="480" y="269"/>
                  </a:cubicBezTo>
                  <a:cubicBezTo>
                    <a:pt x="545" y="181"/>
                    <a:pt x="617" y="74"/>
                    <a:pt x="712" y="37"/>
                  </a:cubicBezTo>
                  <a:cubicBezTo>
                    <a:pt x="807" y="0"/>
                    <a:pt x="944" y="1"/>
                    <a:pt x="1048" y="45"/>
                  </a:cubicBezTo>
                  <a:cubicBezTo>
                    <a:pt x="1152" y="89"/>
                    <a:pt x="1255" y="232"/>
                    <a:pt x="1336" y="301"/>
                  </a:cubicBezTo>
                  <a:cubicBezTo>
                    <a:pt x="1417" y="370"/>
                    <a:pt x="1457" y="410"/>
                    <a:pt x="1536" y="461"/>
                  </a:cubicBezTo>
                  <a:cubicBezTo>
                    <a:pt x="1615" y="512"/>
                    <a:pt x="1716" y="576"/>
                    <a:pt x="1808" y="605"/>
                  </a:cubicBezTo>
                  <a:cubicBezTo>
                    <a:pt x="1900" y="634"/>
                    <a:pt x="2030" y="630"/>
                    <a:pt x="2088" y="637"/>
                  </a:cubicBezTo>
                </a:path>
              </a:pathLst>
            </a:custGeom>
            <a:noFill/>
            <a:ln w="31750">
              <a:solidFill>
                <a:srgbClr val="FF0000"/>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17822" name="Rectangle 9"/>
            <p:cNvSpPr>
              <a:spLocks noChangeArrowheads="1"/>
            </p:cNvSpPr>
            <p:nvPr/>
          </p:nvSpPr>
          <p:spPr bwMode="auto">
            <a:xfrm>
              <a:off x="1071" y="1016"/>
              <a:ext cx="4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type="none" w="sm" len="me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1600">
                  <a:solidFill>
                    <a:srgbClr val="FF3300"/>
                  </a:solidFill>
                  <a:latin typeface="Times New Roman" panose="02020603050405020304" pitchFamily="18" charset="0"/>
                  <a:ea typeface="黑体" panose="02010609060101010101" pitchFamily="49" charset="-122"/>
                </a:rPr>
                <a:t>密  砂</a:t>
              </a:r>
              <a:endParaRPr kumimoji="1" lang="zh-CN" altLang="en-US" sz="1600">
                <a:solidFill>
                  <a:srgbClr val="FF3300"/>
                </a:solidFill>
                <a:latin typeface="Times New Roman" panose="02020603050405020304" pitchFamily="18" charset="0"/>
                <a:ea typeface="黑体" panose="02010609060101010101" pitchFamily="49" charset="-122"/>
              </a:endParaRPr>
            </a:p>
          </p:txBody>
        </p:sp>
        <p:sp>
          <p:nvSpPr>
            <p:cNvPr id="117823" name="Rectangle 10"/>
            <p:cNvSpPr>
              <a:spLocks noChangeArrowheads="1"/>
            </p:cNvSpPr>
            <p:nvPr/>
          </p:nvSpPr>
          <p:spPr bwMode="auto">
            <a:xfrm>
              <a:off x="1153" y="1796"/>
              <a:ext cx="4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type="none" w="sm" len="me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1600">
                  <a:solidFill>
                    <a:srgbClr val="0033CC"/>
                  </a:solidFill>
                  <a:latin typeface="Times New Roman" panose="02020603050405020304" pitchFamily="18" charset="0"/>
                  <a:ea typeface="黑体" panose="02010609060101010101" pitchFamily="49" charset="-122"/>
                </a:rPr>
                <a:t>松  砂</a:t>
              </a:r>
              <a:endParaRPr kumimoji="1" lang="zh-CN" altLang="en-US" sz="1600">
                <a:solidFill>
                  <a:srgbClr val="0033CC"/>
                </a:solidFill>
                <a:latin typeface="Times New Roman" panose="02020603050405020304" pitchFamily="18" charset="0"/>
                <a:ea typeface="黑体" panose="02010609060101010101" pitchFamily="49" charset="-122"/>
              </a:endParaRPr>
            </a:p>
          </p:txBody>
        </p:sp>
        <p:sp>
          <p:nvSpPr>
            <p:cNvPr id="117824" name="Freeform 11"/>
            <p:cNvSpPr/>
            <p:nvPr/>
          </p:nvSpPr>
          <p:spPr bwMode="auto">
            <a:xfrm>
              <a:off x="3224" y="1143"/>
              <a:ext cx="2032" cy="1024"/>
            </a:xfrm>
            <a:custGeom>
              <a:avLst/>
              <a:gdLst>
                <a:gd name="T0" fmla="*/ 0 w 2032"/>
                <a:gd name="T1" fmla="*/ 1024 h 1024"/>
                <a:gd name="T2" fmla="*/ 232 w 2032"/>
                <a:gd name="T3" fmla="*/ 920 h 1024"/>
                <a:gd name="T4" fmla="*/ 504 w 2032"/>
                <a:gd name="T5" fmla="*/ 752 h 1024"/>
                <a:gd name="T6" fmla="*/ 752 w 2032"/>
                <a:gd name="T7" fmla="*/ 488 h 1024"/>
                <a:gd name="T8" fmla="*/ 952 w 2032"/>
                <a:gd name="T9" fmla="*/ 280 h 1024"/>
                <a:gd name="T10" fmla="*/ 1232 w 2032"/>
                <a:gd name="T11" fmla="*/ 112 h 1024"/>
                <a:gd name="T12" fmla="*/ 1632 w 2032"/>
                <a:gd name="T13" fmla="*/ 24 h 1024"/>
                <a:gd name="T14" fmla="*/ 2032 w 2032"/>
                <a:gd name="T15" fmla="*/ 0 h 1024"/>
                <a:gd name="T16" fmla="*/ 0 60000 65536"/>
                <a:gd name="T17" fmla="*/ 0 60000 65536"/>
                <a:gd name="T18" fmla="*/ 0 60000 65536"/>
                <a:gd name="T19" fmla="*/ 0 60000 65536"/>
                <a:gd name="T20" fmla="*/ 0 60000 65536"/>
                <a:gd name="T21" fmla="*/ 0 60000 65536"/>
                <a:gd name="T22" fmla="*/ 0 60000 65536"/>
                <a:gd name="T23" fmla="*/ 0 60000 65536"/>
                <a:gd name="T24" fmla="*/ 0 w 2032"/>
                <a:gd name="T25" fmla="*/ 0 h 1024"/>
                <a:gd name="T26" fmla="*/ 2032 w 2032"/>
                <a:gd name="T27" fmla="*/ 1024 h 10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32" h="1024">
                  <a:moveTo>
                    <a:pt x="0" y="1024"/>
                  </a:moveTo>
                  <a:cubicBezTo>
                    <a:pt x="74" y="994"/>
                    <a:pt x="148" y="965"/>
                    <a:pt x="232" y="920"/>
                  </a:cubicBezTo>
                  <a:cubicBezTo>
                    <a:pt x="316" y="875"/>
                    <a:pt x="417" y="824"/>
                    <a:pt x="504" y="752"/>
                  </a:cubicBezTo>
                  <a:cubicBezTo>
                    <a:pt x="591" y="680"/>
                    <a:pt x="677" y="567"/>
                    <a:pt x="752" y="488"/>
                  </a:cubicBezTo>
                  <a:cubicBezTo>
                    <a:pt x="827" y="409"/>
                    <a:pt x="872" y="343"/>
                    <a:pt x="952" y="280"/>
                  </a:cubicBezTo>
                  <a:cubicBezTo>
                    <a:pt x="1032" y="217"/>
                    <a:pt x="1119" y="155"/>
                    <a:pt x="1232" y="112"/>
                  </a:cubicBezTo>
                  <a:cubicBezTo>
                    <a:pt x="1345" y="69"/>
                    <a:pt x="1499" y="43"/>
                    <a:pt x="1632" y="24"/>
                  </a:cubicBezTo>
                  <a:cubicBezTo>
                    <a:pt x="1765" y="5"/>
                    <a:pt x="1949" y="5"/>
                    <a:pt x="2032" y="0"/>
                  </a:cubicBezTo>
                </a:path>
              </a:pathLst>
            </a:custGeom>
            <a:noFill/>
            <a:ln w="31750">
              <a:solidFill>
                <a:srgbClr val="FF0000"/>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17825" name="Freeform 12"/>
            <p:cNvSpPr/>
            <p:nvPr/>
          </p:nvSpPr>
          <p:spPr bwMode="auto">
            <a:xfrm>
              <a:off x="3224" y="2031"/>
              <a:ext cx="2224" cy="388"/>
            </a:xfrm>
            <a:custGeom>
              <a:avLst/>
              <a:gdLst>
                <a:gd name="T0" fmla="*/ 0 w 2224"/>
                <a:gd name="T1" fmla="*/ 136 h 388"/>
                <a:gd name="T2" fmla="*/ 232 w 2224"/>
                <a:gd name="T3" fmla="*/ 232 h 388"/>
                <a:gd name="T4" fmla="*/ 608 w 2224"/>
                <a:gd name="T5" fmla="*/ 344 h 388"/>
                <a:gd name="T6" fmla="*/ 976 w 2224"/>
                <a:gd name="T7" fmla="*/ 368 h 388"/>
                <a:gd name="T8" fmla="*/ 1528 w 2224"/>
                <a:gd name="T9" fmla="*/ 224 h 388"/>
                <a:gd name="T10" fmla="*/ 1880 w 2224"/>
                <a:gd name="T11" fmla="*/ 72 h 388"/>
                <a:gd name="T12" fmla="*/ 2224 w 2224"/>
                <a:gd name="T13" fmla="*/ 0 h 388"/>
                <a:gd name="T14" fmla="*/ 0 60000 65536"/>
                <a:gd name="T15" fmla="*/ 0 60000 65536"/>
                <a:gd name="T16" fmla="*/ 0 60000 65536"/>
                <a:gd name="T17" fmla="*/ 0 60000 65536"/>
                <a:gd name="T18" fmla="*/ 0 60000 65536"/>
                <a:gd name="T19" fmla="*/ 0 60000 65536"/>
                <a:gd name="T20" fmla="*/ 0 60000 65536"/>
                <a:gd name="T21" fmla="*/ 0 w 2224"/>
                <a:gd name="T22" fmla="*/ 0 h 388"/>
                <a:gd name="T23" fmla="*/ 2224 w 2224"/>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 h="388">
                  <a:moveTo>
                    <a:pt x="0" y="136"/>
                  </a:moveTo>
                  <a:cubicBezTo>
                    <a:pt x="65" y="166"/>
                    <a:pt x="131" y="197"/>
                    <a:pt x="232" y="232"/>
                  </a:cubicBezTo>
                  <a:cubicBezTo>
                    <a:pt x="333" y="267"/>
                    <a:pt x="484" y="321"/>
                    <a:pt x="608" y="344"/>
                  </a:cubicBezTo>
                  <a:cubicBezTo>
                    <a:pt x="732" y="367"/>
                    <a:pt x="823" y="388"/>
                    <a:pt x="976" y="368"/>
                  </a:cubicBezTo>
                  <a:cubicBezTo>
                    <a:pt x="1129" y="348"/>
                    <a:pt x="1377" y="273"/>
                    <a:pt x="1528" y="224"/>
                  </a:cubicBezTo>
                  <a:cubicBezTo>
                    <a:pt x="1679" y="175"/>
                    <a:pt x="1764" y="109"/>
                    <a:pt x="1880" y="72"/>
                  </a:cubicBezTo>
                  <a:cubicBezTo>
                    <a:pt x="1996" y="35"/>
                    <a:pt x="2152" y="15"/>
                    <a:pt x="2224" y="0"/>
                  </a:cubicBezTo>
                </a:path>
              </a:pathLst>
            </a:custGeom>
            <a:noFill/>
            <a:ln w="31750">
              <a:solidFill>
                <a:srgbClr val="0033CC"/>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17826" name="Rectangle 13"/>
            <p:cNvSpPr>
              <a:spLocks noChangeArrowheads="1"/>
            </p:cNvSpPr>
            <p:nvPr/>
          </p:nvSpPr>
          <p:spPr bwMode="auto">
            <a:xfrm>
              <a:off x="3843" y="1129"/>
              <a:ext cx="4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type="none" w="sm" len="me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1600">
                  <a:solidFill>
                    <a:srgbClr val="FF3300"/>
                  </a:solidFill>
                  <a:latin typeface="Times New Roman" panose="02020603050405020304" pitchFamily="18" charset="0"/>
                  <a:ea typeface="黑体" panose="02010609060101010101" pitchFamily="49" charset="-122"/>
                </a:rPr>
                <a:t>密  砂</a:t>
              </a:r>
              <a:endParaRPr kumimoji="1" lang="zh-CN" altLang="en-US" sz="1600">
                <a:solidFill>
                  <a:srgbClr val="FF3300"/>
                </a:solidFill>
                <a:latin typeface="Times New Roman" panose="02020603050405020304" pitchFamily="18" charset="0"/>
                <a:ea typeface="黑体" panose="02010609060101010101" pitchFamily="49" charset="-122"/>
              </a:endParaRPr>
            </a:p>
          </p:txBody>
        </p:sp>
        <p:sp>
          <p:nvSpPr>
            <p:cNvPr id="117827" name="Rectangle 14"/>
            <p:cNvSpPr>
              <a:spLocks noChangeArrowheads="1"/>
            </p:cNvSpPr>
            <p:nvPr/>
          </p:nvSpPr>
          <p:spPr bwMode="auto">
            <a:xfrm>
              <a:off x="4087" y="2432"/>
              <a:ext cx="4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type="none" w="sm" len="me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1600">
                  <a:solidFill>
                    <a:srgbClr val="0033CC"/>
                  </a:solidFill>
                  <a:latin typeface="Times New Roman" panose="02020603050405020304" pitchFamily="18" charset="0"/>
                  <a:ea typeface="黑体" panose="02010609060101010101" pitchFamily="49" charset="-122"/>
                </a:rPr>
                <a:t>松  砂</a:t>
              </a:r>
              <a:endParaRPr kumimoji="1" lang="zh-CN" altLang="en-US" sz="1600">
                <a:solidFill>
                  <a:srgbClr val="0033CC"/>
                </a:solidFill>
                <a:latin typeface="Times New Roman" panose="02020603050405020304" pitchFamily="18" charset="0"/>
                <a:ea typeface="黑体" panose="02010609060101010101" pitchFamily="49" charset="-122"/>
              </a:endParaRPr>
            </a:p>
          </p:txBody>
        </p:sp>
        <p:sp>
          <p:nvSpPr>
            <p:cNvPr id="117828" name="Freeform 15"/>
            <p:cNvSpPr/>
            <p:nvPr/>
          </p:nvSpPr>
          <p:spPr bwMode="auto">
            <a:xfrm>
              <a:off x="466" y="1938"/>
              <a:ext cx="1939" cy="604"/>
            </a:xfrm>
            <a:custGeom>
              <a:avLst/>
              <a:gdLst>
                <a:gd name="T0" fmla="*/ 0 w 1939"/>
                <a:gd name="T1" fmla="*/ 604 h 604"/>
                <a:gd name="T2" fmla="*/ 229 w 1939"/>
                <a:gd name="T3" fmla="*/ 375 h 604"/>
                <a:gd name="T4" fmla="*/ 531 w 1939"/>
                <a:gd name="T5" fmla="*/ 192 h 604"/>
                <a:gd name="T6" fmla="*/ 869 w 1939"/>
                <a:gd name="T7" fmla="*/ 83 h 604"/>
                <a:gd name="T8" fmla="*/ 1198 w 1939"/>
                <a:gd name="T9" fmla="*/ 37 h 604"/>
                <a:gd name="T10" fmla="*/ 1500 w 1939"/>
                <a:gd name="T11" fmla="*/ 9 h 604"/>
                <a:gd name="T12" fmla="*/ 1939 w 1939"/>
                <a:gd name="T13" fmla="*/ 0 h 604"/>
                <a:gd name="T14" fmla="*/ 0 60000 65536"/>
                <a:gd name="T15" fmla="*/ 0 60000 65536"/>
                <a:gd name="T16" fmla="*/ 0 60000 65536"/>
                <a:gd name="T17" fmla="*/ 0 60000 65536"/>
                <a:gd name="T18" fmla="*/ 0 60000 65536"/>
                <a:gd name="T19" fmla="*/ 0 60000 65536"/>
                <a:gd name="T20" fmla="*/ 0 60000 65536"/>
                <a:gd name="T21" fmla="*/ 0 w 1939"/>
                <a:gd name="T22" fmla="*/ 0 h 604"/>
                <a:gd name="T23" fmla="*/ 1939 w 1939"/>
                <a:gd name="T24" fmla="*/ 604 h 6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39" h="604">
                  <a:moveTo>
                    <a:pt x="0" y="604"/>
                  </a:moveTo>
                  <a:cubicBezTo>
                    <a:pt x="70" y="524"/>
                    <a:pt x="140" y="444"/>
                    <a:pt x="229" y="375"/>
                  </a:cubicBezTo>
                  <a:cubicBezTo>
                    <a:pt x="318" y="306"/>
                    <a:pt x="424" y="241"/>
                    <a:pt x="531" y="192"/>
                  </a:cubicBezTo>
                  <a:cubicBezTo>
                    <a:pt x="638" y="143"/>
                    <a:pt x="758" y="109"/>
                    <a:pt x="869" y="83"/>
                  </a:cubicBezTo>
                  <a:cubicBezTo>
                    <a:pt x="980" y="57"/>
                    <a:pt x="1093" y="49"/>
                    <a:pt x="1198" y="37"/>
                  </a:cubicBezTo>
                  <a:cubicBezTo>
                    <a:pt x="1303" y="25"/>
                    <a:pt x="1377" y="15"/>
                    <a:pt x="1500" y="9"/>
                  </a:cubicBezTo>
                  <a:cubicBezTo>
                    <a:pt x="1623" y="3"/>
                    <a:pt x="1848" y="2"/>
                    <a:pt x="1939" y="0"/>
                  </a:cubicBezTo>
                </a:path>
              </a:pathLst>
            </a:custGeom>
            <a:noFill/>
            <a:ln w="31750">
              <a:solidFill>
                <a:srgbClr val="0000FF"/>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117829" name="Group 16"/>
            <p:cNvGrpSpPr/>
            <p:nvPr/>
          </p:nvGrpSpPr>
          <p:grpSpPr bwMode="auto">
            <a:xfrm>
              <a:off x="480" y="817"/>
              <a:ext cx="2378" cy="1744"/>
              <a:chOff x="480" y="817"/>
              <a:chExt cx="2378" cy="1744"/>
            </a:xfrm>
          </p:grpSpPr>
          <p:sp>
            <p:nvSpPr>
              <p:cNvPr id="117840" name="Line 17"/>
              <p:cNvSpPr>
                <a:spLocks noChangeShapeType="1"/>
              </p:cNvSpPr>
              <p:nvPr/>
            </p:nvSpPr>
            <p:spPr bwMode="auto">
              <a:xfrm flipV="1">
                <a:off x="480" y="987"/>
                <a:ext cx="0" cy="1574"/>
              </a:xfrm>
              <a:prstGeom prst="line">
                <a:avLst/>
              </a:prstGeom>
              <a:noFill/>
              <a:ln w="19050">
                <a:solidFill>
                  <a:schemeClr val="tx1"/>
                </a:solidFill>
                <a:rou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7841" name="Line 18"/>
              <p:cNvSpPr>
                <a:spLocks noChangeShapeType="1"/>
              </p:cNvSpPr>
              <p:nvPr/>
            </p:nvSpPr>
            <p:spPr bwMode="auto">
              <a:xfrm>
                <a:off x="480" y="2561"/>
                <a:ext cx="2278" cy="0"/>
              </a:xfrm>
              <a:prstGeom prst="line">
                <a:avLst/>
              </a:prstGeom>
              <a:noFill/>
              <a:ln w="19050">
                <a:solidFill>
                  <a:schemeClr val="tx1"/>
                </a:solidFill>
                <a:rou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graphicFrame>
            <p:nvGraphicFramePr>
              <p:cNvPr id="117842" name="Object 19"/>
              <p:cNvGraphicFramePr>
                <a:graphicFrameLocks noChangeAspect="1"/>
              </p:cNvGraphicFramePr>
              <p:nvPr/>
            </p:nvGraphicFramePr>
            <p:xfrm>
              <a:off x="511" y="817"/>
              <a:ext cx="255" cy="281"/>
            </p:xfrm>
            <a:graphic>
              <a:graphicData uri="http://schemas.openxmlformats.org/presentationml/2006/ole">
                <mc:AlternateContent xmlns:mc="http://schemas.openxmlformats.org/markup-compatibility/2006">
                  <mc:Choice xmlns:v="urn:schemas-microsoft-com:vml" Requires="v">
                    <p:oleObj spid="_x0000_s165008" name="Equation" r:id="rId5" imgW="127000" imgH="139700" progId="Equation.DSMT4">
                      <p:embed/>
                    </p:oleObj>
                  </mc:Choice>
                  <mc:Fallback>
                    <p:oleObj name="Equation" r:id="rId5" imgW="127000" imgH="139700" progId="Equation.DSMT4">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 y="817"/>
                            <a:ext cx="255"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843" name="Rectangle 20"/>
              <p:cNvSpPr>
                <a:spLocks noChangeArrowheads="1"/>
              </p:cNvSpPr>
              <p:nvPr/>
            </p:nvSpPr>
            <p:spPr bwMode="auto">
              <a:xfrm>
                <a:off x="2206" y="2326"/>
                <a:ext cx="6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type="none" w="sm" len="me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1600">
                    <a:latin typeface="Times New Roman" panose="02020603050405020304" pitchFamily="18" charset="0"/>
                    <a:ea typeface="黑体" panose="02010609060101010101" pitchFamily="49" charset="-122"/>
                  </a:rPr>
                  <a:t>剪切位移</a:t>
                </a:r>
                <a:endParaRPr kumimoji="1" lang="zh-CN" altLang="en-US" sz="1600">
                  <a:latin typeface="Times New Roman" panose="02020603050405020304" pitchFamily="18" charset="0"/>
                  <a:ea typeface="黑体" panose="02010609060101010101" pitchFamily="49" charset="-122"/>
                </a:endParaRPr>
              </a:p>
            </p:txBody>
          </p:sp>
        </p:grpSp>
        <p:grpSp>
          <p:nvGrpSpPr>
            <p:cNvPr id="117830" name="Group 21"/>
            <p:cNvGrpSpPr/>
            <p:nvPr/>
          </p:nvGrpSpPr>
          <p:grpSpPr bwMode="auto">
            <a:xfrm>
              <a:off x="2902" y="987"/>
              <a:ext cx="2725" cy="1711"/>
              <a:chOff x="2902" y="987"/>
              <a:chExt cx="2725" cy="1711"/>
            </a:xfrm>
          </p:grpSpPr>
          <p:sp>
            <p:nvSpPr>
              <p:cNvPr id="117833" name="Line 22"/>
              <p:cNvSpPr>
                <a:spLocks noChangeShapeType="1"/>
              </p:cNvSpPr>
              <p:nvPr/>
            </p:nvSpPr>
            <p:spPr bwMode="auto">
              <a:xfrm flipV="1">
                <a:off x="3231" y="1080"/>
                <a:ext cx="0" cy="1574"/>
              </a:xfrm>
              <a:prstGeom prst="line">
                <a:avLst/>
              </a:prstGeom>
              <a:noFill/>
              <a:ln w="19050">
                <a:solidFill>
                  <a:schemeClr val="tx1"/>
                </a:solidFill>
                <a:rou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7834" name="Line 23"/>
              <p:cNvSpPr>
                <a:spLocks noChangeShapeType="1"/>
              </p:cNvSpPr>
              <p:nvPr/>
            </p:nvSpPr>
            <p:spPr bwMode="auto">
              <a:xfrm>
                <a:off x="3239" y="2174"/>
                <a:ext cx="2278" cy="0"/>
              </a:xfrm>
              <a:prstGeom prst="line">
                <a:avLst/>
              </a:prstGeom>
              <a:noFill/>
              <a:ln w="19050">
                <a:solidFill>
                  <a:schemeClr val="tx1"/>
                </a:solidFill>
                <a:rou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graphicFrame>
            <p:nvGraphicFramePr>
              <p:cNvPr id="117835" name="Object 24"/>
              <p:cNvGraphicFramePr>
                <a:graphicFrameLocks noChangeAspect="1"/>
              </p:cNvGraphicFramePr>
              <p:nvPr/>
            </p:nvGraphicFramePr>
            <p:xfrm>
              <a:off x="3048" y="2095"/>
              <a:ext cx="136" cy="190"/>
            </p:xfrm>
            <a:graphic>
              <a:graphicData uri="http://schemas.openxmlformats.org/presentationml/2006/ole">
                <mc:AlternateContent xmlns:mc="http://schemas.openxmlformats.org/markup-compatibility/2006">
                  <mc:Choice xmlns:v="urn:schemas-microsoft-com:vml" Requires="v">
                    <p:oleObj spid="_x0000_s165009" name="Equation" r:id="rId7" imgW="127000" imgH="177165" progId="Equation.DSMT4">
                      <p:embed/>
                    </p:oleObj>
                  </mc:Choice>
                  <mc:Fallback>
                    <p:oleObj name="Equation" r:id="rId7" imgW="127000" imgH="177165" progId="Equation.DSMT4">
                      <p:embed/>
                      <p:pic>
                        <p:nvPicPr>
                          <p:cNvPr id="0"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 y="2095"/>
                            <a:ext cx="136"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836" name="Object 25"/>
              <p:cNvGraphicFramePr>
                <a:graphicFrameLocks noChangeAspect="1"/>
              </p:cNvGraphicFramePr>
              <p:nvPr/>
            </p:nvGraphicFramePr>
            <p:xfrm>
              <a:off x="2902" y="1535"/>
              <a:ext cx="320" cy="224"/>
            </p:xfrm>
            <a:graphic>
              <a:graphicData uri="http://schemas.openxmlformats.org/presentationml/2006/ole">
                <mc:AlternateContent xmlns:mc="http://schemas.openxmlformats.org/markup-compatibility/2006">
                  <mc:Choice xmlns:v="urn:schemas-microsoft-com:vml" Requires="v">
                    <p:oleObj spid="_x0000_s165010" name="Equation" r:id="rId9" imgW="253365" imgH="177800" progId="Equation.DSMT4">
                      <p:embed/>
                    </p:oleObj>
                  </mc:Choice>
                  <mc:Fallback>
                    <p:oleObj name="Equation" r:id="rId9" imgW="253365" imgH="177800" progId="Equation.DSMT4">
                      <p:embed/>
                      <p:pic>
                        <p:nvPicPr>
                          <p:cNvPr id="0" name="Object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02" y="1535"/>
                            <a:ext cx="320"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837" name="Object 26"/>
              <p:cNvGraphicFramePr>
                <a:graphicFrameLocks noChangeAspect="1"/>
              </p:cNvGraphicFramePr>
              <p:nvPr/>
            </p:nvGraphicFramePr>
            <p:xfrm>
              <a:off x="2996" y="987"/>
              <a:ext cx="248" cy="248"/>
            </p:xfrm>
            <a:graphic>
              <a:graphicData uri="http://schemas.openxmlformats.org/presentationml/2006/ole">
                <mc:AlternateContent xmlns:mc="http://schemas.openxmlformats.org/markup-compatibility/2006">
                  <mc:Choice xmlns:v="urn:schemas-microsoft-com:vml" Requires="v">
                    <p:oleObj spid="_x0000_s165011" name="Equation" r:id="rId11" imgW="139700" imgH="139700" progId="Equation.DSMT4">
                      <p:embed/>
                    </p:oleObj>
                  </mc:Choice>
                  <mc:Fallback>
                    <p:oleObj name="Equation" r:id="rId11" imgW="139700" imgH="139700" progId="Equation.DSMT4">
                      <p:embed/>
                      <p:pic>
                        <p:nvPicPr>
                          <p:cNvPr id="0" name="Object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96" y="987"/>
                            <a:ext cx="248"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838" name="Object 27"/>
              <p:cNvGraphicFramePr>
                <a:graphicFrameLocks noChangeAspect="1"/>
              </p:cNvGraphicFramePr>
              <p:nvPr/>
            </p:nvGraphicFramePr>
            <p:xfrm>
              <a:off x="2976" y="2519"/>
              <a:ext cx="224" cy="179"/>
            </p:xfrm>
            <a:graphic>
              <a:graphicData uri="http://schemas.openxmlformats.org/presentationml/2006/ole">
                <mc:AlternateContent xmlns:mc="http://schemas.openxmlformats.org/markup-compatibility/2006">
                  <mc:Choice xmlns:v="urn:schemas-microsoft-com:vml" Requires="v">
                    <p:oleObj spid="_x0000_s165012" name="Equation" r:id="rId13" imgW="127000" imgH="101600" progId="Equation.DSMT4">
                      <p:embed/>
                    </p:oleObj>
                  </mc:Choice>
                  <mc:Fallback>
                    <p:oleObj name="Equation" r:id="rId13" imgW="127000" imgH="101600" progId="Equation.DSMT4">
                      <p:embed/>
                      <p:pic>
                        <p:nvPicPr>
                          <p:cNvPr id="0" name="Object 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6" y="2519"/>
                            <a:ext cx="224"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839" name="Rectangle 28"/>
              <p:cNvSpPr>
                <a:spLocks noChangeArrowheads="1"/>
              </p:cNvSpPr>
              <p:nvPr/>
            </p:nvSpPr>
            <p:spPr bwMode="auto">
              <a:xfrm>
                <a:off x="4975" y="2169"/>
                <a:ext cx="6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type="none" w="sm" len="me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1600">
                    <a:latin typeface="Times New Roman" panose="02020603050405020304" pitchFamily="18" charset="0"/>
                    <a:ea typeface="黑体" panose="02010609060101010101" pitchFamily="49" charset="-122"/>
                  </a:rPr>
                  <a:t>剪切位移</a:t>
                </a:r>
                <a:endParaRPr kumimoji="1" lang="zh-CN" altLang="en-US" sz="1600">
                  <a:latin typeface="Times New Roman" panose="02020603050405020304" pitchFamily="18" charset="0"/>
                  <a:ea typeface="黑体" panose="02010609060101010101" pitchFamily="49" charset="-122"/>
                </a:endParaRPr>
              </a:p>
            </p:txBody>
          </p:sp>
        </p:grpSp>
        <p:sp>
          <p:nvSpPr>
            <p:cNvPr id="117831" name="Rectangle 29"/>
            <p:cNvSpPr>
              <a:spLocks noChangeArrowheads="1"/>
            </p:cNvSpPr>
            <p:nvPr/>
          </p:nvSpPr>
          <p:spPr bwMode="auto">
            <a:xfrm>
              <a:off x="5256" y="1019"/>
              <a:ext cx="55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type="none" w="sm" len="me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a:latin typeface="Times New Roman" panose="02020603050405020304" pitchFamily="18" charset="0"/>
                  <a:ea typeface="黑体" panose="02010609060101010101" pitchFamily="49" charset="-122"/>
                </a:rPr>
                <a:t>剪  胀</a:t>
              </a:r>
              <a:endParaRPr kumimoji="1" lang="zh-CN" altLang="en-US">
                <a:latin typeface="Times New Roman" panose="02020603050405020304" pitchFamily="18" charset="0"/>
                <a:ea typeface="黑体" panose="02010609060101010101" pitchFamily="49" charset="-122"/>
              </a:endParaRPr>
            </a:p>
          </p:txBody>
        </p:sp>
        <p:sp>
          <p:nvSpPr>
            <p:cNvPr id="117832" name="Rectangle 30"/>
            <p:cNvSpPr>
              <a:spLocks noChangeArrowheads="1"/>
            </p:cNvSpPr>
            <p:nvPr/>
          </p:nvSpPr>
          <p:spPr bwMode="auto">
            <a:xfrm>
              <a:off x="5072" y="1813"/>
              <a:ext cx="55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type="none" w="sm" len="me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a:latin typeface="Times New Roman" panose="02020603050405020304" pitchFamily="18" charset="0"/>
                  <a:ea typeface="黑体" panose="02010609060101010101" pitchFamily="49" charset="-122"/>
                </a:rPr>
                <a:t>剪  缩</a:t>
              </a:r>
              <a:endParaRPr kumimoji="1" lang="zh-CN" altLang="en-US">
                <a:latin typeface="Times New Roman" panose="02020603050405020304" pitchFamily="18" charset="0"/>
                <a:ea typeface="黑体" panose="02010609060101010101" pitchFamily="49" charset="-122"/>
              </a:endParaRPr>
            </a:p>
          </p:txBody>
        </p:sp>
      </p:grpSp>
      <p:grpSp>
        <p:nvGrpSpPr>
          <p:cNvPr id="5" name="Group 31"/>
          <p:cNvGrpSpPr/>
          <p:nvPr/>
        </p:nvGrpSpPr>
        <p:grpSpPr bwMode="auto">
          <a:xfrm>
            <a:off x="739775" y="5638800"/>
            <a:ext cx="1436688" cy="584200"/>
            <a:chOff x="466" y="3552"/>
            <a:chExt cx="905" cy="368"/>
          </a:xfrm>
        </p:grpSpPr>
        <p:grpSp>
          <p:nvGrpSpPr>
            <p:cNvPr id="117811" name="Group 32"/>
            <p:cNvGrpSpPr/>
            <p:nvPr/>
          </p:nvGrpSpPr>
          <p:grpSpPr bwMode="auto">
            <a:xfrm>
              <a:off x="562" y="3552"/>
              <a:ext cx="809" cy="192"/>
              <a:chOff x="562" y="3552"/>
              <a:chExt cx="809" cy="192"/>
            </a:xfrm>
          </p:grpSpPr>
          <p:sp>
            <p:nvSpPr>
              <p:cNvPr id="117817" name="Oval 33"/>
              <p:cNvSpPr>
                <a:spLocks noChangeArrowheads="1"/>
              </p:cNvSpPr>
              <p:nvPr/>
            </p:nvSpPr>
            <p:spPr bwMode="auto">
              <a:xfrm>
                <a:off x="562"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818" name="Oval 34"/>
              <p:cNvSpPr>
                <a:spLocks noChangeArrowheads="1"/>
              </p:cNvSpPr>
              <p:nvPr/>
            </p:nvSpPr>
            <p:spPr bwMode="auto">
              <a:xfrm>
                <a:off x="766"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819" name="Oval 35"/>
              <p:cNvSpPr>
                <a:spLocks noChangeArrowheads="1"/>
              </p:cNvSpPr>
              <p:nvPr/>
            </p:nvSpPr>
            <p:spPr bwMode="auto">
              <a:xfrm>
                <a:off x="973"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820" name="Oval 36"/>
              <p:cNvSpPr>
                <a:spLocks noChangeArrowheads="1"/>
              </p:cNvSpPr>
              <p:nvPr/>
            </p:nvSpPr>
            <p:spPr bwMode="auto">
              <a:xfrm>
                <a:off x="1179"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nvGrpSpPr>
            <p:cNvPr id="117812" name="Group 37"/>
            <p:cNvGrpSpPr/>
            <p:nvPr/>
          </p:nvGrpSpPr>
          <p:grpSpPr bwMode="auto">
            <a:xfrm>
              <a:off x="466" y="3728"/>
              <a:ext cx="809" cy="192"/>
              <a:chOff x="562" y="3552"/>
              <a:chExt cx="809" cy="192"/>
            </a:xfrm>
          </p:grpSpPr>
          <p:sp>
            <p:nvSpPr>
              <p:cNvPr id="117813" name="Oval 38"/>
              <p:cNvSpPr>
                <a:spLocks noChangeArrowheads="1"/>
              </p:cNvSpPr>
              <p:nvPr/>
            </p:nvSpPr>
            <p:spPr bwMode="auto">
              <a:xfrm>
                <a:off x="562"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814" name="Oval 39"/>
              <p:cNvSpPr>
                <a:spLocks noChangeArrowheads="1"/>
              </p:cNvSpPr>
              <p:nvPr/>
            </p:nvSpPr>
            <p:spPr bwMode="auto">
              <a:xfrm>
                <a:off x="766"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815" name="Oval 40"/>
              <p:cNvSpPr>
                <a:spLocks noChangeArrowheads="1"/>
              </p:cNvSpPr>
              <p:nvPr/>
            </p:nvSpPr>
            <p:spPr bwMode="auto">
              <a:xfrm>
                <a:off x="973"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816" name="Oval 41"/>
              <p:cNvSpPr>
                <a:spLocks noChangeArrowheads="1"/>
              </p:cNvSpPr>
              <p:nvPr/>
            </p:nvSpPr>
            <p:spPr bwMode="auto">
              <a:xfrm>
                <a:off x="1179"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grpSp>
        <p:nvGrpSpPr>
          <p:cNvPr id="8" name="Group 42"/>
          <p:cNvGrpSpPr/>
          <p:nvPr/>
        </p:nvGrpSpPr>
        <p:grpSpPr bwMode="auto">
          <a:xfrm>
            <a:off x="2852738" y="5638800"/>
            <a:ext cx="1298575" cy="609600"/>
            <a:chOff x="1743" y="3552"/>
            <a:chExt cx="818" cy="384"/>
          </a:xfrm>
        </p:grpSpPr>
        <p:grpSp>
          <p:nvGrpSpPr>
            <p:cNvPr id="117801" name="Group 43"/>
            <p:cNvGrpSpPr/>
            <p:nvPr/>
          </p:nvGrpSpPr>
          <p:grpSpPr bwMode="auto">
            <a:xfrm>
              <a:off x="1752" y="3552"/>
              <a:ext cx="809" cy="192"/>
              <a:chOff x="562" y="3552"/>
              <a:chExt cx="809" cy="192"/>
            </a:xfrm>
          </p:grpSpPr>
          <p:sp>
            <p:nvSpPr>
              <p:cNvPr id="117807" name="Oval 44"/>
              <p:cNvSpPr>
                <a:spLocks noChangeArrowheads="1"/>
              </p:cNvSpPr>
              <p:nvPr/>
            </p:nvSpPr>
            <p:spPr bwMode="auto">
              <a:xfrm>
                <a:off x="562"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808" name="Oval 45"/>
              <p:cNvSpPr>
                <a:spLocks noChangeArrowheads="1"/>
              </p:cNvSpPr>
              <p:nvPr/>
            </p:nvSpPr>
            <p:spPr bwMode="auto">
              <a:xfrm>
                <a:off x="766"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809" name="Oval 46"/>
              <p:cNvSpPr>
                <a:spLocks noChangeArrowheads="1"/>
              </p:cNvSpPr>
              <p:nvPr/>
            </p:nvSpPr>
            <p:spPr bwMode="auto">
              <a:xfrm>
                <a:off x="973"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810" name="Oval 47"/>
              <p:cNvSpPr>
                <a:spLocks noChangeArrowheads="1"/>
              </p:cNvSpPr>
              <p:nvPr/>
            </p:nvSpPr>
            <p:spPr bwMode="auto">
              <a:xfrm>
                <a:off x="1179"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nvGrpSpPr>
            <p:cNvPr id="117802" name="Group 48"/>
            <p:cNvGrpSpPr/>
            <p:nvPr/>
          </p:nvGrpSpPr>
          <p:grpSpPr bwMode="auto">
            <a:xfrm>
              <a:off x="1743" y="3744"/>
              <a:ext cx="809" cy="192"/>
              <a:chOff x="562" y="3552"/>
              <a:chExt cx="809" cy="192"/>
            </a:xfrm>
          </p:grpSpPr>
          <p:sp>
            <p:nvSpPr>
              <p:cNvPr id="117803" name="Oval 49"/>
              <p:cNvSpPr>
                <a:spLocks noChangeArrowheads="1"/>
              </p:cNvSpPr>
              <p:nvPr/>
            </p:nvSpPr>
            <p:spPr bwMode="auto">
              <a:xfrm>
                <a:off x="562"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804" name="Oval 50"/>
              <p:cNvSpPr>
                <a:spLocks noChangeArrowheads="1"/>
              </p:cNvSpPr>
              <p:nvPr/>
            </p:nvSpPr>
            <p:spPr bwMode="auto">
              <a:xfrm>
                <a:off x="766"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805" name="Oval 51"/>
              <p:cNvSpPr>
                <a:spLocks noChangeArrowheads="1"/>
              </p:cNvSpPr>
              <p:nvPr/>
            </p:nvSpPr>
            <p:spPr bwMode="auto">
              <a:xfrm>
                <a:off x="973"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806" name="Oval 52"/>
              <p:cNvSpPr>
                <a:spLocks noChangeArrowheads="1"/>
              </p:cNvSpPr>
              <p:nvPr/>
            </p:nvSpPr>
            <p:spPr bwMode="auto">
              <a:xfrm>
                <a:off x="1179"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grpSp>
        <p:nvGrpSpPr>
          <p:cNvPr id="11" name="Group 53"/>
          <p:cNvGrpSpPr/>
          <p:nvPr/>
        </p:nvGrpSpPr>
        <p:grpSpPr bwMode="auto">
          <a:xfrm>
            <a:off x="7262813" y="5676900"/>
            <a:ext cx="1436687" cy="584200"/>
            <a:chOff x="466" y="3552"/>
            <a:chExt cx="905" cy="368"/>
          </a:xfrm>
        </p:grpSpPr>
        <p:grpSp>
          <p:nvGrpSpPr>
            <p:cNvPr id="117791" name="Group 54"/>
            <p:cNvGrpSpPr/>
            <p:nvPr/>
          </p:nvGrpSpPr>
          <p:grpSpPr bwMode="auto">
            <a:xfrm>
              <a:off x="562" y="3552"/>
              <a:ext cx="809" cy="192"/>
              <a:chOff x="562" y="3552"/>
              <a:chExt cx="809" cy="192"/>
            </a:xfrm>
          </p:grpSpPr>
          <p:sp>
            <p:nvSpPr>
              <p:cNvPr id="117797" name="Oval 55"/>
              <p:cNvSpPr>
                <a:spLocks noChangeArrowheads="1"/>
              </p:cNvSpPr>
              <p:nvPr/>
            </p:nvSpPr>
            <p:spPr bwMode="auto">
              <a:xfrm>
                <a:off x="562"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798" name="Oval 56"/>
              <p:cNvSpPr>
                <a:spLocks noChangeArrowheads="1"/>
              </p:cNvSpPr>
              <p:nvPr/>
            </p:nvSpPr>
            <p:spPr bwMode="auto">
              <a:xfrm>
                <a:off x="766"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799" name="Oval 57"/>
              <p:cNvSpPr>
                <a:spLocks noChangeArrowheads="1"/>
              </p:cNvSpPr>
              <p:nvPr/>
            </p:nvSpPr>
            <p:spPr bwMode="auto">
              <a:xfrm>
                <a:off x="973"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800" name="Oval 58"/>
              <p:cNvSpPr>
                <a:spLocks noChangeArrowheads="1"/>
              </p:cNvSpPr>
              <p:nvPr/>
            </p:nvSpPr>
            <p:spPr bwMode="auto">
              <a:xfrm>
                <a:off x="1179"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nvGrpSpPr>
            <p:cNvPr id="117792" name="Group 59"/>
            <p:cNvGrpSpPr/>
            <p:nvPr/>
          </p:nvGrpSpPr>
          <p:grpSpPr bwMode="auto">
            <a:xfrm>
              <a:off x="466" y="3728"/>
              <a:ext cx="809" cy="192"/>
              <a:chOff x="562" y="3552"/>
              <a:chExt cx="809" cy="192"/>
            </a:xfrm>
          </p:grpSpPr>
          <p:sp>
            <p:nvSpPr>
              <p:cNvPr id="117793" name="Oval 60"/>
              <p:cNvSpPr>
                <a:spLocks noChangeArrowheads="1"/>
              </p:cNvSpPr>
              <p:nvPr/>
            </p:nvSpPr>
            <p:spPr bwMode="auto">
              <a:xfrm>
                <a:off x="562"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794" name="Oval 61"/>
              <p:cNvSpPr>
                <a:spLocks noChangeArrowheads="1"/>
              </p:cNvSpPr>
              <p:nvPr/>
            </p:nvSpPr>
            <p:spPr bwMode="auto">
              <a:xfrm>
                <a:off x="766"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795" name="Oval 62"/>
              <p:cNvSpPr>
                <a:spLocks noChangeArrowheads="1"/>
              </p:cNvSpPr>
              <p:nvPr/>
            </p:nvSpPr>
            <p:spPr bwMode="auto">
              <a:xfrm>
                <a:off x="973"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796" name="Oval 63"/>
              <p:cNvSpPr>
                <a:spLocks noChangeArrowheads="1"/>
              </p:cNvSpPr>
              <p:nvPr/>
            </p:nvSpPr>
            <p:spPr bwMode="auto">
              <a:xfrm>
                <a:off x="1179"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grpSp>
        <p:nvGrpSpPr>
          <p:cNvPr id="14" name="Group 64"/>
          <p:cNvGrpSpPr/>
          <p:nvPr/>
        </p:nvGrpSpPr>
        <p:grpSpPr bwMode="auto">
          <a:xfrm>
            <a:off x="5189538" y="5638800"/>
            <a:ext cx="1298575" cy="609600"/>
            <a:chOff x="1743" y="3552"/>
            <a:chExt cx="818" cy="384"/>
          </a:xfrm>
        </p:grpSpPr>
        <p:grpSp>
          <p:nvGrpSpPr>
            <p:cNvPr id="117781" name="Group 65"/>
            <p:cNvGrpSpPr/>
            <p:nvPr/>
          </p:nvGrpSpPr>
          <p:grpSpPr bwMode="auto">
            <a:xfrm>
              <a:off x="1752" y="3552"/>
              <a:ext cx="809" cy="192"/>
              <a:chOff x="562" y="3552"/>
              <a:chExt cx="809" cy="192"/>
            </a:xfrm>
          </p:grpSpPr>
          <p:sp>
            <p:nvSpPr>
              <p:cNvPr id="117787" name="Oval 66"/>
              <p:cNvSpPr>
                <a:spLocks noChangeArrowheads="1"/>
              </p:cNvSpPr>
              <p:nvPr/>
            </p:nvSpPr>
            <p:spPr bwMode="auto">
              <a:xfrm>
                <a:off x="562"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788" name="Oval 67"/>
              <p:cNvSpPr>
                <a:spLocks noChangeArrowheads="1"/>
              </p:cNvSpPr>
              <p:nvPr/>
            </p:nvSpPr>
            <p:spPr bwMode="auto">
              <a:xfrm>
                <a:off x="766"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789" name="Oval 68"/>
              <p:cNvSpPr>
                <a:spLocks noChangeArrowheads="1"/>
              </p:cNvSpPr>
              <p:nvPr/>
            </p:nvSpPr>
            <p:spPr bwMode="auto">
              <a:xfrm>
                <a:off x="973"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790" name="Oval 69"/>
              <p:cNvSpPr>
                <a:spLocks noChangeArrowheads="1"/>
              </p:cNvSpPr>
              <p:nvPr/>
            </p:nvSpPr>
            <p:spPr bwMode="auto">
              <a:xfrm>
                <a:off x="1179"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nvGrpSpPr>
            <p:cNvPr id="117782" name="Group 70"/>
            <p:cNvGrpSpPr/>
            <p:nvPr/>
          </p:nvGrpSpPr>
          <p:grpSpPr bwMode="auto">
            <a:xfrm>
              <a:off x="1743" y="3744"/>
              <a:ext cx="809" cy="192"/>
              <a:chOff x="562" y="3552"/>
              <a:chExt cx="809" cy="192"/>
            </a:xfrm>
          </p:grpSpPr>
          <p:sp>
            <p:nvSpPr>
              <p:cNvPr id="117783" name="Oval 71"/>
              <p:cNvSpPr>
                <a:spLocks noChangeArrowheads="1"/>
              </p:cNvSpPr>
              <p:nvPr/>
            </p:nvSpPr>
            <p:spPr bwMode="auto">
              <a:xfrm>
                <a:off x="562"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784" name="Oval 72"/>
              <p:cNvSpPr>
                <a:spLocks noChangeArrowheads="1"/>
              </p:cNvSpPr>
              <p:nvPr/>
            </p:nvSpPr>
            <p:spPr bwMode="auto">
              <a:xfrm>
                <a:off x="766"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785" name="Oval 73"/>
              <p:cNvSpPr>
                <a:spLocks noChangeArrowheads="1"/>
              </p:cNvSpPr>
              <p:nvPr/>
            </p:nvSpPr>
            <p:spPr bwMode="auto">
              <a:xfrm>
                <a:off x="973"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786" name="Oval 74"/>
              <p:cNvSpPr>
                <a:spLocks noChangeArrowheads="1"/>
              </p:cNvSpPr>
              <p:nvPr/>
            </p:nvSpPr>
            <p:spPr bwMode="auto">
              <a:xfrm>
                <a:off x="1179" y="3552"/>
                <a:ext cx="192" cy="192"/>
              </a:xfrm>
              <a:prstGeom prst="ellipse">
                <a:avLst/>
              </a:prstGeom>
              <a:noFill/>
              <a:ln w="25400">
                <a:solidFill>
                  <a:schemeClr val="tx1"/>
                </a:solidFill>
                <a:round/>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sp>
        <p:nvSpPr>
          <p:cNvPr id="135243" name="AutoShape 75"/>
          <p:cNvSpPr>
            <a:spLocks noChangeArrowheads="1"/>
          </p:cNvSpPr>
          <p:nvPr/>
        </p:nvSpPr>
        <p:spPr bwMode="auto">
          <a:xfrm>
            <a:off x="2233613" y="5880100"/>
            <a:ext cx="481012" cy="63500"/>
          </a:xfrm>
          <a:prstGeom prst="rightArrow">
            <a:avLst>
              <a:gd name="adj1" fmla="val 50000"/>
              <a:gd name="adj2" fmla="val 189375"/>
            </a:avLst>
          </a:prstGeom>
          <a:noFill/>
          <a:ln w="25400">
            <a:solidFill>
              <a:schemeClr val="tx1"/>
            </a:solidFill>
            <a:miter lim="800000"/>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35244" name="AutoShape 76"/>
          <p:cNvSpPr>
            <a:spLocks noChangeArrowheads="1"/>
          </p:cNvSpPr>
          <p:nvPr/>
        </p:nvSpPr>
        <p:spPr bwMode="auto">
          <a:xfrm>
            <a:off x="6634163" y="5969000"/>
            <a:ext cx="481012" cy="63500"/>
          </a:xfrm>
          <a:prstGeom prst="rightArrow">
            <a:avLst>
              <a:gd name="adj1" fmla="val 50000"/>
              <a:gd name="adj2" fmla="val 189375"/>
            </a:avLst>
          </a:prstGeom>
          <a:noFill/>
          <a:ln w="22225">
            <a:solidFill>
              <a:schemeClr val="tx1"/>
            </a:solidFill>
            <a:miter lim="800000"/>
            <a:tailEnd type="none" w="sm"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nvGrpSpPr>
          <p:cNvPr id="17" name="Group 77"/>
          <p:cNvGrpSpPr/>
          <p:nvPr/>
        </p:nvGrpSpPr>
        <p:grpSpPr bwMode="auto">
          <a:xfrm>
            <a:off x="1155700" y="5867400"/>
            <a:ext cx="388938" cy="101600"/>
            <a:chOff x="228" y="3688"/>
            <a:chExt cx="245" cy="64"/>
          </a:xfrm>
        </p:grpSpPr>
        <p:sp>
          <p:nvSpPr>
            <p:cNvPr id="117779" name="Line 78"/>
            <p:cNvSpPr>
              <a:spLocks noChangeShapeType="1"/>
            </p:cNvSpPr>
            <p:nvPr/>
          </p:nvSpPr>
          <p:spPr bwMode="auto">
            <a:xfrm flipH="1">
              <a:off x="228" y="3688"/>
              <a:ext cx="238" cy="0"/>
            </a:xfrm>
            <a:prstGeom prst="line">
              <a:avLst/>
            </a:prstGeom>
            <a:noFill/>
            <a:ln w="15875">
              <a:solidFill>
                <a:srgbClr val="FF0000"/>
              </a:solidFill>
              <a:rou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7780" name="Line 79"/>
            <p:cNvSpPr>
              <a:spLocks noChangeShapeType="1"/>
            </p:cNvSpPr>
            <p:nvPr/>
          </p:nvSpPr>
          <p:spPr bwMode="auto">
            <a:xfrm flipH="1">
              <a:off x="235" y="3752"/>
              <a:ext cx="238" cy="0"/>
            </a:xfrm>
            <a:prstGeom prst="line">
              <a:avLst/>
            </a:prstGeom>
            <a:noFill/>
            <a:ln w="15875">
              <a:solidFill>
                <a:srgbClr val="FF0000"/>
              </a:solidFill>
              <a:round/>
              <a:headEnd type="triangle" w="sm" len="lg"/>
              <a:tailEnd type="none" w="sm" len="lg"/>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8" name="Group 80"/>
          <p:cNvGrpSpPr/>
          <p:nvPr/>
        </p:nvGrpSpPr>
        <p:grpSpPr bwMode="auto">
          <a:xfrm>
            <a:off x="5653088" y="5880100"/>
            <a:ext cx="392112" cy="133350"/>
            <a:chOff x="3561" y="3704"/>
            <a:chExt cx="247" cy="84"/>
          </a:xfrm>
        </p:grpSpPr>
        <p:sp>
          <p:nvSpPr>
            <p:cNvPr id="117777" name="Line 81"/>
            <p:cNvSpPr>
              <a:spLocks noChangeShapeType="1"/>
            </p:cNvSpPr>
            <p:nvPr/>
          </p:nvSpPr>
          <p:spPr bwMode="auto">
            <a:xfrm flipH="1">
              <a:off x="3561" y="3788"/>
              <a:ext cx="238" cy="0"/>
            </a:xfrm>
            <a:prstGeom prst="line">
              <a:avLst/>
            </a:prstGeom>
            <a:noFill/>
            <a:ln w="15875">
              <a:solidFill>
                <a:srgbClr val="FF0000"/>
              </a:solidFill>
              <a:rou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7778" name="Line 82"/>
            <p:cNvSpPr>
              <a:spLocks noChangeShapeType="1"/>
            </p:cNvSpPr>
            <p:nvPr/>
          </p:nvSpPr>
          <p:spPr bwMode="auto">
            <a:xfrm flipH="1">
              <a:off x="3570" y="3704"/>
              <a:ext cx="238" cy="0"/>
            </a:xfrm>
            <a:prstGeom prst="line">
              <a:avLst/>
            </a:prstGeom>
            <a:noFill/>
            <a:ln w="15875">
              <a:solidFill>
                <a:srgbClr val="FF0000"/>
              </a:solidFill>
              <a:round/>
              <a:headEnd type="triangle" w="sm" len="lg"/>
              <a:tailEnd type="none" w="sm" len="lg"/>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84" name="Rectangle 6"/>
          <p:cNvSpPr>
            <a:spLocks noChangeArrowheads="1"/>
          </p:cNvSpPr>
          <p:nvPr/>
        </p:nvSpPr>
        <p:spPr bwMode="auto">
          <a:xfrm>
            <a:off x="0" y="-4771"/>
            <a:ext cx="4284664"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§5.7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无黏性土的抗剪强度</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blinds(horizontal)">
                                      <p:cBhvr>
                                        <p:cTn id="7" dur="500"/>
                                        <p:tgtEl>
                                          <p:spTgt spid="1351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5171"/>
                                        </p:tgtEl>
                                        <p:attrNameLst>
                                          <p:attrName>style.visibility</p:attrName>
                                        </p:attrNameLst>
                                      </p:cBhvr>
                                      <p:to>
                                        <p:strVal val="visible"/>
                                      </p:to>
                                    </p:set>
                                    <p:animEffect transition="in" filter="blinds(horizontal)">
                                      <p:cBhvr>
                                        <p:cTn id="12" dur="500"/>
                                        <p:tgtEl>
                                          <p:spTgt spid="13517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5173"/>
                                        </p:tgtEl>
                                        <p:attrNameLst>
                                          <p:attrName>style.visibility</p:attrName>
                                        </p:attrNameLst>
                                      </p:cBhvr>
                                      <p:to>
                                        <p:strVal val="visible"/>
                                      </p:to>
                                    </p:set>
                                    <p:animEffect transition="in" filter="blinds(horizontal)">
                                      <p:cBhvr>
                                        <p:cTn id="17" dur="500"/>
                                        <p:tgtEl>
                                          <p:spTgt spid="13517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5174"/>
                                        </p:tgtEl>
                                        <p:attrNameLst>
                                          <p:attrName>style.visibility</p:attrName>
                                        </p:attrNameLst>
                                      </p:cBhvr>
                                      <p:to>
                                        <p:strVal val="visible"/>
                                      </p:to>
                                    </p:set>
                                    <p:animEffect transition="in" filter="blinds(horizontal)">
                                      <p:cBhvr>
                                        <p:cTn id="22" dur="500"/>
                                        <p:tgtEl>
                                          <p:spTgt spid="13517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5172"/>
                                        </p:tgtEl>
                                        <p:attrNameLst>
                                          <p:attrName>style.visibility</p:attrName>
                                        </p:attrNameLst>
                                      </p:cBhvr>
                                      <p:to>
                                        <p:strVal val="visible"/>
                                      </p:to>
                                    </p:set>
                                    <p:animEffect transition="in" filter="blinds(horizontal)">
                                      <p:cBhvr>
                                        <p:cTn id="27" dur="500"/>
                                        <p:tgtEl>
                                          <p:spTgt spid="13517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5175"/>
                                        </p:tgtEl>
                                        <p:attrNameLst>
                                          <p:attrName>style.visibility</p:attrName>
                                        </p:attrNameLst>
                                      </p:cBhvr>
                                      <p:to>
                                        <p:strVal val="visible"/>
                                      </p:to>
                                    </p:set>
                                    <p:animEffect transition="in" filter="blinds(horizontal)">
                                      <p:cBhvr>
                                        <p:cTn id="32" dur="500"/>
                                        <p:tgtEl>
                                          <p:spTgt spid="13517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5243"/>
                                        </p:tgtEl>
                                        <p:attrNameLst>
                                          <p:attrName>style.visibility</p:attrName>
                                        </p:attrNameLst>
                                      </p:cBhvr>
                                      <p:to>
                                        <p:strVal val="visible"/>
                                      </p:to>
                                    </p:set>
                                    <p:animEffect transition="in" filter="blinds(horizontal)">
                                      <p:cBhvr>
                                        <p:cTn id="47" dur="500"/>
                                        <p:tgtEl>
                                          <p:spTgt spid="13524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linds(horizont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35244"/>
                                        </p:tgtEl>
                                        <p:attrNameLst>
                                          <p:attrName>style.visibility</p:attrName>
                                        </p:attrNameLst>
                                      </p:cBhvr>
                                      <p:to>
                                        <p:strVal val="visible"/>
                                      </p:to>
                                    </p:set>
                                    <p:animEffect transition="in" filter="blinds(horizontal)">
                                      <p:cBhvr>
                                        <p:cTn id="67" dur="500"/>
                                        <p:tgtEl>
                                          <p:spTgt spid="13524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blinds(horizontal)">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P spid="135171" grpId="0"/>
      <p:bldP spid="135174" grpId="0"/>
      <p:bldP spid="135175" grpId="0"/>
      <p:bldP spid="135243" grpId="0" animBg="1"/>
      <p:bldP spid="1352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BF7CE9C-B38B-4FA5-9AC2-84EED9513C96}" type="slidenum">
              <a:rPr lang="en-US" altLang="zh-CN"/>
            </a:fld>
            <a:endParaRPr lang="en-US" altLang="zh-CN"/>
          </a:p>
        </p:txBody>
      </p:sp>
      <p:sp>
        <p:nvSpPr>
          <p:cNvPr id="384007" name="Rectangle 7" descr="大纸屑"/>
          <p:cNvSpPr>
            <a:spLocks noChangeArrowheads="1"/>
          </p:cNvSpPr>
          <p:nvPr/>
        </p:nvSpPr>
        <p:spPr bwMode="auto">
          <a:xfrm>
            <a:off x="2276475" y="4419600"/>
            <a:ext cx="1981200" cy="180975"/>
          </a:xfrm>
          <a:prstGeom prst="rect">
            <a:avLst/>
          </a:prstGeom>
          <a:blipFill dpi="0" rotWithShape="0">
            <a:blip r:embed="rId1"/>
            <a:srcRect/>
            <a:tile tx="0" ty="0" sx="100000" sy="100000" flip="none" algn="tl"/>
          </a:blipFill>
          <a:ln w="6350">
            <a:solidFill>
              <a:srgbClr val="FF0000"/>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384008" name="Rectangle 8" descr="大纸屑"/>
          <p:cNvSpPr>
            <a:spLocks noChangeArrowheads="1"/>
          </p:cNvSpPr>
          <p:nvPr/>
        </p:nvSpPr>
        <p:spPr bwMode="auto">
          <a:xfrm>
            <a:off x="2276475" y="5634038"/>
            <a:ext cx="1981200" cy="180975"/>
          </a:xfrm>
          <a:prstGeom prst="rect">
            <a:avLst/>
          </a:prstGeom>
          <a:blipFill dpi="0" rotWithShape="0">
            <a:blip r:embed="rId1"/>
            <a:srcRect/>
            <a:tile tx="0" ty="0" sx="100000" sy="100000" flip="none" algn="tl"/>
          </a:blipFill>
          <a:ln w="6350">
            <a:solidFill>
              <a:srgbClr val="FF0000"/>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384010" name="Text Box 10"/>
          <p:cNvSpPr txBox="1">
            <a:spLocks noChangeArrowheads="1"/>
          </p:cNvSpPr>
          <p:nvPr/>
        </p:nvSpPr>
        <p:spPr bwMode="auto">
          <a:xfrm>
            <a:off x="642937" y="2608659"/>
            <a:ext cx="1952625"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a:t>施加  </a:t>
            </a:r>
            <a:r>
              <a:rPr lang="el-GR" altLang="zh-CN" i="1">
                <a:latin typeface="Times New Roman" panose="02020603050405020304" pitchFamily="18" charset="0"/>
                <a:cs typeface="Times New Roman" panose="02020603050405020304" pitchFamily="18" charset="0"/>
              </a:rPr>
              <a:t>σ</a:t>
            </a:r>
            <a:r>
              <a:rPr lang="zh-CN" altLang="en-US">
                <a:latin typeface="Times New Roman" panose="02020603050405020304" pitchFamily="18" charset="0"/>
                <a:cs typeface="Times New Roman" panose="02020603050405020304" pitchFamily="18" charset="0"/>
              </a:rPr>
              <a:t>（</a:t>
            </a:r>
            <a:r>
              <a:rPr lang="en-US" altLang="zh-CN">
                <a:latin typeface="Times New Roman" panose="02020603050405020304" pitchFamily="18" charset="0"/>
                <a:cs typeface="Times New Roman" panose="02020603050405020304" pitchFamily="18" charset="0"/>
              </a:rPr>
              <a:t>=</a:t>
            </a:r>
            <a:r>
              <a:rPr lang="en-US" altLang="zh-CN" i="1"/>
              <a:t>P/A</a:t>
            </a:r>
            <a:r>
              <a:rPr lang="zh-CN" altLang="en-US"/>
              <a:t>）</a:t>
            </a:r>
            <a:endParaRPr lang="zh-CN" altLang="en-US" i="1"/>
          </a:p>
          <a:p>
            <a:pPr eaLnBrk="1" hangingPunct="1">
              <a:spcBef>
                <a:spcPct val="50000"/>
              </a:spcBef>
            </a:pPr>
            <a:r>
              <a:rPr lang="zh-CN" altLang="en-US"/>
              <a:t>施加  </a:t>
            </a:r>
            <a:r>
              <a:rPr lang="en-US" altLang="zh-CN"/>
              <a:t>S</a:t>
            </a:r>
            <a:endParaRPr lang="en-US" altLang="zh-CN"/>
          </a:p>
          <a:p>
            <a:pPr eaLnBrk="1" hangingPunct="1">
              <a:spcBef>
                <a:spcPct val="50000"/>
              </a:spcBef>
            </a:pPr>
            <a:r>
              <a:rPr lang="zh-CN" altLang="en-US"/>
              <a:t>量测  </a:t>
            </a:r>
            <a:r>
              <a:rPr lang="zh-CN" altLang="en-US" i="1">
                <a:sym typeface="Symbol" panose="05050102010706020507" pitchFamily="18" charset="2"/>
              </a:rPr>
              <a:t></a:t>
            </a:r>
            <a:r>
              <a:rPr lang="zh-CN" altLang="en-US"/>
              <a:t>（</a:t>
            </a:r>
            <a:r>
              <a:rPr lang="en-US" altLang="zh-CN"/>
              <a:t>=</a:t>
            </a:r>
            <a:r>
              <a:rPr lang="en-US" altLang="zh-CN" i="1"/>
              <a:t>T/A</a:t>
            </a:r>
            <a:r>
              <a:rPr lang="zh-CN" altLang="en-US">
                <a:sym typeface="Symbol" panose="05050102010706020507" pitchFamily="18" charset="2"/>
              </a:rPr>
              <a:t>）</a:t>
            </a:r>
            <a:endParaRPr lang="zh-CN" altLang="en-US">
              <a:sym typeface="Symbol" panose="05050102010706020507" pitchFamily="18" charset="2"/>
            </a:endParaRPr>
          </a:p>
        </p:txBody>
      </p:sp>
      <p:sp>
        <p:nvSpPr>
          <p:cNvPr id="384013" name="AutoShape 13"/>
          <p:cNvSpPr>
            <a:spLocks noChangeArrowheads="1"/>
          </p:cNvSpPr>
          <p:nvPr/>
        </p:nvSpPr>
        <p:spPr bwMode="auto">
          <a:xfrm>
            <a:off x="587375" y="4487863"/>
            <a:ext cx="1250950" cy="425450"/>
          </a:xfrm>
          <a:prstGeom prst="wedgeEllipseCallout">
            <a:avLst>
              <a:gd name="adj1" fmla="val 69796"/>
              <a:gd name="adj2" fmla="val 18796"/>
            </a:avLst>
          </a:prstGeom>
          <a:noFill/>
          <a:ln w="9525">
            <a:solidFill>
              <a:srgbClr val="FF6600"/>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zh-CN" altLang="en-US" sz="2400">
                <a:ea typeface="华文新魏" panose="02010800040101010101" pitchFamily="2" charset="-122"/>
                <a:cs typeface="Arial" panose="020B0604020202020204" pitchFamily="34" charset="0"/>
              </a:rPr>
              <a:t>上盒</a:t>
            </a:r>
            <a:endParaRPr lang="zh-CN" altLang="en-US" sz="2400" baseline="-25000">
              <a:ea typeface="华文新魏" panose="02010800040101010101" pitchFamily="2" charset="-122"/>
              <a:cs typeface="Arial" panose="020B0604020202020204" pitchFamily="34" charset="0"/>
            </a:endParaRPr>
          </a:p>
        </p:txBody>
      </p:sp>
      <p:sp>
        <p:nvSpPr>
          <p:cNvPr id="384016" name="AutoShape 16"/>
          <p:cNvSpPr>
            <a:spLocks noChangeArrowheads="1"/>
          </p:cNvSpPr>
          <p:nvPr/>
        </p:nvSpPr>
        <p:spPr bwMode="auto">
          <a:xfrm>
            <a:off x="528638" y="5562600"/>
            <a:ext cx="1250950" cy="425450"/>
          </a:xfrm>
          <a:prstGeom prst="wedgeEllipseCallout">
            <a:avLst>
              <a:gd name="adj1" fmla="val 73222"/>
              <a:gd name="adj2" fmla="val -37218"/>
            </a:avLst>
          </a:prstGeom>
          <a:noFill/>
          <a:ln w="9525">
            <a:solidFill>
              <a:srgbClr val="FF6600"/>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zh-CN" altLang="en-US" sz="2400">
                <a:ea typeface="华文新魏" panose="02010800040101010101" pitchFamily="2" charset="-122"/>
                <a:cs typeface="Arial" panose="020B0604020202020204" pitchFamily="34" charset="0"/>
              </a:rPr>
              <a:t>下盒</a:t>
            </a:r>
            <a:endParaRPr lang="zh-CN" altLang="en-US" sz="2400" baseline="-25000">
              <a:ea typeface="华文新魏" panose="02010800040101010101" pitchFamily="2" charset="-122"/>
              <a:cs typeface="Arial" panose="020B0604020202020204" pitchFamily="34" charset="0"/>
            </a:endParaRPr>
          </a:p>
        </p:txBody>
      </p:sp>
      <p:sp>
        <p:nvSpPr>
          <p:cNvPr id="384027" name="Line 27"/>
          <p:cNvSpPr>
            <a:spLocks noChangeShapeType="1"/>
          </p:cNvSpPr>
          <p:nvPr/>
        </p:nvSpPr>
        <p:spPr bwMode="auto">
          <a:xfrm>
            <a:off x="3267075" y="3519488"/>
            <a:ext cx="7938" cy="676275"/>
          </a:xfrm>
          <a:prstGeom prst="line">
            <a:avLst/>
          </a:prstGeom>
          <a:noFill/>
          <a:ln w="57150">
            <a:solidFill>
              <a:srgbClr val="0000CC"/>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384028" name="Rectangle 28" descr="浅色上对角线"/>
          <p:cNvSpPr>
            <a:spLocks noChangeAspect="1" noChangeArrowheads="1"/>
          </p:cNvSpPr>
          <p:nvPr/>
        </p:nvSpPr>
        <p:spPr bwMode="auto">
          <a:xfrm>
            <a:off x="2298700" y="4205288"/>
            <a:ext cx="1957388" cy="219075"/>
          </a:xfrm>
          <a:prstGeom prst="rect">
            <a:avLst/>
          </a:prstGeom>
          <a:blipFill dpi="0" rotWithShape="0">
            <a:blip r:embed="rId2"/>
            <a:srcRect/>
            <a:tile tx="0" ty="0" sx="100000" sy="100000" flip="none" algn="tl"/>
          </a:blip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384029" name="Text Box 29"/>
          <p:cNvSpPr txBox="1">
            <a:spLocks noChangeArrowheads="1"/>
          </p:cNvSpPr>
          <p:nvPr/>
        </p:nvSpPr>
        <p:spPr bwMode="auto">
          <a:xfrm>
            <a:off x="3311525" y="3429000"/>
            <a:ext cx="6334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i="1"/>
              <a:t>P</a:t>
            </a:r>
            <a:endParaRPr lang="en-US" altLang="zh-CN" i="1"/>
          </a:p>
        </p:txBody>
      </p:sp>
      <p:grpSp>
        <p:nvGrpSpPr>
          <p:cNvPr id="2" name="Group 30"/>
          <p:cNvGrpSpPr/>
          <p:nvPr/>
        </p:nvGrpSpPr>
        <p:grpSpPr bwMode="auto">
          <a:xfrm>
            <a:off x="4349750" y="5273675"/>
            <a:ext cx="1304925" cy="776288"/>
            <a:chOff x="2740" y="3322"/>
            <a:chExt cx="822" cy="489"/>
          </a:xfrm>
        </p:grpSpPr>
        <p:grpSp>
          <p:nvGrpSpPr>
            <p:cNvPr id="10286" name="Group 31"/>
            <p:cNvGrpSpPr/>
            <p:nvPr/>
          </p:nvGrpSpPr>
          <p:grpSpPr bwMode="auto">
            <a:xfrm>
              <a:off x="2740" y="3322"/>
              <a:ext cx="822" cy="231"/>
              <a:chOff x="2740" y="3322"/>
              <a:chExt cx="822" cy="231"/>
            </a:xfrm>
          </p:grpSpPr>
          <p:sp>
            <p:nvSpPr>
              <p:cNvPr id="10288" name="Line 32"/>
              <p:cNvSpPr>
                <a:spLocks noChangeShapeType="1"/>
              </p:cNvSpPr>
              <p:nvPr/>
            </p:nvSpPr>
            <p:spPr bwMode="auto">
              <a:xfrm>
                <a:off x="2740" y="3521"/>
                <a:ext cx="494" cy="0"/>
              </a:xfrm>
              <a:prstGeom prst="line">
                <a:avLst/>
              </a:prstGeom>
              <a:noFill/>
              <a:ln w="57150">
                <a:solidFill>
                  <a:srgbClr val="0000CC"/>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0289" name="Text Box 33"/>
              <p:cNvSpPr txBox="1">
                <a:spLocks noChangeArrowheads="1"/>
              </p:cNvSpPr>
              <p:nvPr/>
            </p:nvSpPr>
            <p:spPr bwMode="auto">
              <a:xfrm>
                <a:off x="3163" y="3322"/>
                <a:ext cx="3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i="1"/>
                  <a:t>S</a:t>
                </a:r>
                <a:endParaRPr lang="en-US" altLang="zh-CN" i="1"/>
              </a:p>
            </p:txBody>
          </p:sp>
        </p:grpSp>
        <p:sp>
          <p:nvSpPr>
            <p:cNvPr id="10287" name="Text Box 34"/>
            <p:cNvSpPr txBox="1">
              <a:spLocks noChangeArrowheads="1"/>
            </p:cNvSpPr>
            <p:nvPr/>
          </p:nvSpPr>
          <p:spPr bwMode="auto">
            <a:xfrm>
              <a:off x="2935" y="3580"/>
              <a:ext cx="3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i="1"/>
                <a:t>T</a:t>
              </a:r>
              <a:endParaRPr lang="en-US" altLang="zh-CN" i="1"/>
            </a:p>
          </p:txBody>
        </p:sp>
      </p:grpSp>
      <p:grpSp>
        <p:nvGrpSpPr>
          <p:cNvPr id="4" name="Group 38"/>
          <p:cNvGrpSpPr/>
          <p:nvPr/>
        </p:nvGrpSpPr>
        <p:grpSpPr bwMode="auto">
          <a:xfrm>
            <a:off x="4422775" y="4121150"/>
            <a:ext cx="268288" cy="1036638"/>
            <a:chOff x="1920" y="1344"/>
            <a:chExt cx="96" cy="336"/>
          </a:xfrm>
        </p:grpSpPr>
        <p:sp>
          <p:nvSpPr>
            <p:cNvPr id="10284" name="AutoShape 39"/>
            <p:cNvSpPr>
              <a:spLocks noChangeArrowheads="1"/>
            </p:cNvSpPr>
            <p:nvPr/>
          </p:nvSpPr>
          <p:spPr bwMode="auto">
            <a:xfrm rot="-5400000">
              <a:off x="1896" y="1464"/>
              <a:ext cx="144" cy="96"/>
            </a:xfrm>
            <a:prstGeom prst="flowChartExtract">
              <a:avLst/>
            </a:prstGeom>
            <a:noFill/>
            <a:ln w="349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0285" name="Line 40"/>
            <p:cNvSpPr>
              <a:spLocks noChangeShapeType="1"/>
            </p:cNvSpPr>
            <p:nvPr/>
          </p:nvSpPr>
          <p:spPr bwMode="auto">
            <a:xfrm>
              <a:off x="2016" y="1344"/>
              <a:ext cx="0" cy="336"/>
            </a:xfrm>
            <a:prstGeom prst="line">
              <a:avLst/>
            </a:prstGeom>
            <a:noFill/>
            <a:ln w="349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384018" name="Rectangle 18"/>
          <p:cNvSpPr>
            <a:spLocks noChangeAspect="1" noChangeArrowheads="1"/>
          </p:cNvSpPr>
          <p:nvPr/>
        </p:nvSpPr>
        <p:spPr bwMode="auto">
          <a:xfrm>
            <a:off x="2298700" y="4568825"/>
            <a:ext cx="1957388" cy="112395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384035" name="Text Box 35"/>
          <p:cNvSpPr txBox="1">
            <a:spLocks noChangeArrowheads="1"/>
          </p:cNvSpPr>
          <p:nvPr/>
        </p:nvSpPr>
        <p:spPr bwMode="auto">
          <a:xfrm>
            <a:off x="2997200" y="4419600"/>
            <a:ext cx="631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i="1"/>
              <a:t>A</a:t>
            </a:r>
            <a:endParaRPr lang="en-US" altLang="zh-CN" i="1"/>
          </a:p>
        </p:txBody>
      </p:sp>
      <p:grpSp>
        <p:nvGrpSpPr>
          <p:cNvPr id="5" name="Group 64"/>
          <p:cNvGrpSpPr/>
          <p:nvPr/>
        </p:nvGrpSpPr>
        <p:grpSpPr bwMode="auto">
          <a:xfrm>
            <a:off x="1411288" y="4405313"/>
            <a:ext cx="3722687" cy="2006600"/>
            <a:chOff x="889" y="2775"/>
            <a:chExt cx="2345" cy="1264"/>
          </a:xfrm>
        </p:grpSpPr>
        <p:sp>
          <p:nvSpPr>
            <p:cNvPr id="10272" name="Rectangle 19" descr="30%"/>
            <p:cNvSpPr>
              <a:spLocks noChangeAspect="1" noChangeArrowheads="1"/>
            </p:cNvSpPr>
            <p:nvPr/>
          </p:nvSpPr>
          <p:spPr bwMode="auto">
            <a:xfrm>
              <a:off x="1448" y="3663"/>
              <a:ext cx="1233" cy="12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0273" name="Rectangle 21" descr="30%"/>
            <p:cNvSpPr>
              <a:spLocks noChangeArrowheads="1"/>
            </p:cNvSpPr>
            <p:nvPr/>
          </p:nvSpPr>
          <p:spPr bwMode="auto">
            <a:xfrm>
              <a:off x="1345" y="3254"/>
              <a:ext cx="103" cy="54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nvGrpSpPr>
            <p:cNvPr id="10274" name="Group 63"/>
            <p:cNvGrpSpPr/>
            <p:nvPr/>
          </p:nvGrpSpPr>
          <p:grpSpPr bwMode="auto">
            <a:xfrm>
              <a:off x="889" y="2775"/>
              <a:ext cx="2345" cy="1264"/>
              <a:chOff x="889" y="2775"/>
              <a:chExt cx="2345" cy="1264"/>
            </a:xfrm>
          </p:grpSpPr>
          <p:sp>
            <p:nvSpPr>
              <p:cNvPr id="10275" name="Oval 36"/>
              <p:cNvSpPr>
                <a:spLocks noChangeAspect="1" noChangeArrowheads="1"/>
              </p:cNvSpPr>
              <p:nvPr/>
            </p:nvSpPr>
            <p:spPr bwMode="auto">
              <a:xfrm>
                <a:off x="1940" y="3787"/>
                <a:ext cx="198" cy="216"/>
              </a:xfrm>
              <a:prstGeom prst="ellipse">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0276" name="Oval 37"/>
              <p:cNvSpPr>
                <a:spLocks noChangeAspect="1" noChangeArrowheads="1"/>
              </p:cNvSpPr>
              <p:nvPr/>
            </p:nvSpPr>
            <p:spPr bwMode="auto">
              <a:xfrm>
                <a:off x="2388" y="3787"/>
                <a:ext cx="198" cy="216"/>
              </a:xfrm>
              <a:prstGeom prst="ellipse">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0277" name="Oval 17"/>
              <p:cNvSpPr>
                <a:spLocks noChangeAspect="1" noChangeArrowheads="1"/>
              </p:cNvSpPr>
              <p:nvPr/>
            </p:nvSpPr>
            <p:spPr bwMode="auto">
              <a:xfrm>
                <a:off x="1492" y="3783"/>
                <a:ext cx="198" cy="216"/>
              </a:xfrm>
              <a:prstGeom prst="ellipse">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0278" name="Rectangle 20" descr="30%"/>
              <p:cNvSpPr>
                <a:spLocks noChangeArrowheads="1"/>
              </p:cNvSpPr>
              <p:nvPr/>
            </p:nvSpPr>
            <p:spPr bwMode="auto">
              <a:xfrm>
                <a:off x="2681" y="3250"/>
                <a:ext cx="103" cy="54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0279" name="Rectangle 22" descr="30%"/>
              <p:cNvSpPr>
                <a:spLocks noChangeArrowheads="1"/>
              </p:cNvSpPr>
              <p:nvPr/>
            </p:nvSpPr>
            <p:spPr bwMode="auto">
              <a:xfrm>
                <a:off x="2680" y="2785"/>
                <a:ext cx="105" cy="44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0280" name="Rectangle 23" descr="30%"/>
              <p:cNvSpPr>
                <a:spLocks noChangeArrowheads="1"/>
              </p:cNvSpPr>
              <p:nvPr/>
            </p:nvSpPr>
            <p:spPr bwMode="auto">
              <a:xfrm>
                <a:off x="1343" y="2775"/>
                <a:ext cx="106" cy="45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0281" name="Line 25"/>
              <p:cNvSpPr>
                <a:spLocks noChangeShapeType="1"/>
              </p:cNvSpPr>
              <p:nvPr/>
            </p:nvSpPr>
            <p:spPr bwMode="auto">
              <a:xfrm>
                <a:off x="895" y="4039"/>
                <a:ext cx="2339" cy="0"/>
              </a:xfrm>
              <a:prstGeom prst="line">
                <a:avLst/>
              </a:prstGeom>
              <a:noFill/>
              <a:ln w="76200">
                <a:pattFill prst="dkUpDiag">
                  <a:fgClr>
                    <a:schemeClr val="tx1"/>
                  </a:fgClr>
                  <a:bgClr>
                    <a:srgbClr val="FFFFFF"/>
                  </a:bgClr>
                </a:pattFill>
                <a:round/>
              </a:ln>
              <a:extLst>
                <a:ext uri="{909E8E84-426E-40DD-AFC4-6F175D3DCCD1}">
                  <a14:hiddenFill xmlns:a14="http://schemas.microsoft.com/office/drawing/2010/main">
                    <a:noFill/>
                  </a14:hiddenFill>
                </a:ext>
              </a:extLst>
            </p:spPr>
            <p:txBody>
              <a:bodyPr/>
              <a:lstStyle/>
              <a:p>
                <a:endParaRPr lang="zh-CN" altLang="en-US"/>
              </a:p>
            </p:txBody>
          </p:sp>
          <p:sp>
            <p:nvSpPr>
              <p:cNvPr id="10282" name="Line 47"/>
              <p:cNvSpPr>
                <a:spLocks noChangeShapeType="1"/>
              </p:cNvSpPr>
              <p:nvPr/>
            </p:nvSpPr>
            <p:spPr bwMode="auto">
              <a:xfrm>
                <a:off x="889" y="4010"/>
                <a:ext cx="234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10283" name="Line 24"/>
              <p:cNvSpPr>
                <a:spLocks noChangeShapeType="1"/>
              </p:cNvSpPr>
              <p:nvPr/>
            </p:nvSpPr>
            <p:spPr bwMode="auto">
              <a:xfrm>
                <a:off x="1255" y="3239"/>
                <a:ext cx="1601" cy="0"/>
              </a:xfrm>
              <a:prstGeom prst="line">
                <a:avLst/>
              </a:prstGeom>
              <a:noFill/>
              <a:ln w="19050">
                <a:solidFill>
                  <a:schemeClr val="tx1"/>
                </a:solidFill>
                <a:prstDash val="lgDashDot"/>
                <a:round/>
              </a:ln>
              <a:extLst>
                <a:ext uri="{909E8E84-426E-40DD-AFC4-6F175D3DCCD1}">
                  <a14:hiddenFill xmlns:a14="http://schemas.microsoft.com/office/drawing/2010/main">
                    <a:noFill/>
                  </a14:hiddenFill>
                </a:ext>
              </a:extLst>
            </p:spPr>
            <p:txBody>
              <a:bodyPr/>
              <a:lstStyle/>
              <a:p>
                <a:endParaRPr lang="zh-CN" altLang="en-US"/>
              </a:p>
            </p:txBody>
          </p:sp>
        </p:grpSp>
      </p:grpSp>
      <p:sp>
        <p:nvSpPr>
          <p:cNvPr id="384049" name="Text Box 49"/>
          <p:cNvSpPr txBox="1">
            <a:spLocks noChangeArrowheads="1"/>
          </p:cNvSpPr>
          <p:nvPr/>
        </p:nvSpPr>
        <p:spPr bwMode="auto">
          <a:xfrm>
            <a:off x="563563" y="1396875"/>
            <a:ext cx="3878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smtClean="0">
                <a:solidFill>
                  <a:srgbClr val="800000"/>
                </a:solidFill>
                <a:latin typeface="黑体" panose="02010609060101010101" pitchFamily="49" charset="-122"/>
                <a:ea typeface="黑体" panose="02010609060101010101" pitchFamily="49" charset="-122"/>
                <a:sym typeface="Symbol" panose="05050102010706020507" pitchFamily="18" charset="2"/>
              </a:rPr>
              <a:t>C.A</a:t>
            </a:r>
            <a:r>
              <a:rPr lang="en-US" altLang="zh-CN" sz="2400" dirty="0">
                <a:solidFill>
                  <a:srgbClr val="800000"/>
                </a:solidFill>
                <a:latin typeface="黑体" panose="02010609060101010101" pitchFamily="49" charset="-122"/>
                <a:ea typeface="黑体" panose="02010609060101010101" pitchFamily="49" charset="-122"/>
                <a:sym typeface="Symbol" panose="05050102010706020507" pitchFamily="18" charset="2"/>
              </a:rPr>
              <a:t>.</a:t>
            </a:r>
            <a:r>
              <a:rPr lang="zh-CN" altLang="en-US" sz="2400" dirty="0" smtClean="0">
                <a:solidFill>
                  <a:srgbClr val="800000"/>
                </a:solidFill>
                <a:latin typeface="黑体" panose="02010609060101010101" pitchFamily="49" charset="-122"/>
                <a:ea typeface="黑体" panose="02010609060101010101" pitchFamily="49" charset="-122"/>
                <a:sym typeface="Symbol" panose="05050102010706020507" pitchFamily="18" charset="2"/>
              </a:rPr>
              <a:t>库仑（</a:t>
            </a:r>
            <a:r>
              <a:rPr lang="en-US" altLang="zh-CN" sz="2400" dirty="0" smtClean="0">
                <a:solidFill>
                  <a:srgbClr val="800000"/>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Coulomb,1773</a:t>
            </a:r>
            <a:r>
              <a:rPr lang="zh-CN" altLang="en-US" sz="2400" dirty="0" smtClean="0">
                <a:solidFill>
                  <a:srgbClr val="800000"/>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年</a:t>
            </a:r>
            <a:r>
              <a:rPr lang="zh-CN" altLang="en-US" sz="2400" dirty="0" smtClean="0">
                <a:solidFill>
                  <a:srgbClr val="800000"/>
                </a:solidFill>
                <a:latin typeface="黑体" panose="02010609060101010101" pitchFamily="49" charset="-122"/>
                <a:ea typeface="黑体" panose="02010609060101010101" pitchFamily="49" charset="-122"/>
                <a:sym typeface="Symbol" panose="05050102010706020507" pitchFamily="18" charset="2"/>
              </a:rPr>
              <a:t>）</a:t>
            </a:r>
            <a:endParaRPr lang="zh-CN" altLang="en-US" sz="2400" dirty="0">
              <a:solidFill>
                <a:srgbClr val="800000"/>
              </a:solidFill>
              <a:latin typeface="黑体" panose="02010609060101010101" pitchFamily="49" charset="-122"/>
              <a:ea typeface="黑体" panose="02010609060101010101" pitchFamily="49" charset="-122"/>
            </a:endParaRPr>
          </a:p>
        </p:txBody>
      </p:sp>
      <p:sp>
        <p:nvSpPr>
          <p:cNvPr id="384050" name="Text Box 50"/>
          <p:cNvSpPr txBox="1">
            <a:spLocks noChangeArrowheads="1"/>
          </p:cNvSpPr>
          <p:nvPr/>
        </p:nvSpPr>
        <p:spPr bwMode="auto">
          <a:xfrm>
            <a:off x="688975" y="2042933"/>
            <a:ext cx="35083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smtClean="0">
                <a:solidFill>
                  <a:srgbClr val="008000"/>
                </a:solidFill>
                <a:sym typeface="Symbol" panose="05050102010706020507" pitchFamily="18" charset="2"/>
              </a:rPr>
              <a:t>砂土   试验方法：直剪试验</a:t>
            </a:r>
            <a:endParaRPr lang="zh-CN" altLang="en-US" sz="2000" b="1" dirty="0">
              <a:solidFill>
                <a:srgbClr val="008000"/>
              </a:solidFill>
              <a:sym typeface="Symbol" panose="05050102010706020507" pitchFamily="18" charset="2"/>
            </a:endParaRPr>
          </a:p>
        </p:txBody>
      </p:sp>
      <p:sp>
        <p:nvSpPr>
          <p:cNvPr id="384051" name="Freeform 51"/>
          <p:cNvSpPr/>
          <p:nvPr/>
        </p:nvSpPr>
        <p:spPr bwMode="auto">
          <a:xfrm>
            <a:off x="5122863" y="3324225"/>
            <a:ext cx="2751137" cy="793750"/>
          </a:xfrm>
          <a:custGeom>
            <a:avLst/>
            <a:gdLst>
              <a:gd name="T0" fmla="*/ 0 w 1733"/>
              <a:gd name="T1" fmla="*/ 2147483646 h 500"/>
              <a:gd name="T2" fmla="*/ 2147483646 w 1733"/>
              <a:gd name="T3" fmla="*/ 2147483646 h 500"/>
              <a:gd name="T4" fmla="*/ 2147483646 w 1733"/>
              <a:gd name="T5" fmla="*/ 2147483646 h 500"/>
              <a:gd name="T6" fmla="*/ 2147483646 w 1733"/>
              <a:gd name="T7" fmla="*/ 2147483646 h 500"/>
              <a:gd name="T8" fmla="*/ 2147483646 w 1733"/>
              <a:gd name="T9" fmla="*/ 2147483646 h 500"/>
              <a:gd name="T10" fmla="*/ 2147483646 w 1733"/>
              <a:gd name="T11" fmla="*/ 0 h 500"/>
              <a:gd name="T12" fmla="*/ 0 60000 65536"/>
              <a:gd name="T13" fmla="*/ 0 60000 65536"/>
              <a:gd name="T14" fmla="*/ 0 60000 65536"/>
              <a:gd name="T15" fmla="*/ 0 60000 65536"/>
              <a:gd name="T16" fmla="*/ 0 60000 65536"/>
              <a:gd name="T17" fmla="*/ 0 60000 65536"/>
              <a:gd name="T18" fmla="*/ 0 w 1733"/>
              <a:gd name="T19" fmla="*/ 0 h 500"/>
              <a:gd name="T20" fmla="*/ 1733 w 1733"/>
              <a:gd name="T21" fmla="*/ 500 h 500"/>
            </a:gdLst>
            <a:ahLst/>
            <a:cxnLst>
              <a:cxn ang="T12">
                <a:pos x="T0" y="T1"/>
              </a:cxn>
              <a:cxn ang="T13">
                <a:pos x="T2" y="T3"/>
              </a:cxn>
              <a:cxn ang="T14">
                <a:pos x="T4" y="T5"/>
              </a:cxn>
              <a:cxn ang="T15">
                <a:pos x="T6" y="T7"/>
              </a:cxn>
              <a:cxn ang="T16">
                <a:pos x="T8" y="T9"/>
              </a:cxn>
              <a:cxn ang="T17">
                <a:pos x="T10" y="T11"/>
              </a:cxn>
            </a:cxnLst>
            <a:rect l="T18" t="T19" r="T20" b="T21"/>
            <a:pathLst>
              <a:path w="1733" h="500">
                <a:moveTo>
                  <a:pt x="0" y="500"/>
                </a:moveTo>
                <a:cubicBezTo>
                  <a:pt x="53" y="441"/>
                  <a:pt x="106" y="382"/>
                  <a:pt x="173" y="333"/>
                </a:cubicBezTo>
                <a:cubicBezTo>
                  <a:pt x="241" y="285"/>
                  <a:pt x="289" y="250"/>
                  <a:pt x="404" y="208"/>
                </a:cubicBezTo>
                <a:cubicBezTo>
                  <a:pt x="520" y="167"/>
                  <a:pt x="717" y="114"/>
                  <a:pt x="867" y="83"/>
                </a:cubicBezTo>
                <a:cubicBezTo>
                  <a:pt x="1017" y="52"/>
                  <a:pt x="1158" y="33"/>
                  <a:pt x="1302" y="19"/>
                </a:cubicBezTo>
                <a:cubicBezTo>
                  <a:pt x="1446" y="5"/>
                  <a:pt x="1643" y="4"/>
                  <a:pt x="1733" y="0"/>
                </a:cubicBezTo>
              </a:path>
            </a:pathLst>
          </a:custGeom>
          <a:noFill/>
          <a:ln w="25400">
            <a:solidFill>
              <a:srgbClr val="000099"/>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384052" name="Freeform 52"/>
          <p:cNvSpPr/>
          <p:nvPr/>
        </p:nvSpPr>
        <p:spPr bwMode="auto">
          <a:xfrm>
            <a:off x="5122863" y="2579688"/>
            <a:ext cx="2963862" cy="1524000"/>
          </a:xfrm>
          <a:custGeom>
            <a:avLst/>
            <a:gdLst>
              <a:gd name="T0" fmla="*/ 0 w 1867"/>
              <a:gd name="T1" fmla="*/ 2147483646 h 960"/>
              <a:gd name="T2" fmla="*/ 2147483646 w 1867"/>
              <a:gd name="T3" fmla="*/ 2147483646 h 960"/>
              <a:gd name="T4" fmla="*/ 2147483646 w 1867"/>
              <a:gd name="T5" fmla="*/ 2147483646 h 960"/>
              <a:gd name="T6" fmla="*/ 2147483646 w 1867"/>
              <a:gd name="T7" fmla="*/ 2147483646 h 960"/>
              <a:gd name="T8" fmla="*/ 2147483646 w 1867"/>
              <a:gd name="T9" fmla="*/ 2147483646 h 960"/>
              <a:gd name="T10" fmla="*/ 2147483646 w 1867"/>
              <a:gd name="T11" fmla="*/ 2147483646 h 960"/>
              <a:gd name="T12" fmla="*/ 0 60000 65536"/>
              <a:gd name="T13" fmla="*/ 0 60000 65536"/>
              <a:gd name="T14" fmla="*/ 0 60000 65536"/>
              <a:gd name="T15" fmla="*/ 0 60000 65536"/>
              <a:gd name="T16" fmla="*/ 0 60000 65536"/>
              <a:gd name="T17" fmla="*/ 0 60000 65536"/>
              <a:gd name="T18" fmla="*/ 0 w 1867"/>
              <a:gd name="T19" fmla="*/ 0 h 960"/>
              <a:gd name="T20" fmla="*/ 1867 w 1867"/>
              <a:gd name="T21" fmla="*/ 960 h 960"/>
            </a:gdLst>
            <a:ahLst/>
            <a:cxnLst>
              <a:cxn ang="T12">
                <a:pos x="T0" y="T1"/>
              </a:cxn>
              <a:cxn ang="T13">
                <a:pos x="T2" y="T3"/>
              </a:cxn>
              <a:cxn ang="T14">
                <a:pos x="T4" y="T5"/>
              </a:cxn>
              <a:cxn ang="T15">
                <a:pos x="T6" y="T7"/>
              </a:cxn>
              <a:cxn ang="T16">
                <a:pos x="T8" y="T9"/>
              </a:cxn>
              <a:cxn ang="T17">
                <a:pos x="T10" y="T11"/>
              </a:cxn>
            </a:cxnLst>
            <a:rect l="T18" t="T19" r="T20" b="T21"/>
            <a:pathLst>
              <a:path w="1867" h="960">
                <a:moveTo>
                  <a:pt x="0" y="960"/>
                </a:moveTo>
                <a:cubicBezTo>
                  <a:pt x="57" y="847"/>
                  <a:pt x="114" y="734"/>
                  <a:pt x="187" y="641"/>
                </a:cubicBezTo>
                <a:cubicBezTo>
                  <a:pt x="259" y="548"/>
                  <a:pt x="311" y="482"/>
                  <a:pt x="436" y="402"/>
                </a:cubicBezTo>
                <a:cubicBezTo>
                  <a:pt x="560" y="323"/>
                  <a:pt x="751" y="226"/>
                  <a:pt x="934" y="163"/>
                </a:cubicBezTo>
                <a:cubicBezTo>
                  <a:pt x="1117" y="100"/>
                  <a:pt x="1382" y="52"/>
                  <a:pt x="1537" y="26"/>
                </a:cubicBezTo>
                <a:cubicBezTo>
                  <a:pt x="1692" y="0"/>
                  <a:pt x="1798" y="9"/>
                  <a:pt x="1867" y="4"/>
                </a:cubicBezTo>
              </a:path>
            </a:pathLst>
          </a:custGeom>
          <a:noFill/>
          <a:ln w="25400">
            <a:solidFill>
              <a:srgbClr val="000099"/>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384053" name="Freeform 53"/>
          <p:cNvSpPr/>
          <p:nvPr/>
        </p:nvSpPr>
        <p:spPr bwMode="auto">
          <a:xfrm>
            <a:off x="5126038" y="1744663"/>
            <a:ext cx="3065462" cy="2365375"/>
          </a:xfrm>
          <a:custGeom>
            <a:avLst/>
            <a:gdLst>
              <a:gd name="T0" fmla="*/ 0 w 1931"/>
              <a:gd name="T1" fmla="*/ 2147483646 h 1490"/>
              <a:gd name="T2" fmla="*/ 2147483646 w 1931"/>
              <a:gd name="T3" fmla="*/ 2147483646 h 1490"/>
              <a:gd name="T4" fmla="*/ 2147483646 w 1931"/>
              <a:gd name="T5" fmla="*/ 2147483646 h 1490"/>
              <a:gd name="T6" fmla="*/ 2147483646 w 1931"/>
              <a:gd name="T7" fmla="*/ 2147483646 h 1490"/>
              <a:gd name="T8" fmla="*/ 2147483646 w 1931"/>
              <a:gd name="T9" fmla="*/ 2147483646 h 1490"/>
              <a:gd name="T10" fmla="*/ 2147483646 w 1931"/>
              <a:gd name="T11" fmla="*/ 0 h 1490"/>
              <a:gd name="T12" fmla="*/ 0 60000 65536"/>
              <a:gd name="T13" fmla="*/ 0 60000 65536"/>
              <a:gd name="T14" fmla="*/ 0 60000 65536"/>
              <a:gd name="T15" fmla="*/ 0 60000 65536"/>
              <a:gd name="T16" fmla="*/ 0 60000 65536"/>
              <a:gd name="T17" fmla="*/ 0 60000 65536"/>
              <a:gd name="T18" fmla="*/ 0 w 1931"/>
              <a:gd name="T19" fmla="*/ 0 h 1490"/>
              <a:gd name="T20" fmla="*/ 1931 w 1931"/>
              <a:gd name="T21" fmla="*/ 1490 h 1490"/>
            </a:gdLst>
            <a:ahLst/>
            <a:cxnLst>
              <a:cxn ang="T12">
                <a:pos x="T0" y="T1"/>
              </a:cxn>
              <a:cxn ang="T13">
                <a:pos x="T2" y="T3"/>
              </a:cxn>
              <a:cxn ang="T14">
                <a:pos x="T4" y="T5"/>
              </a:cxn>
              <a:cxn ang="T15">
                <a:pos x="T6" y="T7"/>
              </a:cxn>
              <a:cxn ang="T16">
                <a:pos x="T8" y="T9"/>
              </a:cxn>
              <a:cxn ang="T17">
                <a:pos x="T10" y="T11"/>
              </a:cxn>
            </a:cxnLst>
            <a:rect l="T18" t="T19" r="T20" b="T21"/>
            <a:pathLst>
              <a:path w="1931" h="1490">
                <a:moveTo>
                  <a:pt x="0" y="1490"/>
                </a:moveTo>
                <a:cubicBezTo>
                  <a:pt x="59" y="1314"/>
                  <a:pt x="118" y="1138"/>
                  <a:pt x="193" y="993"/>
                </a:cubicBezTo>
                <a:cubicBezTo>
                  <a:pt x="268" y="848"/>
                  <a:pt x="322" y="745"/>
                  <a:pt x="451" y="621"/>
                </a:cubicBezTo>
                <a:cubicBezTo>
                  <a:pt x="579" y="497"/>
                  <a:pt x="784" y="343"/>
                  <a:pt x="966" y="248"/>
                </a:cubicBezTo>
                <a:cubicBezTo>
                  <a:pt x="1148" y="153"/>
                  <a:pt x="1381" y="95"/>
                  <a:pt x="1542" y="54"/>
                </a:cubicBezTo>
                <a:cubicBezTo>
                  <a:pt x="1703" y="13"/>
                  <a:pt x="1850" y="11"/>
                  <a:pt x="1931" y="0"/>
                </a:cubicBezTo>
              </a:path>
            </a:pathLst>
          </a:custGeom>
          <a:noFill/>
          <a:ln w="25400">
            <a:solidFill>
              <a:srgbClr val="000099"/>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384056" name="Text Box 56"/>
          <p:cNvSpPr txBox="1">
            <a:spLocks noChangeArrowheads="1"/>
          </p:cNvSpPr>
          <p:nvPr/>
        </p:nvSpPr>
        <p:spPr bwMode="auto">
          <a:xfrm>
            <a:off x="7594600" y="3287713"/>
            <a:ext cx="1101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l-GR" altLang="zh-CN" i="1"/>
              <a:t>σ</a:t>
            </a:r>
            <a:r>
              <a:rPr lang="en-US" altLang="zh-CN" i="1"/>
              <a:t> </a:t>
            </a:r>
            <a:r>
              <a:rPr lang="en-US" altLang="zh-CN"/>
              <a:t>= </a:t>
            </a:r>
            <a:r>
              <a:rPr kumimoji="1" lang="en-US" altLang="zh-CN" sz="1600">
                <a:latin typeface="Impact" panose="020B0806030902050204" pitchFamily="34" charset="0"/>
              </a:rPr>
              <a:t>100KPa</a:t>
            </a:r>
            <a:endParaRPr kumimoji="1" lang="en-US" altLang="zh-CN" sz="1600">
              <a:latin typeface="Impact" panose="020B0806030902050204" pitchFamily="34" charset="0"/>
            </a:endParaRPr>
          </a:p>
        </p:txBody>
      </p:sp>
      <p:grpSp>
        <p:nvGrpSpPr>
          <p:cNvPr id="7" name="Group 65"/>
          <p:cNvGrpSpPr/>
          <p:nvPr/>
        </p:nvGrpSpPr>
        <p:grpSpPr bwMode="auto">
          <a:xfrm>
            <a:off x="5122863" y="1520825"/>
            <a:ext cx="3398838" cy="2706688"/>
            <a:chOff x="3220" y="952"/>
            <a:chExt cx="2141" cy="1705"/>
          </a:xfrm>
        </p:grpSpPr>
        <p:sp>
          <p:nvSpPr>
            <p:cNvPr id="10268" name="Line 54"/>
            <p:cNvSpPr>
              <a:spLocks noChangeShapeType="1"/>
            </p:cNvSpPr>
            <p:nvPr/>
          </p:nvSpPr>
          <p:spPr bwMode="auto">
            <a:xfrm>
              <a:off x="3220" y="2593"/>
              <a:ext cx="1801" cy="0"/>
            </a:xfrm>
            <a:prstGeom prst="line">
              <a:avLst/>
            </a:prstGeom>
            <a:noFill/>
            <a:ln w="19050">
              <a:solidFill>
                <a:schemeClr val="tx1"/>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10269" name="Line 55"/>
            <p:cNvSpPr>
              <a:spLocks noChangeShapeType="1"/>
            </p:cNvSpPr>
            <p:nvPr/>
          </p:nvSpPr>
          <p:spPr bwMode="auto">
            <a:xfrm flipV="1">
              <a:off x="3225" y="1016"/>
              <a:ext cx="0" cy="1572"/>
            </a:xfrm>
            <a:prstGeom prst="line">
              <a:avLst/>
            </a:prstGeom>
            <a:noFill/>
            <a:ln w="19050">
              <a:solidFill>
                <a:schemeClr val="tx1"/>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10270" name="Text Box 57"/>
            <p:cNvSpPr txBox="1">
              <a:spLocks noChangeArrowheads="1"/>
            </p:cNvSpPr>
            <p:nvPr/>
          </p:nvSpPr>
          <p:spPr bwMode="auto">
            <a:xfrm>
              <a:off x="3255" y="952"/>
              <a:ext cx="28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i="1">
                  <a:sym typeface="Symbol" panose="05050102010706020507" pitchFamily="18" charset="2"/>
                </a:rPr>
                <a:t></a:t>
              </a:r>
              <a:endParaRPr lang="en-US" altLang="zh-CN" i="1">
                <a:sym typeface="Symbol" panose="05050102010706020507" pitchFamily="18" charset="2"/>
              </a:endParaRPr>
            </a:p>
          </p:txBody>
        </p:sp>
        <p:sp>
          <p:nvSpPr>
            <p:cNvPr id="10271" name="Text Box 58"/>
            <p:cNvSpPr txBox="1">
              <a:spLocks noChangeArrowheads="1"/>
            </p:cNvSpPr>
            <p:nvPr/>
          </p:nvSpPr>
          <p:spPr bwMode="auto">
            <a:xfrm>
              <a:off x="5094" y="2407"/>
              <a:ext cx="2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i="1"/>
                <a:t>S</a:t>
              </a:r>
              <a:endParaRPr lang="en-US" altLang="zh-CN" i="1"/>
            </a:p>
          </p:txBody>
        </p:sp>
      </p:grpSp>
      <p:sp>
        <p:nvSpPr>
          <p:cNvPr id="384059" name="Text Box 59"/>
          <p:cNvSpPr txBox="1">
            <a:spLocks noChangeArrowheads="1"/>
          </p:cNvSpPr>
          <p:nvPr/>
        </p:nvSpPr>
        <p:spPr bwMode="auto">
          <a:xfrm>
            <a:off x="7642225" y="2546350"/>
            <a:ext cx="1343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l-GR" altLang="zh-CN" i="1"/>
              <a:t>σ</a:t>
            </a:r>
            <a:r>
              <a:rPr lang="en-US" altLang="zh-CN" i="1"/>
              <a:t> </a:t>
            </a:r>
            <a:r>
              <a:rPr lang="en-US" altLang="zh-CN"/>
              <a:t>= </a:t>
            </a:r>
            <a:r>
              <a:rPr kumimoji="1" lang="en-US" altLang="zh-CN" sz="1600">
                <a:latin typeface="Impact" panose="020B0806030902050204" pitchFamily="34" charset="0"/>
              </a:rPr>
              <a:t>200KPa</a:t>
            </a:r>
            <a:endParaRPr kumimoji="1" lang="en-US" altLang="zh-CN" sz="1600">
              <a:latin typeface="Impact" panose="020B0806030902050204" pitchFamily="34" charset="0"/>
            </a:endParaRPr>
          </a:p>
        </p:txBody>
      </p:sp>
      <p:sp>
        <p:nvSpPr>
          <p:cNvPr id="384060" name="Text Box 60"/>
          <p:cNvSpPr txBox="1">
            <a:spLocks noChangeArrowheads="1"/>
          </p:cNvSpPr>
          <p:nvPr/>
        </p:nvSpPr>
        <p:spPr bwMode="auto">
          <a:xfrm>
            <a:off x="7597775" y="1736725"/>
            <a:ext cx="13890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l-GR" altLang="zh-CN" i="1"/>
              <a:t>σ</a:t>
            </a:r>
            <a:r>
              <a:rPr lang="en-US" altLang="zh-CN" i="1"/>
              <a:t> </a:t>
            </a:r>
            <a:r>
              <a:rPr lang="en-US" altLang="zh-CN"/>
              <a:t>= </a:t>
            </a:r>
            <a:r>
              <a:rPr lang="en-US" altLang="zh-CN" sz="1600"/>
              <a:t>3</a:t>
            </a:r>
            <a:r>
              <a:rPr kumimoji="1" lang="en-US" altLang="zh-CN" sz="1600">
                <a:latin typeface="Impact" panose="020B0806030902050204" pitchFamily="34" charset="0"/>
              </a:rPr>
              <a:t>00KPa</a:t>
            </a:r>
            <a:endParaRPr kumimoji="1" lang="en-US" altLang="zh-CN" sz="1600">
              <a:latin typeface="Impact" panose="020B0806030902050204" pitchFamily="34" charset="0"/>
            </a:endParaRPr>
          </a:p>
        </p:txBody>
      </p:sp>
      <p:sp>
        <p:nvSpPr>
          <p:cNvPr id="52" name="Rectangle 3"/>
          <p:cNvSpPr txBox="1">
            <a:spLocks noChangeArrowheads="1"/>
          </p:cNvSpPr>
          <p:nvPr/>
        </p:nvSpPr>
        <p:spPr>
          <a:xfrm>
            <a:off x="1619250" y="609600"/>
            <a:ext cx="3615729" cy="428625"/>
          </a:xfrm>
          <a:prstGeom prst="rect">
            <a:avLst/>
          </a:prstGeom>
          <a:solidFill>
            <a:srgbClr val="FFC000">
              <a:alpha val="75000"/>
            </a:srgbClr>
          </a:solidFill>
        </p:spPr>
        <p:txBody>
          <a:bodyPr lIns="0" tIns="0" rIns="0" bIns="0"/>
          <a:lstStyle/>
          <a:p>
            <a:pPr marL="342900" indent="-342900" eaLnBrk="1" hangingPunct="1">
              <a:spcBef>
                <a:spcPct val="20000"/>
              </a:spcBef>
              <a:buClr>
                <a:schemeClr val="tx2"/>
              </a:buClr>
              <a:buSzPct val="70000"/>
              <a:buFont typeface="Wingdings" panose="05000000000000000000" pitchFamily="2" charset="2"/>
              <a:buNone/>
              <a:defRPr/>
            </a:pPr>
            <a:r>
              <a:rPr lang="zh-CN" altLang="en-US" sz="2400" b="1" kern="0" dirty="0" smtClean="0">
                <a:latin typeface="+mj-ea"/>
                <a:ea typeface="+mj-ea"/>
                <a:cs typeface="Times New Roman" panose="02020603050405020304" pitchFamily="18" charset="0"/>
              </a:rPr>
              <a:t>库仑</a:t>
            </a:r>
            <a:r>
              <a:rPr lang="zh-CN" altLang="en-US" sz="2400" b="1" kern="0" dirty="0">
                <a:latin typeface="+mj-ea"/>
                <a:ea typeface="+mj-ea"/>
                <a:cs typeface="Times New Roman" panose="02020603050405020304" pitchFamily="18" charset="0"/>
              </a:rPr>
              <a:t>公式及抗剪强度指标</a:t>
            </a:r>
            <a:endParaRPr lang="zh-CN" altLang="en-US" sz="2400" b="1" kern="0" dirty="0">
              <a:latin typeface="+mj-ea"/>
              <a:ea typeface="+mj-ea"/>
              <a:cs typeface="Times New Roman" panose="02020603050405020304" pitchFamily="18" charset="0"/>
            </a:endParaRPr>
          </a:p>
        </p:txBody>
      </p:sp>
      <p:sp>
        <p:nvSpPr>
          <p:cNvPr id="50" name="Rectangle 6"/>
          <p:cNvSpPr>
            <a:spLocks noChangeArrowheads="1"/>
          </p:cNvSpPr>
          <p:nvPr/>
        </p:nvSpPr>
        <p:spPr bwMode="auto">
          <a:xfrm>
            <a:off x="-1" y="2"/>
            <a:ext cx="4533901"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§5.2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土的抗剪强度理论</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4049"/>
                                        </p:tgtEl>
                                        <p:attrNameLst>
                                          <p:attrName>style.visibility</p:attrName>
                                        </p:attrNameLst>
                                      </p:cBhvr>
                                      <p:to>
                                        <p:strVal val="visible"/>
                                      </p:to>
                                    </p:set>
                                    <p:animEffect transition="in" filter="wipe(left)">
                                      <p:cBhvr>
                                        <p:cTn id="7" dur="500"/>
                                        <p:tgtEl>
                                          <p:spTgt spid="3840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4050"/>
                                        </p:tgtEl>
                                        <p:attrNameLst>
                                          <p:attrName>style.visibility</p:attrName>
                                        </p:attrNameLst>
                                      </p:cBhvr>
                                      <p:to>
                                        <p:strVal val="visible"/>
                                      </p:to>
                                    </p:set>
                                    <p:animEffect transition="in" filter="wipe(left)">
                                      <p:cBhvr>
                                        <p:cTn id="12" dur="500"/>
                                        <p:tgtEl>
                                          <p:spTgt spid="384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384013"/>
                                        </p:tgtEl>
                                        <p:attrNameLst>
                                          <p:attrName>style.visibility</p:attrName>
                                        </p:attrNameLst>
                                      </p:cBhvr>
                                      <p:to>
                                        <p:strVal val="visible"/>
                                      </p:to>
                                    </p:set>
                                    <p:animEffect transition="in" filter="wipe(right)">
                                      <p:cBhvr>
                                        <p:cTn id="21" dur="500"/>
                                        <p:tgtEl>
                                          <p:spTgt spid="384013"/>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384016"/>
                                        </p:tgtEl>
                                        <p:attrNameLst>
                                          <p:attrName>style.visibility</p:attrName>
                                        </p:attrNameLst>
                                      </p:cBhvr>
                                      <p:to>
                                        <p:strVal val="visible"/>
                                      </p:to>
                                    </p:set>
                                    <p:animEffect transition="in" filter="wipe(right)">
                                      <p:cBhvr>
                                        <p:cTn id="24" dur="500"/>
                                        <p:tgtEl>
                                          <p:spTgt spid="384016"/>
                                        </p:tgtEl>
                                      </p:cBhvr>
                                    </p:animEffect>
                                  </p:childTnLst>
                                </p:cTn>
                              </p:par>
                            </p:childTnLst>
                          </p:cTn>
                        </p:par>
                        <p:par>
                          <p:cTn id="25" fill="hold">
                            <p:stCondLst>
                              <p:cond delay="1000"/>
                            </p:stCondLst>
                            <p:childTnLst>
                              <p:par>
                                <p:cTn id="26" presetID="15" presetClass="entr" presetSubtype="0" fill="hold" grpId="0" nodeType="afterEffect">
                                  <p:stCondLst>
                                    <p:cond delay="0"/>
                                  </p:stCondLst>
                                  <p:childTnLst>
                                    <p:set>
                                      <p:cBhvr>
                                        <p:cTn id="27" dur="1" fill="hold">
                                          <p:stCondLst>
                                            <p:cond delay="0"/>
                                          </p:stCondLst>
                                        </p:cTn>
                                        <p:tgtEl>
                                          <p:spTgt spid="384035"/>
                                        </p:tgtEl>
                                        <p:attrNameLst>
                                          <p:attrName>style.visibility</p:attrName>
                                        </p:attrNameLst>
                                      </p:cBhvr>
                                      <p:to>
                                        <p:strVal val="visible"/>
                                      </p:to>
                                    </p:set>
                                    <p:anim calcmode="lin" valueType="num">
                                      <p:cBhvr>
                                        <p:cTn id="28" dur="1000" fill="hold"/>
                                        <p:tgtEl>
                                          <p:spTgt spid="384035"/>
                                        </p:tgtEl>
                                        <p:attrNameLst>
                                          <p:attrName>ppt_w</p:attrName>
                                        </p:attrNameLst>
                                      </p:cBhvr>
                                      <p:tavLst>
                                        <p:tav tm="0">
                                          <p:val>
                                            <p:fltVal val="0"/>
                                          </p:val>
                                        </p:tav>
                                        <p:tav tm="100000">
                                          <p:val>
                                            <p:strVal val="#ppt_w"/>
                                          </p:val>
                                        </p:tav>
                                      </p:tavLst>
                                    </p:anim>
                                    <p:anim calcmode="lin" valueType="num">
                                      <p:cBhvr>
                                        <p:cTn id="29" dur="1000" fill="hold"/>
                                        <p:tgtEl>
                                          <p:spTgt spid="384035"/>
                                        </p:tgtEl>
                                        <p:attrNameLst>
                                          <p:attrName>ppt_h</p:attrName>
                                        </p:attrNameLst>
                                      </p:cBhvr>
                                      <p:tavLst>
                                        <p:tav tm="0">
                                          <p:val>
                                            <p:fltVal val="0"/>
                                          </p:val>
                                        </p:tav>
                                        <p:tav tm="100000">
                                          <p:val>
                                            <p:strVal val="#ppt_h"/>
                                          </p:val>
                                        </p:tav>
                                      </p:tavLst>
                                    </p:anim>
                                    <p:anim calcmode="lin" valueType="num">
                                      <p:cBhvr>
                                        <p:cTn id="30" dur="1000" fill="hold"/>
                                        <p:tgtEl>
                                          <p:spTgt spid="384035"/>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840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84008"/>
                                        </p:tgtEl>
                                        <p:attrNameLst>
                                          <p:attrName>style.visibility</p:attrName>
                                        </p:attrNameLst>
                                      </p:cBhvr>
                                      <p:to>
                                        <p:strVal val="visible"/>
                                      </p:to>
                                    </p:set>
                                    <p:animEffect transition="in" filter="wipe(down)">
                                      <p:cBhvr>
                                        <p:cTn id="36" dur="500"/>
                                        <p:tgtEl>
                                          <p:spTgt spid="384008"/>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384018"/>
                                        </p:tgtEl>
                                        <p:attrNameLst>
                                          <p:attrName>style.visibility</p:attrName>
                                        </p:attrNameLst>
                                      </p:cBhvr>
                                      <p:to>
                                        <p:strVal val="visible"/>
                                      </p:to>
                                    </p:set>
                                    <p:animEffect transition="in" filter="wipe(down)">
                                      <p:cBhvr>
                                        <p:cTn id="40" dur="500"/>
                                        <p:tgtEl>
                                          <p:spTgt spid="384018"/>
                                        </p:tgtEl>
                                      </p:cBhvr>
                                    </p:animEffect>
                                  </p:childTnLst>
                                </p:cTn>
                              </p:par>
                            </p:childTnLst>
                          </p:cTn>
                        </p:par>
                        <p:par>
                          <p:cTn id="41" fill="hold">
                            <p:stCondLst>
                              <p:cond delay="1000"/>
                            </p:stCondLst>
                            <p:childTnLst>
                              <p:par>
                                <p:cTn id="42" presetID="22" presetClass="entr" presetSubtype="4" fill="hold" grpId="0" nodeType="afterEffect">
                                  <p:stCondLst>
                                    <p:cond delay="0"/>
                                  </p:stCondLst>
                                  <p:childTnLst>
                                    <p:set>
                                      <p:cBhvr>
                                        <p:cTn id="43" dur="1" fill="hold">
                                          <p:stCondLst>
                                            <p:cond delay="0"/>
                                          </p:stCondLst>
                                        </p:cTn>
                                        <p:tgtEl>
                                          <p:spTgt spid="384007"/>
                                        </p:tgtEl>
                                        <p:attrNameLst>
                                          <p:attrName>style.visibility</p:attrName>
                                        </p:attrNameLst>
                                      </p:cBhvr>
                                      <p:to>
                                        <p:strVal val="visible"/>
                                      </p:to>
                                    </p:set>
                                    <p:animEffect transition="in" filter="wipe(down)">
                                      <p:cBhvr>
                                        <p:cTn id="44" dur="500"/>
                                        <p:tgtEl>
                                          <p:spTgt spid="384007"/>
                                        </p:tgtEl>
                                      </p:cBhvr>
                                    </p:animEffect>
                                  </p:childTnLst>
                                </p:cTn>
                              </p:par>
                            </p:childTnLst>
                          </p:cTn>
                        </p:par>
                        <p:par>
                          <p:cTn id="45" fill="hold">
                            <p:stCondLst>
                              <p:cond delay="1500"/>
                            </p:stCondLst>
                            <p:childTnLst>
                              <p:par>
                                <p:cTn id="46" presetID="22" presetClass="entr" presetSubtype="4" fill="hold" grpId="0" nodeType="afterEffect">
                                  <p:stCondLst>
                                    <p:cond delay="0"/>
                                  </p:stCondLst>
                                  <p:childTnLst>
                                    <p:set>
                                      <p:cBhvr>
                                        <p:cTn id="47" dur="1" fill="hold">
                                          <p:stCondLst>
                                            <p:cond delay="0"/>
                                          </p:stCondLst>
                                        </p:cTn>
                                        <p:tgtEl>
                                          <p:spTgt spid="384028"/>
                                        </p:tgtEl>
                                        <p:attrNameLst>
                                          <p:attrName>style.visibility</p:attrName>
                                        </p:attrNameLst>
                                      </p:cBhvr>
                                      <p:to>
                                        <p:strVal val="visible"/>
                                      </p:to>
                                    </p:set>
                                    <p:animEffect transition="in" filter="wipe(down)">
                                      <p:cBhvr>
                                        <p:cTn id="48" dur="500"/>
                                        <p:tgtEl>
                                          <p:spTgt spid="38402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84010">
                                            <p:txEl>
                                              <p:pRg st="0" end="0"/>
                                            </p:txEl>
                                          </p:spTgt>
                                        </p:tgtEl>
                                        <p:attrNameLst>
                                          <p:attrName>style.visibility</p:attrName>
                                        </p:attrNameLst>
                                      </p:cBhvr>
                                      <p:to>
                                        <p:strVal val="visible"/>
                                      </p:to>
                                    </p:set>
                                    <p:animEffect transition="in" filter="wipe(left)">
                                      <p:cBhvr>
                                        <p:cTn id="53" dur="500"/>
                                        <p:tgtEl>
                                          <p:spTgt spid="384010">
                                            <p:txEl>
                                              <p:pRg st="0" end="0"/>
                                            </p:txEl>
                                          </p:spTgt>
                                        </p:tgtEl>
                                      </p:cBhvr>
                                    </p:animEffec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384027"/>
                                        </p:tgtEl>
                                        <p:attrNameLst>
                                          <p:attrName>style.visibility</p:attrName>
                                        </p:attrNameLst>
                                      </p:cBhvr>
                                      <p:to>
                                        <p:strVal val="visible"/>
                                      </p:to>
                                    </p:set>
                                    <p:animEffect transition="in" filter="wipe(up)">
                                      <p:cBhvr>
                                        <p:cTn id="57" dur="500"/>
                                        <p:tgtEl>
                                          <p:spTgt spid="384027"/>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384029"/>
                                        </p:tgtEl>
                                        <p:attrNameLst>
                                          <p:attrName>style.visibility</p:attrName>
                                        </p:attrNameLst>
                                      </p:cBhvr>
                                      <p:to>
                                        <p:strVal val="visible"/>
                                      </p:to>
                                    </p:set>
                                    <p:animEffect transition="in" filter="wipe(up)">
                                      <p:cBhvr>
                                        <p:cTn id="60" dur="500"/>
                                        <p:tgtEl>
                                          <p:spTgt spid="38402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right)">
                                      <p:cBhvr>
                                        <p:cTn id="65" dur="5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84010">
                                            <p:txEl>
                                              <p:pRg st="1" end="1"/>
                                            </p:txEl>
                                          </p:spTgt>
                                        </p:tgtEl>
                                        <p:attrNameLst>
                                          <p:attrName>style.visibility</p:attrName>
                                        </p:attrNameLst>
                                      </p:cBhvr>
                                      <p:to>
                                        <p:strVal val="visible"/>
                                      </p:to>
                                    </p:set>
                                    <p:animEffect transition="in" filter="wipe(left)">
                                      <p:cBhvr>
                                        <p:cTn id="70" dur="500"/>
                                        <p:tgtEl>
                                          <p:spTgt spid="384010">
                                            <p:txEl>
                                              <p:pRg st="1" end="1"/>
                                            </p:txEl>
                                          </p:spTgt>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500"/>
                                        <p:tgtEl>
                                          <p:spTgt spid="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84010">
                                            <p:txEl>
                                              <p:pRg st="2" end="2"/>
                                            </p:txEl>
                                          </p:spTgt>
                                        </p:tgtEl>
                                        <p:attrNameLst>
                                          <p:attrName>style.visibility</p:attrName>
                                        </p:attrNameLst>
                                      </p:cBhvr>
                                      <p:to>
                                        <p:strVal val="visible"/>
                                      </p:to>
                                    </p:set>
                                    <p:animEffect transition="in" filter="wipe(left)">
                                      <p:cBhvr>
                                        <p:cTn id="79" dur="500"/>
                                        <p:tgtEl>
                                          <p:spTgt spid="384010">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10" fill="hold" nodeType="click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p:cTn id="84" dur="500" fill="hold"/>
                                        <p:tgtEl>
                                          <p:spTgt spid="7"/>
                                        </p:tgtEl>
                                        <p:attrNameLst>
                                          <p:attrName>ppt_w</p:attrName>
                                        </p:attrNameLst>
                                      </p:cBhvr>
                                      <p:tavLst>
                                        <p:tav tm="0">
                                          <p:val>
                                            <p:fltVal val="0"/>
                                          </p:val>
                                        </p:tav>
                                        <p:tav tm="100000">
                                          <p:val>
                                            <p:strVal val="#ppt_w"/>
                                          </p:val>
                                        </p:tav>
                                      </p:tavLst>
                                    </p:anim>
                                    <p:anim calcmode="lin" valueType="num">
                                      <p:cBhvr>
                                        <p:cTn id="85"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384051"/>
                                        </p:tgtEl>
                                        <p:attrNameLst>
                                          <p:attrName>style.visibility</p:attrName>
                                        </p:attrNameLst>
                                      </p:cBhvr>
                                      <p:to>
                                        <p:strVal val="visible"/>
                                      </p:to>
                                    </p:set>
                                    <p:animEffect transition="in" filter="wipe(left)">
                                      <p:cBhvr>
                                        <p:cTn id="90" dur="500"/>
                                        <p:tgtEl>
                                          <p:spTgt spid="384051"/>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384056"/>
                                        </p:tgtEl>
                                        <p:attrNameLst>
                                          <p:attrName>style.visibility</p:attrName>
                                        </p:attrNameLst>
                                      </p:cBhvr>
                                      <p:to>
                                        <p:strVal val="visible"/>
                                      </p:to>
                                    </p:set>
                                    <p:animEffect transition="in" filter="wipe(left)">
                                      <p:cBhvr>
                                        <p:cTn id="94" dur="500"/>
                                        <p:tgtEl>
                                          <p:spTgt spid="384056"/>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384052"/>
                                        </p:tgtEl>
                                        <p:attrNameLst>
                                          <p:attrName>style.visibility</p:attrName>
                                        </p:attrNameLst>
                                      </p:cBhvr>
                                      <p:to>
                                        <p:strVal val="visible"/>
                                      </p:to>
                                    </p:set>
                                    <p:animEffect transition="in" filter="wipe(left)">
                                      <p:cBhvr>
                                        <p:cTn id="99" dur="500"/>
                                        <p:tgtEl>
                                          <p:spTgt spid="384052"/>
                                        </p:tgtEl>
                                      </p:cBhvr>
                                    </p:animEffect>
                                  </p:childTnLst>
                                </p:cTn>
                              </p:par>
                            </p:childTnLst>
                          </p:cTn>
                        </p:par>
                        <p:par>
                          <p:cTn id="100" fill="hold">
                            <p:stCondLst>
                              <p:cond delay="500"/>
                            </p:stCondLst>
                            <p:childTnLst>
                              <p:par>
                                <p:cTn id="101" presetID="1" presetClass="entr" presetSubtype="0" fill="hold" grpId="0" nodeType="afterEffect">
                                  <p:stCondLst>
                                    <p:cond delay="0"/>
                                  </p:stCondLst>
                                  <p:childTnLst>
                                    <p:set>
                                      <p:cBhvr>
                                        <p:cTn id="102" dur="1" fill="hold">
                                          <p:stCondLst>
                                            <p:cond delay="0"/>
                                          </p:stCondLst>
                                        </p:cTn>
                                        <p:tgtEl>
                                          <p:spTgt spid="38405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384053"/>
                                        </p:tgtEl>
                                        <p:attrNameLst>
                                          <p:attrName>style.visibility</p:attrName>
                                        </p:attrNameLst>
                                      </p:cBhvr>
                                      <p:to>
                                        <p:strVal val="visible"/>
                                      </p:to>
                                    </p:set>
                                    <p:animEffect transition="in" filter="wipe(left)">
                                      <p:cBhvr>
                                        <p:cTn id="107" dur="500"/>
                                        <p:tgtEl>
                                          <p:spTgt spid="384053"/>
                                        </p:tgtEl>
                                      </p:cBhvr>
                                    </p:animEffect>
                                  </p:childTnLst>
                                </p:cTn>
                              </p:par>
                            </p:childTnLst>
                          </p:cTn>
                        </p:par>
                        <p:par>
                          <p:cTn id="108" fill="hold">
                            <p:stCondLst>
                              <p:cond delay="500"/>
                            </p:stCondLst>
                            <p:childTnLst>
                              <p:par>
                                <p:cTn id="109" presetID="1" presetClass="entr" presetSubtype="0" fill="hold" grpId="0" nodeType="afterEffect">
                                  <p:stCondLst>
                                    <p:cond delay="0"/>
                                  </p:stCondLst>
                                  <p:childTnLst>
                                    <p:set>
                                      <p:cBhvr>
                                        <p:cTn id="110" dur="1" fill="hold">
                                          <p:stCondLst>
                                            <p:cond delay="0"/>
                                          </p:stCondLst>
                                        </p:cTn>
                                        <p:tgtEl>
                                          <p:spTgt spid="38406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52">
                                            <p:txEl>
                                              <p:pRg st="0" end="0"/>
                                            </p:txEl>
                                          </p:spTgt>
                                        </p:tgtEl>
                                        <p:attrNameLst>
                                          <p:attrName>style.visibility</p:attrName>
                                        </p:attrNameLst>
                                      </p:cBhvr>
                                      <p:to>
                                        <p:strVal val="visible"/>
                                      </p:to>
                                    </p:set>
                                    <p:animEffect transition="in" filter="blinds(horizontal)">
                                      <p:cBhvr>
                                        <p:cTn id="115"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7" grpId="0" animBg="1"/>
      <p:bldP spid="384008" grpId="0" animBg="1"/>
      <p:bldP spid="384013" grpId="0" animBg="1"/>
      <p:bldP spid="384016" grpId="0" animBg="1"/>
      <p:bldP spid="384028" grpId="0" animBg="1"/>
      <p:bldP spid="384029" grpId="0"/>
      <p:bldP spid="384018" grpId="0" animBg="1"/>
      <p:bldP spid="384035" grpId="0"/>
      <p:bldP spid="384049" grpId="0"/>
      <p:bldP spid="384050" grpId="0"/>
      <p:bldP spid="384056" grpId="0"/>
      <p:bldP spid="384059" grpId="0"/>
      <p:bldP spid="384060" grpId="0"/>
      <p:bldP spid="52" grpId="0" autoUpdateAnimBg="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412529" y="808346"/>
            <a:ext cx="3238971" cy="580717"/>
          </a:xfrm>
        </p:spPr>
        <p:txBody>
          <a:bodyPr/>
          <a:lstStyle/>
          <a:p>
            <a:pPr eaLnBrk="1" hangingPunct="1"/>
            <a:r>
              <a:rPr lang="zh-CN" altLang="en-US" sz="2400" b="1" dirty="0">
                <a:solidFill>
                  <a:schemeClr val="tx1"/>
                </a:solidFill>
                <a:latin typeface="+mn-ea"/>
                <a:ea typeface="+mn-ea"/>
              </a:rPr>
              <a:t>砂土的临界孔隙比</a:t>
            </a:r>
            <a:r>
              <a:rPr lang="en-US" altLang="zh-CN" sz="2400" b="1" i="1" dirty="0" err="1">
                <a:solidFill>
                  <a:schemeClr val="tx1"/>
                </a:solidFill>
                <a:latin typeface="+mn-ea"/>
                <a:ea typeface="+mn-ea"/>
              </a:rPr>
              <a:t>e</a:t>
            </a:r>
            <a:r>
              <a:rPr lang="en-US" altLang="zh-CN" sz="2400" b="1" baseline="-25000" dirty="0" err="1">
                <a:solidFill>
                  <a:schemeClr val="tx1"/>
                </a:solidFill>
                <a:latin typeface="+mn-ea"/>
                <a:ea typeface="+mn-ea"/>
              </a:rPr>
              <a:t>cr</a:t>
            </a:r>
            <a:endParaRPr lang="en-US" altLang="zh-CN" sz="2400" b="1" baseline="-25000" dirty="0">
              <a:solidFill>
                <a:schemeClr val="tx1"/>
              </a:solidFill>
              <a:latin typeface="+mn-ea"/>
              <a:ea typeface="+mn-ea"/>
            </a:endParaRPr>
          </a:p>
        </p:txBody>
      </p:sp>
      <p:sp>
        <p:nvSpPr>
          <p:cNvPr id="119811" name="Line 4"/>
          <p:cNvSpPr>
            <a:spLocks noChangeShapeType="1"/>
          </p:cNvSpPr>
          <p:nvPr/>
        </p:nvSpPr>
        <p:spPr bwMode="auto">
          <a:xfrm>
            <a:off x="971550" y="5084763"/>
            <a:ext cx="5688013" cy="0"/>
          </a:xfrm>
          <a:prstGeom prst="line">
            <a:avLst/>
          </a:prstGeom>
          <a:noFill/>
          <a:ln w="34925">
            <a:solidFill>
              <a:schemeClr val="tx1"/>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19812" name="Line 5"/>
          <p:cNvSpPr>
            <a:spLocks noChangeShapeType="1"/>
          </p:cNvSpPr>
          <p:nvPr/>
        </p:nvSpPr>
        <p:spPr bwMode="auto">
          <a:xfrm flipV="1">
            <a:off x="3708400" y="2060575"/>
            <a:ext cx="0" cy="3024188"/>
          </a:xfrm>
          <a:prstGeom prst="line">
            <a:avLst/>
          </a:prstGeom>
          <a:noFill/>
          <a:ln w="25400">
            <a:solidFill>
              <a:schemeClr val="tx1"/>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19813" name="Text Box 6"/>
          <p:cNvSpPr txBox="1">
            <a:spLocks noChangeArrowheads="1"/>
          </p:cNvSpPr>
          <p:nvPr/>
        </p:nvSpPr>
        <p:spPr bwMode="auto">
          <a:xfrm>
            <a:off x="3492500" y="1557338"/>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i="1">
                <a:latin typeface="Times New Roman" panose="02020603050405020304" pitchFamily="18" charset="0"/>
              </a:rPr>
              <a:t>e</a:t>
            </a:r>
            <a:r>
              <a:rPr lang="en-US" altLang="zh-CN" sz="2400" baseline="-25000">
                <a:latin typeface="Times New Roman" panose="02020603050405020304" pitchFamily="18" charset="0"/>
              </a:rPr>
              <a:t>0</a:t>
            </a:r>
            <a:endParaRPr lang="en-US" altLang="zh-CN" sz="2400" baseline="-25000">
              <a:latin typeface="Times New Roman" panose="02020603050405020304" pitchFamily="18" charset="0"/>
            </a:endParaRPr>
          </a:p>
        </p:txBody>
      </p:sp>
      <p:sp>
        <p:nvSpPr>
          <p:cNvPr id="119814" name="Freeform 7"/>
          <p:cNvSpPr/>
          <p:nvPr/>
        </p:nvSpPr>
        <p:spPr bwMode="auto">
          <a:xfrm>
            <a:off x="2411413" y="2349500"/>
            <a:ext cx="3240087" cy="1655763"/>
          </a:xfrm>
          <a:custGeom>
            <a:avLst/>
            <a:gdLst>
              <a:gd name="T0" fmla="*/ 0 w 2041"/>
              <a:gd name="T1" fmla="*/ 0 h 1043"/>
              <a:gd name="T2" fmla="*/ 2147483646 w 2041"/>
              <a:gd name="T3" fmla="*/ 2147483646 h 1043"/>
              <a:gd name="T4" fmla="*/ 2147483646 w 2041"/>
              <a:gd name="T5" fmla="*/ 2147483646 h 1043"/>
              <a:gd name="T6" fmla="*/ 0 60000 65536"/>
              <a:gd name="T7" fmla="*/ 0 60000 65536"/>
              <a:gd name="T8" fmla="*/ 0 60000 65536"/>
              <a:gd name="T9" fmla="*/ 0 w 2041"/>
              <a:gd name="T10" fmla="*/ 0 h 1043"/>
              <a:gd name="T11" fmla="*/ 2041 w 2041"/>
              <a:gd name="T12" fmla="*/ 1043 h 1043"/>
            </a:gdLst>
            <a:ahLst/>
            <a:cxnLst>
              <a:cxn ang="T6">
                <a:pos x="T0" y="T1"/>
              </a:cxn>
              <a:cxn ang="T7">
                <a:pos x="T2" y="T3"/>
              </a:cxn>
              <a:cxn ang="T8">
                <a:pos x="T4" y="T5"/>
              </a:cxn>
            </a:cxnLst>
            <a:rect l="T9" t="T10" r="T11" b="T12"/>
            <a:pathLst>
              <a:path w="2041" h="1043">
                <a:moveTo>
                  <a:pt x="0" y="0"/>
                </a:moveTo>
                <a:cubicBezTo>
                  <a:pt x="170" y="230"/>
                  <a:pt x="341" y="461"/>
                  <a:pt x="681" y="635"/>
                </a:cubicBezTo>
                <a:cubicBezTo>
                  <a:pt x="1021" y="809"/>
                  <a:pt x="1531" y="926"/>
                  <a:pt x="2041" y="1043"/>
                </a:cubicBezTo>
              </a:path>
            </a:pathLst>
          </a:custGeom>
          <a:noFill/>
          <a:ln w="25400">
            <a:solidFill>
              <a:schemeClr val="tx1"/>
            </a:solidFill>
            <a:prstDash val="dash"/>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119815" name="Text Box 8"/>
          <p:cNvSpPr txBox="1">
            <a:spLocks noChangeArrowheads="1"/>
          </p:cNvSpPr>
          <p:nvPr/>
        </p:nvSpPr>
        <p:spPr bwMode="auto">
          <a:xfrm>
            <a:off x="6804025" y="4941888"/>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latin typeface="Times New Roman" panose="02020603050405020304" pitchFamily="18" charset="0"/>
                <a:sym typeface="Symbol" panose="05050102010706020507" pitchFamily="18" charset="2"/>
              </a:rPr>
              <a:t></a:t>
            </a:r>
            <a:r>
              <a:rPr lang="en-US" altLang="zh-CN" i="1">
                <a:latin typeface="Times New Roman" panose="02020603050405020304" pitchFamily="18" charset="0"/>
                <a:sym typeface="Symbol" panose="05050102010706020507" pitchFamily="18" charset="2"/>
              </a:rPr>
              <a:t>V</a:t>
            </a:r>
            <a:r>
              <a:rPr lang="en-US" altLang="zh-CN">
                <a:latin typeface="Times New Roman" panose="02020603050405020304" pitchFamily="18" charset="0"/>
                <a:sym typeface="Symbol" panose="05050102010706020507" pitchFamily="18" charset="2"/>
              </a:rPr>
              <a:t>/</a:t>
            </a:r>
            <a:r>
              <a:rPr lang="en-US" altLang="zh-CN" i="1">
                <a:latin typeface="Times New Roman" panose="02020603050405020304" pitchFamily="18" charset="0"/>
                <a:sym typeface="Symbol" panose="05050102010706020507" pitchFamily="18" charset="2"/>
              </a:rPr>
              <a:t>V</a:t>
            </a:r>
            <a:endParaRPr lang="en-US" altLang="zh-CN" i="1">
              <a:latin typeface="Times New Roman" panose="02020603050405020304" pitchFamily="18" charset="0"/>
              <a:sym typeface="Symbol" panose="05050102010706020507" pitchFamily="18" charset="2"/>
            </a:endParaRPr>
          </a:p>
        </p:txBody>
      </p:sp>
      <p:sp>
        <p:nvSpPr>
          <p:cNvPr id="119816" name="AutoShape 9"/>
          <p:cNvSpPr>
            <a:spLocks noChangeArrowheads="1"/>
          </p:cNvSpPr>
          <p:nvPr/>
        </p:nvSpPr>
        <p:spPr bwMode="auto">
          <a:xfrm>
            <a:off x="2555875" y="2565400"/>
            <a:ext cx="142875" cy="142875"/>
          </a:xfrm>
          <a:prstGeom prst="triangle">
            <a:avLst>
              <a:gd name="adj" fmla="val 50000"/>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9817" name="AutoShape 10"/>
          <p:cNvSpPr>
            <a:spLocks noChangeArrowheads="1"/>
          </p:cNvSpPr>
          <p:nvPr/>
        </p:nvSpPr>
        <p:spPr bwMode="auto">
          <a:xfrm>
            <a:off x="2771775" y="2781300"/>
            <a:ext cx="142875" cy="142875"/>
          </a:xfrm>
          <a:prstGeom prst="triangle">
            <a:avLst>
              <a:gd name="adj" fmla="val 50000"/>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9818" name="AutoShape 11"/>
          <p:cNvSpPr>
            <a:spLocks noChangeArrowheads="1"/>
          </p:cNvSpPr>
          <p:nvPr/>
        </p:nvSpPr>
        <p:spPr bwMode="auto">
          <a:xfrm>
            <a:off x="2987675" y="2997200"/>
            <a:ext cx="142875" cy="142875"/>
          </a:xfrm>
          <a:prstGeom prst="triangle">
            <a:avLst>
              <a:gd name="adj" fmla="val 50000"/>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9819" name="AutoShape 12"/>
          <p:cNvSpPr>
            <a:spLocks noChangeArrowheads="1"/>
          </p:cNvSpPr>
          <p:nvPr/>
        </p:nvSpPr>
        <p:spPr bwMode="auto">
          <a:xfrm>
            <a:off x="3203575" y="3213100"/>
            <a:ext cx="142875" cy="142875"/>
          </a:xfrm>
          <a:prstGeom prst="triangle">
            <a:avLst>
              <a:gd name="adj" fmla="val 50000"/>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9820" name="AutoShape 13"/>
          <p:cNvSpPr>
            <a:spLocks noChangeArrowheads="1"/>
          </p:cNvSpPr>
          <p:nvPr/>
        </p:nvSpPr>
        <p:spPr bwMode="auto">
          <a:xfrm>
            <a:off x="3635375" y="3429000"/>
            <a:ext cx="142875" cy="142875"/>
          </a:xfrm>
          <a:prstGeom prst="triangle">
            <a:avLst>
              <a:gd name="adj" fmla="val 50000"/>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9821" name="AutoShape 14"/>
          <p:cNvSpPr>
            <a:spLocks noChangeArrowheads="1"/>
          </p:cNvSpPr>
          <p:nvPr/>
        </p:nvSpPr>
        <p:spPr bwMode="auto">
          <a:xfrm>
            <a:off x="3924300" y="3500438"/>
            <a:ext cx="142875" cy="142875"/>
          </a:xfrm>
          <a:prstGeom prst="triangle">
            <a:avLst>
              <a:gd name="adj" fmla="val 50000"/>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9822" name="AutoShape 15"/>
          <p:cNvSpPr>
            <a:spLocks noChangeArrowheads="1"/>
          </p:cNvSpPr>
          <p:nvPr/>
        </p:nvSpPr>
        <p:spPr bwMode="auto">
          <a:xfrm>
            <a:off x="4284663" y="3644900"/>
            <a:ext cx="142875" cy="142875"/>
          </a:xfrm>
          <a:prstGeom prst="triangle">
            <a:avLst>
              <a:gd name="adj" fmla="val 50000"/>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9823" name="AutoShape 16"/>
          <p:cNvSpPr>
            <a:spLocks noChangeArrowheads="1"/>
          </p:cNvSpPr>
          <p:nvPr/>
        </p:nvSpPr>
        <p:spPr bwMode="auto">
          <a:xfrm>
            <a:off x="4643438" y="3716338"/>
            <a:ext cx="142875" cy="142875"/>
          </a:xfrm>
          <a:prstGeom prst="triangle">
            <a:avLst>
              <a:gd name="adj" fmla="val 50000"/>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9824" name="AutoShape 17"/>
          <p:cNvSpPr>
            <a:spLocks noChangeArrowheads="1"/>
          </p:cNvSpPr>
          <p:nvPr/>
        </p:nvSpPr>
        <p:spPr bwMode="auto">
          <a:xfrm>
            <a:off x="5003800" y="3789363"/>
            <a:ext cx="142875" cy="142875"/>
          </a:xfrm>
          <a:prstGeom prst="triangle">
            <a:avLst>
              <a:gd name="adj" fmla="val 50000"/>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9825" name="Text Box 18"/>
          <p:cNvSpPr txBox="1">
            <a:spLocks noChangeArrowheads="1"/>
          </p:cNvSpPr>
          <p:nvPr/>
        </p:nvSpPr>
        <p:spPr bwMode="auto">
          <a:xfrm>
            <a:off x="6421438" y="51562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t>+</a:t>
            </a:r>
            <a:endParaRPr lang="en-US" altLang="zh-CN" sz="2400"/>
          </a:p>
        </p:txBody>
      </p:sp>
      <p:sp>
        <p:nvSpPr>
          <p:cNvPr id="119826" name="Text Box 19"/>
          <p:cNvSpPr txBox="1">
            <a:spLocks noChangeArrowheads="1"/>
          </p:cNvSpPr>
          <p:nvPr/>
        </p:nvSpPr>
        <p:spPr bwMode="auto">
          <a:xfrm>
            <a:off x="842963" y="5156200"/>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t>-</a:t>
            </a:r>
            <a:endParaRPr lang="en-US" altLang="zh-CN" sz="2400"/>
          </a:p>
        </p:txBody>
      </p:sp>
      <p:sp>
        <p:nvSpPr>
          <p:cNvPr id="119827" name="Text Box 20"/>
          <p:cNvSpPr txBox="1">
            <a:spLocks noChangeArrowheads="1"/>
          </p:cNvSpPr>
          <p:nvPr/>
        </p:nvSpPr>
        <p:spPr bwMode="auto">
          <a:xfrm>
            <a:off x="6307138" y="5667375"/>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t>膨胀</a:t>
            </a:r>
            <a:endParaRPr lang="zh-CN" altLang="en-US"/>
          </a:p>
        </p:txBody>
      </p:sp>
      <p:sp>
        <p:nvSpPr>
          <p:cNvPr id="119828" name="Text Box 21"/>
          <p:cNvSpPr txBox="1">
            <a:spLocks noChangeArrowheads="1"/>
          </p:cNvSpPr>
          <p:nvPr/>
        </p:nvSpPr>
        <p:spPr bwMode="auto">
          <a:xfrm>
            <a:off x="755650" y="5661025"/>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t>收缩</a:t>
            </a:r>
            <a:endParaRPr lang="zh-CN" altLang="en-US"/>
          </a:p>
        </p:txBody>
      </p:sp>
      <p:sp>
        <p:nvSpPr>
          <p:cNvPr id="119829" name="Line 22"/>
          <p:cNvSpPr>
            <a:spLocks noChangeShapeType="1"/>
          </p:cNvSpPr>
          <p:nvPr/>
        </p:nvSpPr>
        <p:spPr bwMode="auto">
          <a:xfrm flipH="1">
            <a:off x="3889376" y="2470151"/>
            <a:ext cx="1293812" cy="863600"/>
          </a:xfrm>
          <a:prstGeom prst="line">
            <a:avLst/>
          </a:prstGeom>
          <a:noFill/>
          <a:ln w="38100">
            <a:solidFill>
              <a:srgbClr val="FF0000"/>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19830" name="Text Box 23"/>
          <p:cNvSpPr txBox="1">
            <a:spLocks noChangeArrowheads="1"/>
          </p:cNvSpPr>
          <p:nvPr/>
        </p:nvSpPr>
        <p:spPr bwMode="auto">
          <a:xfrm>
            <a:off x="5364163" y="19891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i="1">
                <a:latin typeface="Times New Roman" panose="02020603050405020304" pitchFamily="18" charset="0"/>
              </a:rPr>
              <a:t>e</a:t>
            </a:r>
            <a:r>
              <a:rPr lang="en-US" altLang="zh-CN" sz="2400" i="1" baseline="-25000">
                <a:latin typeface="Times New Roman" panose="02020603050405020304" pitchFamily="18" charset="0"/>
              </a:rPr>
              <a:t>cr</a:t>
            </a:r>
            <a:endParaRPr lang="en-US" altLang="zh-CN" sz="2400" i="1" baseline="-25000">
              <a:latin typeface="Times New Roman" panose="02020603050405020304" pitchFamily="18" charset="0"/>
            </a:endParaRPr>
          </a:p>
        </p:txBody>
      </p:sp>
      <p:sp>
        <p:nvSpPr>
          <p:cNvPr id="119831" name="Line 24"/>
          <p:cNvSpPr>
            <a:spLocks noChangeShapeType="1"/>
          </p:cNvSpPr>
          <p:nvPr/>
        </p:nvSpPr>
        <p:spPr bwMode="auto">
          <a:xfrm flipH="1">
            <a:off x="5940425" y="2276475"/>
            <a:ext cx="576263" cy="0"/>
          </a:xfrm>
          <a:prstGeom prst="line">
            <a:avLst/>
          </a:prstGeom>
          <a:noFill/>
          <a:ln w="88900">
            <a:solidFill>
              <a:srgbClr val="FF0000"/>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19832" name="Text Box 25"/>
          <p:cNvSpPr txBox="1">
            <a:spLocks noChangeArrowheads="1"/>
          </p:cNvSpPr>
          <p:nvPr/>
        </p:nvSpPr>
        <p:spPr bwMode="auto">
          <a:xfrm>
            <a:off x="6804302" y="2060575"/>
            <a:ext cx="17155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latin typeface="+mn-ea"/>
                <a:ea typeface="+mn-ea"/>
              </a:rPr>
              <a:t>受围压</a:t>
            </a:r>
            <a:r>
              <a:rPr lang="zh-CN" altLang="en-US" sz="2000" b="1" i="1" dirty="0">
                <a:latin typeface="+mn-ea"/>
                <a:ea typeface="+mn-ea"/>
                <a:sym typeface="Symbol" panose="05050102010706020507" pitchFamily="18" charset="2"/>
              </a:rPr>
              <a:t></a:t>
            </a:r>
            <a:r>
              <a:rPr lang="en-US" altLang="zh-CN" sz="2000" b="1" baseline="-25000" dirty="0">
                <a:latin typeface="+mn-ea"/>
                <a:ea typeface="+mn-ea"/>
                <a:sym typeface="Symbol" panose="05050102010706020507" pitchFamily="18" charset="2"/>
              </a:rPr>
              <a:t>3</a:t>
            </a:r>
            <a:r>
              <a:rPr lang="zh-CN" altLang="en-US" sz="2000" b="1" dirty="0">
                <a:latin typeface="+mn-ea"/>
                <a:ea typeface="+mn-ea"/>
                <a:sym typeface="Symbol" panose="05050102010706020507" pitchFamily="18" charset="2"/>
              </a:rPr>
              <a:t>影响</a:t>
            </a:r>
            <a:endParaRPr lang="zh-CN" altLang="en-US" sz="2000" b="1" dirty="0">
              <a:latin typeface="+mn-ea"/>
              <a:ea typeface="+mn-ea"/>
              <a:sym typeface="Symbol" panose="05050102010706020507" pitchFamily="18" charset="2"/>
            </a:endParaRPr>
          </a:p>
        </p:txBody>
      </p:sp>
      <p:sp>
        <p:nvSpPr>
          <p:cNvPr id="26" name="Rectangle 6"/>
          <p:cNvSpPr>
            <a:spLocks noChangeArrowheads="1"/>
          </p:cNvSpPr>
          <p:nvPr/>
        </p:nvSpPr>
        <p:spPr bwMode="auto">
          <a:xfrm>
            <a:off x="0" y="-4771"/>
            <a:ext cx="4284664"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§5.7 </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无黏性土的抗剪强度</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AutoShape 2"/>
          <p:cNvSpPr>
            <a:spLocks noChangeArrowheads="1"/>
          </p:cNvSpPr>
          <p:nvPr/>
        </p:nvSpPr>
        <p:spPr bwMode="auto">
          <a:xfrm>
            <a:off x="3675063" y="1516063"/>
            <a:ext cx="1681162" cy="862012"/>
          </a:xfrm>
          <a:prstGeom prst="octagon">
            <a:avLst>
              <a:gd name="adj" fmla="val 29287"/>
            </a:avLst>
          </a:prstGeom>
          <a:solidFill>
            <a:srgbClr val="0000FF"/>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chemeClr val="bg1"/>
                </a:solidFill>
                <a:latin typeface="幼圆" panose="02010509060101010101" pitchFamily="49" charset="-122"/>
                <a:ea typeface="幼圆" panose="02010509060101010101" pitchFamily="49" charset="-122"/>
              </a:rPr>
              <a:t>土体破坏与强度理论</a:t>
            </a:r>
            <a:endParaRPr lang="zh-CN" altLang="en-US" sz="2000" b="1">
              <a:solidFill>
                <a:schemeClr val="bg1"/>
              </a:solidFill>
              <a:latin typeface="幼圆" panose="02010509060101010101" pitchFamily="49" charset="-122"/>
              <a:ea typeface="幼圆" panose="02010509060101010101" pitchFamily="49" charset="-122"/>
            </a:endParaRPr>
          </a:p>
        </p:txBody>
      </p:sp>
      <p:sp>
        <p:nvSpPr>
          <p:cNvPr id="197635" name="AutoShape 3"/>
          <p:cNvSpPr>
            <a:spLocks noChangeArrowheads="1"/>
          </p:cNvSpPr>
          <p:nvPr/>
        </p:nvSpPr>
        <p:spPr bwMode="auto">
          <a:xfrm>
            <a:off x="3779838" y="2519363"/>
            <a:ext cx="1470025" cy="863600"/>
          </a:xfrm>
          <a:prstGeom prst="octagon">
            <a:avLst>
              <a:gd name="adj" fmla="val 29287"/>
            </a:avLst>
          </a:prstGeom>
          <a:solidFill>
            <a:srgbClr val="0000FF"/>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30000"/>
              </a:spcBef>
            </a:pPr>
            <a:r>
              <a:rPr lang="zh-CN" altLang="en-US" sz="2000" b="1">
                <a:solidFill>
                  <a:schemeClr val="bg1"/>
                </a:solidFill>
                <a:latin typeface="幼圆" panose="02010509060101010101" pitchFamily="49" charset="-122"/>
                <a:ea typeface="幼圆" panose="02010509060101010101" pitchFamily="49" charset="-122"/>
              </a:rPr>
              <a:t>抗剪强度测定试验</a:t>
            </a:r>
            <a:endParaRPr lang="zh-CN" altLang="en-US" sz="2000" b="1">
              <a:solidFill>
                <a:schemeClr val="bg1"/>
              </a:solidFill>
              <a:latin typeface="幼圆" panose="02010509060101010101" pitchFamily="49" charset="-122"/>
              <a:ea typeface="幼圆" panose="02010509060101010101" pitchFamily="49" charset="-122"/>
            </a:endParaRPr>
          </a:p>
        </p:txBody>
      </p:sp>
      <p:sp>
        <p:nvSpPr>
          <p:cNvPr id="197636" name="AutoShape 4"/>
          <p:cNvSpPr>
            <a:spLocks noChangeArrowheads="1"/>
          </p:cNvSpPr>
          <p:nvPr/>
        </p:nvSpPr>
        <p:spPr bwMode="auto">
          <a:xfrm>
            <a:off x="3694113" y="3540125"/>
            <a:ext cx="1641475" cy="1293813"/>
          </a:xfrm>
          <a:prstGeom prst="octagon">
            <a:avLst>
              <a:gd name="adj" fmla="val 29287"/>
            </a:avLst>
          </a:prstGeom>
          <a:solidFill>
            <a:srgbClr val="0000FF"/>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30000"/>
              </a:spcBef>
            </a:pPr>
            <a:r>
              <a:rPr lang="zh-CN" altLang="en-US" sz="2000" b="1">
                <a:solidFill>
                  <a:schemeClr val="bg1"/>
                </a:solidFill>
                <a:latin typeface="幼圆" panose="02010509060101010101" pitchFamily="49" charset="-122"/>
                <a:ea typeface="幼圆" panose="02010509060101010101" pitchFamily="49" charset="-122"/>
              </a:rPr>
              <a:t>应力路径与破坏主应力线</a:t>
            </a:r>
            <a:endParaRPr lang="zh-CN" altLang="en-US" sz="2000" b="1">
              <a:solidFill>
                <a:schemeClr val="bg1"/>
              </a:solidFill>
              <a:latin typeface="幼圆" panose="02010509060101010101" pitchFamily="49" charset="-122"/>
              <a:ea typeface="幼圆" panose="02010509060101010101" pitchFamily="49" charset="-122"/>
            </a:endParaRPr>
          </a:p>
        </p:txBody>
      </p:sp>
      <p:sp>
        <p:nvSpPr>
          <p:cNvPr id="197637" name="AutoShape 5"/>
          <p:cNvSpPr>
            <a:spLocks noChangeArrowheads="1"/>
          </p:cNvSpPr>
          <p:nvPr/>
        </p:nvSpPr>
        <p:spPr bwMode="auto">
          <a:xfrm>
            <a:off x="3781425" y="5019675"/>
            <a:ext cx="1470025" cy="862013"/>
          </a:xfrm>
          <a:prstGeom prst="octagon">
            <a:avLst>
              <a:gd name="adj" fmla="val 29287"/>
            </a:avLst>
          </a:prstGeom>
          <a:solidFill>
            <a:srgbClr val="0000FF"/>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chemeClr val="bg1"/>
                </a:solidFill>
                <a:latin typeface="幼圆" panose="02010509060101010101" pitchFamily="49" charset="-122"/>
                <a:ea typeface="幼圆" panose="02010509060101010101" pitchFamily="49" charset="-122"/>
              </a:rPr>
              <a:t>抗剪强度</a:t>
            </a:r>
            <a:endParaRPr lang="zh-CN" altLang="en-US" sz="2000" b="1">
              <a:solidFill>
                <a:schemeClr val="bg1"/>
              </a:solidFill>
              <a:latin typeface="幼圆" panose="02010509060101010101" pitchFamily="49" charset="-122"/>
              <a:ea typeface="幼圆" panose="02010509060101010101" pitchFamily="49" charset="-122"/>
            </a:endParaRPr>
          </a:p>
          <a:p>
            <a:pPr algn="ctr" eaLnBrk="1" hangingPunct="1"/>
            <a:r>
              <a:rPr lang="zh-CN" altLang="en-US" sz="2000" b="1">
                <a:solidFill>
                  <a:schemeClr val="bg1"/>
                </a:solidFill>
                <a:latin typeface="幼圆" panose="02010509060101010101" pitchFamily="49" charset="-122"/>
                <a:ea typeface="幼圆" panose="02010509060101010101" pitchFamily="49" charset="-122"/>
              </a:rPr>
              <a:t>指标</a:t>
            </a:r>
            <a:endParaRPr lang="zh-CN" altLang="en-US" sz="2000" b="1">
              <a:solidFill>
                <a:schemeClr val="bg1"/>
              </a:solidFill>
              <a:latin typeface="幼圆" panose="02010509060101010101" pitchFamily="49" charset="-122"/>
              <a:ea typeface="幼圆" panose="02010509060101010101" pitchFamily="49" charset="-122"/>
            </a:endParaRPr>
          </a:p>
        </p:txBody>
      </p:sp>
      <p:sp>
        <p:nvSpPr>
          <p:cNvPr id="197639" name="Text Box 7"/>
          <p:cNvSpPr txBox="1">
            <a:spLocks noChangeArrowheads="1"/>
          </p:cNvSpPr>
          <p:nvPr/>
        </p:nvSpPr>
        <p:spPr bwMode="auto">
          <a:xfrm>
            <a:off x="3941763" y="215900"/>
            <a:ext cx="917575" cy="549275"/>
          </a:xfrm>
          <a:prstGeom prst="rect">
            <a:avLst/>
          </a:prstGeom>
          <a:solidFill>
            <a:schemeClr val="accent1">
              <a:alpha val="23137"/>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3600" b="1">
                <a:solidFill>
                  <a:srgbClr val="800000"/>
                </a:solidFill>
                <a:latin typeface="幼圆" panose="02010509060101010101" pitchFamily="49" charset="-122"/>
                <a:ea typeface="幼圆" panose="02010509060101010101" pitchFamily="49" charset="-122"/>
                <a:sym typeface="Symbol" panose="05050102010706020507" pitchFamily="18" charset="2"/>
              </a:rPr>
              <a:t>小结</a:t>
            </a:r>
            <a:endParaRPr kumimoji="1" lang="zh-CN" altLang="en-US" sz="3600" b="1">
              <a:solidFill>
                <a:srgbClr val="800000"/>
              </a:solidFill>
              <a:latin typeface="幼圆" panose="02010509060101010101" pitchFamily="49" charset="-122"/>
              <a:ea typeface="幼圆" panose="02010509060101010101" pitchFamily="49" charset="-122"/>
              <a:sym typeface="Symbol" panose="05050102010706020507" pitchFamily="18" charset="2"/>
            </a:endParaRPr>
          </a:p>
        </p:txBody>
      </p:sp>
      <p:sp>
        <p:nvSpPr>
          <p:cNvPr id="197640" name="Text Box 8"/>
          <p:cNvSpPr txBox="1">
            <a:spLocks noChangeArrowheads="1"/>
          </p:cNvSpPr>
          <p:nvPr/>
        </p:nvSpPr>
        <p:spPr bwMode="auto">
          <a:xfrm>
            <a:off x="5581650" y="1268413"/>
            <a:ext cx="30607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rgbClr val="0000FF"/>
                </a:solidFill>
                <a:latin typeface="幼圆" panose="02010509060101010101" pitchFamily="49" charset="-122"/>
                <a:ea typeface="幼圆" panose="02010509060101010101" pitchFamily="49" charset="-122"/>
              </a:rPr>
              <a:t>土的强度特点</a:t>
            </a:r>
            <a:endParaRPr lang="zh-CN" altLang="en-US" sz="2000" b="1" dirty="0">
              <a:solidFill>
                <a:srgbClr val="0000FF"/>
              </a:solidFill>
              <a:latin typeface="幼圆" panose="02010509060101010101" pitchFamily="49" charset="-122"/>
              <a:ea typeface="幼圆" panose="02010509060101010101" pitchFamily="49" charset="-122"/>
            </a:endParaRPr>
          </a:p>
          <a:p>
            <a:pPr eaLnBrk="1" hangingPunct="1"/>
            <a:r>
              <a:rPr lang="zh-CN" altLang="en-US" sz="2000" b="1" dirty="0">
                <a:solidFill>
                  <a:srgbClr val="0000FF"/>
                </a:solidFill>
                <a:latin typeface="幼圆" panose="02010509060101010101" pitchFamily="49" charset="-122"/>
                <a:ea typeface="幼圆" panose="02010509060101010101" pitchFamily="49" charset="-122"/>
              </a:rPr>
              <a:t>工程中土体的破坏类型</a:t>
            </a:r>
            <a:endParaRPr lang="zh-CN" altLang="en-US" sz="2000" b="1" dirty="0">
              <a:solidFill>
                <a:srgbClr val="0000FF"/>
              </a:solidFill>
              <a:latin typeface="幼圆" panose="02010509060101010101" pitchFamily="49" charset="-122"/>
              <a:ea typeface="幼圆" panose="02010509060101010101" pitchFamily="49" charset="-122"/>
            </a:endParaRPr>
          </a:p>
          <a:p>
            <a:pPr eaLnBrk="1" hangingPunct="1"/>
            <a:r>
              <a:rPr lang="zh-CN" altLang="en-US" sz="2000" b="1" dirty="0">
                <a:solidFill>
                  <a:srgbClr val="0000FF"/>
                </a:solidFill>
                <a:latin typeface="幼圆" panose="02010509060101010101" pitchFamily="49" charset="-122"/>
                <a:ea typeface="幼圆" panose="02010509060101010101" pitchFamily="49" charset="-122"/>
              </a:rPr>
              <a:t>土的强度机理</a:t>
            </a:r>
            <a:endParaRPr lang="zh-CN" altLang="en-US" sz="2000" b="1" dirty="0">
              <a:solidFill>
                <a:srgbClr val="0000FF"/>
              </a:solidFill>
              <a:latin typeface="幼圆" panose="02010509060101010101" pitchFamily="49" charset="-122"/>
              <a:ea typeface="幼圆" panose="02010509060101010101" pitchFamily="49" charset="-122"/>
            </a:endParaRPr>
          </a:p>
          <a:p>
            <a:pPr eaLnBrk="1" hangingPunct="1"/>
            <a:r>
              <a:rPr lang="zh-CN" altLang="en-US" sz="2000" b="1" u="sng" dirty="0">
                <a:solidFill>
                  <a:srgbClr val="CC6600"/>
                </a:solidFill>
                <a:latin typeface="幼圆" panose="02010509060101010101" pitchFamily="49" charset="-122"/>
                <a:ea typeface="幼圆" panose="02010509060101010101" pitchFamily="49" charset="-122"/>
              </a:rPr>
              <a:t>莫尔</a:t>
            </a:r>
            <a:r>
              <a:rPr lang="en-US" altLang="zh-CN" sz="2000" b="1" u="sng" dirty="0">
                <a:solidFill>
                  <a:srgbClr val="CC6600"/>
                </a:solidFill>
                <a:latin typeface="幼圆" panose="02010509060101010101" pitchFamily="49" charset="-122"/>
                <a:ea typeface="幼圆" panose="02010509060101010101" pitchFamily="49" charset="-122"/>
              </a:rPr>
              <a:t>-</a:t>
            </a:r>
            <a:r>
              <a:rPr lang="zh-CN" altLang="en-US" sz="2000" b="1" u="sng" dirty="0">
                <a:solidFill>
                  <a:srgbClr val="CC6600"/>
                </a:solidFill>
                <a:latin typeface="幼圆" panose="02010509060101010101" pitchFamily="49" charset="-122"/>
                <a:ea typeface="幼圆" panose="02010509060101010101" pitchFamily="49" charset="-122"/>
              </a:rPr>
              <a:t>库仑强度理论</a:t>
            </a:r>
            <a:endParaRPr lang="zh-CN" altLang="en-US" sz="2000" b="1" u="sng" dirty="0">
              <a:solidFill>
                <a:srgbClr val="CC6600"/>
              </a:solidFill>
              <a:latin typeface="幼圆" panose="02010509060101010101" pitchFamily="49" charset="-122"/>
              <a:ea typeface="幼圆" panose="02010509060101010101" pitchFamily="49" charset="-122"/>
            </a:endParaRPr>
          </a:p>
        </p:txBody>
      </p:sp>
      <p:sp>
        <p:nvSpPr>
          <p:cNvPr id="197641" name="Rectangle 9"/>
          <p:cNvSpPr>
            <a:spLocks noChangeArrowheads="1"/>
          </p:cNvSpPr>
          <p:nvPr/>
        </p:nvSpPr>
        <p:spPr bwMode="auto">
          <a:xfrm>
            <a:off x="1384300" y="2498725"/>
            <a:ext cx="2168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FF3300"/>
              </a:buClr>
              <a:buSzPct val="60000"/>
              <a:buFont typeface="Wingdings" panose="05000000000000000000" pitchFamily="2" charset="2"/>
              <a:buNone/>
            </a:pPr>
            <a:r>
              <a:rPr lang="zh-CN" altLang="en-US" sz="2000" b="1">
                <a:solidFill>
                  <a:srgbClr val="0000FF"/>
                </a:solidFill>
                <a:latin typeface="幼圆" panose="02010509060101010101" pitchFamily="49" charset="-122"/>
                <a:ea typeface="幼圆" panose="02010509060101010101" pitchFamily="49" charset="-122"/>
              </a:rPr>
              <a:t>三轴试验</a:t>
            </a:r>
            <a:endParaRPr lang="zh-CN" altLang="en-US" sz="2000" b="1">
              <a:solidFill>
                <a:srgbClr val="0000FF"/>
              </a:solidFill>
              <a:latin typeface="幼圆" panose="02010509060101010101" pitchFamily="49" charset="-122"/>
              <a:ea typeface="幼圆" panose="02010509060101010101" pitchFamily="49" charset="-122"/>
            </a:endParaRPr>
          </a:p>
          <a:p>
            <a:pPr eaLnBrk="1" hangingPunct="1">
              <a:buClr>
                <a:srgbClr val="FF3300"/>
              </a:buClr>
              <a:buSzPct val="60000"/>
              <a:buFont typeface="Wingdings" panose="05000000000000000000" pitchFamily="2" charset="2"/>
              <a:buNone/>
            </a:pPr>
            <a:r>
              <a:rPr lang="zh-CN" altLang="en-US" sz="2000" b="1">
                <a:solidFill>
                  <a:srgbClr val="0000FF"/>
                </a:solidFill>
                <a:latin typeface="幼圆" panose="02010509060101010101" pitchFamily="49" charset="-122"/>
                <a:ea typeface="幼圆" panose="02010509060101010101" pitchFamily="49" charset="-122"/>
              </a:rPr>
              <a:t>直剪试验</a:t>
            </a:r>
            <a:endParaRPr lang="zh-CN" altLang="en-US" sz="2000" b="1">
              <a:solidFill>
                <a:srgbClr val="0000FF"/>
              </a:solidFill>
              <a:latin typeface="幼圆" panose="02010509060101010101" pitchFamily="49" charset="-122"/>
              <a:ea typeface="幼圆" panose="02010509060101010101" pitchFamily="49" charset="-122"/>
            </a:endParaRPr>
          </a:p>
          <a:p>
            <a:pPr eaLnBrk="1" hangingPunct="1">
              <a:buClr>
                <a:srgbClr val="FF3300"/>
              </a:buClr>
              <a:buSzPct val="60000"/>
              <a:buFont typeface="Wingdings" panose="05000000000000000000" pitchFamily="2" charset="2"/>
              <a:buNone/>
            </a:pPr>
            <a:r>
              <a:rPr lang="zh-CN" altLang="en-US" sz="2000" b="1">
                <a:solidFill>
                  <a:srgbClr val="0000FF"/>
                </a:solidFill>
                <a:latin typeface="幼圆" panose="02010509060101010101" pitchFamily="49" charset="-122"/>
                <a:ea typeface="幼圆" panose="02010509060101010101" pitchFamily="49" charset="-122"/>
              </a:rPr>
              <a:t>十字板剪切试验</a:t>
            </a:r>
            <a:endParaRPr lang="zh-CN" altLang="en-US" sz="2000" b="1">
              <a:solidFill>
                <a:srgbClr val="0000FF"/>
              </a:solidFill>
              <a:latin typeface="幼圆" panose="02010509060101010101" pitchFamily="49" charset="-122"/>
              <a:ea typeface="幼圆" panose="02010509060101010101" pitchFamily="49" charset="-122"/>
            </a:endParaRPr>
          </a:p>
        </p:txBody>
      </p:sp>
      <p:sp>
        <p:nvSpPr>
          <p:cNvPr id="197642" name="Rectangle 10"/>
          <p:cNvSpPr>
            <a:spLocks noChangeArrowheads="1"/>
          </p:cNvSpPr>
          <p:nvPr/>
        </p:nvSpPr>
        <p:spPr bwMode="auto">
          <a:xfrm>
            <a:off x="5597525" y="3351213"/>
            <a:ext cx="31511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rgbClr val="0000FF"/>
                </a:solidFill>
                <a:latin typeface="幼圆" panose="02010509060101010101" pitchFamily="49" charset="-122"/>
                <a:ea typeface="幼圆" panose="02010509060101010101" pitchFamily="49" charset="-122"/>
              </a:rPr>
              <a:t>应力路径及表示法</a:t>
            </a:r>
            <a:endParaRPr lang="zh-CN" altLang="en-US" sz="2000" b="1" dirty="0">
              <a:solidFill>
                <a:srgbClr val="0000FF"/>
              </a:solidFill>
              <a:latin typeface="幼圆" panose="02010509060101010101" pitchFamily="49" charset="-122"/>
              <a:ea typeface="幼圆" panose="02010509060101010101" pitchFamily="49" charset="-122"/>
            </a:endParaRPr>
          </a:p>
          <a:p>
            <a:pPr eaLnBrk="1" hangingPunct="1"/>
            <a:r>
              <a:rPr lang="zh-CN" altLang="en-US" sz="2000" b="1" dirty="0">
                <a:solidFill>
                  <a:srgbClr val="0000FF"/>
                </a:solidFill>
                <a:latin typeface="幼圆" panose="02010509060101010101" pitchFamily="49" charset="-122"/>
                <a:ea typeface="幼圆" panose="02010509060101010101" pitchFamily="49" charset="-122"/>
              </a:rPr>
              <a:t>强度包线与破坏主应力线</a:t>
            </a:r>
            <a:endParaRPr lang="zh-CN" altLang="en-US" sz="2000" b="1" dirty="0">
              <a:solidFill>
                <a:srgbClr val="0000FF"/>
              </a:solidFill>
              <a:latin typeface="幼圆" panose="02010509060101010101" pitchFamily="49" charset="-122"/>
              <a:ea typeface="幼圆" panose="02010509060101010101" pitchFamily="49" charset="-122"/>
            </a:endParaRPr>
          </a:p>
          <a:p>
            <a:pPr eaLnBrk="1" hangingPunct="1"/>
            <a:r>
              <a:rPr lang="zh-CN" altLang="en-US" sz="2000" b="1" dirty="0">
                <a:solidFill>
                  <a:srgbClr val="0000FF"/>
                </a:solidFill>
                <a:latin typeface="幼圆" panose="02010509060101010101" pitchFamily="49" charset="-122"/>
                <a:ea typeface="幼圆" panose="02010509060101010101" pitchFamily="49" charset="-122"/>
              </a:rPr>
              <a:t>总应力路径与有效应力路径</a:t>
            </a:r>
            <a:endParaRPr lang="zh-CN" altLang="en-US" sz="2000" b="1" dirty="0">
              <a:solidFill>
                <a:srgbClr val="0000FF"/>
              </a:solidFill>
              <a:latin typeface="幼圆" panose="02010509060101010101" pitchFamily="49" charset="-122"/>
              <a:ea typeface="幼圆" panose="02010509060101010101" pitchFamily="49" charset="-122"/>
            </a:endParaRPr>
          </a:p>
          <a:p>
            <a:pPr eaLnBrk="1" hangingPunct="1"/>
            <a:r>
              <a:rPr lang="zh-CN" altLang="en-US" sz="2000" b="1" u="sng" dirty="0" smtClean="0">
                <a:solidFill>
                  <a:srgbClr val="CC6600"/>
                </a:solidFill>
                <a:latin typeface="幼圆" panose="02010509060101010101" pitchFamily="49" charset="-122"/>
                <a:ea typeface="幼圆" panose="02010509060101010101" pitchFamily="49" charset="-122"/>
              </a:rPr>
              <a:t>黏性</a:t>
            </a:r>
            <a:r>
              <a:rPr lang="zh-CN" altLang="en-US" sz="2000" b="1" u="sng" dirty="0">
                <a:solidFill>
                  <a:srgbClr val="CC6600"/>
                </a:solidFill>
                <a:latin typeface="幼圆" panose="02010509060101010101" pitchFamily="49" charset="-122"/>
                <a:ea typeface="幼圆" panose="02010509060101010101" pitchFamily="49" charset="-122"/>
              </a:rPr>
              <a:t>土密度－有效应力－抗剪强度唯一性关系</a:t>
            </a:r>
            <a:endParaRPr lang="zh-CN" altLang="en-US" sz="2000" b="1" u="sng" dirty="0">
              <a:solidFill>
                <a:srgbClr val="CC6600"/>
              </a:solidFill>
              <a:latin typeface="幼圆" panose="02010509060101010101" pitchFamily="49" charset="-122"/>
              <a:ea typeface="幼圆" panose="02010509060101010101" pitchFamily="49" charset="-122"/>
            </a:endParaRPr>
          </a:p>
          <a:p>
            <a:pPr eaLnBrk="1" hangingPunct="1"/>
            <a:r>
              <a:rPr lang="zh-CN" altLang="en-US" sz="2000" b="1" u="sng" dirty="0" smtClean="0">
                <a:solidFill>
                  <a:srgbClr val="CC6600"/>
                </a:solidFill>
                <a:latin typeface="幼圆" panose="02010509060101010101" pitchFamily="49" charset="-122"/>
                <a:ea typeface="幼圆" panose="02010509060101010101" pitchFamily="49" charset="-122"/>
              </a:rPr>
              <a:t>无黏性</a:t>
            </a:r>
            <a:r>
              <a:rPr lang="zh-CN" altLang="en-US" sz="2000" b="1" u="sng" dirty="0">
                <a:solidFill>
                  <a:srgbClr val="CC6600"/>
                </a:solidFill>
                <a:latin typeface="幼圆" panose="02010509060101010101" pitchFamily="49" charset="-122"/>
                <a:ea typeface="幼圆" panose="02010509060101010101" pitchFamily="49" charset="-122"/>
              </a:rPr>
              <a:t>土</a:t>
            </a:r>
            <a:r>
              <a:rPr lang="en-US" altLang="zh-CN" sz="2000" b="1" u="sng" dirty="0">
                <a:solidFill>
                  <a:srgbClr val="CC6600"/>
                </a:solidFill>
                <a:latin typeface="幼圆" panose="02010509060101010101" pitchFamily="49" charset="-122"/>
                <a:ea typeface="幼圆" panose="02010509060101010101" pitchFamily="49" charset="-122"/>
              </a:rPr>
              <a:t>-</a:t>
            </a:r>
            <a:r>
              <a:rPr lang="zh-CN" altLang="en-US" sz="2000" b="1" u="sng" dirty="0">
                <a:solidFill>
                  <a:srgbClr val="CC6600"/>
                </a:solidFill>
                <a:latin typeface="幼圆" panose="02010509060101010101" pitchFamily="49" charset="-122"/>
                <a:ea typeface="幼圆" panose="02010509060101010101" pitchFamily="49" charset="-122"/>
              </a:rPr>
              <a:t>临界孔隙比</a:t>
            </a:r>
            <a:endParaRPr lang="zh-CN" altLang="en-US" sz="2000" b="1" u="sng" dirty="0">
              <a:solidFill>
                <a:srgbClr val="CC6600"/>
              </a:solidFill>
              <a:latin typeface="幼圆" panose="02010509060101010101" pitchFamily="49" charset="-122"/>
              <a:ea typeface="幼圆" panose="02010509060101010101" pitchFamily="49" charset="-122"/>
            </a:endParaRPr>
          </a:p>
        </p:txBody>
      </p:sp>
      <p:sp>
        <p:nvSpPr>
          <p:cNvPr id="197643" name="Rectangle 11"/>
          <p:cNvSpPr>
            <a:spLocks noChangeArrowheads="1"/>
          </p:cNvSpPr>
          <p:nvPr/>
        </p:nvSpPr>
        <p:spPr bwMode="auto">
          <a:xfrm>
            <a:off x="225425" y="4737100"/>
            <a:ext cx="33877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00FF"/>
                </a:solidFill>
                <a:latin typeface="幼圆" panose="02010509060101010101" pitchFamily="49" charset="-122"/>
                <a:ea typeface="幼圆" panose="02010509060101010101" pitchFamily="49" charset="-122"/>
              </a:rPr>
              <a:t>总应力指标与有效应力指标</a:t>
            </a:r>
            <a:endParaRPr lang="zh-CN" altLang="en-US" sz="2000" b="1">
              <a:solidFill>
                <a:srgbClr val="0000FF"/>
              </a:solidFill>
              <a:latin typeface="幼圆" panose="02010509060101010101" pitchFamily="49" charset="-122"/>
              <a:ea typeface="幼圆" panose="02010509060101010101" pitchFamily="49" charset="-122"/>
            </a:endParaRPr>
          </a:p>
          <a:p>
            <a:pPr eaLnBrk="1" hangingPunct="1"/>
            <a:r>
              <a:rPr lang="zh-CN" altLang="en-US" sz="2000" b="1">
                <a:solidFill>
                  <a:srgbClr val="0000FF"/>
                </a:solidFill>
                <a:latin typeface="幼圆" panose="02010509060101010101" pitchFamily="49" charset="-122"/>
                <a:ea typeface="幼圆" panose="02010509060101010101" pitchFamily="49" charset="-122"/>
              </a:rPr>
              <a:t>三轴试验强度指标</a:t>
            </a:r>
            <a:endParaRPr lang="zh-CN" altLang="en-US" sz="2000" b="1">
              <a:solidFill>
                <a:srgbClr val="0000FF"/>
              </a:solidFill>
              <a:latin typeface="幼圆" panose="02010509060101010101" pitchFamily="49" charset="-122"/>
              <a:ea typeface="幼圆" panose="02010509060101010101" pitchFamily="49" charset="-122"/>
            </a:endParaRPr>
          </a:p>
          <a:p>
            <a:pPr eaLnBrk="1" hangingPunct="1"/>
            <a:r>
              <a:rPr lang="zh-CN" altLang="en-US" sz="2000" b="1">
                <a:solidFill>
                  <a:srgbClr val="0000FF"/>
                </a:solidFill>
                <a:latin typeface="幼圆" panose="02010509060101010101" pitchFamily="49" charset="-122"/>
                <a:ea typeface="幼圆" panose="02010509060101010101" pitchFamily="49" charset="-122"/>
              </a:rPr>
              <a:t>直剪试验强度指标</a:t>
            </a:r>
            <a:endParaRPr lang="zh-CN" altLang="en-US" sz="2000" b="1">
              <a:solidFill>
                <a:srgbClr val="0000FF"/>
              </a:solidFill>
              <a:latin typeface="幼圆" panose="02010509060101010101" pitchFamily="49" charset="-122"/>
              <a:ea typeface="幼圆" panose="02010509060101010101" pitchFamily="49" charset="-122"/>
            </a:endParaRPr>
          </a:p>
          <a:p>
            <a:pPr eaLnBrk="1" hangingPunct="1"/>
            <a:r>
              <a:rPr lang="zh-CN" altLang="en-US" sz="2000" b="1">
                <a:solidFill>
                  <a:srgbClr val="0000FF"/>
                </a:solidFill>
                <a:latin typeface="幼圆" panose="02010509060101010101" pitchFamily="49" charset="-122"/>
                <a:ea typeface="幼圆" panose="02010509060101010101" pitchFamily="49" charset="-122"/>
              </a:rPr>
              <a:t>土的强度指标的工程应用</a:t>
            </a:r>
            <a:endParaRPr kumimoji="1" lang="zh-CN" altLang="en-US" sz="2000">
              <a:solidFill>
                <a:srgbClr val="0000FF"/>
              </a:solidFill>
              <a:latin typeface="幼圆" panose="02010509060101010101" pitchFamily="49" charset="-122"/>
              <a:ea typeface="幼圆" panose="02010509060101010101" pitchFamily="49" charset="-122"/>
              <a:sym typeface="Symbol" panose="05050102010706020507" pitchFamily="18" charset="2"/>
            </a:endParaRPr>
          </a:p>
        </p:txBody>
      </p:sp>
      <p:sp>
        <p:nvSpPr>
          <p:cNvPr id="197645" name="AutoShape 13"/>
          <p:cNvSpPr/>
          <p:nvPr/>
        </p:nvSpPr>
        <p:spPr bwMode="auto">
          <a:xfrm>
            <a:off x="5419725" y="1376363"/>
            <a:ext cx="88900" cy="1039812"/>
          </a:xfrm>
          <a:prstGeom prst="leftBrace">
            <a:avLst>
              <a:gd name="adj1" fmla="val 97470"/>
              <a:gd name="adj2" fmla="val 50097"/>
            </a:avLst>
          </a:prstGeom>
          <a:noFill/>
          <a:ln w="38100">
            <a:solidFill>
              <a:srgbClr val="800000"/>
            </a:solidFill>
            <a:rou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97646" name="AutoShape 14"/>
          <p:cNvSpPr/>
          <p:nvPr/>
        </p:nvSpPr>
        <p:spPr bwMode="auto">
          <a:xfrm>
            <a:off x="5419725" y="3465513"/>
            <a:ext cx="88900" cy="1619250"/>
          </a:xfrm>
          <a:prstGeom prst="leftBrace">
            <a:avLst>
              <a:gd name="adj1" fmla="val 151786"/>
              <a:gd name="adj2" fmla="val 50097"/>
            </a:avLst>
          </a:prstGeom>
          <a:noFill/>
          <a:ln w="38100">
            <a:solidFill>
              <a:srgbClr val="800000"/>
            </a:solidFill>
            <a:rou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97647" name="AutoShape 15"/>
          <p:cNvSpPr/>
          <p:nvPr/>
        </p:nvSpPr>
        <p:spPr bwMode="auto">
          <a:xfrm>
            <a:off x="3359150" y="2455863"/>
            <a:ext cx="134938" cy="990600"/>
          </a:xfrm>
          <a:prstGeom prst="rightBrace">
            <a:avLst>
              <a:gd name="adj1" fmla="val 61176"/>
              <a:gd name="adj2" fmla="val 50000"/>
            </a:avLst>
          </a:prstGeom>
          <a:noFill/>
          <a:ln w="38100">
            <a:solidFill>
              <a:srgbClr val="800000"/>
            </a:solidFill>
            <a:rou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97648" name="AutoShape 16"/>
          <p:cNvSpPr/>
          <p:nvPr/>
        </p:nvSpPr>
        <p:spPr bwMode="auto">
          <a:xfrm>
            <a:off x="3567113" y="4727575"/>
            <a:ext cx="134937" cy="1223963"/>
          </a:xfrm>
          <a:prstGeom prst="rightBrace">
            <a:avLst>
              <a:gd name="adj1" fmla="val 75589"/>
              <a:gd name="adj2" fmla="val 50000"/>
            </a:avLst>
          </a:prstGeom>
          <a:noFill/>
          <a:ln w="38100">
            <a:solidFill>
              <a:srgbClr val="800000"/>
            </a:solidFill>
            <a:rou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97639"/>
                                        </p:tgtEl>
                                        <p:attrNameLst>
                                          <p:attrName>style.visibility</p:attrName>
                                        </p:attrNameLst>
                                      </p:cBhvr>
                                      <p:to>
                                        <p:strVal val="visible"/>
                                      </p:to>
                                    </p:set>
                                    <p:set>
                                      <p:cBhvr>
                                        <p:cTn id="7" dur="228" fill="hold">
                                          <p:stCondLst>
                                            <p:cond delay="0"/>
                                          </p:stCondLst>
                                        </p:cTn>
                                        <p:tgtEl>
                                          <p:spTgt spid="197639"/>
                                        </p:tgtEl>
                                        <p:attrNameLst>
                                          <p:attrName>style.rotation</p:attrName>
                                        </p:attrNameLst>
                                      </p:cBhvr>
                                      <p:to>
                                        <p:strVal val="-45.0"/>
                                      </p:to>
                                    </p:set>
                                    <p:anim calcmode="lin" valueType="num">
                                      <p:cBhvr>
                                        <p:cTn id="8" dur="228" fill="hold">
                                          <p:stCondLst>
                                            <p:cond delay="228"/>
                                          </p:stCondLst>
                                        </p:cTn>
                                        <p:tgtEl>
                                          <p:spTgt spid="197639"/>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197639"/>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197639"/>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97639"/>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197634"/>
                                        </p:tgtEl>
                                        <p:attrNameLst>
                                          <p:attrName>style.visibility</p:attrName>
                                        </p:attrNameLst>
                                      </p:cBhvr>
                                      <p:to>
                                        <p:strVal val="visible"/>
                                      </p:to>
                                    </p:set>
                                    <p:anim calcmode="discrete" valueType="clr">
                                      <p:cBhvr override="childStyle">
                                        <p:cTn id="16" dur="500"/>
                                        <p:tgtEl>
                                          <p:spTgt spid="197634"/>
                                        </p:tgtEl>
                                        <p:attrNameLst>
                                          <p:attrName>style.color</p:attrName>
                                        </p:attrNameLst>
                                      </p:cBhvr>
                                      <p:tavLst>
                                        <p:tav tm="0">
                                          <p:val>
                                            <p:clrVal>
                                              <a:schemeClr val="accent2"/>
                                            </p:clrVal>
                                          </p:val>
                                        </p:tav>
                                        <p:tav tm="50000">
                                          <p:val>
                                            <p:clrVal>
                                              <a:schemeClr val="hlink"/>
                                            </p:clrVal>
                                          </p:val>
                                        </p:tav>
                                      </p:tavLst>
                                    </p:anim>
                                    <p:anim calcmode="discrete" valueType="clr">
                                      <p:cBhvr>
                                        <p:cTn id="17" dur="500"/>
                                        <p:tgtEl>
                                          <p:spTgt spid="197634"/>
                                        </p:tgtEl>
                                        <p:attrNameLst>
                                          <p:attrName>fillcolor</p:attrName>
                                        </p:attrNameLst>
                                      </p:cBhvr>
                                      <p:tavLst>
                                        <p:tav tm="0">
                                          <p:val>
                                            <p:clrVal>
                                              <a:schemeClr val="accent2"/>
                                            </p:clrVal>
                                          </p:val>
                                        </p:tav>
                                        <p:tav tm="50000">
                                          <p:val>
                                            <p:clrVal>
                                              <a:schemeClr val="hlink"/>
                                            </p:clrVal>
                                          </p:val>
                                        </p:tav>
                                      </p:tavLst>
                                    </p:anim>
                                    <p:set>
                                      <p:cBhvr>
                                        <p:cTn id="18" dur="500"/>
                                        <p:tgtEl>
                                          <p:spTgt spid="197634"/>
                                        </p:tgtEl>
                                        <p:attrNameLst>
                                          <p:attrName>fill.type</p:attrName>
                                        </p:attrNameLst>
                                      </p:cBhvr>
                                      <p:to>
                                        <p:strVal val="solid"/>
                                      </p:to>
                                    </p:set>
                                  </p:childTnLst>
                                </p:cTn>
                              </p:par>
                            </p:childTnLst>
                          </p:cTn>
                        </p:par>
                        <p:par>
                          <p:cTn id="19" fill="hold">
                            <p:stCondLst>
                              <p:cond delay="250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197635"/>
                                        </p:tgtEl>
                                        <p:attrNameLst>
                                          <p:attrName>style.visibility</p:attrName>
                                        </p:attrNameLst>
                                      </p:cBhvr>
                                      <p:to>
                                        <p:strVal val="visible"/>
                                      </p:to>
                                    </p:set>
                                    <p:anim calcmode="discrete" valueType="clr">
                                      <p:cBhvr override="childStyle">
                                        <p:cTn id="22" dur="500"/>
                                        <p:tgtEl>
                                          <p:spTgt spid="197635"/>
                                        </p:tgtEl>
                                        <p:attrNameLst>
                                          <p:attrName>style.color</p:attrName>
                                        </p:attrNameLst>
                                      </p:cBhvr>
                                      <p:tavLst>
                                        <p:tav tm="0">
                                          <p:val>
                                            <p:clrVal>
                                              <a:schemeClr val="accent2"/>
                                            </p:clrVal>
                                          </p:val>
                                        </p:tav>
                                        <p:tav tm="50000">
                                          <p:val>
                                            <p:clrVal>
                                              <a:schemeClr val="hlink"/>
                                            </p:clrVal>
                                          </p:val>
                                        </p:tav>
                                      </p:tavLst>
                                    </p:anim>
                                    <p:anim calcmode="discrete" valueType="clr">
                                      <p:cBhvr>
                                        <p:cTn id="23" dur="500"/>
                                        <p:tgtEl>
                                          <p:spTgt spid="197635"/>
                                        </p:tgtEl>
                                        <p:attrNameLst>
                                          <p:attrName>fillcolor</p:attrName>
                                        </p:attrNameLst>
                                      </p:cBhvr>
                                      <p:tavLst>
                                        <p:tav tm="0">
                                          <p:val>
                                            <p:clrVal>
                                              <a:schemeClr val="accent2"/>
                                            </p:clrVal>
                                          </p:val>
                                        </p:tav>
                                        <p:tav tm="50000">
                                          <p:val>
                                            <p:clrVal>
                                              <a:schemeClr val="hlink"/>
                                            </p:clrVal>
                                          </p:val>
                                        </p:tav>
                                      </p:tavLst>
                                    </p:anim>
                                    <p:set>
                                      <p:cBhvr>
                                        <p:cTn id="24" dur="500"/>
                                        <p:tgtEl>
                                          <p:spTgt spid="197635"/>
                                        </p:tgtEl>
                                        <p:attrNameLst>
                                          <p:attrName>fill.type</p:attrName>
                                        </p:attrNameLst>
                                      </p:cBhvr>
                                      <p:to>
                                        <p:strVal val="solid"/>
                                      </p:to>
                                    </p:set>
                                  </p:childTnLst>
                                </p:cTn>
                              </p:par>
                            </p:childTnLst>
                          </p:cTn>
                        </p:par>
                        <p:par>
                          <p:cTn id="25" fill="hold">
                            <p:stCondLst>
                              <p:cond delay="475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97636"/>
                                        </p:tgtEl>
                                        <p:attrNameLst>
                                          <p:attrName>style.visibility</p:attrName>
                                        </p:attrNameLst>
                                      </p:cBhvr>
                                      <p:to>
                                        <p:strVal val="visible"/>
                                      </p:to>
                                    </p:set>
                                    <p:anim calcmode="discrete" valueType="clr">
                                      <p:cBhvr override="childStyle">
                                        <p:cTn id="28" dur="500"/>
                                        <p:tgtEl>
                                          <p:spTgt spid="197636"/>
                                        </p:tgtEl>
                                        <p:attrNameLst>
                                          <p:attrName>style.color</p:attrName>
                                        </p:attrNameLst>
                                      </p:cBhvr>
                                      <p:tavLst>
                                        <p:tav tm="0">
                                          <p:val>
                                            <p:clrVal>
                                              <a:schemeClr val="accent2"/>
                                            </p:clrVal>
                                          </p:val>
                                        </p:tav>
                                        <p:tav tm="50000">
                                          <p:val>
                                            <p:clrVal>
                                              <a:schemeClr val="hlink"/>
                                            </p:clrVal>
                                          </p:val>
                                        </p:tav>
                                      </p:tavLst>
                                    </p:anim>
                                    <p:anim calcmode="discrete" valueType="clr">
                                      <p:cBhvr>
                                        <p:cTn id="29" dur="500"/>
                                        <p:tgtEl>
                                          <p:spTgt spid="197636"/>
                                        </p:tgtEl>
                                        <p:attrNameLst>
                                          <p:attrName>fillcolor</p:attrName>
                                        </p:attrNameLst>
                                      </p:cBhvr>
                                      <p:tavLst>
                                        <p:tav tm="0">
                                          <p:val>
                                            <p:clrVal>
                                              <a:schemeClr val="accent2"/>
                                            </p:clrVal>
                                          </p:val>
                                        </p:tav>
                                        <p:tav tm="50000">
                                          <p:val>
                                            <p:clrVal>
                                              <a:schemeClr val="hlink"/>
                                            </p:clrVal>
                                          </p:val>
                                        </p:tav>
                                      </p:tavLst>
                                    </p:anim>
                                    <p:set>
                                      <p:cBhvr>
                                        <p:cTn id="30" dur="500"/>
                                        <p:tgtEl>
                                          <p:spTgt spid="197636"/>
                                        </p:tgtEl>
                                        <p:attrNameLst>
                                          <p:attrName>fill.type</p:attrName>
                                        </p:attrNameLst>
                                      </p:cBhvr>
                                      <p:to>
                                        <p:strVal val="solid"/>
                                      </p:to>
                                    </p:set>
                                  </p:childTnLst>
                                </p:cTn>
                              </p:par>
                            </p:childTnLst>
                          </p:cTn>
                        </p:par>
                        <p:par>
                          <p:cTn id="31" fill="hold">
                            <p:stCondLst>
                              <p:cond delay="7750"/>
                            </p:stCondLst>
                            <p:childTnLst>
                              <p:par>
                                <p:cTn id="32" presetID="27" presetClass="entr" presetSubtype="0" fill="hold" grpId="0" nodeType="afterEffect">
                                  <p:stCondLst>
                                    <p:cond delay="0"/>
                                  </p:stCondLst>
                                  <p:iterate type="lt">
                                    <p:tmPct val="50000"/>
                                  </p:iterate>
                                  <p:childTnLst>
                                    <p:set>
                                      <p:cBhvr>
                                        <p:cTn id="33" dur="1" fill="hold">
                                          <p:stCondLst>
                                            <p:cond delay="0"/>
                                          </p:stCondLst>
                                        </p:cTn>
                                        <p:tgtEl>
                                          <p:spTgt spid="197637"/>
                                        </p:tgtEl>
                                        <p:attrNameLst>
                                          <p:attrName>style.visibility</p:attrName>
                                        </p:attrNameLst>
                                      </p:cBhvr>
                                      <p:to>
                                        <p:strVal val="visible"/>
                                      </p:to>
                                    </p:set>
                                    <p:anim calcmode="discrete" valueType="clr">
                                      <p:cBhvr override="childStyle">
                                        <p:cTn id="34" dur="500"/>
                                        <p:tgtEl>
                                          <p:spTgt spid="197637"/>
                                        </p:tgtEl>
                                        <p:attrNameLst>
                                          <p:attrName>style.color</p:attrName>
                                        </p:attrNameLst>
                                      </p:cBhvr>
                                      <p:tavLst>
                                        <p:tav tm="0">
                                          <p:val>
                                            <p:clrVal>
                                              <a:schemeClr val="accent2"/>
                                            </p:clrVal>
                                          </p:val>
                                        </p:tav>
                                        <p:tav tm="50000">
                                          <p:val>
                                            <p:clrVal>
                                              <a:schemeClr val="hlink"/>
                                            </p:clrVal>
                                          </p:val>
                                        </p:tav>
                                      </p:tavLst>
                                    </p:anim>
                                    <p:anim calcmode="discrete" valueType="clr">
                                      <p:cBhvr>
                                        <p:cTn id="35" dur="500"/>
                                        <p:tgtEl>
                                          <p:spTgt spid="197637"/>
                                        </p:tgtEl>
                                        <p:attrNameLst>
                                          <p:attrName>fillcolor</p:attrName>
                                        </p:attrNameLst>
                                      </p:cBhvr>
                                      <p:tavLst>
                                        <p:tav tm="0">
                                          <p:val>
                                            <p:clrVal>
                                              <a:schemeClr val="accent2"/>
                                            </p:clrVal>
                                          </p:val>
                                        </p:tav>
                                        <p:tav tm="50000">
                                          <p:val>
                                            <p:clrVal>
                                              <a:schemeClr val="hlink"/>
                                            </p:clrVal>
                                          </p:val>
                                        </p:tav>
                                      </p:tavLst>
                                    </p:anim>
                                    <p:set>
                                      <p:cBhvr>
                                        <p:cTn id="36" dur="500"/>
                                        <p:tgtEl>
                                          <p:spTgt spid="197637"/>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7645"/>
                                        </p:tgtEl>
                                        <p:attrNameLst>
                                          <p:attrName>style.visibility</p:attrName>
                                        </p:attrNameLst>
                                      </p:cBhvr>
                                      <p:to>
                                        <p:strVal val="visible"/>
                                      </p:to>
                                    </p:set>
                                    <p:animEffect transition="in" filter="wipe(left)">
                                      <p:cBhvr>
                                        <p:cTn id="41" dur="500"/>
                                        <p:tgtEl>
                                          <p:spTgt spid="197645"/>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97640"/>
                                        </p:tgtEl>
                                        <p:attrNameLst>
                                          <p:attrName>style.visibility</p:attrName>
                                        </p:attrNameLst>
                                      </p:cBhvr>
                                      <p:to>
                                        <p:strVal val="visible"/>
                                      </p:to>
                                    </p:set>
                                    <p:animEffect transition="in" filter="wipe(left)">
                                      <p:cBhvr>
                                        <p:cTn id="45" dur="500"/>
                                        <p:tgtEl>
                                          <p:spTgt spid="197640"/>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2" fill="hold" grpId="0" nodeType="clickEffect">
                                  <p:stCondLst>
                                    <p:cond delay="0"/>
                                  </p:stCondLst>
                                  <p:childTnLst>
                                    <p:set>
                                      <p:cBhvr>
                                        <p:cTn id="49" dur="1" fill="hold">
                                          <p:stCondLst>
                                            <p:cond delay="0"/>
                                          </p:stCondLst>
                                        </p:cTn>
                                        <p:tgtEl>
                                          <p:spTgt spid="197647"/>
                                        </p:tgtEl>
                                        <p:attrNameLst>
                                          <p:attrName>style.visibility</p:attrName>
                                        </p:attrNameLst>
                                      </p:cBhvr>
                                      <p:to>
                                        <p:strVal val="visible"/>
                                      </p:to>
                                    </p:set>
                                    <p:animEffect transition="in" filter="slide(fromRight)">
                                      <p:cBhvr>
                                        <p:cTn id="50" dur="500"/>
                                        <p:tgtEl>
                                          <p:spTgt spid="197647"/>
                                        </p:tgtEl>
                                      </p:cBhvr>
                                    </p:animEffect>
                                  </p:childTnLst>
                                </p:cTn>
                              </p:par>
                            </p:childTnLst>
                          </p:cTn>
                        </p:par>
                        <p:par>
                          <p:cTn id="51" fill="hold">
                            <p:stCondLst>
                              <p:cond delay="500"/>
                            </p:stCondLst>
                            <p:childTnLst>
                              <p:par>
                                <p:cTn id="52" presetID="12" presetClass="entr" presetSubtype="2" fill="hold" grpId="0" nodeType="afterEffect">
                                  <p:stCondLst>
                                    <p:cond delay="0"/>
                                  </p:stCondLst>
                                  <p:childTnLst>
                                    <p:set>
                                      <p:cBhvr>
                                        <p:cTn id="53" dur="1" fill="hold">
                                          <p:stCondLst>
                                            <p:cond delay="0"/>
                                          </p:stCondLst>
                                        </p:cTn>
                                        <p:tgtEl>
                                          <p:spTgt spid="197641"/>
                                        </p:tgtEl>
                                        <p:attrNameLst>
                                          <p:attrName>style.visibility</p:attrName>
                                        </p:attrNameLst>
                                      </p:cBhvr>
                                      <p:to>
                                        <p:strVal val="visible"/>
                                      </p:to>
                                    </p:set>
                                    <p:animEffect transition="in" filter="slide(fromRight)">
                                      <p:cBhvr>
                                        <p:cTn id="54" dur="500"/>
                                        <p:tgtEl>
                                          <p:spTgt spid="197641"/>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8" fill="hold" grpId="0" nodeType="clickEffect">
                                  <p:stCondLst>
                                    <p:cond delay="0"/>
                                  </p:stCondLst>
                                  <p:childTnLst>
                                    <p:set>
                                      <p:cBhvr>
                                        <p:cTn id="58" dur="1" fill="hold">
                                          <p:stCondLst>
                                            <p:cond delay="0"/>
                                          </p:stCondLst>
                                        </p:cTn>
                                        <p:tgtEl>
                                          <p:spTgt spid="197646"/>
                                        </p:tgtEl>
                                        <p:attrNameLst>
                                          <p:attrName>style.visibility</p:attrName>
                                        </p:attrNameLst>
                                      </p:cBhvr>
                                      <p:to>
                                        <p:strVal val="visible"/>
                                      </p:to>
                                    </p:set>
                                    <p:animEffect transition="in" filter="slide(fromLeft)">
                                      <p:cBhvr>
                                        <p:cTn id="59" dur="500"/>
                                        <p:tgtEl>
                                          <p:spTgt spid="197646"/>
                                        </p:tgtEl>
                                      </p:cBhvr>
                                    </p:animEffect>
                                  </p:childTnLst>
                                </p:cTn>
                              </p:par>
                              <p:par>
                                <p:cTn id="60" presetID="27" presetClass="entr" presetSubtype="0" fill="hold" grpId="0" nodeType="withEffect">
                                  <p:stCondLst>
                                    <p:cond delay="0"/>
                                  </p:stCondLst>
                                  <p:iterate type="lt">
                                    <p:tmPct val="50000"/>
                                  </p:iterate>
                                  <p:childTnLst>
                                    <p:set>
                                      <p:cBhvr>
                                        <p:cTn id="61" dur="1" fill="hold">
                                          <p:stCondLst>
                                            <p:cond delay="0"/>
                                          </p:stCondLst>
                                        </p:cTn>
                                        <p:tgtEl>
                                          <p:spTgt spid="197642"/>
                                        </p:tgtEl>
                                        <p:attrNameLst>
                                          <p:attrName>style.visibility</p:attrName>
                                        </p:attrNameLst>
                                      </p:cBhvr>
                                      <p:to>
                                        <p:strVal val="visible"/>
                                      </p:to>
                                    </p:set>
                                    <p:anim calcmode="discrete" valueType="clr">
                                      <p:cBhvr override="childStyle">
                                        <p:cTn id="62" dur="80"/>
                                        <p:tgtEl>
                                          <p:spTgt spid="197642"/>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197642"/>
                                        </p:tgtEl>
                                        <p:attrNameLst>
                                          <p:attrName>fillcolor</p:attrName>
                                        </p:attrNameLst>
                                      </p:cBhvr>
                                      <p:tavLst>
                                        <p:tav tm="0">
                                          <p:val>
                                            <p:clrVal>
                                              <a:schemeClr val="accent2"/>
                                            </p:clrVal>
                                          </p:val>
                                        </p:tav>
                                        <p:tav tm="50000">
                                          <p:val>
                                            <p:clrVal>
                                              <a:schemeClr val="hlink"/>
                                            </p:clrVal>
                                          </p:val>
                                        </p:tav>
                                      </p:tavLst>
                                    </p:anim>
                                    <p:set>
                                      <p:cBhvr>
                                        <p:cTn id="64" dur="80"/>
                                        <p:tgtEl>
                                          <p:spTgt spid="197642"/>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12" presetClass="entr" presetSubtype="2" fill="hold" grpId="0" nodeType="clickEffect">
                                  <p:stCondLst>
                                    <p:cond delay="0"/>
                                  </p:stCondLst>
                                  <p:childTnLst>
                                    <p:set>
                                      <p:cBhvr>
                                        <p:cTn id="68" dur="1" fill="hold">
                                          <p:stCondLst>
                                            <p:cond delay="0"/>
                                          </p:stCondLst>
                                        </p:cTn>
                                        <p:tgtEl>
                                          <p:spTgt spid="197648"/>
                                        </p:tgtEl>
                                        <p:attrNameLst>
                                          <p:attrName>style.visibility</p:attrName>
                                        </p:attrNameLst>
                                      </p:cBhvr>
                                      <p:to>
                                        <p:strVal val="visible"/>
                                      </p:to>
                                    </p:set>
                                    <p:animEffect transition="in" filter="slide(fromRight)">
                                      <p:cBhvr>
                                        <p:cTn id="69" dur="500"/>
                                        <p:tgtEl>
                                          <p:spTgt spid="197648"/>
                                        </p:tgtEl>
                                      </p:cBhvr>
                                    </p:animEffect>
                                  </p:childTnLst>
                                </p:cTn>
                              </p:par>
                            </p:childTnLst>
                          </p:cTn>
                        </p:par>
                        <p:par>
                          <p:cTn id="70" fill="hold">
                            <p:stCondLst>
                              <p:cond delay="500"/>
                            </p:stCondLst>
                            <p:childTnLst>
                              <p:par>
                                <p:cTn id="71" presetID="12" presetClass="entr" presetSubtype="2" fill="hold" grpId="0" nodeType="afterEffect">
                                  <p:stCondLst>
                                    <p:cond delay="0"/>
                                  </p:stCondLst>
                                  <p:childTnLst>
                                    <p:set>
                                      <p:cBhvr>
                                        <p:cTn id="72" dur="1" fill="hold">
                                          <p:stCondLst>
                                            <p:cond delay="0"/>
                                          </p:stCondLst>
                                        </p:cTn>
                                        <p:tgtEl>
                                          <p:spTgt spid="197643"/>
                                        </p:tgtEl>
                                        <p:attrNameLst>
                                          <p:attrName>style.visibility</p:attrName>
                                        </p:attrNameLst>
                                      </p:cBhvr>
                                      <p:to>
                                        <p:strVal val="visible"/>
                                      </p:to>
                                    </p:set>
                                    <p:animEffect transition="in" filter="slide(fromRight)">
                                      <p:cBhvr>
                                        <p:cTn id="73" dur="500"/>
                                        <p:tgtEl>
                                          <p:spTgt spid="197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animBg="1"/>
      <p:bldP spid="197635" grpId="0" animBg="1"/>
      <p:bldP spid="197636" grpId="0" animBg="1"/>
      <p:bldP spid="197637" grpId="0" animBg="1"/>
      <p:bldP spid="197639" grpId="0" animBg="1"/>
      <p:bldP spid="197640" grpId="0"/>
      <p:bldP spid="197641" grpId="0"/>
      <p:bldP spid="197642" grpId="0"/>
      <p:bldP spid="197643" grpId="0"/>
      <p:bldP spid="197645" grpId="0" animBg="1"/>
      <p:bldP spid="197646" grpId="0" animBg="1"/>
      <p:bldP spid="197647" grpId="0" animBg="1"/>
      <p:bldP spid="197648" grpId="0" animBg="1"/>
    </p:bldLst>
  </p:timing>
</p:sld>
</file>

<file path=ppt/tags/tag1.xml><?xml version="1.0" encoding="utf-8"?>
<p:tagLst xmlns:p="http://schemas.openxmlformats.org/presentationml/2006/main">
  <p:tag name="TIMING" val="|19.4|10.5|8.6|8.|19.4|17."/>
</p:tagLst>
</file>

<file path=ppt/tags/tag2.xml><?xml version="1.0" encoding="utf-8"?>
<p:tagLst xmlns:p="http://schemas.openxmlformats.org/presentationml/2006/main">
  <p:tag name="TIMING" val="|8.5|15.9"/>
</p:tagLst>
</file>

<file path=ppt/tags/tag3.xml><?xml version="1.0" encoding="utf-8"?>
<p:tagLst xmlns:p="http://schemas.openxmlformats.org/presentationml/2006/main">
  <p:tag name="TIMING" val="|36.3"/>
</p:tagLst>
</file>

<file path=ppt/tags/tag4.xml><?xml version="1.0" encoding="utf-8"?>
<p:tagLst xmlns:p="http://schemas.openxmlformats.org/presentationml/2006/main">
  <p:tag name="TIMING" val="|3.8|21.1|6.|4.6|40.7|12.7|8.9|18.8|8.1|5.3"/>
</p:tagLst>
</file>

<file path=ppt/tags/tag5.xml><?xml version="1.0" encoding="utf-8"?>
<p:tagLst xmlns:p="http://schemas.openxmlformats.org/presentationml/2006/main">
  <p:tag name="TIMING" val="|1.2|20.7|13.3|8.3|10.7|3.8|9.3"/>
</p:tagLst>
</file>

<file path=ppt/tags/tag6.xml><?xml version="1.0" encoding="utf-8"?>
<p:tagLst xmlns:p="http://schemas.openxmlformats.org/presentationml/2006/main">
  <p:tag name="TIMING" val="|1.2|20.7|13.3|8.3|10.7|3.8|9.3"/>
</p:tagLst>
</file>

<file path=ppt/tags/tag7.xml><?xml version="1.0" encoding="utf-8"?>
<p:tagLst xmlns:p="http://schemas.openxmlformats.org/presentationml/2006/main">
  <p:tag name="TIMING" val="|156.5|3.|25.2|1.2|19.8|1.4|20.2"/>
</p:tagLst>
</file>

<file path=ppt/tags/tag8.xml><?xml version="1.0" encoding="utf-8"?>
<p:tagLst xmlns:p="http://schemas.openxmlformats.org/presentationml/2006/main">
  <p:tag name="TIMING" val="|14.2|9.9|14.1|9.3|10.3"/>
</p:tagLst>
</file>

<file path=ppt/tags/tag9.xml><?xml version="1.0" encoding="utf-8"?>
<p:tagLst xmlns:p="http://schemas.openxmlformats.org/presentationml/2006/main">
  <p:tag name="TIMING" val="|9.4|10.1|1.7|0.6|0.7|0.5|0.4|0.5|0.8|0.7"/>
</p:tagLst>
</file>

<file path=ppt/theme/theme1.xml><?xml version="1.0" encoding="utf-8"?>
<a:theme xmlns:a="http://schemas.openxmlformats.org/drawingml/2006/main" name="主题20">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0</TotalTime>
  <Words>12386</Words>
  <Application>WPS 演示</Application>
  <PresentationFormat>全屏显示(4:3)</PresentationFormat>
  <Paragraphs>2082</Paragraphs>
  <Slides>91</Slides>
  <Notes>11</Notes>
  <HiddenSlides>0</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114</vt:i4>
      </vt:variant>
      <vt:variant>
        <vt:lpstr>幻灯片标题</vt:lpstr>
      </vt:variant>
      <vt:variant>
        <vt:i4>91</vt:i4>
      </vt:variant>
    </vt:vector>
  </HeadingPairs>
  <TitlesOfParts>
    <vt:vector size="226" baseType="lpstr">
      <vt:lpstr>Arial</vt:lpstr>
      <vt:lpstr>宋体</vt:lpstr>
      <vt:lpstr>Wingdings</vt:lpstr>
      <vt:lpstr>Garamond</vt:lpstr>
      <vt:lpstr>PMingLiU-ExtB</vt:lpstr>
      <vt:lpstr>Times New Roman</vt:lpstr>
      <vt:lpstr>幼圆</vt:lpstr>
      <vt:lpstr>楷体_GB2312</vt:lpstr>
      <vt:lpstr>新宋体</vt:lpstr>
      <vt:lpstr>Symbol</vt:lpstr>
      <vt:lpstr>华文新魏</vt:lpstr>
      <vt:lpstr>黑体</vt:lpstr>
      <vt:lpstr>Impact</vt:lpstr>
      <vt:lpstr>Cambria Math</vt:lpstr>
      <vt:lpstr>微软雅黑</vt:lpstr>
      <vt:lpstr>Arial Unicode MS</vt:lpstr>
      <vt:lpstr>隶书</vt:lpstr>
      <vt:lpstr>华文隶书</vt:lpstr>
      <vt:lpstr>Wingdings 2</vt:lpstr>
      <vt:lpstr>Wingdings</vt:lpstr>
      <vt:lpstr>主题20</vt:lpstr>
      <vt:lpstr>Imaging.Document</vt:lpstr>
      <vt:lpstr>Equation.3</vt:lpstr>
      <vt:lpstr>Equation.DSMT4</vt:lpstr>
      <vt:lpstr>Equation.DSMT4</vt:lpstr>
      <vt:lpstr>Equation.DSMT4</vt:lpstr>
      <vt:lpstr>Equation.DSMT4</vt:lpstr>
      <vt:lpstr>Equation.3</vt:lpstr>
      <vt:lpstr>Equation.DSMT4</vt:lpstr>
      <vt:lpstr>Equation.DSMT4</vt:lpstr>
      <vt:lpstr>MSPhotoEd.3</vt:lpstr>
      <vt:lpstr>Equation.DSMT4</vt:lpstr>
      <vt:lpstr>Equation.DSMT4</vt:lpstr>
      <vt:lpstr>Equation.3</vt:lpstr>
      <vt:lpstr>Equation.DSMT4</vt:lpstr>
      <vt:lpstr>Equation.DSMT4</vt:lpstr>
      <vt:lpstr>Equation.DSMT4</vt:lpstr>
      <vt:lpstr>Equation.DSMT4</vt:lpstr>
      <vt:lpstr>Equation.DSMT4</vt:lpstr>
      <vt:lpstr>Equation.3</vt:lpstr>
      <vt:lpstr>Equation.3</vt:lpstr>
      <vt:lpstr>Equation.3</vt:lpstr>
      <vt:lpstr>Equation.3</vt:lpstr>
      <vt:lpstr>Equation.3</vt:lpstr>
      <vt:lpstr>Equation.3</vt:lpstr>
      <vt:lpstr>Equation.3</vt:lpstr>
      <vt:lpstr>Equation.3</vt:lpstr>
      <vt:lpstr>Paint.Picture</vt:lpstr>
      <vt:lpstr>Equation.3</vt:lpstr>
      <vt:lpstr>Equation.3</vt:lpstr>
      <vt:lpstr>Equation.3</vt:lpstr>
      <vt:lpstr>Equation.DSMT4</vt:lpstr>
      <vt:lpstr>Equation.3</vt:lpstr>
      <vt:lpstr>Equation.3</vt:lpstr>
      <vt:lpstr>Equation.DSMT4</vt:lpstr>
      <vt:lpstr>Equation.DSMT4</vt:lpstr>
      <vt:lpstr>Equation.3</vt:lpstr>
      <vt:lpstr>Equation.3</vt:lpstr>
      <vt:lpstr>Equation.3</vt:lpstr>
      <vt:lpstr>Equation.3</vt:lpstr>
      <vt:lpstr>Equation.3</vt:lpstr>
      <vt:lpstr>Equation.3</vt:lpstr>
      <vt:lpstr>Equation.3</vt:lpstr>
      <vt:lpstr>Equation.DSMT4</vt:lpstr>
      <vt:lpstr>Equation.DSMT4</vt:lpstr>
      <vt:lpstr>Equation.3</vt:lpstr>
      <vt:lpstr>Equation.3</vt:lpstr>
      <vt:lpstr>Paint.Picture</vt:lpstr>
      <vt:lpstr>Equation.3</vt:lpstr>
      <vt:lpstr>Equation.3</vt:lpstr>
      <vt:lpstr>Equation.DSMT4</vt:lpstr>
      <vt:lpstr>Equation.3</vt:lpstr>
      <vt:lpstr>Equation.3</vt:lpstr>
      <vt:lpstr>Equation.3</vt:lpstr>
      <vt:lpstr>Paint.Picture</vt:lpstr>
      <vt:lpstr>Equation.DSMT4</vt:lpstr>
      <vt:lpstr>Equation.3</vt:lpstr>
      <vt:lpstr>Equation.3</vt:lpstr>
      <vt:lpstr>Equation.3</vt:lpstr>
      <vt:lpstr>Photoshop.Image.7</vt:lpstr>
      <vt:lpstr>Equation.3</vt:lpstr>
      <vt:lpstr>Equation.DSMT4</vt:lpstr>
      <vt:lpstr>Equation.3</vt:lpstr>
      <vt:lpstr>Equation.DSMT4</vt:lpstr>
      <vt:lpstr>Equation.DSMT4</vt:lpstr>
      <vt:lpstr>Equation.3</vt:lpstr>
      <vt:lpstr>Equation.3</vt:lpstr>
      <vt:lpstr>Equation.3</vt:lpstr>
      <vt:lpstr>Equation.3</vt:lpstr>
      <vt:lpstr>Equation.DSMT4</vt:lpstr>
      <vt:lpstr>Equation.3</vt:lpstr>
      <vt:lpstr>Equation.3</vt:lpstr>
      <vt:lpstr>Equation.DSMT4</vt:lpstr>
      <vt:lpstr>Equation.DSMT4</vt:lpstr>
      <vt:lpstr>Equation.DSMT4</vt:lpstr>
      <vt:lpstr>Equation.DSMT4</vt:lpstr>
      <vt:lpstr>Equation.DSMT4</vt:lpstr>
      <vt:lpstr>Equation.DSMT4</vt:lpstr>
      <vt:lpstr>Equation.DSMT4</vt:lpstr>
      <vt:lpstr>Equation.DSMT4</vt:lpstr>
      <vt:lpstr>Equation.3</vt:lpstr>
      <vt:lpstr>Equation.3</vt:lpstr>
      <vt:lpstr>Paint.Picture</vt:lpstr>
      <vt:lpstr>Equation.3</vt:lpstr>
      <vt:lpstr>Equation.3</vt:lpstr>
      <vt:lpstr>Equation.3</vt:lpstr>
      <vt:lpstr>Equation.3</vt:lpstr>
      <vt:lpstr>Equation.3</vt:lpstr>
      <vt:lpstr>Equation.3</vt:lpstr>
      <vt:lpstr>Equation.DSMT4</vt:lpstr>
      <vt:lpstr>Equation.DSMT4</vt:lpstr>
      <vt:lpstr>Equation.DSMT4</vt:lpstr>
      <vt:lpstr>Equation.DSMT4</vt:lpstr>
      <vt:lpstr>Equation.3</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Equation.3</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摩尔－库仑强度理论及极限平衡条件</vt:lpstr>
      <vt:lpstr>PowerPoint 演示文稿</vt:lpstr>
      <vt:lpstr>PowerPoint 演示文稿</vt:lpstr>
      <vt:lpstr>PowerPoint 演示文稿</vt:lpstr>
      <vt:lpstr>3.土的极限平衡条件</vt:lpstr>
      <vt:lpstr>莫尔－库仑破坏准则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直剪试验优缺点</vt:lpstr>
      <vt:lpstr>三轴压缩试验</vt:lpstr>
      <vt:lpstr>PowerPoint 演示文稿</vt:lpstr>
      <vt:lpstr>PowerPoint 演示文稿</vt:lpstr>
      <vt:lpstr>PowerPoint 演示文稿</vt:lpstr>
      <vt:lpstr>三轴试验优缺点</vt:lpstr>
      <vt:lpstr>无侧限抗压强度试验</vt:lpstr>
      <vt:lpstr>PowerPoint 演示文稿</vt:lpstr>
      <vt:lpstr>灵敏度St</vt:lpstr>
      <vt:lpstr>PowerPoint 演示文稿</vt:lpstr>
      <vt:lpstr>PowerPoint 演示文稿</vt:lpstr>
      <vt:lpstr>PowerPoint 演示文稿</vt:lpstr>
      <vt:lpstr>十字板剪切试验优点</vt:lpstr>
      <vt:lpstr>PowerPoint 演示文稿</vt:lpstr>
      <vt:lpstr>PowerPoint 演示文稿</vt:lpstr>
      <vt:lpstr>PowerPoint 演示文稿</vt:lpstr>
      <vt:lpstr>孔隙系数B 的物理意义和影响因素</vt:lpstr>
      <vt:lpstr>PowerPoint 演示文稿</vt:lpstr>
      <vt:lpstr>PowerPoint 演示文稿</vt:lpstr>
      <vt:lpstr>孔压系数A的物理含义和影响因素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砂土的临界孔隙比ecr</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土的强度理论</dc:title>
  <dc:creator>lyser</dc:creator>
  <cp:lastModifiedBy>32891</cp:lastModifiedBy>
  <cp:revision>596</cp:revision>
  <cp:lastPrinted>2113-01-01T00:00:00Z</cp:lastPrinted>
  <dcterms:created xsi:type="dcterms:W3CDTF">2004-05-26T13:13:00Z</dcterms:created>
  <dcterms:modified xsi:type="dcterms:W3CDTF">2025-11-07T12:11:14Z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0B0BBB56E54643D393B7DE9794E04E38_13</vt:lpwstr>
  </property>
  <property fmtid="{D5CDD505-2E9C-101B-9397-08002B2CF9AE}" pid="3" name="KSOProductBuildVer">
    <vt:lpwstr>2052-12.1.0.23125</vt:lpwstr>
  </property>
</Properties>
</file>